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4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86107-87AE-BD4A-B610-6B3CA03A1DC5}" type="datetimeFigureOut">
              <a:rPr lang="fr-CA" smtClean="0"/>
              <a:t>18-05-16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F1111-1C58-3841-B019-D544E4F40B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98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F1111-1C58-3841-B019-D544E4F40BD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95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Risk</a:t>
            </a:r>
            <a:r>
              <a:rPr lang="fr-CA" dirty="0" smtClean="0"/>
              <a:t> management 101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Felix </a:t>
            </a:r>
            <a:r>
              <a:rPr lang="fr-CA" dirty="0" err="1" smtClean="0"/>
              <a:t>Sidokhine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204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вероятности нас приводит к двум самым важным объектам </a:t>
            </a:r>
            <a:r>
              <a:rPr lang="mr-IN" dirty="0" smtClean="0"/>
              <a:t>–</a:t>
            </a:r>
            <a:r>
              <a:rPr lang="ru-RU" dirty="0" smtClean="0"/>
              <a:t> распределениям</a:t>
            </a:r>
          </a:p>
          <a:p>
            <a:r>
              <a:rPr lang="en-CA" dirty="0" smtClean="0"/>
              <a:t>PDF = Probability Distribution Function</a:t>
            </a:r>
          </a:p>
          <a:p>
            <a:pPr lvl="1"/>
            <a:r>
              <a:rPr lang="ru-RU" dirty="0" smtClean="0"/>
              <a:t>Отвечает на вопрос </a:t>
            </a:r>
            <a:r>
              <a:rPr lang="en-CA" dirty="0" smtClean="0"/>
              <a:t>P(X=K)</a:t>
            </a:r>
          </a:p>
          <a:p>
            <a:r>
              <a:rPr lang="en-CA" dirty="0" smtClean="0"/>
              <a:t>CDF = I(PDF) = Cumulative Distribution Function</a:t>
            </a:r>
          </a:p>
          <a:p>
            <a:pPr lvl="1"/>
            <a:r>
              <a:rPr lang="ru-RU" dirty="0" smtClean="0"/>
              <a:t>Отвечает на вопрос </a:t>
            </a:r>
            <a:r>
              <a:rPr lang="en-CA" dirty="0" smtClean="0"/>
              <a:t>P(K1 &lt; X &lt; K2)</a:t>
            </a:r>
          </a:p>
          <a:p>
            <a:r>
              <a:rPr lang="ru-RU" dirty="0" smtClean="0"/>
              <a:t>Это самое основное что есть в теории вероятности.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697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Принцип выборки и население (</a:t>
            </a:r>
            <a:r>
              <a:rPr lang="en-CA" dirty="0" smtClean="0"/>
              <a:t>sample vs population)</a:t>
            </a:r>
          </a:p>
          <a:p>
            <a:r>
              <a:rPr lang="ru-RU" dirty="0" smtClean="0"/>
              <a:t>Это второй самый важный принцип в статистки</a:t>
            </a:r>
          </a:p>
          <a:p>
            <a:pPr lvl="1"/>
            <a:r>
              <a:rPr lang="ru-RU" dirty="0" smtClean="0"/>
              <a:t>Население это то что мы считаем как-бы правдой с точки зрения садистского поведения </a:t>
            </a:r>
          </a:p>
          <a:p>
            <a:pPr lvl="1"/>
            <a:r>
              <a:rPr lang="ru-RU" dirty="0" smtClean="0"/>
              <a:t>Выборка это результат эксперимента</a:t>
            </a:r>
          </a:p>
          <a:p>
            <a:pPr lvl="1"/>
            <a:r>
              <a:rPr lang="ru-RU" dirty="0" smtClean="0"/>
              <a:t>Один из самых важных вопросов для риск менеджмента: я знаю какое-то прошлое статистическое поведение </a:t>
            </a:r>
            <a:r>
              <a:rPr lang="mr-IN" dirty="0" smtClean="0"/>
              <a:t>–</a:t>
            </a:r>
            <a:r>
              <a:rPr lang="ru-RU" dirty="0" smtClean="0"/>
              <a:t> то что сейчас, это тоже самое или иное?</a:t>
            </a:r>
          </a:p>
          <a:p>
            <a:pPr lvl="1"/>
            <a:r>
              <a:rPr lang="ru-RU" dirty="0" smtClean="0"/>
              <a:t>И тут второй самый важный вопрос: пришла ли выборка из населения.</a:t>
            </a:r>
          </a:p>
          <a:p>
            <a:r>
              <a:rPr lang="ru-RU" dirty="0" smtClean="0"/>
              <a:t>Здесь возникает принцип </a:t>
            </a:r>
            <a:r>
              <a:rPr lang="en-CA" dirty="0" smtClean="0"/>
              <a:t>z-test, t-test, chi-square-test (</a:t>
            </a:r>
            <a:r>
              <a:rPr lang="ru-RU" dirty="0" smtClean="0"/>
              <a:t>каждый на свой параметр)</a:t>
            </a:r>
          </a:p>
          <a:p>
            <a:pPr lvl="1"/>
            <a:r>
              <a:rPr lang="ru-RU" dirty="0" smtClean="0"/>
              <a:t> </a:t>
            </a:r>
            <a:r>
              <a:rPr lang="en-CA" dirty="0" smtClean="0"/>
              <a:t>z-test (mean comparison)</a:t>
            </a:r>
          </a:p>
          <a:p>
            <a:pPr lvl="1"/>
            <a:r>
              <a:rPr lang="en-CA" dirty="0" smtClean="0"/>
              <a:t>chi-square (sigma comparison test)</a:t>
            </a:r>
          </a:p>
          <a:p>
            <a:pPr lvl="1"/>
            <a:r>
              <a:rPr lang="en-CA" dirty="0" smtClean="0"/>
              <a:t>T-test (small sample size testing)</a:t>
            </a:r>
          </a:p>
          <a:p>
            <a:r>
              <a:rPr lang="ru-RU" dirty="0" smtClean="0"/>
              <a:t>И у каждого </a:t>
            </a:r>
            <a:r>
              <a:rPr lang="en-CA" dirty="0" smtClean="0"/>
              <a:t>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59749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и почему?</a:t>
            </a:r>
          </a:p>
          <a:p>
            <a:r>
              <a:rPr lang="ru-RU" dirty="0" smtClean="0"/>
              <a:t>Это не только важно для актив/актив а также сектор/актив</a:t>
            </a:r>
          </a:p>
          <a:p>
            <a:r>
              <a:rPr lang="ru-RU" dirty="0" smtClean="0"/>
              <a:t>Но тут надо быть острожными</a:t>
            </a:r>
          </a:p>
          <a:p>
            <a:pPr lvl="1"/>
            <a:r>
              <a:rPr lang="ru-RU" dirty="0" smtClean="0"/>
              <a:t>Актив из сектора который ведет себя ни как сектор не автоматом </a:t>
            </a:r>
            <a:r>
              <a:rPr lang="ru-RU" dirty="0" err="1" smtClean="0"/>
              <a:t>занчит</a:t>
            </a:r>
            <a:r>
              <a:rPr lang="ru-RU" dirty="0" smtClean="0"/>
              <a:t> что он недооценён или переоценён!!!</a:t>
            </a:r>
          </a:p>
          <a:p>
            <a:pPr lvl="1"/>
            <a:r>
              <a:rPr lang="ru-RU" dirty="0" smtClean="0"/>
              <a:t>Тут больше исторически соотношения </a:t>
            </a:r>
          </a:p>
          <a:p>
            <a:pPr lvl="1"/>
            <a:r>
              <a:rPr lang="ru-RU" dirty="0" smtClean="0"/>
              <a:t>Вопрос в стиле: этот актив взят как бы из сектора или нет</a:t>
            </a:r>
            <a:r>
              <a:rPr lang="mr-IN" dirty="0" smtClean="0"/>
              <a:t>…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10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что мы будем делать в рамках этого курса упирается в эту технику</a:t>
            </a:r>
          </a:p>
          <a:p>
            <a:r>
              <a:rPr lang="ru-RU" dirty="0" smtClean="0"/>
              <a:t>Далее самый интересный вопрос: ну хорошо а что если у меня портфель?</a:t>
            </a:r>
          </a:p>
          <a:p>
            <a:r>
              <a:rPr lang="ru-RU" dirty="0" smtClean="0"/>
              <a:t>И вот тут математику опять нас спасает</a:t>
            </a:r>
          </a:p>
          <a:p>
            <a:r>
              <a:rPr lang="ru-RU" dirty="0" smtClean="0"/>
              <a:t>Портфель это просто синтетика </a:t>
            </a:r>
            <a:r>
              <a:rPr lang="mr-IN" dirty="0" smtClean="0"/>
              <a:t>–</a:t>
            </a:r>
            <a:r>
              <a:rPr lang="ru-RU" dirty="0" smtClean="0"/>
              <a:t> т.е. некий абстрактный актив который получается как линейная комбинация из бумаг</a:t>
            </a:r>
          </a:p>
          <a:p>
            <a:pPr lvl="1"/>
            <a:r>
              <a:rPr lang="en-CA" dirty="0" smtClean="0"/>
              <a:t>Delta(Portfolio) = SUM(LOTS*PRICE)[t_1] - </a:t>
            </a:r>
            <a:r>
              <a:rPr lang="en-CA" dirty="0"/>
              <a:t>SUM(LOTS*PRICE)[</a:t>
            </a:r>
            <a:r>
              <a:rPr lang="en-CA" dirty="0" smtClean="0"/>
              <a:t>t_0]</a:t>
            </a:r>
            <a:endParaRPr lang="en-CA" dirty="0"/>
          </a:p>
          <a:p>
            <a:r>
              <a:rPr lang="ru-RU" dirty="0" smtClean="0"/>
              <a:t>Все тоже самое теперь можно к нему применить</a:t>
            </a:r>
          </a:p>
          <a:p>
            <a:r>
              <a:rPr lang="ru-RU" dirty="0" smtClean="0"/>
              <a:t>Здесь можно также говорить о влияния составляющих портфеля </a:t>
            </a:r>
            <a:r>
              <a:rPr lang="mr-IN" dirty="0" smtClean="0"/>
              <a:t>–</a:t>
            </a:r>
            <a:r>
              <a:rPr lang="ru-RU" dirty="0" smtClean="0"/>
              <a:t> тогда просто убирая или добавляя смотрим на его статистические свойства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002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хвостов</a:t>
            </a:r>
          </a:p>
          <a:p>
            <a:r>
              <a:rPr lang="ru-RU" dirty="0" smtClean="0"/>
              <a:t>В статистике есть проблема что например мы получили что вероятность заработать 10 рублей </a:t>
            </a:r>
            <a:r>
              <a:rPr lang="en-CA" dirty="0" smtClean="0"/>
              <a:t>99%</a:t>
            </a:r>
            <a:r>
              <a:rPr lang="ru-RU" dirty="0" smtClean="0"/>
              <a:t> и 1</a:t>
            </a:r>
            <a:r>
              <a:rPr lang="en-CA" dirty="0" smtClean="0"/>
              <a:t>% </a:t>
            </a:r>
            <a:r>
              <a:rPr lang="ru-RU" dirty="0" smtClean="0"/>
              <a:t>просадить миллион</a:t>
            </a:r>
          </a:p>
          <a:p>
            <a:r>
              <a:rPr lang="ru-RU" dirty="0" smtClean="0"/>
              <a:t>Здесь возникает как раз вопрос: стоит ли в такое вписываться (о к на практике такие кейсы не так часто бывают </a:t>
            </a:r>
            <a:r>
              <a:rPr lang="en-CA" dirty="0" smtClean="0"/>
              <a:t>2000,2008,2014)</a:t>
            </a:r>
            <a:endParaRPr lang="ru-RU" dirty="0"/>
          </a:p>
          <a:p>
            <a:r>
              <a:rPr lang="ru-RU" dirty="0" smtClean="0"/>
              <a:t>Это и есть проблема хвостов </a:t>
            </a:r>
            <a:r>
              <a:rPr lang="mr-IN" dirty="0" smtClean="0"/>
              <a:t>–</a:t>
            </a:r>
            <a:r>
              <a:rPr lang="ru-RU" dirty="0" smtClean="0"/>
              <a:t> мало вероятных событии которые портят нам жизнь</a:t>
            </a:r>
          </a:p>
          <a:p>
            <a:r>
              <a:rPr lang="ru-RU" dirty="0" smtClean="0"/>
              <a:t>Как с этим бороться </a:t>
            </a:r>
            <a:r>
              <a:rPr lang="mr-IN" dirty="0" smtClean="0"/>
              <a:t>–</a:t>
            </a:r>
            <a:r>
              <a:rPr lang="ru-RU" dirty="0" smtClean="0"/>
              <a:t> вопрос открытый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6104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Совсем верный риск-менеджер имеет еще одного туза в своем рукаве</a:t>
            </a:r>
            <a:endParaRPr lang="ru-RU" dirty="0"/>
          </a:p>
          <a:p>
            <a:r>
              <a:rPr lang="ru-RU" dirty="0" smtClean="0"/>
              <a:t>Монте-Карло</a:t>
            </a:r>
          </a:p>
          <a:p>
            <a:r>
              <a:rPr lang="ru-RU" dirty="0" smtClean="0"/>
              <a:t>Мы его вместе увидим в рамках следующих лекций но хочется заранее замкнуть весь круг науки нашего дела</a:t>
            </a:r>
          </a:p>
          <a:p>
            <a:r>
              <a:rPr lang="ru-RU" dirty="0" smtClean="0"/>
              <a:t> Идея:</a:t>
            </a:r>
          </a:p>
          <a:p>
            <a:pPr lvl="1"/>
            <a:r>
              <a:rPr lang="ru-RU" dirty="0" smtClean="0"/>
              <a:t>у меня много данных которые мне дают достаточно полноценное описание поведение актива</a:t>
            </a:r>
          </a:p>
          <a:p>
            <a:pPr lvl="1"/>
            <a:r>
              <a:rPr lang="ru-RU" dirty="0" smtClean="0"/>
              <a:t>Возможно </a:t>
            </a:r>
            <a:r>
              <a:rPr lang="mr-IN" dirty="0" smtClean="0"/>
              <a:t>–</a:t>
            </a:r>
            <a:r>
              <a:rPr lang="ru-RU" dirty="0" smtClean="0"/>
              <a:t> но не обязательно у меня есть аналитическое выражение поведения актива </a:t>
            </a:r>
            <a:r>
              <a:rPr lang="en-CA" dirty="0" smtClean="0"/>
              <a:t>(GBM)</a:t>
            </a:r>
          </a:p>
          <a:p>
            <a:pPr lvl="1"/>
            <a:r>
              <a:rPr lang="ru-RU" dirty="0" smtClean="0"/>
              <a:t>Я хочу построить много сценариев и получить распределение возможных </a:t>
            </a:r>
            <a:r>
              <a:rPr lang="ru-RU" dirty="0" err="1" smtClean="0"/>
              <a:t>реализацый</a:t>
            </a:r>
            <a:endParaRPr lang="ru-RU" dirty="0" smtClean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625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чему этот курс применим: ТОЛЬКО К НАСТОЯЩИМ БИРЖАМ</a:t>
            </a:r>
            <a:endParaRPr lang="ru-RU" dirty="0"/>
          </a:p>
          <a:p>
            <a:r>
              <a:rPr lang="ru-RU" dirty="0" smtClean="0"/>
              <a:t>Не пробуйте ни при каких условиях применить то что здесь рассказано к темам с крипто валютам!!!</a:t>
            </a:r>
          </a:p>
          <a:p>
            <a:r>
              <a:rPr lang="ru-RU" dirty="0" smtClean="0"/>
              <a:t>Последняя тема на сегодня:</a:t>
            </a:r>
          </a:p>
          <a:p>
            <a:pPr lvl="1"/>
            <a:r>
              <a:rPr lang="en-CA" dirty="0" smtClean="0"/>
              <a:t>Overvalued/Undervalued</a:t>
            </a:r>
          </a:p>
          <a:p>
            <a:r>
              <a:rPr lang="ru-RU" dirty="0" smtClean="0"/>
              <a:t>Эти слова мы слышим часто </a:t>
            </a:r>
            <a:r>
              <a:rPr lang="mr-IN" dirty="0" smtClean="0"/>
              <a:t>–</a:t>
            </a:r>
            <a:r>
              <a:rPr lang="ru-RU" dirty="0" smtClean="0"/>
              <a:t> но что это значит </a:t>
            </a:r>
          </a:p>
          <a:p>
            <a:r>
              <a:rPr lang="en-CA" dirty="0" smtClean="0"/>
              <a:t>Undervalued </a:t>
            </a:r>
            <a:r>
              <a:rPr lang="ru-RU" dirty="0" smtClean="0"/>
              <a:t>с точки зрения </a:t>
            </a:r>
            <a:r>
              <a:rPr lang="en-CA" dirty="0" smtClean="0"/>
              <a:t>risk-management </a:t>
            </a:r>
            <a:r>
              <a:rPr lang="ru-RU" dirty="0" smtClean="0"/>
              <a:t>значит что </a:t>
            </a:r>
            <a:r>
              <a:rPr lang="en-CA" dirty="0" smtClean="0"/>
              <a:t>return/risk </a:t>
            </a:r>
            <a:r>
              <a:rPr lang="ru-RU" dirty="0" smtClean="0"/>
              <a:t>ниже чем он должен быть. Это отличается от смысла которые дают трейдеры. Вы можете сами догадаться какой мост их связывает... </a:t>
            </a:r>
          </a:p>
        </p:txBody>
      </p:sp>
    </p:spTree>
    <p:extLst>
      <p:ext uri="{BB962C8B-B14F-4D97-AF65-F5344CB8AC3E}">
        <p14:creationId xmlns:p14="http://schemas.microsoft.com/office/powerpoint/2010/main" val="62151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Самое важное что из этого введения надо понять</a:t>
            </a:r>
          </a:p>
          <a:p>
            <a:pPr lvl="1"/>
            <a:r>
              <a:rPr lang="ru-RU" dirty="0" smtClean="0"/>
              <a:t>Все будет вокруг теории вероятности</a:t>
            </a:r>
          </a:p>
          <a:p>
            <a:pPr lvl="1"/>
            <a:r>
              <a:rPr lang="ru-RU" dirty="0" smtClean="0"/>
              <a:t>Часть будет связана с анализом фундамента (бухгалтерия и </a:t>
            </a:r>
            <a:r>
              <a:rPr lang="ru-RU" dirty="0" err="1" smtClean="0"/>
              <a:t>тп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Часть будет связана с анализом биржевым</a:t>
            </a:r>
            <a:endParaRPr lang="en-CA" dirty="0" smtClean="0"/>
          </a:p>
          <a:p>
            <a:pPr lvl="1"/>
            <a:r>
              <a:rPr lang="ru-RU" dirty="0" smtClean="0"/>
              <a:t>Часть всегда это наше личное аналитическое мышление</a:t>
            </a:r>
            <a:endParaRPr lang="en-CA" dirty="0" smtClean="0"/>
          </a:p>
          <a:p>
            <a:r>
              <a:rPr lang="ru-RU" dirty="0" smtClean="0"/>
              <a:t>Для разных активов техника будет чуть</a:t>
            </a:r>
            <a:r>
              <a:rPr lang="en-US" dirty="0" smtClean="0"/>
              <a:t>—</a:t>
            </a:r>
            <a:r>
              <a:rPr lang="ru-RU" dirty="0" smtClean="0"/>
              <a:t>чуть отличатся но в принцип работы их анализа один и тот-же.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лекций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День 1: ВВЕДЕНИЕ</a:t>
            </a:r>
          </a:p>
          <a:p>
            <a:pPr lvl="1"/>
            <a:r>
              <a:rPr lang="ru-RU" dirty="0" smtClean="0"/>
              <a:t>Разные типы рисков</a:t>
            </a:r>
          </a:p>
          <a:p>
            <a:pPr lvl="1"/>
            <a:r>
              <a:rPr lang="ru-RU" dirty="0" err="1" smtClean="0"/>
              <a:t>Рефрешер</a:t>
            </a:r>
            <a:r>
              <a:rPr lang="ru-RU" dirty="0" smtClean="0"/>
              <a:t> по теории вероятности</a:t>
            </a:r>
          </a:p>
          <a:p>
            <a:r>
              <a:rPr lang="ru-RU" dirty="0" smtClean="0"/>
              <a:t>ДЕНЬ 2: РИСКИ 1 (АКЦИИ, ФЬЮЧЕРСЫ)</a:t>
            </a:r>
          </a:p>
          <a:p>
            <a:pPr lvl="1"/>
            <a:r>
              <a:rPr lang="ru-RU" dirty="0" smtClean="0"/>
              <a:t>Типы портфеля</a:t>
            </a:r>
          </a:p>
          <a:p>
            <a:pPr lvl="1"/>
            <a:r>
              <a:rPr lang="ru-RU" dirty="0" smtClean="0"/>
              <a:t>Расчет рисков</a:t>
            </a:r>
          </a:p>
          <a:p>
            <a:r>
              <a:rPr lang="ru-RU" dirty="0" smtClean="0"/>
              <a:t>ДЕНЬ 3: РИСКИ 2 (ВАЛЮТА, ОБЛИГАЦЫИ)</a:t>
            </a:r>
          </a:p>
          <a:p>
            <a:pPr lvl="1"/>
            <a:r>
              <a:rPr lang="ru-RU" dirty="0" smtClean="0"/>
              <a:t>Портфели </a:t>
            </a:r>
            <a:r>
              <a:rPr lang="en-CA" dirty="0" smtClean="0"/>
              <a:t>money-market </a:t>
            </a:r>
            <a:endParaRPr lang="ru-RU" dirty="0" smtClean="0"/>
          </a:p>
          <a:p>
            <a:pPr lvl="1"/>
            <a:r>
              <a:rPr lang="ru-RU" dirty="0" smtClean="0"/>
              <a:t>Оценка неоценимого</a:t>
            </a:r>
          </a:p>
          <a:p>
            <a:r>
              <a:rPr lang="ru-RU" dirty="0" smtClean="0"/>
              <a:t>ДЕНЬ 4: </a:t>
            </a:r>
            <a:r>
              <a:rPr lang="ru-RU" dirty="0" err="1" smtClean="0"/>
              <a:t>Монте-карло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Процессы и модели</a:t>
            </a:r>
          </a:p>
          <a:p>
            <a:pPr lvl="1"/>
            <a:r>
              <a:rPr lang="ru-RU" dirty="0" smtClean="0"/>
              <a:t>Интерпретация результатов</a:t>
            </a:r>
          </a:p>
          <a:p>
            <a:r>
              <a:rPr lang="ru-RU" dirty="0" smtClean="0"/>
              <a:t>ДЕНЬ 5: ЗАКЛЮЧЕНИЕ</a:t>
            </a:r>
          </a:p>
          <a:p>
            <a:pPr lvl="1"/>
            <a:r>
              <a:rPr lang="ru-RU" dirty="0" smtClean="0"/>
              <a:t>Машинное обучение</a:t>
            </a:r>
          </a:p>
          <a:p>
            <a:pPr lvl="1"/>
            <a:r>
              <a:rPr lang="ru-RU" dirty="0" smtClean="0"/>
              <a:t>Куда идти дальше</a:t>
            </a:r>
          </a:p>
        </p:txBody>
      </p:sp>
    </p:spTree>
    <p:extLst>
      <p:ext uri="{BB962C8B-B14F-4D97-AF65-F5344CB8AC3E}">
        <p14:creationId xmlns:p14="http://schemas.microsoft.com/office/powerpoint/2010/main" val="152215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риск?</a:t>
            </a:r>
          </a:p>
          <a:p>
            <a:r>
              <a:rPr lang="ru-RU" dirty="0" smtClean="0"/>
              <a:t>Есть риск что если ты поедешь на велосипеде без каски то ты можешь серьёзно повредить себе голову</a:t>
            </a:r>
            <a:r>
              <a:rPr lang="mr-IN" dirty="0" smtClean="0"/>
              <a:t>…</a:t>
            </a:r>
            <a:r>
              <a:rPr lang="ru-RU" dirty="0" smtClean="0"/>
              <a:t> но также есть риск этого даже если ты в каски???!!!</a:t>
            </a:r>
          </a:p>
          <a:p>
            <a:r>
              <a:rPr lang="ru-RU" dirty="0" smtClean="0"/>
              <a:t>Когда мы работаем в финансах то слово риск имеет для нас очень особый смысл </a:t>
            </a:r>
            <a:r>
              <a:rPr lang="mr-IN" dirty="0" smtClean="0"/>
              <a:t>–</a:t>
            </a:r>
            <a:r>
              <a:rPr lang="ru-RU" dirty="0" smtClean="0"/>
              <a:t> это вероятность происхождение событи</a:t>
            </a:r>
            <a:r>
              <a:rPr lang="ru-RU" dirty="0"/>
              <a:t>и</a:t>
            </a:r>
            <a:r>
              <a:rPr lang="ru-RU" dirty="0" smtClean="0"/>
              <a:t> которые отрицательно влияет на нашу доходность</a:t>
            </a:r>
          </a:p>
          <a:p>
            <a:r>
              <a:rPr lang="ru-RU" dirty="0" smtClean="0"/>
              <a:t>Если совсем честно то даже в мире финансов мало кто понимает о чем мы говорим когда мы говорим о рисках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93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финансах понятие рисков очень тесно связно с вероятностью</a:t>
            </a:r>
          </a:p>
          <a:p>
            <a:r>
              <a:rPr lang="ru-RU" dirty="0" smtClean="0"/>
              <a:t>Почему?</a:t>
            </a:r>
          </a:p>
          <a:p>
            <a:pPr lvl="1"/>
            <a:r>
              <a:rPr lang="ru-RU" dirty="0" smtClean="0"/>
              <a:t>Сами вопросы на которые мы хотим ответы </a:t>
            </a:r>
            <a:r>
              <a:rPr lang="mr-IN" dirty="0" smtClean="0"/>
              <a:t>–</a:t>
            </a:r>
            <a:r>
              <a:rPr lang="ru-RU" dirty="0" smtClean="0"/>
              <a:t> нам недостаточно знать что есть риск что мы потерпим убыток </a:t>
            </a:r>
            <a:r>
              <a:rPr lang="mr-IN" dirty="0" smtClean="0"/>
              <a:t>–</a:t>
            </a:r>
            <a:r>
              <a:rPr lang="ru-RU" dirty="0" smtClean="0"/>
              <a:t> нас интересует какой-он</a:t>
            </a:r>
          </a:p>
          <a:p>
            <a:pPr lvl="1"/>
            <a:r>
              <a:rPr lang="ru-RU" dirty="0" smtClean="0"/>
              <a:t>Вы уже это делайте каждый день на субъективном уровне например когда вы покупаете страховку вы выбираете покрытия исходя из стоимости страховки и стоимости покрыть из своего кармана, а самое главное как часто у вас это происходит</a:t>
            </a:r>
            <a:endParaRPr lang="ru-RU" dirty="0"/>
          </a:p>
          <a:p>
            <a:pPr lvl="1"/>
            <a:r>
              <a:rPr lang="ru-RU" dirty="0" smtClean="0"/>
              <a:t>В финансах все сложнее потому что есть зависимость риска и доходности</a:t>
            </a:r>
          </a:p>
          <a:p>
            <a:pPr lvl="1"/>
            <a:r>
              <a:rPr lang="ru-RU" dirty="0" smtClean="0"/>
              <a:t>В потребительском мире все чуть проще потому что в принципе нету увеличения стоимости того что мы купили</a:t>
            </a:r>
            <a:r>
              <a:rPr lang="mr-IN" dirty="0" smtClean="0"/>
              <a:t>…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8789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Чаше всего риск это что-то абстрактное</a:t>
            </a:r>
            <a:endParaRPr lang="ru-RU" dirty="0" smtClean="0"/>
          </a:p>
          <a:p>
            <a:r>
              <a:rPr lang="ru-RU" dirty="0" smtClean="0"/>
              <a:t>В финансах мы пытаемся это превратить в конкретику</a:t>
            </a:r>
            <a:endParaRPr lang="en-CA" dirty="0" smtClean="0"/>
          </a:p>
          <a:p>
            <a:r>
              <a:rPr lang="ru-RU" dirty="0" smtClean="0"/>
              <a:t>Но вопрос о рисках начинается с вопроса об целях</a:t>
            </a:r>
          </a:p>
          <a:p>
            <a:r>
              <a:rPr lang="ru-RU" dirty="0" smtClean="0"/>
              <a:t>Есть три разных вопроса:</a:t>
            </a:r>
          </a:p>
          <a:p>
            <a:pPr lvl="1"/>
            <a:r>
              <a:rPr lang="ru-RU" dirty="0" smtClean="0"/>
              <a:t>Как застраховать свою позицию</a:t>
            </a:r>
          </a:p>
          <a:p>
            <a:pPr lvl="1"/>
            <a:r>
              <a:rPr lang="ru-RU" dirty="0" smtClean="0"/>
              <a:t>Когда закрывать позицию</a:t>
            </a:r>
          </a:p>
          <a:p>
            <a:pPr lvl="1"/>
            <a:r>
              <a:rPr lang="ru-RU" dirty="0" smtClean="0"/>
              <a:t>Что делать с несистемными рисками</a:t>
            </a:r>
          </a:p>
          <a:p>
            <a:r>
              <a:rPr lang="ru-RU" dirty="0" smtClean="0"/>
              <a:t>Для вопроса 1 очень важно определить ожидание потому что как везде: мы платим за страховку</a:t>
            </a:r>
          </a:p>
          <a:p>
            <a:r>
              <a:rPr lang="ru-RU" dirty="0" smtClean="0"/>
              <a:t>Для вопроса 2 все чуть проще и чуть сложнее</a:t>
            </a:r>
          </a:p>
          <a:p>
            <a:r>
              <a:rPr lang="ru-RU" dirty="0" smtClean="0"/>
              <a:t>К вопросу 3 мы еще вернемся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6037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принцип что в финансах дохода без рисков не существует</a:t>
            </a:r>
          </a:p>
          <a:p>
            <a:r>
              <a:rPr lang="ru-RU" dirty="0" smtClean="0"/>
              <a:t>Все сразу скажут что есть депозиты и </a:t>
            </a:r>
            <a:r>
              <a:rPr lang="ru-RU" dirty="0" err="1" smtClean="0"/>
              <a:t>тп</a:t>
            </a:r>
            <a:endParaRPr lang="ru-RU" dirty="0" smtClean="0"/>
          </a:p>
          <a:p>
            <a:r>
              <a:rPr lang="ru-RU" dirty="0" smtClean="0"/>
              <a:t>Это не совсем верно потому что доход это как минимум</a:t>
            </a:r>
            <a:r>
              <a:rPr lang="en-CA" dirty="0" smtClean="0"/>
              <a:t>: amount earned &gt; inflation + indicator rate</a:t>
            </a:r>
            <a:endParaRPr lang="ru-RU" dirty="0" smtClean="0"/>
          </a:p>
          <a:p>
            <a:r>
              <a:rPr lang="ru-RU" dirty="0" smtClean="0"/>
              <a:t>В итоге то что мы хотим понимать это:</a:t>
            </a:r>
          </a:p>
          <a:p>
            <a:pPr lvl="1"/>
            <a:r>
              <a:rPr lang="en-CA" dirty="0" smtClean="0"/>
              <a:t>E[returns] =  ?</a:t>
            </a:r>
          </a:p>
          <a:p>
            <a:pPr lvl="1"/>
            <a:r>
              <a:rPr lang="en-CA" dirty="0" smtClean="0"/>
              <a:t>E[loss] = ?</a:t>
            </a:r>
          </a:p>
          <a:p>
            <a:r>
              <a:rPr lang="ru-RU" dirty="0" smtClean="0"/>
              <a:t>Основная цель это найти такой подход чтобы максимизировать </a:t>
            </a:r>
            <a:r>
              <a:rPr lang="en-CA" dirty="0" smtClean="0"/>
              <a:t>E[returns]</a:t>
            </a:r>
            <a:r>
              <a:rPr lang="ru-RU" dirty="0" smtClean="0"/>
              <a:t> и минимизировать </a:t>
            </a:r>
            <a:r>
              <a:rPr lang="en-CA" dirty="0" smtClean="0"/>
              <a:t>E[loss]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4075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давайте до того как погружаться в математику пройдемся по несистемным рискам</a:t>
            </a:r>
            <a:endParaRPr lang="en-CA" dirty="0" smtClean="0"/>
          </a:p>
          <a:p>
            <a:pPr lvl="1"/>
            <a:r>
              <a:rPr lang="en-CA" dirty="0" smtClean="0"/>
              <a:t>Counter-party risk (</a:t>
            </a:r>
            <a:r>
              <a:rPr lang="ru-RU" dirty="0" smtClean="0"/>
              <a:t>риск что участник сделки не исполнит обязательства)</a:t>
            </a:r>
            <a:endParaRPr lang="en-CA" dirty="0" smtClean="0"/>
          </a:p>
          <a:p>
            <a:pPr lvl="1"/>
            <a:r>
              <a:rPr lang="en-CA" dirty="0" smtClean="0"/>
              <a:t>Credit risk (</a:t>
            </a:r>
            <a:r>
              <a:rPr lang="ru-RU" dirty="0" smtClean="0"/>
              <a:t>риск на кредитную способность контрагента)</a:t>
            </a:r>
            <a:endParaRPr lang="fr-CA" dirty="0" smtClean="0"/>
          </a:p>
          <a:p>
            <a:r>
              <a:rPr lang="ru-RU" dirty="0" smtClean="0"/>
              <a:t>В финансах это риски которые приходится оценивать субъективно потому что получить данные из которых можно сделать эти выводы очень сложно</a:t>
            </a:r>
          </a:p>
          <a:p>
            <a:r>
              <a:rPr lang="ru-RU" dirty="0" smtClean="0"/>
              <a:t>Есть например </a:t>
            </a:r>
            <a:r>
              <a:rPr lang="en-CA" dirty="0" smtClean="0"/>
              <a:t>credit-rating (AAA,A,BB,B,D,</a:t>
            </a:r>
            <a:r>
              <a:rPr lang="mr-IN" dirty="0" smtClean="0"/>
              <a:t>…</a:t>
            </a:r>
            <a:r>
              <a:rPr lang="en-CA" dirty="0" smtClean="0"/>
              <a:t>) </a:t>
            </a:r>
            <a:r>
              <a:rPr lang="ru-RU" dirty="0" smtClean="0"/>
              <a:t>которые числено не описать</a:t>
            </a:r>
          </a:p>
          <a:p>
            <a:r>
              <a:rPr lang="ru-RU" dirty="0" smtClean="0"/>
              <a:t>Тут особо вариантов как смотреть на бухгалтерию (если она доступна) или данные по выплатам и </a:t>
            </a:r>
            <a:r>
              <a:rPr lang="ru-RU" dirty="0" err="1" smtClean="0"/>
              <a:t>тп</a:t>
            </a:r>
            <a:r>
              <a:rPr lang="ru-RU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989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вспомним математику!</a:t>
            </a:r>
          </a:p>
          <a:p>
            <a:r>
              <a:rPr lang="ru-RU" dirty="0" smtClean="0"/>
              <a:t>В статистике есть понятие </a:t>
            </a:r>
            <a:r>
              <a:rPr lang="en-CA" dirty="0" smtClean="0"/>
              <a:t>random variable - </a:t>
            </a:r>
            <a:r>
              <a:rPr lang="ru-RU" dirty="0" smtClean="0"/>
              <a:t>для нас это всегда будет </a:t>
            </a:r>
            <a:r>
              <a:rPr lang="en-CA" dirty="0" smtClean="0"/>
              <a:t>delta </a:t>
            </a:r>
            <a:r>
              <a:rPr lang="ru-RU" dirty="0" smtClean="0"/>
              <a:t>цены активы за какой-то период времени.</a:t>
            </a:r>
          </a:p>
          <a:p>
            <a:r>
              <a:rPr lang="ru-RU" dirty="0" smtClean="0"/>
              <a:t>Теперь давайте посмотрим на весь процесс:</a:t>
            </a:r>
          </a:p>
          <a:p>
            <a:r>
              <a:rPr lang="ru-RU" dirty="0" smtClean="0"/>
              <a:t>У нас есть некое множество цены какого-то актива которое мы изучали каждые 10 минут в течение трех дней</a:t>
            </a:r>
          </a:p>
          <a:p>
            <a:pPr lvl="1"/>
            <a:r>
              <a:rPr lang="cs-CZ" dirty="0" smtClean="0"/>
              <a:t>{10, 12, 16, 13, 17, 15, 17, 23, 12, 23, 10, 20, 23, 24, </a:t>
            </a:r>
            <a:r>
              <a:rPr lang="cs-CZ" dirty="0"/>
              <a:t>23 </a:t>
            </a:r>
            <a:r>
              <a:rPr lang="cs-CZ" dirty="0" smtClean="0"/>
              <a:t>,19, 10, 25, 23, 14}</a:t>
            </a:r>
          </a:p>
          <a:p>
            <a:r>
              <a:rPr lang="ru-RU" dirty="0" smtClean="0"/>
              <a:t>Это нам бесполезно </a:t>
            </a:r>
            <a:r>
              <a:rPr lang="mr-IN" dirty="0" smtClean="0"/>
              <a:t>–</a:t>
            </a:r>
            <a:r>
              <a:rPr lang="ru-RU" dirty="0" smtClean="0"/>
              <a:t> ибо это абсолютные цены</a:t>
            </a:r>
          </a:p>
          <a:p>
            <a:r>
              <a:rPr lang="ru-RU" dirty="0" smtClean="0"/>
              <a:t>Нам нужно приращение</a:t>
            </a:r>
          </a:p>
          <a:p>
            <a:pPr lvl="1"/>
            <a:r>
              <a:rPr lang="en-CA" dirty="0" smtClean="0"/>
              <a:t>{2,4,-3,4,-2,2,6,-11,11,-13,3,1,-1,-4,-9,15,-2,-9}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120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Что мы можем получить:</a:t>
            </a:r>
          </a:p>
          <a:p>
            <a:pPr lvl="1"/>
            <a:r>
              <a:rPr lang="en-CA" dirty="0" smtClean="0"/>
              <a:t>AVG </a:t>
            </a:r>
            <a:r>
              <a:rPr lang="ru-RU" dirty="0" smtClean="0"/>
              <a:t>=</a:t>
            </a:r>
          </a:p>
          <a:p>
            <a:pPr lvl="1"/>
            <a:r>
              <a:rPr lang="en-CA" dirty="0" smtClean="0"/>
              <a:t>STDEV = </a:t>
            </a:r>
          </a:p>
          <a:p>
            <a:pPr lvl="1"/>
            <a:r>
              <a:rPr lang="en-CA" dirty="0" smtClean="0"/>
              <a:t>E[X] = </a:t>
            </a:r>
          </a:p>
          <a:p>
            <a:r>
              <a:rPr lang="ru-RU" dirty="0" smtClean="0"/>
              <a:t>Разница между </a:t>
            </a:r>
            <a:r>
              <a:rPr lang="en-CA" dirty="0" smtClean="0"/>
              <a:t>AVG </a:t>
            </a:r>
            <a:r>
              <a:rPr lang="ru-RU" dirty="0" smtClean="0"/>
              <a:t>и </a:t>
            </a:r>
            <a:r>
              <a:rPr lang="en-CA" dirty="0" smtClean="0"/>
              <a:t>E[X]</a:t>
            </a:r>
            <a:endParaRPr lang="ru-RU" dirty="0" smtClean="0"/>
          </a:p>
          <a:p>
            <a:pPr lvl="1"/>
            <a:r>
              <a:rPr lang="en-CA" dirty="0" smtClean="0"/>
              <a:t>AVG = SUM(value)/N(observations)</a:t>
            </a:r>
          </a:p>
          <a:p>
            <a:pPr lvl="1"/>
            <a:r>
              <a:rPr lang="en-CA" dirty="0" smtClean="0"/>
              <a:t>E[X] = SUM(probability*value)</a:t>
            </a:r>
          </a:p>
          <a:p>
            <a:r>
              <a:rPr lang="ru-RU" dirty="0" smtClean="0"/>
              <a:t>Что такое вероятность?</a:t>
            </a:r>
          </a:p>
          <a:p>
            <a:pPr lvl="1"/>
            <a:r>
              <a:rPr lang="ru-RU" dirty="0" smtClean="0"/>
              <a:t>Надо четко понимать что вероятность это не гарантия </a:t>
            </a:r>
            <a:r>
              <a:rPr lang="mr-IN" dirty="0" smtClean="0"/>
              <a:t>–</a:t>
            </a:r>
            <a:r>
              <a:rPr lang="ru-RU" dirty="0" smtClean="0"/>
              <a:t> это утверждение о том что если эксперимент повторять то </a:t>
            </a:r>
            <a:r>
              <a:rPr lang="en-CA" dirty="0" smtClean="0"/>
              <a:t>limit(this occurrence/total occurrence) = p.</a:t>
            </a:r>
          </a:p>
          <a:p>
            <a:pPr lvl="1"/>
            <a:r>
              <a:rPr lang="en-CA" dirty="0" smtClean="0"/>
              <a:t>P </a:t>
            </a:r>
            <a:r>
              <a:rPr lang="ru-RU" dirty="0" smtClean="0"/>
              <a:t>всегда между 0 и 1</a:t>
            </a:r>
          </a:p>
          <a:p>
            <a:pPr lvl="1"/>
            <a:r>
              <a:rPr lang="ru-RU" dirty="0" smtClean="0"/>
              <a:t>Запись </a:t>
            </a:r>
            <a:r>
              <a:rPr lang="en-CA" dirty="0" smtClean="0"/>
              <a:t>P(X = K)=0.3 </a:t>
            </a:r>
            <a:r>
              <a:rPr lang="ru-RU" dirty="0" smtClean="0"/>
              <a:t>(вероятность что переменная </a:t>
            </a:r>
            <a:r>
              <a:rPr lang="en-CA" dirty="0" smtClean="0"/>
              <a:t>X </a:t>
            </a:r>
            <a:r>
              <a:rPr lang="ru-RU" dirty="0" smtClean="0"/>
              <a:t>равно </a:t>
            </a:r>
            <a:r>
              <a:rPr lang="en-CA" dirty="0" smtClean="0"/>
              <a:t>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19121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1234</TotalTime>
  <Words>1243</Words>
  <Application>Microsoft Macintosh PowerPoint</Application>
  <PresentationFormat>Widescreen</PresentationFormat>
  <Paragraphs>140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Mangal</vt:lpstr>
      <vt:lpstr>Arial</vt:lpstr>
      <vt:lpstr>Vapor Trail</vt:lpstr>
      <vt:lpstr>Risk management 101</vt:lpstr>
      <vt:lpstr>План лекций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101</dc:title>
  <dc:creator>Microsoft Office User</dc:creator>
  <cp:lastModifiedBy>Microsoft Office User</cp:lastModifiedBy>
  <cp:revision>93</cp:revision>
  <dcterms:created xsi:type="dcterms:W3CDTF">2018-05-13T15:52:08Z</dcterms:created>
  <dcterms:modified xsi:type="dcterms:W3CDTF">2018-05-16T15:30:42Z</dcterms:modified>
</cp:coreProperties>
</file>