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
  </p:notesMasterIdLst>
  <p:handoutMasterIdLst>
    <p:handoutMasterId r:id="rId7"/>
  </p:handoutMasterIdLst>
  <p:sldIdLst>
    <p:sldId id="257" r:id="rId2"/>
    <p:sldId id="260" r:id="rId3"/>
    <p:sldId id="261" r:id="rId4"/>
    <p:sldId id="262" r:id="rId5"/>
  </p:sldIdLst>
  <p:sldSz cx="9906000" cy="6858000" type="A4"/>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87" userDrawn="1">
          <p15:clr>
            <a:srgbClr val="A4A3A4"/>
          </p15:clr>
        </p15:guide>
        <p15:guide id="3" orient="horz" pos="891" userDrawn="1">
          <p15:clr>
            <a:srgbClr val="A4A3A4"/>
          </p15:clr>
        </p15:guide>
        <p15:guide id="4" orient="horz" pos="913" userDrawn="1">
          <p15:clr>
            <a:srgbClr val="A4A3A4"/>
          </p15:clr>
        </p15:guide>
        <p15:guide id="5" orient="horz" pos="4065" userDrawn="1">
          <p15:clr>
            <a:srgbClr val="A4A3A4"/>
          </p15:clr>
        </p15:guide>
        <p15:guide id="6" orient="horz" pos="3884" userDrawn="1">
          <p15:clr>
            <a:srgbClr val="A4A3A4"/>
          </p15:clr>
        </p15:guide>
        <p15:guide id="7" orient="horz" pos="4133" userDrawn="1">
          <p15:clr>
            <a:srgbClr val="A4A3A4"/>
          </p15:clr>
        </p15:guide>
        <p15:guide id="8" pos="2880" userDrawn="1">
          <p15:clr>
            <a:srgbClr val="A4A3A4"/>
          </p15:clr>
        </p15:guide>
        <p15:guide id="9" pos="431" userDrawn="1">
          <p15:clr>
            <a:srgbClr val="A4A3A4"/>
          </p15:clr>
        </p15:guide>
        <p15:guide id="10" pos="5329" userDrawn="1">
          <p15:clr>
            <a:srgbClr val="A4A3A4"/>
          </p15:clr>
        </p15:guide>
        <p15:guide id="11" pos="5579" userDrawn="1">
          <p15:clr>
            <a:srgbClr val="A4A3A4"/>
          </p15:clr>
        </p15:guide>
        <p15:guide id="12" pos="5284" userDrawn="1">
          <p15:clr>
            <a:srgbClr val="A4A3A4"/>
          </p15:clr>
        </p15:guide>
        <p15:guide id="13" pos="295" userDrawn="1">
          <p15:clr>
            <a:srgbClr val="A4A3A4"/>
          </p15:clr>
        </p15:guide>
        <p15:guide id="14" pos="5534" userDrawn="1">
          <p15:clr>
            <a:srgbClr val="A4A3A4"/>
          </p15:clr>
        </p15:guide>
        <p15:guide id="15" pos="3120">
          <p15:clr>
            <a:srgbClr val="A4A3A4"/>
          </p15:clr>
        </p15:guide>
        <p15:guide id="16" pos="467">
          <p15:clr>
            <a:srgbClr val="A4A3A4"/>
          </p15:clr>
        </p15:guide>
        <p15:guide id="17" pos="5773">
          <p15:clr>
            <a:srgbClr val="A4A3A4"/>
          </p15:clr>
        </p15:guide>
        <p15:guide id="18" pos="6044">
          <p15:clr>
            <a:srgbClr val="A4A3A4"/>
          </p15:clr>
        </p15:guide>
        <p15:guide id="19" pos="5724">
          <p15:clr>
            <a:srgbClr val="A4A3A4"/>
          </p15:clr>
        </p15:guide>
        <p15:guide id="20" pos="320">
          <p15:clr>
            <a:srgbClr val="A4A3A4"/>
          </p15:clr>
        </p15:guide>
        <p15:guide id="21" pos="59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C00"/>
    <a:srgbClr val="FFE900"/>
    <a:srgbClr val="C3B3A5"/>
    <a:srgbClr val="D2CFB8"/>
    <a:srgbClr val="D0D2B5"/>
    <a:srgbClr val="002B37"/>
    <a:srgbClr val="00ACC9"/>
    <a:srgbClr val="878787"/>
    <a:srgbClr val="52BE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113" autoAdjust="0"/>
  </p:normalViewPr>
  <p:slideViewPr>
    <p:cSldViewPr showGuides="1">
      <p:cViewPr varScale="1">
        <p:scale>
          <a:sx n="78" d="100"/>
          <a:sy n="78" d="100"/>
        </p:scale>
        <p:origin x="708" y="84"/>
      </p:cViewPr>
      <p:guideLst>
        <p:guide orient="horz" pos="2160"/>
        <p:guide orient="horz" pos="187"/>
        <p:guide orient="horz" pos="891"/>
        <p:guide orient="horz" pos="913"/>
        <p:guide orient="horz" pos="4065"/>
        <p:guide orient="horz" pos="3884"/>
        <p:guide orient="horz" pos="4133"/>
        <p:guide pos="2880"/>
        <p:guide pos="431"/>
        <p:guide pos="5329"/>
        <p:guide pos="5579"/>
        <p:guide pos="5284"/>
        <p:guide pos="295"/>
        <p:guide pos="5534"/>
        <p:guide pos="3120"/>
        <p:guide pos="467"/>
        <p:guide pos="5773"/>
        <p:guide pos="6044"/>
        <p:guide pos="5724"/>
        <p:guide pos="320"/>
        <p:guide pos="599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08ED2B-C015-CE44-AB87-D2CDA7A58D02}" type="datetimeFigureOut">
              <a:rPr lang="fr-FR" smtClean="0"/>
              <a:t>30/08/2018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51AD63-0362-EF45-9484-A1E953A103DB}" type="slidenum">
              <a:rPr lang="fr-FR" smtClean="0"/>
              <a:t>‹#›</a:t>
            </a:fld>
            <a:endParaRPr lang="fr-FR"/>
          </a:p>
        </p:txBody>
      </p:sp>
    </p:spTree>
    <p:extLst>
      <p:ext uri="{BB962C8B-B14F-4D97-AF65-F5344CB8AC3E}">
        <p14:creationId xmlns:p14="http://schemas.microsoft.com/office/powerpoint/2010/main" val="107830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30/08/2018</a:t>
            </a:fld>
            <a:endParaRPr lang="fr-FR" dirty="0"/>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Page">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4884"/>
          </a:xfrm>
          <a:prstGeom prst="rect">
            <a:avLst/>
          </a:prstGeom>
        </p:spPr>
      </p:pic>
      <p:sp>
        <p:nvSpPr>
          <p:cNvPr id="2" name="Titre 1"/>
          <p:cNvSpPr>
            <a:spLocks noGrp="1"/>
          </p:cNvSpPr>
          <p:nvPr>
            <p:ph type="title" hasCustomPrompt="1"/>
          </p:nvPr>
        </p:nvSpPr>
        <p:spPr bwMode="gray">
          <a:xfrm>
            <a:off x="1520620" y="2492896"/>
            <a:ext cx="6708745" cy="576064"/>
          </a:xfrm>
          <a:noFill/>
        </p:spPr>
        <p:txBody>
          <a:bodyPr lIns="0" anchor="b" anchorCtr="0"/>
          <a:lstStyle>
            <a:lvl1pPr>
              <a:lnSpc>
                <a:spcPct val="100000"/>
              </a:lnSpc>
              <a:spcBef>
                <a:spcPts val="0"/>
              </a:spcBef>
              <a:spcAft>
                <a:spcPts val="0"/>
              </a:spcAft>
              <a:defRPr sz="3000" cap="none" baseline="0">
                <a:ln>
                  <a:solidFill>
                    <a:schemeClr val="bg1">
                      <a:alpha val="0"/>
                    </a:schemeClr>
                  </a:solidFill>
                </a:ln>
                <a:solidFill>
                  <a:schemeClr val="bg1"/>
                </a:solidFill>
              </a:defRPr>
            </a:lvl1pPr>
          </a:lstStyle>
          <a:p>
            <a:r>
              <a:rPr lang="en-GB" noProof="0" dirty="0"/>
              <a:t>Title of the presentation</a:t>
            </a:r>
          </a:p>
        </p:txBody>
      </p:sp>
      <p:sp>
        <p:nvSpPr>
          <p:cNvPr id="4" name="Espace réservé du texte 3"/>
          <p:cNvSpPr>
            <a:spLocks noGrp="1"/>
          </p:cNvSpPr>
          <p:nvPr>
            <p:ph type="body" sz="quarter" idx="18" hasCustomPrompt="1"/>
          </p:nvPr>
        </p:nvSpPr>
        <p:spPr bwMode="gray">
          <a:xfrm>
            <a:off x="1520620" y="3368402"/>
            <a:ext cx="6708745" cy="348630"/>
          </a:xfrm>
        </p:spPr>
        <p:txBody>
          <a:bodyPr lIns="0"/>
          <a:lstStyle>
            <a:lvl1pPr marL="0" indent="0">
              <a:lnSpc>
                <a:spcPct val="100000"/>
              </a:lnSpc>
              <a:spcBef>
                <a:spcPts val="0"/>
              </a:spcBef>
              <a:spcAft>
                <a:spcPts val="0"/>
              </a:spcAft>
              <a:buNone/>
              <a:defRPr sz="1800" b="0" i="1" baseline="0">
                <a:ln>
                  <a:solidFill>
                    <a:schemeClr val="bg1">
                      <a:alpha val="0"/>
                    </a:schemeClr>
                  </a:solidFill>
                </a:ln>
                <a:solidFill>
                  <a:schemeClr val="bg2"/>
                </a:solidFill>
              </a:defRPr>
            </a:lvl1pPr>
            <a:lvl2pPr marL="0" indent="0">
              <a:lnSpc>
                <a:spcPct val="100000"/>
              </a:lnSpc>
              <a:spcBef>
                <a:spcPts val="0"/>
              </a:spcBef>
              <a:spcAft>
                <a:spcPts val="0"/>
              </a:spcAft>
              <a:buNone/>
              <a:defRPr sz="1733">
                <a:ln>
                  <a:solidFill>
                    <a:schemeClr val="bg1">
                      <a:alpha val="0"/>
                    </a:schemeClr>
                  </a:solidFill>
                </a:ln>
                <a:solidFill>
                  <a:schemeClr val="bg1"/>
                </a:solidFill>
              </a:defRPr>
            </a:lvl2pPr>
          </a:lstStyle>
          <a:p>
            <a:pPr lvl="0"/>
            <a:r>
              <a:rPr lang="en-GB" noProof="0" dirty="0"/>
              <a:t>00/00/2017</a:t>
            </a:r>
          </a:p>
        </p:txBody>
      </p:sp>
      <p:sp>
        <p:nvSpPr>
          <p:cNvPr id="11" name="Espace réservé du texte 10"/>
          <p:cNvSpPr>
            <a:spLocks noGrp="1"/>
          </p:cNvSpPr>
          <p:nvPr>
            <p:ph type="body" sz="quarter" idx="19" hasCustomPrompt="1"/>
          </p:nvPr>
        </p:nvSpPr>
        <p:spPr>
          <a:xfrm>
            <a:off x="1520620" y="3814420"/>
            <a:ext cx="6708745" cy="473248"/>
          </a:xfrm>
        </p:spPr>
        <p:txBody>
          <a:bodyPr lIns="0" anchor="ctr" anchorCtr="0"/>
          <a:lstStyle>
            <a:lvl1pPr marL="0" indent="0">
              <a:buNone/>
              <a:defRPr sz="2000" b="0" cap="none" baseline="0">
                <a:solidFill>
                  <a:schemeClr val="bg2"/>
                </a:solidFill>
              </a:defRPr>
            </a:lvl1pPr>
          </a:lstStyle>
          <a:p>
            <a:pPr lvl="0"/>
            <a:r>
              <a:rPr lang="en-GB" noProof="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Page">
    <p:bg>
      <p:bgPr>
        <a:solidFill>
          <a:schemeClr val="tx1"/>
        </a:solidFill>
        <a:effectLst/>
      </p:bgPr>
    </p:bg>
    <p:spTree>
      <p:nvGrpSpPr>
        <p:cNvPr id="1" name=""/>
        <p:cNvGrpSpPr/>
        <p:nvPr/>
      </p:nvGrpSpPr>
      <p:grpSpPr>
        <a:xfrm>
          <a:off x="0" y="0"/>
          <a:ext cx="0" cy="0"/>
          <a:chOff x="0" y="0"/>
          <a:chExt cx="0" cy="0"/>
        </a:xfrm>
      </p:grpSpPr>
      <p:pic>
        <p:nvPicPr>
          <p:cNvPr id="6" name="Image 5"/>
          <p:cNvPicPr>
            <a:picLocks noChangeAspect="1"/>
          </p:cNvPicPr>
          <p:nvPr userDrawn="1"/>
        </p:nvPicPr>
        <p:blipFill rotWithShape="1">
          <a:blip r:embed="rId2">
            <a:extLst>
              <a:ext uri="{28A0092B-C50C-407E-A947-70E740481C1C}">
                <a14:useLocalDpi xmlns:a14="http://schemas.microsoft.com/office/drawing/2010/main" val="0"/>
              </a:ext>
            </a:extLst>
          </a:blip>
          <a:srcRect t="15438"/>
          <a:stretch/>
        </p:blipFill>
        <p:spPr>
          <a:xfrm>
            <a:off x="0" y="0"/>
            <a:ext cx="9906000" cy="6854884"/>
          </a:xfrm>
          <a:prstGeom prst="rect">
            <a:avLst/>
          </a:prstGeom>
        </p:spPr>
      </p:pic>
      <p:sp>
        <p:nvSpPr>
          <p:cNvPr id="2" name="Titre 1"/>
          <p:cNvSpPr>
            <a:spLocks noGrp="1"/>
          </p:cNvSpPr>
          <p:nvPr>
            <p:ph type="title" hasCustomPrompt="1"/>
          </p:nvPr>
        </p:nvSpPr>
        <p:spPr bwMode="gray">
          <a:xfrm>
            <a:off x="1384738" y="3356992"/>
            <a:ext cx="6844626" cy="1049620"/>
          </a:xfrm>
          <a:noFill/>
        </p:spPr>
        <p:txBody>
          <a:bodyPr lIns="0" tIns="0" anchor="b" anchorCtr="1"/>
          <a:lstStyle>
            <a:lvl1pPr algn="l">
              <a:lnSpc>
                <a:spcPct val="80000"/>
              </a:lnSpc>
              <a:spcBef>
                <a:spcPts val="0"/>
              </a:spcBef>
              <a:spcAft>
                <a:spcPts val="0"/>
              </a:spcAft>
              <a:defRPr sz="3500" b="0" i="0" cap="none" baseline="0">
                <a:ln>
                  <a:solidFill>
                    <a:schemeClr val="bg1">
                      <a:alpha val="0"/>
                    </a:schemeClr>
                  </a:solidFill>
                </a:ln>
                <a:solidFill>
                  <a:schemeClr val="bg2"/>
                </a:solidFill>
              </a:defRPr>
            </a:lvl1pPr>
          </a:lstStyle>
          <a:p>
            <a:r>
              <a:rPr lang="fr-FR" noProof="0"/>
              <a:t>Chapitre</a:t>
            </a:r>
          </a:p>
        </p:txBody>
      </p:sp>
      <p:sp>
        <p:nvSpPr>
          <p:cNvPr id="5" name="Espace réservé du numéro de diapositive 4"/>
          <p:cNvSpPr>
            <a:spLocks noGrp="1"/>
          </p:cNvSpPr>
          <p:nvPr>
            <p:ph type="sldNum" sz="quarter" idx="12"/>
          </p:nvPr>
        </p:nvSpPr>
        <p:spPr bwMode="gray"/>
        <p:txBody>
          <a:bodyPr/>
          <a:lstStyle>
            <a:lvl1pPr>
              <a:defRPr>
                <a:ln>
                  <a:solidFill>
                    <a:schemeClr val="bg1">
                      <a:alpha val="0"/>
                    </a:schemeClr>
                  </a:solidFill>
                </a:ln>
              </a:defRPr>
            </a:lvl1pPr>
          </a:lstStyle>
          <a:p>
            <a:fld id="{733122C9-A0B9-462F-8757-0847AD287B63}" type="slidenum">
              <a:rPr lang="fr-FR" noProof="0" smtClean="0"/>
              <a:pPr/>
              <a:t>‹#›</a:t>
            </a:fld>
            <a:endParaRPr lang="fr-FR" noProof="0"/>
          </a:p>
        </p:txBody>
      </p:sp>
      <p:sp>
        <p:nvSpPr>
          <p:cNvPr id="11" name="Espace réservé du texte 10"/>
          <p:cNvSpPr>
            <a:spLocks noGrp="1"/>
          </p:cNvSpPr>
          <p:nvPr>
            <p:ph type="body" sz="quarter" idx="13" hasCustomPrompt="1"/>
          </p:nvPr>
        </p:nvSpPr>
        <p:spPr>
          <a:xfrm>
            <a:off x="1384738" y="4653136"/>
            <a:ext cx="6844626" cy="864096"/>
          </a:xfrm>
        </p:spPr>
        <p:txBody>
          <a:bodyPr/>
          <a:lstStyle>
            <a:lvl1pPr marL="0" indent="0" algn="ctr">
              <a:lnSpc>
                <a:spcPct val="100000"/>
              </a:lnSpc>
              <a:buNone/>
              <a:defRPr sz="2000" b="0" i="0" cap="none" baseline="0">
                <a:solidFill>
                  <a:schemeClr val="bg2"/>
                </a:solidFill>
              </a:defRPr>
            </a:lvl1pPr>
          </a:lstStyle>
          <a:p>
            <a:pPr lvl="0"/>
            <a:r>
              <a:rPr lang="fr-FR" noProof="0"/>
              <a:t>Click to edit Master text styles</a:t>
            </a:r>
          </a:p>
        </p:txBody>
      </p:sp>
      <p:sp>
        <p:nvSpPr>
          <p:cNvPr id="10" name="Espace réservé du pied de page 4"/>
          <p:cNvSpPr>
            <a:spLocks noGrp="1"/>
          </p:cNvSpPr>
          <p:nvPr>
            <p:ph type="ftr" sz="quarter" idx="3"/>
          </p:nvPr>
        </p:nvSpPr>
        <p:spPr bwMode="gray">
          <a:xfrm>
            <a:off x="1364601" y="6255312"/>
            <a:ext cx="7780730" cy="396000"/>
          </a:xfrm>
          <a:prstGeom prst="rect">
            <a:avLst/>
          </a:prstGeom>
        </p:spPr>
        <p:txBody>
          <a:bodyPr vert="horz" lIns="0" tIns="0" rIns="72000" bIns="0" rtlCol="0" anchor="ctr" anchorCtr="0">
            <a:noAutofit/>
          </a:bodyPr>
          <a:lstStyle>
            <a:lvl1pPr marL="0" marR="0" indent="0" algn="r" defTabSz="914400" rtl="0" eaLnBrk="1" fontAlgn="auto" latinLnBrk="0" hangingPunct="1">
              <a:lnSpc>
                <a:spcPct val="100000"/>
              </a:lnSpc>
              <a:spcBef>
                <a:spcPts val="0"/>
              </a:spcBef>
              <a:spcAft>
                <a:spcPts val="0"/>
              </a:spcAft>
              <a:buClrTx/>
              <a:buSzTx/>
              <a:buFontTx/>
              <a:buNone/>
              <a:tabLst/>
              <a:defRPr sz="1400">
                <a:ln>
                  <a:solidFill>
                    <a:schemeClr val="bg1">
                      <a:alpha val="0"/>
                    </a:schemeClr>
                  </a:solidFill>
                </a:ln>
                <a:solidFill>
                  <a:schemeClr val="tx1"/>
                </a:solidFill>
                <a:latin typeface="Arial" charset="0"/>
                <a:ea typeface="Arial" charset="0"/>
                <a:cs typeface="Arial" charset="0"/>
              </a:defRPr>
            </a:lvl1pPr>
          </a:lstStyle>
          <a:p>
            <a:r>
              <a:rPr lang="fr-FR" noProof="0"/>
              <a:t>Printemps 2018    ●   stage de 4 mois minimum   ●    candidates@innoscape.com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4" name="Espace réservé du pied de page 4"/>
          <p:cNvSpPr>
            <a:spLocks noGrp="1"/>
          </p:cNvSpPr>
          <p:nvPr>
            <p:ph type="ftr" sz="quarter" idx="3"/>
          </p:nvPr>
        </p:nvSpPr>
        <p:spPr bwMode="gray">
          <a:xfrm>
            <a:off x="1364601" y="6255312"/>
            <a:ext cx="7780730" cy="396000"/>
          </a:xfrm>
          <a:prstGeom prst="rect">
            <a:avLst/>
          </a:prstGeom>
        </p:spPr>
        <p:txBody>
          <a:bodyPr vert="horz" lIns="0" tIns="0" rIns="72000" bIns="0" rtlCol="0" anchor="ctr" anchorCtr="0">
            <a:noAutofit/>
          </a:bodyPr>
          <a:lstStyle>
            <a:lvl1pPr algn="r">
              <a:defRPr sz="1400">
                <a:ln>
                  <a:solidFill>
                    <a:schemeClr val="bg1">
                      <a:alpha val="0"/>
                    </a:schemeClr>
                  </a:solidFill>
                </a:ln>
                <a:solidFill>
                  <a:schemeClr val="tx1"/>
                </a:solidFill>
                <a:latin typeface="Arial" charset="0"/>
                <a:ea typeface="Arial" charset="0"/>
                <a:cs typeface="Arial" charset="0"/>
              </a:defRPr>
            </a:lvl1pPr>
          </a:lstStyle>
          <a:p>
            <a:r>
              <a:rPr lang="fr-FR" noProof="0"/>
              <a:t>Printemps 2018    ●   stage de 4 mois minimum   ●    candidates@innoscape.com</a:t>
            </a:r>
            <a:endParaRPr lang="en-GB" noProof="0"/>
          </a:p>
        </p:txBody>
      </p:sp>
      <p:sp>
        <p:nvSpPr>
          <p:cNvPr id="5" name="Espace réservé du numéro de diapositive 5"/>
          <p:cNvSpPr>
            <a:spLocks noGrp="1"/>
          </p:cNvSpPr>
          <p:nvPr>
            <p:ph type="sldNum" sz="quarter" idx="4"/>
          </p:nvPr>
        </p:nvSpPr>
        <p:spPr bwMode="gray">
          <a:xfrm>
            <a:off x="9145331" y="6237312"/>
            <a:ext cx="566198" cy="432000"/>
          </a:xfrm>
          <a:prstGeom prst="rect">
            <a:avLst/>
          </a:prstGeom>
        </p:spPr>
        <p:txBody>
          <a:bodyPr vert="horz" lIns="0" tIns="0" rIns="0" bIns="0" rtlCol="0" anchor="ctr" anchorCtr="0">
            <a:noAutofit/>
          </a:bodyPr>
          <a:lstStyle>
            <a:lvl1pPr algn="ctr">
              <a:defRPr sz="1500" b="0">
                <a:ln>
                  <a:solidFill>
                    <a:schemeClr val="bg1">
                      <a:alpha val="0"/>
                    </a:schemeClr>
                  </a:solidFill>
                </a:ln>
                <a:solidFill>
                  <a:schemeClr val="bg1"/>
                </a:solidFill>
                <a:latin typeface="Arial" charset="0"/>
                <a:ea typeface="Arial" charset="0"/>
                <a:cs typeface="Arial" charset="0"/>
              </a:defRPr>
            </a:lvl1pPr>
          </a:lstStyle>
          <a:p>
            <a:fld id="{733122C9-A0B9-462F-8757-0847AD287B63}" type="slidenum">
              <a:rPr lang="en-GB" noProof="0" smtClean="0"/>
              <a:pPr/>
              <a:t>‹#›</a:t>
            </a:fld>
            <a:endParaRPr lang="en-GB" noProof="0" dirty="0"/>
          </a:p>
        </p:txBody>
      </p:sp>
      <p:sp>
        <p:nvSpPr>
          <p:cNvPr id="3" name="Title 2"/>
          <p:cNvSpPr>
            <a:spLocks noGrp="1"/>
          </p:cNvSpPr>
          <p:nvPr>
            <p:ph type="title" hasCustomPrompt="1"/>
          </p:nvPr>
        </p:nvSpPr>
        <p:spPr/>
        <p:txBody>
          <a:bodyPr/>
          <a:lstStyle/>
          <a:p>
            <a:r>
              <a:rPr lang="en-GB" noProof="0"/>
              <a:t>Click to edit Master title style</a:t>
            </a:r>
          </a:p>
        </p:txBody>
      </p:sp>
      <p:sp>
        <p:nvSpPr>
          <p:cNvPr id="8" name="Content Placeholder 7"/>
          <p:cNvSpPr>
            <a:spLocks noGrp="1"/>
          </p:cNvSpPr>
          <p:nvPr>
            <p:ph sz="quarter" idx="10" hasCustomPrompt="1"/>
          </p:nvPr>
        </p:nvSpPr>
        <p:spPr>
          <a:xfrm>
            <a:off x="416496" y="1340768"/>
            <a:ext cx="9361040" cy="4608512"/>
          </a:xfrm>
        </p:spPr>
        <p:txBody>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36343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Holder 2"/>
          <p:cNvSpPr>
            <a:spLocks noGrp="1"/>
          </p:cNvSpPr>
          <p:nvPr>
            <p:ph type="title" hasCustomPrompt="1"/>
          </p:nvPr>
        </p:nvSpPr>
        <p:spPr/>
        <p:txBody>
          <a:bodyPr lIns="0" tIns="0" rIns="0" bIns="0"/>
          <a:lstStyle>
            <a:lvl1pPr>
              <a:defRPr sz="3000" b="1" i="0">
                <a:solidFill>
                  <a:srgbClr val="FFCC00"/>
                </a:solidFill>
                <a:latin typeface="Arial"/>
                <a:cs typeface="Arial"/>
              </a:defRPr>
            </a:lvl1pPr>
          </a:lstStyle>
          <a:p>
            <a:r>
              <a:rPr lang="en-GB" noProof="0"/>
              <a:t>Click to edit Master title style</a:t>
            </a:r>
          </a:p>
        </p:txBody>
      </p:sp>
      <p:sp>
        <p:nvSpPr>
          <p:cNvPr id="4" name="Espace réservé du pied de page 4"/>
          <p:cNvSpPr>
            <a:spLocks noGrp="1"/>
          </p:cNvSpPr>
          <p:nvPr>
            <p:ph type="ftr" sz="quarter" idx="3"/>
          </p:nvPr>
        </p:nvSpPr>
        <p:spPr bwMode="gray">
          <a:xfrm>
            <a:off x="1364601" y="6255312"/>
            <a:ext cx="7780730" cy="396000"/>
          </a:xfrm>
          <a:prstGeom prst="rect">
            <a:avLst/>
          </a:prstGeom>
        </p:spPr>
        <p:txBody>
          <a:bodyPr vert="horz" lIns="0" tIns="0" rIns="72000" bIns="0" rtlCol="0" anchor="ctr" anchorCtr="0">
            <a:noAutofit/>
          </a:bodyPr>
          <a:lstStyle>
            <a:lvl1pPr algn="r">
              <a:defRPr sz="1400">
                <a:ln>
                  <a:solidFill>
                    <a:schemeClr val="bg1">
                      <a:alpha val="0"/>
                    </a:schemeClr>
                  </a:solidFill>
                </a:ln>
                <a:solidFill>
                  <a:schemeClr val="tx1"/>
                </a:solidFill>
                <a:latin typeface="Arial" charset="0"/>
                <a:ea typeface="Arial" charset="0"/>
                <a:cs typeface="Arial" charset="0"/>
              </a:defRPr>
            </a:lvl1pPr>
          </a:lstStyle>
          <a:p>
            <a:r>
              <a:rPr lang="fr-FR" noProof="0"/>
              <a:t>Printemps 2018    ●   stage de 4 mois minimum   ●    candidates@innoscape.com</a:t>
            </a:r>
            <a:endParaRPr lang="en-GB" noProof="0" dirty="0"/>
          </a:p>
        </p:txBody>
      </p:sp>
      <p:sp>
        <p:nvSpPr>
          <p:cNvPr id="5" name="Espace réservé du numéro de diapositive 5"/>
          <p:cNvSpPr>
            <a:spLocks noGrp="1"/>
          </p:cNvSpPr>
          <p:nvPr>
            <p:ph type="sldNum" sz="quarter" idx="4"/>
          </p:nvPr>
        </p:nvSpPr>
        <p:spPr bwMode="gray">
          <a:xfrm>
            <a:off x="9145331" y="6237312"/>
            <a:ext cx="566198" cy="432000"/>
          </a:xfrm>
          <a:prstGeom prst="rect">
            <a:avLst/>
          </a:prstGeom>
        </p:spPr>
        <p:txBody>
          <a:bodyPr vert="horz" lIns="0" tIns="0" rIns="0" bIns="0" rtlCol="0" anchor="ctr" anchorCtr="0">
            <a:noAutofit/>
          </a:bodyPr>
          <a:lstStyle>
            <a:lvl1pPr algn="ctr">
              <a:defRPr sz="1500" b="0">
                <a:ln>
                  <a:solidFill>
                    <a:schemeClr val="bg1">
                      <a:alpha val="0"/>
                    </a:schemeClr>
                  </a:solidFill>
                </a:ln>
                <a:solidFill>
                  <a:schemeClr val="bg1"/>
                </a:solidFill>
                <a:latin typeface="Arial" charset="0"/>
                <a:ea typeface="Arial" charset="0"/>
                <a:cs typeface="Arial" charset="0"/>
              </a:defRPr>
            </a:lvl1pPr>
          </a:lstStyle>
          <a:p>
            <a:fld id="{733122C9-A0B9-462F-8757-0847AD287B63}" type="slidenum">
              <a:rPr lang="en-GB" noProof="0" smtClean="0"/>
              <a:pPr/>
              <a:t>‹#›</a:t>
            </a:fld>
            <a:endParaRPr lang="en-GB" noProof="0" dirty="0"/>
          </a:p>
        </p:txBody>
      </p:sp>
    </p:spTree>
    <p:extLst>
      <p:ext uri="{BB962C8B-B14F-4D97-AF65-F5344CB8AC3E}">
        <p14:creationId xmlns:p14="http://schemas.microsoft.com/office/powerpoint/2010/main" val="225105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ype 2)">
    <p:spTree>
      <p:nvGrpSpPr>
        <p:cNvPr id="1" name=""/>
        <p:cNvGrpSpPr/>
        <p:nvPr/>
      </p:nvGrpSpPr>
      <p:grpSpPr>
        <a:xfrm>
          <a:off x="0" y="0"/>
          <a:ext cx="0" cy="0"/>
          <a:chOff x="0" y="0"/>
          <a:chExt cx="0" cy="0"/>
        </a:xfrm>
      </p:grpSpPr>
      <p:sp>
        <p:nvSpPr>
          <p:cNvPr id="2" name="Holder 2"/>
          <p:cNvSpPr>
            <a:spLocks noGrp="1"/>
          </p:cNvSpPr>
          <p:nvPr>
            <p:ph type="title" hasCustomPrompt="1"/>
          </p:nvPr>
        </p:nvSpPr>
        <p:spPr/>
        <p:txBody>
          <a:bodyPr lIns="0" tIns="0" rIns="0" bIns="0"/>
          <a:lstStyle>
            <a:lvl1pPr>
              <a:defRPr sz="3000" b="1" i="0">
                <a:solidFill>
                  <a:srgbClr val="FFCC00"/>
                </a:solidFill>
                <a:latin typeface="Arial"/>
                <a:cs typeface="Arial"/>
              </a:defRPr>
            </a:lvl1pPr>
          </a:lstStyle>
          <a:p>
            <a:r>
              <a:rPr lang="en-GB" noProof="0"/>
              <a:t>Click to edit Master title style</a:t>
            </a:r>
          </a:p>
        </p:txBody>
      </p:sp>
      <p:sp>
        <p:nvSpPr>
          <p:cNvPr id="4" name="Espace réservé du pied de page 4"/>
          <p:cNvSpPr>
            <a:spLocks noGrp="1"/>
          </p:cNvSpPr>
          <p:nvPr>
            <p:ph type="ftr" sz="quarter" idx="3"/>
          </p:nvPr>
        </p:nvSpPr>
        <p:spPr bwMode="gray">
          <a:xfrm>
            <a:off x="1364601" y="6255312"/>
            <a:ext cx="7780730" cy="396000"/>
          </a:xfrm>
          <a:prstGeom prst="rect">
            <a:avLst/>
          </a:prstGeom>
        </p:spPr>
        <p:txBody>
          <a:bodyPr vert="horz" lIns="0" tIns="0" rIns="72000" bIns="0" rtlCol="0" anchor="ctr" anchorCtr="0">
            <a:noAutofit/>
          </a:bodyPr>
          <a:lstStyle>
            <a:lvl1pPr algn="r">
              <a:defRPr sz="1400">
                <a:ln>
                  <a:solidFill>
                    <a:schemeClr val="bg1">
                      <a:alpha val="0"/>
                    </a:schemeClr>
                  </a:solidFill>
                </a:ln>
                <a:solidFill>
                  <a:schemeClr val="tx1"/>
                </a:solidFill>
                <a:latin typeface="Arial" charset="0"/>
                <a:ea typeface="Arial" charset="0"/>
                <a:cs typeface="Arial" charset="0"/>
              </a:defRPr>
            </a:lvl1pPr>
          </a:lstStyle>
          <a:p>
            <a:r>
              <a:rPr lang="fr-FR" noProof="0"/>
              <a:t>Printemps 2018    ●   stage de 4 mois minimum   ●    candidates@innoscape.com</a:t>
            </a:r>
            <a:endParaRPr lang="en-GB" noProof="0"/>
          </a:p>
        </p:txBody>
      </p:sp>
      <p:sp>
        <p:nvSpPr>
          <p:cNvPr id="5" name="Espace réservé du numéro de diapositive 5"/>
          <p:cNvSpPr>
            <a:spLocks noGrp="1"/>
          </p:cNvSpPr>
          <p:nvPr>
            <p:ph type="sldNum" sz="quarter" idx="4"/>
          </p:nvPr>
        </p:nvSpPr>
        <p:spPr bwMode="gray">
          <a:xfrm>
            <a:off x="9145331" y="6237312"/>
            <a:ext cx="566198" cy="432000"/>
          </a:xfrm>
          <a:prstGeom prst="rect">
            <a:avLst/>
          </a:prstGeom>
        </p:spPr>
        <p:txBody>
          <a:bodyPr vert="horz" lIns="0" tIns="0" rIns="0" bIns="0" rtlCol="0" anchor="ctr" anchorCtr="0">
            <a:noAutofit/>
          </a:bodyPr>
          <a:lstStyle>
            <a:lvl1pPr algn="ctr">
              <a:defRPr sz="1500" b="0">
                <a:ln>
                  <a:solidFill>
                    <a:schemeClr val="bg1">
                      <a:alpha val="0"/>
                    </a:schemeClr>
                  </a:solidFill>
                </a:ln>
                <a:solidFill>
                  <a:schemeClr val="bg1"/>
                </a:solidFill>
                <a:latin typeface="Arial" charset="0"/>
                <a:ea typeface="Arial" charset="0"/>
                <a:cs typeface="Arial" charset="0"/>
              </a:defRPr>
            </a:lvl1pPr>
          </a:lstStyle>
          <a:p>
            <a:fld id="{733122C9-A0B9-462F-8757-0847AD287B63}" type="slidenum">
              <a:rPr lang="en-GB" noProof="0" smtClean="0"/>
              <a:pPr/>
              <a:t>‹#›</a:t>
            </a:fld>
            <a:endParaRPr lang="en-GB" noProof="0"/>
          </a:p>
        </p:txBody>
      </p:sp>
      <p:pic>
        <p:nvPicPr>
          <p:cNvPr id="6" name="Image 3"/>
          <p:cNvPicPr>
            <a:picLocks noChangeAspect="1"/>
          </p:cNvPicPr>
          <p:nvPr userDrawn="1"/>
        </p:nvPicPr>
        <p:blipFill rotWithShape="1">
          <a:blip r:embed="rId2" cstate="print">
            <a:extLst>
              <a:ext uri="{28A0092B-C50C-407E-A947-70E740481C1C}">
                <a14:useLocalDpi xmlns:a14="http://schemas.microsoft.com/office/drawing/2010/main"/>
              </a:ext>
            </a:extLst>
          </a:blip>
          <a:srcRect l="16138" t="59477" r="4326" b="9271"/>
          <a:stretch/>
        </p:blipFill>
        <p:spPr>
          <a:xfrm>
            <a:off x="488504" y="4007683"/>
            <a:ext cx="9217024" cy="2142240"/>
          </a:xfrm>
          <a:prstGeom prst="rect">
            <a:avLst/>
          </a:prstGeom>
        </p:spPr>
      </p:pic>
      <p:sp>
        <p:nvSpPr>
          <p:cNvPr id="7" name="Espace réservé du contenu 2"/>
          <p:cNvSpPr>
            <a:spLocks noGrp="1"/>
          </p:cNvSpPr>
          <p:nvPr>
            <p:ph sz="quarter" idx="14" hasCustomPrompt="1"/>
          </p:nvPr>
        </p:nvSpPr>
        <p:spPr>
          <a:xfrm>
            <a:off x="704528" y="4508500"/>
            <a:ext cx="8784976" cy="1296988"/>
          </a:xfrm>
        </p:spPr>
        <p:txBody>
          <a:bodyPr/>
          <a:lstStyle>
            <a:lvl3pPr marL="723900" indent="-269875">
              <a:buClr>
                <a:schemeClr val="tx1"/>
              </a:buClr>
              <a:buSzPct val="150000"/>
              <a:buFont typeface="Symbol" panose="05050102010706020507" pitchFamily="18" charset="2"/>
              <a:buChar char=""/>
              <a:defRPr/>
            </a:lvl3pPr>
          </a:lstStyle>
          <a:p>
            <a:pPr lvl="0"/>
            <a:r>
              <a:rPr lang="en-GB" noProof="0" dirty="0"/>
              <a:t>Click to edit Master text styles</a:t>
            </a:r>
          </a:p>
          <a:p>
            <a:pPr lvl="2"/>
            <a:r>
              <a:rPr lang="en-GB" noProof="0" dirty="0"/>
              <a:t>Second level</a:t>
            </a:r>
          </a:p>
          <a:p>
            <a:pPr lvl="3"/>
            <a:r>
              <a:rPr lang="en-GB" noProof="0" dirty="0"/>
              <a:t>Third level</a:t>
            </a:r>
          </a:p>
        </p:txBody>
      </p:sp>
      <p:sp>
        <p:nvSpPr>
          <p:cNvPr id="9" name="Content Placeholder 8"/>
          <p:cNvSpPr>
            <a:spLocks noGrp="1"/>
          </p:cNvSpPr>
          <p:nvPr>
            <p:ph sz="quarter" idx="15" hasCustomPrompt="1"/>
          </p:nvPr>
        </p:nvSpPr>
        <p:spPr>
          <a:xfrm>
            <a:off x="560512" y="1268412"/>
            <a:ext cx="9145015" cy="2880667"/>
          </a:xfrm>
        </p:spPr>
        <p:txBody>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387094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Front Page_simp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2950" y="4114800"/>
            <a:ext cx="8420100" cy="762000"/>
          </a:xfrm>
        </p:spPr>
        <p:txBody>
          <a:bodyPr anchor="ctr">
            <a:normAutofit/>
          </a:bodyPr>
          <a:lstStyle>
            <a:lvl1pPr algn="r">
              <a:defRPr sz="3200" b="1"/>
            </a:lvl1pPr>
          </a:lstStyle>
          <a:p>
            <a:r>
              <a:rPr lang="en-GB" noProof="0" dirty="0"/>
              <a:t>Click to edit Master title style</a:t>
            </a:r>
          </a:p>
        </p:txBody>
      </p:sp>
      <p:sp>
        <p:nvSpPr>
          <p:cNvPr id="3" name="Subtitle 2"/>
          <p:cNvSpPr>
            <a:spLocks noGrp="1"/>
          </p:cNvSpPr>
          <p:nvPr>
            <p:ph type="subTitle" idx="1" hasCustomPrompt="1"/>
          </p:nvPr>
        </p:nvSpPr>
        <p:spPr>
          <a:xfrm>
            <a:off x="2228850" y="4953000"/>
            <a:ext cx="6934200" cy="685800"/>
          </a:xfrm>
        </p:spPr>
        <p:txBody>
          <a:bodyPr anchor="ctr">
            <a:normAutofit/>
          </a:bodyPr>
          <a:lstStyle>
            <a:lvl1pPr marL="0" indent="0" algn="r">
              <a:buNone/>
              <a:defRPr sz="1800" b="1">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Master</a:t>
            </a:r>
          </a:p>
        </p:txBody>
      </p:sp>
      <p:sp>
        <p:nvSpPr>
          <p:cNvPr id="6" name="Slide Number Placeholder 5"/>
          <p:cNvSpPr>
            <a:spLocks noGrp="1"/>
          </p:cNvSpPr>
          <p:nvPr>
            <p:ph type="sldNum" sz="quarter" idx="12"/>
          </p:nvPr>
        </p:nvSpPr>
        <p:spPr/>
        <p:txBody>
          <a:bodyPr/>
          <a:lstStyle/>
          <a:p>
            <a:fld id="{2754ED01-E2A0-4C1E-8E21-014B99041579}" type="slidenum">
              <a:rPr lang="en-GB" noProof="0" smtClean="0"/>
              <a:pPr/>
              <a:t>‹#›</a:t>
            </a:fld>
            <a:endParaRPr lang="en-GB" noProof="0"/>
          </a:p>
        </p:txBody>
      </p:sp>
      <p:cxnSp>
        <p:nvCxnSpPr>
          <p:cNvPr id="8" name="Straight Connector 7"/>
          <p:cNvCxnSpPr/>
          <p:nvPr userDrawn="1"/>
        </p:nvCxnSpPr>
        <p:spPr>
          <a:xfrm>
            <a:off x="2889250" y="3733800"/>
            <a:ext cx="7016750" cy="0"/>
          </a:xfrm>
          <a:prstGeom prst="line">
            <a:avLst/>
          </a:prstGeom>
          <a:ln w="12700">
            <a:solidFill>
              <a:srgbClr val="222434"/>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08186" y="1800642"/>
            <a:ext cx="5468964" cy="1323561"/>
          </a:xfrm>
          <a:prstGeom prst="rect">
            <a:avLst/>
          </a:prstGeom>
        </p:spPr>
      </p:pic>
    </p:spTree>
    <p:extLst>
      <p:ext uri="{BB962C8B-B14F-4D97-AF65-F5344CB8AC3E}">
        <p14:creationId xmlns:p14="http://schemas.microsoft.com/office/powerpoint/2010/main" val="362745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906000" cy="6854884"/>
          </a:xfrm>
          <a:prstGeom prst="rect">
            <a:avLst/>
          </a:prstGeom>
        </p:spPr>
      </p:pic>
      <p:sp>
        <p:nvSpPr>
          <p:cNvPr id="2" name="Espace réservé du titre 1"/>
          <p:cNvSpPr>
            <a:spLocks noGrp="1"/>
          </p:cNvSpPr>
          <p:nvPr>
            <p:ph type="title"/>
          </p:nvPr>
        </p:nvSpPr>
        <p:spPr bwMode="gray">
          <a:xfrm>
            <a:off x="1162714" y="260648"/>
            <a:ext cx="8614822" cy="602249"/>
          </a:xfrm>
          <a:prstGeom prst="rect">
            <a:avLst/>
          </a:prstGeom>
          <a:noFill/>
        </p:spPr>
        <p:txBody>
          <a:bodyPr vert="horz" lIns="0" tIns="0" rIns="0" bIns="0" rtlCol="0" anchor="ctr" anchorCtr="0">
            <a:noAutofit/>
          </a:bodyPr>
          <a:lstStyle/>
          <a:p>
            <a:r>
              <a:rPr lang="en-GB" noProof="0" dirty="0"/>
              <a:t>Page title</a:t>
            </a:r>
          </a:p>
        </p:txBody>
      </p:sp>
      <p:sp>
        <p:nvSpPr>
          <p:cNvPr id="3" name="Espace réservé du texte 2"/>
          <p:cNvSpPr>
            <a:spLocks noGrp="1"/>
          </p:cNvSpPr>
          <p:nvPr>
            <p:ph type="body" idx="1"/>
          </p:nvPr>
        </p:nvSpPr>
        <p:spPr bwMode="gray">
          <a:xfrm>
            <a:off x="571469" y="1124744"/>
            <a:ext cx="9134059" cy="4824536"/>
          </a:xfrm>
          <a:prstGeom prst="rect">
            <a:avLst/>
          </a:prstGeom>
        </p:spPr>
        <p:txBody>
          <a:bodyPr vert="horz" lIns="0" tIns="0" rIns="0" bIns="0" rtlCol="0" anchor="t" anchorCtr="0">
            <a:noAutofit/>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5" name="Espace réservé du pied de page 4"/>
          <p:cNvSpPr>
            <a:spLocks noGrp="1"/>
          </p:cNvSpPr>
          <p:nvPr>
            <p:ph type="ftr" sz="quarter" idx="3"/>
          </p:nvPr>
        </p:nvSpPr>
        <p:spPr bwMode="gray">
          <a:xfrm>
            <a:off x="1364601" y="6255312"/>
            <a:ext cx="7780730" cy="396000"/>
          </a:xfrm>
          <a:prstGeom prst="rect">
            <a:avLst/>
          </a:prstGeom>
        </p:spPr>
        <p:txBody>
          <a:bodyPr vert="horz" lIns="0" tIns="0" rIns="72000" bIns="0" rtlCol="0" anchor="ctr" anchorCtr="0">
            <a:noAutofit/>
          </a:bodyPr>
          <a:lstStyle>
            <a:lvl1pPr algn="r">
              <a:defRPr sz="1400">
                <a:ln>
                  <a:solidFill>
                    <a:schemeClr val="bg1">
                      <a:alpha val="0"/>
                    </a:schemeClr>
                  </a:solidFill>
                </a:ln>
                <a:solidFill>
                  <a:schemeClr val="tx1"/>
                </a:solidFill>
                <a:latin typeface="Arial" charset="0"/>
                <a:ea typeface="Arial" charset="0"/>
                <a:cs typeface="Arial" charset="0"/>
              </a:defRPr>
            </a:lvl1pPr>
          </a:lstStyle>
          <a:p>
            <a:r>
              <a:rPr lang="fr-FR" noProof="0"/>
              <a:t>Printemps 2018    ●   stage de 4 mois minimum   ●    candidates@innoscape.com</a:t>
            </a:r>
            <a:endParaRPr lang="en-GB" noProof="0" dirty="0"/>
          </a:p>
        </p:txBody>
      </p:sp>
      <p:sp>
        <p:nvSpPr>
          <p:cNvPr id="6" name="Espace réservé du numéro de diapositive 5"/>
          <p:cNvSpPr>
            <a:spLocks noGrp="1"/>
          </p:cNvSpPr>
          <p:nvPr>
            <p:ph type="sldNum" sz="quarter" idx="4"/>
          </p:nvPr>
        </p:nvSpPr>
        <p:spPr bwMode="gray">
          <a:xfrm>
            <a:off x="9145331" y="6237312"/>
            <a:ext cx="566198" cy="432000"/>
          </a:xfrm>
          <a:prstGeom prst="rect">
            <a:avLst/>
          </a:prstGeom>
        </p:spPr>
        <p:txBody>
          <a:bodyPr vert="horz" lIns="0" tIns="0" rIns="0" bIns="0" rtlCol="0" anchor="ctr" anchorCtr="0">
            <a:noAutofit/>
          </a:bodyPr>
          <a:lstStyle>
            <a:lvl1pPr algn="ctr">
              <a:defRPr sz="1500" b="0">
                <a:ln>
                  <a:solidFill>
                    <a:schemeClr val="bg1">
                      <a:alpha val="0"/>
                    </a:schemeClr>
                  </a:solidFill>
                </a:ln>
                <a:solidFill>
                  <a:schemeClr val="bg1"/>
                </a:solidFill>
                <a:latin typeface="Arial" charset="0"/>
                <a:ea typeface="Arial" charset="0"/>
                <a:cs typeface="Arial" charset="0"/>
              </a:defRPr>
            </a:lvl1pPr>
          </a:lstStyle>
          <a:p>
            <a:fld id="{733122C9-A0B9-462F-8757-0847AD287B63}" type="slidenum">
              <a:rPr lang="en-GB" noProof="0" smtClean="0"/>
              <a:pPr/>
              <a:t>‹#›</a:t>
            </a:fld>
            <a:endParaRPr lang="en-GB" noProof="0" dirty="0"/>
          </a:p>
        </p:txBody>
      </p:sp>
      <p:pic>
        <p:nvPicPr>
          <p:cNvPr id="9" name="Picture 8"/>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75755" y="160974"/>
            <a:ext cx="791429" cy="794286"/>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799" r:id="rId2"/>
    <p:sldLayoutId id="2147483818" r:id="rId3"/>
    <p:sldLayoutId id="2147483820" r:id="rId4"/>
    <p:sldLayoutId id="2147483819" r:id="rId5"/>
    <p:sldLayoutId id="2147483816" r:id="rId6"/>
  </p:sldLayoutIdLst>
  <p:hf sldNum="0" hdr="0" dt="0"/>
  <p:txStyles>
    <p:titleStyle>
      <a:lvl1pPr algn="l" defTabSz="1219170" rtl="0" eaLnBrk="1" latinLnBrk="0" hangingPunct="1">
        <a:lnSpc>
          <a:spcPct val="110000"/>
        </a:lnSpc>
        <a:spcBef>
          <a:spcPts val="400"/>
        </a:spcBef>
        <a:spcAft>
          <a:spcPts val="400"/>
        </a:spcAft>
        <a:buNone/>
        <a:defRPr sz="3000" b="1" kern="1200" cap="none" baseline="0">
          <a:ln>
            <a:solidFill>
              <a:schemeClr val="bg1">
                <a:alpha val="0"/>
              </a:schemeClr>
            </a:solidFill>
          </a:ln>
          <a:solidFill>
            <a:srgbClr val="FFCC00"/>
          </a:solidFill>
          <a:latin typeface="Arial" charset="0"/>
          <a:ea typeface="Arial" charset="0"/>
          <a:cs typeface="Arial" charset="0"/>
        </a:defRPr>
      </a:lvl1pPr>
    </p:titleStyle>
    <p:bodyStyle>
      <a:lvl1pPr marL="355600" indent="-355600" algn="l" defTabSz="1219170" rtl="0" eaLnBrk="1" latinLnBrk="0" hangingPunct="1">
        <a:lnSpc>
          <a:spcPct val="90000"/>
        </a:lnSpc>
        <a:spcBef>
          <a:spcPts val="0"/>
        </a:spcBef>
        <a:spcAft>
          <a:spcPts val="600"/>
        </a:spcAft>
        <a:buClr>
          <a:srgbClr val="FFCC00"/>
        </a:buClr>
        <a:buSzPct val="110000"/>
        <a:buFont typeface="Wingdings" panose="05000000000000000000" pitchFamily="2" charset="2"/>
        <a:buChar char="v"/>
        <a:defRPr sz="2800" b="0" i="0" kern="1200" cap="none" baseline="0">
          <a:ln>
            <a:solidFill>
              <a:schemeClr val="bg1">
                <a:alpha val="0"/>
              </a:schemeClr>
            </a:solidFill>
          </a:ln>
          <a:solidFill>
            <a:schemeClr val="bg2"/>
          </a:solidFill>
          <a:latin typeface="Arial" charset="0"/>
          <a:ea typeface="Arial" charset="0"/>
          <a:cs typeface="Arial" charset="0"/>
        </a:defRPr>
      </a:lvl1pPr>
      <a:lvl2pPr marL="627063" indent="-258763" algn="l" defTabSz="1219170" rtl="0" eaLnBrk="1" latinLnBrk="0" hangingPunct="1">
        <a:lnSpc>
          <a:spcPct val="100000"/>
        </a:lnSpc>
        <a:spcBef>
          <a:spcPts val="0"/>
        </a:spcBef>
        <a:spcAft>
          <a:spcPts val="600"/>
        </a:spcAft>
        <a:buClr>
          <a:srgbClr val="FFCC00"/>
        </a:buClr>
        <a:buSzPct val="130000"/>
        <a:buFont typeface="Wingdings" panose="05000000000000000000" pitchFamily="2" charset="2"/>
        <a:buChar char="§"/>
        <a:defRPr sz="2200" b="0" kern="1200">
          <a:ln>
            <a:solidFill>
              <a:schemeClr val="bg1">
                <a:alpha val="0"/>
              </a:schemeClr>
            </a:solidFill>
          </a:ln>
          <a:solidFill>
            <a:schemeClr val="bg2"/>
          </a:solidFill>
          <a:latin typeface="Arial" charset="0"/>
          <a:ea typeface="Arial" charset="0"/>
          <a:cs typeface="Arial" charset="0"/>
        </a:defRPr>
      </a:lvl2pPr>
      <a:lvl3pPr marL="806450" indent="-176213" algn="l" defTabSz="1219170" rtl="0" eaLnBrk="1" latinLnBrk="0" hangingPunct="1">
        <a:lnSpc>
          <a:spcPct val="100000"/>
        </a:lnSpc>
        <a:spcBef>
          <a:spcPts val="0"/>
        </a:spcBef>
        <a:spcAft>
          <a:spcPts val="600"/>
        </a:spcAft>
        <a:buClr>
          <a:srgbClr val="FFCC00"/>
        </a:buClr>
        <a:buSzPct val="140000"/>
        <a:buFont typeface="Arial" charset="0"/>
        <a:buChar char="•"/>
        <a:defRPr sz="1800" b="0" kern="1200">
          <a:ln>
            <a:solidFill>
              <a:schemeClr val="bg1">
                <a:alpha val="0"/>
              </a:schemeClr>
            </a:solidFill>
          </a:ln>
          <a:solidFill>
            <a:schemeClr val="bg2"/>
          </a:solidFill>
          <a:latin typeface="Arial" charset="0"/>
          <a:ea typeface="Arial" charset="0"/>
          <a:cs typeface="Arial" charset="0"/>
        </a:defRPr>
      </a:lvl3pPr>
      <a:lvl4pPr marL="982663" indent="-149225" algn="l" defTabSz="1219170" rtl="0" eaLnBrk="1" latinLnBrk="0" hangingPunct="1">
        <a:lnSpc>
          <a:spcPct val="100000"/>
        </a:lnSpc>
        <a:spcBef>
          <a:spcPts val="0"/>
        </a:spcBef>
        <a:spcAft>
          <a:spcPts val="600"/>
        </a:spcAft>
        <a:buClr>
          <a:schemeClr val="bg2"/>
        </a:buClr>
        <a:buSzPct val="40000"/>
        <a:buFont typeface="Arial" panose="020B0604020202020204" pitchFamily="34" charset="0"/>
        <a:buChar char="−"/>
        <a:defRPr sz="1600" kern="1200">
          <a:ln>
            <a:solidFill>
              <a:schemeClr val="bg1">
                <a:alpha val="0"/>
              </a:schemeClr>
            </a:solidFill>
          </a:ln>
          <a:solidFill>
            <a:schemeClr val="bg2"/>
          </a:solidFill>
          <a:latin typeface="Arial" charset="0"/>
          <a:ea typeface="Arial" charset="0"/>
          <a:cs typeface="Arial" charset="0"/>
        </a:defRPr>
      </a:lvl4pPr>
      <a:lvl5pPr marL="1160463" indent="-98425" algn="l" defTabSz="1219170" rtl="0" eaLnBrk="1" latinLnBrk="0" hangingPunct="1">
        <a:lnSpc>
          <a:spcPct val="100000"/>
        </a:lnSpc>
        <a:spcBef>
          <a:spcPts val="0"/>
        </a:spcBef>
        <a:spcAft>
          <a:spcPts val="600"/>
        </a:spcAft>
        <a:buClrTx/>
        <a:buSzPct val="80000"/>
        <a:buFont typeface="Arial" panose="020B0604020202020204" pitchFamily="34" charset="0"/>
        <a:buChar char="•"/>
        <a:defRPr sz="1600" kern="1200">
          <a:ln>
            <a:solidFill>
              <a:schemeClr val="bg1">
                <a:alpha val="0"/>
              </a:schemeClr>
            </a:solidFill>
          </a:ln>
          <a:solidFill>
            <a:schemeClr val="accent6">
              <a:lumMod val="50000"/>
            </a:schemeClr>
          </a:solidFill>
          <a:latin typeface="Arial" charset="0"/>
          <a:ea typeface="Arial" charset="0"/>
          <a:cs typeface="Arial"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1304720"/>
            <a:ext cx="9906000" cy="4860584"/>
          </a:xfrm>
          <a:prstGeom prst="rect">
            <a:avLst/>
          </a:prstGeom>
          <a:solidFill>
            <a:srgbClr val="FFFFFF">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p:cNvSpPr txBox="1"/>
          <p:nvPr/>
        </p:nvSpPr>
        <p:spPr>
          <a:xfrm>
            <a:off x="1928664" y="96754"/>
            <a:ext cx="7704856" cy="504056"/>
          </a:xfrm>
          <a:prstGeom prst="rect">
            <a:avLst/>
          </a:prstGeom>
          <a:noFill/>
        </p:spPr>
        <p:txBody>
          <a:bodyPr vert="horz" lIns="0" tIns="0" rIns="0" bIns="0" rtlCol="0" anchor="ctr" anchorCtr="0">
            <a:noAutofit/>
          </a:bodyPr>
          <a:lstStyle>
            <a:lvl1pPr defTabSz="1219170">
              <a:lnSpc>
                <a:spcPct val="110000"/>
              </a:lnSpc>
              <a:spcBef>
                <a:spcPts val="400"/>
              </a:spcBef>
              <a:spcAft>
                <a:spcPts val="400"/>
              </a:spcAft>
              <a:buNone/>
              <a:defRPr sz="3000" b="1" cap="none" baseline="0">
                <a:ln>
                  <a:solidFill>
                    <a:schemeClr val="bg1">
                      <a:alpha val="0"/>
                    </a:schemeClr>
                  </a:solidFill>
                </a:ln>
                <a:solidFill>
                  <a:srgbClr val="FFCC00"/>
                </a:solidFill>
                <a:latin typeface="Arial" charset="0"/>
                <a:ea typeface="Arial" charset="0"/>
                <a:cs typeface="Arial" charset="0"/>
              </a:defRPr>
            </a:lvl1pPr>
          </a:lstStyle>
          <a:p>
            <a:pPr marL="1885950" indent="-1885950"/>
            <a:r>
              <a:rPr lang="fr-FR" sz="1800" u="sng" dirty="0"/>
              <a:t>Projet étudiants: Développement Python/Web/</a:t>
            </a:r>
            <a:r>
              <a:rPr lang="fr-FR" sz="1800" u="sng" dirty="0" err="1"/>
              <a:t>Scraping</a:t>
            </a:r>
            <a:r>
              <a:rPr lang="fr-FR" sz="1800" u="sng" dirty="0"/>
              <a:t> – </a:t>
            </a:r>
            <a:br>
              <a:rPr lang="fr-FR" sz="1800" u="sng" dirty="0"/>
            </a:br>
            <a:r>
              <a:rPr lang="fr-FR" sz="1800" u="sng" dirty="0"/>
              <a:t>Extraction Massive de données</a:t>
            </a:r>
          </a:p>
        </p:txBody>
      </p:sp>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2" y="332656"/>
            <a:ext cx="1490836" cy="1420885"/>
          </a:xfrm>
          <a:prstGeom prst="rect">
            <a:avLst/>
          </a:prstGeom>
        </p:spPr>
      </p:pic>
      <p:sp>
        <p:nvSpPr>
          <p:cNvPr id="16" name="ZoneTexte 15"/>
          <p:cNvSpPr txBox="1"/>
          <p:nvPr/>
        </p:nvSpPr>
        <p:spPr>
          <a:xfrm>
            <a:off x="172244" y="2270220"/>
            <a:ext cx="9605292" cy="3816429"/>
          </a:xfrm>
          <a:prstGeom prst="rect">
            <a:avLst/>
          </a:prstGeom>
          <a:noFill/>
        </p:spPr>
        <p:txBody>
          <a:bodyPr wrap="square" rtlCol="0">
            <a:spAutoFit/>
          </a:bodyPr>
          <a:lstStyle/>
          <a:p>
            <a:r>
              <a:rPr lang="fr-FR" sz="1600" b="1" dirty="0">
                <a:ln>
                  <a:solidFill>
                    <a:schemeClr val="bg1">
                      <a:alpha val="0"/>
                    </a:schemeClr>
                  </a:solidFill>
                </a:ln>
                <a:solidFill>
                  <a:srgbClr val="FFCC00"/>
                </a:solidFill>
                <a:latin typeface="Arial" charset="0"/>
                <a:cs typeface="Arial" charset="0"/>
              </a:rPr>
              <a:t>Contexte :</a:t>
            </a:r>
          </a:p>
          <a:p>
            <a:pPr marL="182563" indent="-182563">
              <a:buFont typeface="Arial" panose="020B0604020202020204" pitchFamily="34" charset="0"/>
              <a:buChar char="•"/>
            </a:pPr>
            <a:r>
              <a:rPr lang="fr-FR" sz="1500" dirty="0">
                <a:solidFill>
                  <a:schemeClr val="bg2"/>
                </a:solidFill>
              </a:rPr>
              <a:t>Nous collectons des millions de données chaque semaine et notre rôle est de leur donner du sens.</a:t>
            </a:r>
          </a:p>
          <a:p>
            <a:pPr marL="182563" indent="-182563">
              <a:buFont typeface="Arial" panose="020B0604020202020204" pitchFamily="34" charset="0"/>
              <a:buChar char="•"/>
            </a:pPr>
            <a:r>
              <a:rPr lang="fr-FR" sz="1500" dirty="0">
                <a:solidFill>
                  <a:schemeClr val="bg2"/>
                </a:solidFill>
              </a:rPr>
              <a:t>Dans un contexte où les structures des sites internet changent de façon imprévisible, nous devons développer des scripts de collecte flexibles et robustes afin de garantir la stabilité des données dans le temps.</a:t>
            </a:r>
          </a:p>
          <a:p>
            <a:pPr marL="182563" indent="-182563">
              <a:buFont typeface="Arial" panose="020B0604020202020204" pitchFamily="34" charset="0"/>
              <a:buChar char="•"/>
            </a:pPr>
            <a:r>
              <a:rPr lang="fr-FR" sz="1500" dirty="0">
                <a:solidFill>
                  <a:schemeClr val="bg2"/>
                </a:solidFill>
              </a:rPr>
              <a:t>Vos travaux auront un fort impact sur nos solutions et vous les accompagnerez en production lors du projet.</a:t>
            </a:r>
          </a:p>
          <a:p>
            <a:r>
              <a:rPr lang="fr-FR" sz="1600" b="1" dirty="0">
                <a:ln>
                  <a:solidFill>
                    <a:schemeClr val="bg1">
                      <a:alpha val="0"/>
                    </a:schemeClr>
                  </a:solidFill>
                </a:ln>
                <a:solidFill>
                  <a:srgbClr val="FFCC00"/>
                </a:solidFill>
                <a:latin typeface="Arial" charset="0"/>
                <a:cs typeface="Arial" charset="0"/>
              </a:rPr>
              <a:t>Contenu du projet :</a:t>
            </a:r>
          </a:p>
          <a:p>
            <a:pPr marL="177800" indent="-177800">
              <a:buFont typeface="Arial" panose="020B0604020202020204" pitchFamily="34" charset="0"/>
              <a:buChar char="•"/>
            </a:pPr>
            <a:r>
              <a:rPr lang="fr-FR" sz="1500" dirty="0">
                <a:solidFill>
                  <a:schemeClr val="bg2"/>
                </a:solidFill>
              </a:rPr>
              <a:t>Le besoin est de réaliser des scripts d’extraction de données (Web </a:t>
            </a:r>
            <a:r>
              <a:rPr lang="fr-FR" sz="1500" dirty="0" err="1">
                <a:solidFill>
                  <a:schemeClr val="bg2"/>
                </a:solidFill>
              </a:rPr>
              <a:t>Scraping</a:t>
            </a:r>
            <a:r>
              <a:rPr lang="fr-FR" sz="1500" dirty="0">
                <a:solidFill>
                  <a:schemeClr val="bg2"/>
                </a:solidFill>
              </a:rPr>
              <a:t>) avec des approches dynamiques et intelligentes grâce à des outils, </a:t>
            </a:r>
            <a:r>
              <a:rPr lang="fr-FR" sz="1500" dirty="0" err="1">
                <a:solidFill>
                  <a:schemeClr val="bg2"/>
                </a:solidFill>
              </a:rPr>
              <a:t>languages</a:t>
            </a:r>
            <a:r>
              <a:rPr lang="fr-FR" sz="1500" dirty="0">
                <a:solidFill>
                  <a:schemeClr val="bg2"/>
                </a:solidFill>
              </a:rPr>
              <a:t> et bibliothèques disponibles.</a:t>
            </a:r>
          </a:p>
          <a:p>
            <a:pPr marL="177800" indent="-177800">
              <a:buFont typeface="Arial" panose="020B0604020202020204" pitchFamily="34" charset="0"/>
              <a:buChar char="•"/>
            </a:pPr>
            <a:r>
              <a:rPr lang="fr-FR" sz="1500" dirty="0">
                <a:solidFill>
                  <a:schemeClr val="bg2"/>
                </a:solidFill>
              </a:rPr>
              <a:t>Une contrainte très important à respecter sera de ne pas développer des scripts agressifs vis à vis des serveurs clients.</a:t>
            </a:r>
          </a:p>
          <a:p>
            <a:pPr marL="177800" indent="-177800">
              <a:buFont typeface="Arial" panose="020B0604020202020204" pitchFamily="34" charset="0"/>
              <a:buChar char="•"/>
            </a:pPr>
            <a:r>
              <a:rPr lang="fr-FR" sz="1500" dirty="0">
                <a:solidFill>
                  <a:schemeClr val="bg2"/>
                </a:solidFill>
              </a:rPr>
              <a:t>Le lancement et l’automatisation des scripts dans un environnement Cloud.</a:t>
            </a:r>
          </a:p>
          <a:p>
            <a:pPr marL="177800" indent="-177800">
              <a:buFont typeface="Arial" panose="020B0604020202020204" pitchFamily="34" charset="0"/>
              <a:buChar char="•"/>
            </a:pPr>
            <a:r>
              <a:rPr lang="fr-FR" sz="1500" dirty="0">
                <a:solidFill>
                  <a:schemeClr val="bg2"/>
                </a:solidFill>
              </a:rPr>
              <a:t>Création d’une interface Web de lancement et de suivi du déroulement des différents scripts par clients.</a:t>
            </a:r>
          </a:p>
          <a:p>
            <a:pPr marL="177800" indent="-177800">
              <a:buFont typeface="Arial" panose="020B0604020202020204" pitchFamily="34" charset="0"/>
              <a:buChar char="•"/>
            </a:pPr>
            <a:r>
              <a:rPr lang="fr-FR" sz="1500" dirty="0">
                <a:solidFill>
                  <a:schemeClr val="bg2"/>
                </a:solidFill>
              </a:rPr>
              <a:t>Optimisation du stockage des données dans des base relationnelles (MYSQL, SQL) et Non relationnelles (MongoDB, Cassandra, etc...).</a:t>
            </a:r>
          </a:p>
          <a:p>
            <a:pPr marL="177800" indent="-177800">
              <a:buFont typeface="Arial" panose="020B0604020202020204" pitchFamily="34" charset="0"/>
              <a:buChar char="•"/>
            </a:pPr>
            <a:endParaRPr lang="fr-FR" sz="1500" dirty="0">
              <a:solidFill>
                <a:schemeClr val="bg2"/>
              </a:solidFill>
            </a:endParaRPr>
          </a:p>
          <a:p>
            <a:pPr marL="177800" indent="-177800">
              <a:buFont typeface="Arial" panose="020B0604020202020204" pitchFamily="34" charset="0"/>
              <a:buChar char="•"/>
            </a:pPr>
            <a:r>
              <a:rPr lang="fr-FR" sz="1500" b="1" dirty="0">
                <a:solidFill>
                  <a:schemeClr val="bg2"/>
                </a:solidFill>
              </a:rPr>
              <a:t>Outils / techniques </a:t>
            </a:r>
            <a:r>
              <a:rPr lang="fr-FR" sz="1500" dirty="0">
                <a:solidFill>
                  <a:schemeClr val="bg2"/>
                </a:solidFill>
              </a:rPr>
              <a:t>: Python,  WGET, librairie SCRAPY, REQUESTS, HTML(</a:t>
            </a:r>
            <a:r>
              <a:rPr lang="fr-FR" sz="1500" dirty="0" err="1">
                <a:solidFill>
                  <a:schemeClr val="bg2"/>
                </a:solidFill>
              </a:rPr>
              <a:t>xpath</a:t>
            </a:r>
            <a:r>
              <a:rPr lang="fr-FR" sz="1500" dirty="0">
                <a:solidFill>
                  <a:schemeClr val="bg2"/>
                </a:solidFill>
              </a:rPr>
              <a:t>), Java Script, </a:t>
            </a:r>
            <a:br>
              <a:rPr lang="fr-FR" sz="1500" dirty="0">
                <a:solidFill>
                  <a:schemeClr val="bg2"/>
                </a:solidFill>
              </a:rPr>
            </a:br>
            <a:r>
              <a:rPr lang="fr-FR" sz="1500" dirty="0">
                <a:solidFill>
                  <a:schemeClr val="bg2"/>
                </a:solidFill>
              </a:rPr>
              <a:t>traitement des données JSON, </a:t>
            </a:r>
            <a:r>
              <a:rPr lang="fr-FR" sz="1500" dirty="0" err="1">
                <a:solidFill>
                  <a:schemeClr val="bg2"/>
                </a:solidFill>
              </a:rPr>
              <a:t>Mysql</a:t>
            </a:r>
            <a:r>
              <a:rPr lang="fr-FR" sz="1500" dirty="0">
                <a:solidFill>
                  <a:schemeClr val="bg2"/>
                </a:solidFill>
              </a:rPr>
              <a:t>, Proxy.</a:t>
            </a:r>
          </a:p>
        </p:txBody>
      </p:sp>
      <p:sp>
        <p:nvSpPr>
          <p:cNvPr id="17" name="Espace réservé du pied de page 16"/>
          <p:cNvSpPr>
            <a:spLocks noGrp="1"/>
          </p:cNvSpPr>
          <p:nvPr>
            <p:ph type="ftr" sz="quarter" idx="3"/>
          </p:nvPr>
        </p:nvSpPr>
        <p:spPr>
          <a:xfrm>
            <a:off x="920552" y="6201352"/>
            <a:ext cx="8712968" cy="396000"/>
          </a:xfrm>
        </p:spPr>
        <p:txBody>
          <a:bodyPr/>
          <a:lstStyle/>
          <a:p>
            <a:r>
              <a:rPr lang="fr-FR" b="1" dirty="0">
                <a:solidFill>
                  <a:srgbClr val="FFCC00"/>
                </a:solidFill>
              </a:rPr>
              <a:t>2018 / 19    ●    projet de partenariat industriel     ●    candidates@innoscape.com</a:t>
            </a:r>
            <a:endParaRPr lang="en-GB" b="1" dirty="0">
              <a:solidFill>
                <a:srgbClr val="FFCC00"/>
              </a:solidFill>
            </a:endParaRPr>
          </a:p>
        </p:txBody>
      </p:sp>
      <p:pic>
        <p:nvPicPr>
          <p:cNvPr id="8" name="Picture 7">
            <a:extLst>
              <a:ext uri="{FF2B5EF4-FFF2-40B4-BE49-F238E27FC236}">
                <a16:creationId xmlns:a16="http://schemas.microsoft.com/office/drawing/2014/main" id="{A6BB0A65-3671-4CA8-9AF6-74CF5A8D8C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0672" y="5300618"/>
            <a:ext cx="1185092" cy="786031"/>
          </a:xfrm>
          <a:prstGeom prst="rect">
            <a:avLst/>
          </a:prstGeom>
        </p:spPr>
      </p:pic>
      <p:sp>
        <p:nvSpPr>
          <p:cNvPr id="13" name="ZoneTexte 12"/>
          <p:cNvSpPr txBox="1"/>
          <p:nvPr/>
        </p:nvSpPr>
        <p:spPr>
          <a:xfrm>
            <a:off x="1923510" y="640720"/>
            <a:ext cx="7854026" cy="1708160"/>
          </a:xfrm>
          <a:prstGeom prst="rect">
            <a:avLst/>
          </a:prstGeom>
          <a:noFill/>
        </p:spPr>
        <p:txBody>
          <a:bodyPr wrap="square" rtlCol="0">
            <a:spAutoFit/>
          </a:bodyPr>
          <a:lstStyle/>
          <a:p>
            <a:r>
              <a:rPr lang="fr-FR" sz="1500" dirty="0">
                <a:solidFill>
                  <a:schemeClr val="bg2"/>
                </a:solidFill>
              </a:rPr>
              <a:t>Innoscape est une startup </a:t>
            </a:r>
            <a:r>
              <a:rPr lang="fr-FR" sz="1500" i="1" dirty="0" err="1">
                <a:solidFill>
                  <a:schemeClr val="bg2"/>
                </a:solidFill>
              </a:rPr>
              <a:t>RetailTech</a:t>
            </a:r>
            <a:r>
              <a:rPr lang="fr-FR" sz="1500" dirty="0">
                <a:solidFill>
                  <a:schemeClr val="bg2"/>
                </a:solidFill>
              </a:rPr>
              <a:t> d'intelligence de marché digitale. Nous analysons les canaux de distribution digitalisée et fournissons des outils d'aide à la gestion marketing et commerciale. Notre plateforme de </a:t>
            </a:r>
            <a:r>
              <a:rPr lang="fr-FR" sz="1500" i="1" dirty="0" err="1">
                <a:solidFill>
                  <a:schemeClr val="bg2"/>
                </a:solidFill>
              </a:rPr>
              <a:t>BigData</a:t>
            </a:r>
            <a:r>
              <a:rPr lang="fr-FR" sz="1500" i="1" dirty="0">
                <a:solidFill>
                  <a:schemeClr val="bg2"/>
                </a:solidFill>
              </a:rPr>
              <a:t> as a Service</a:t>
            </a:r>
            <a:r>
              <a:rPr lang="fr-FR" sz="1500" dirty="0">
                <a:solidFill>
                  <a:schemeClr val="bg2"/>
                </a:solidFill>
              </a:rPr>
              <a:t> fournit à nos clients, grandes marques B2C, la visibilité opérationnelle d'un seul clic afin de contrôler leur présence en magasin, optimiser les actions de leurs forces de vente, traquer le référencement des produits concurrents et leurs prix de vente, analyser les avis consommateurs... pour gagner des parts de marché.</a:t>
            </a:r>
          </a:p>
          <a:p>
            <a:r>
              <a:rPr lang="fr-FR" sz="1500" dirty="0">
                <a:solidFill>
                  <a:schemeClr val="bg2"/>
                </a:solidFill>
              </a:rPr>
              <a:t>Notre technologie et business model ont été validés  et nous préparons l’expansion suivante.</a:t>
            </a:r>
          </a:p>
        </p:txBody>
      </p:sp>
    </p:spTree>
    <p:extLst>
      <p:ext uri="{BB962C8B-B14F-4D97-AF65-F5344CB8AC3E}">
        <p14:creationId xmlns:p14="http://schemas.microsoft.com/office/powerpoint/2010/main" val="377660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1304720"/>
            <a:ext cx="9906000" cy="4860584"/>
          </a:xfrm>
          <a:prstGeom prst="rect">
            <a:avLst/>
          </a:prstGeom>
          <a:solidFill>
            <a:srgbClr val="FFFFFF">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p:cNvSpPr txBox="1"/>
          <p:nvPr/>
        </p:nvSpPr>
        <p:spPr>
          <a:xfrm>
            <a:off x="1928664" y="-99392"/>
            <a:ext cx="7704856" cy="504056"/>
          </a:xfrm>
          <a:prstGeom prst="rect">
            <a:avLst/>
          </a:prstGeom>
          <a:noFill/>
        </p:spPr>
        <p:txBody>
          <a:bodyPr vert="horz" lIns="0" tIns="0" rIns="0" bIns="0" rtlCol="0" anchor="ctr" anchorCtr="0">
            <a:noAutofit/>
          </a:bodyPr>
          <a:lstStyle>
            <a:lvl1pPr defTabSz="1219170">
              <a:lnSpc>
                <a:spcPct val="110000"/>
              </a:lnSpc>
              <a:spcBef>
                <a:spcPts val="400"/>
              </a:spcBef>
              <a:spcAft>
                <a:spcPts val="400"/>
              </a:spcAft>
              <a:buNone/>
              <a:defRPr sz="3000" b="1" cap="none" baseline="0">
                <a:ln>
                  <a:solidFill>
                    <a:schemeClr val="bg1">
                      <a:alpha val="0"/>
                    </a:schemeClr>
                  </a:solidFill>
                </a:ln>
                <a:solidFill>
                  <a:srgbClr val="FFCC00"/>
                </a:solidFill>
                <a:latin typeface="Arial" charset="0"/>
                <a:ea typeface="Arial" charset="0"/>
                <a:cs typeface="Arial" charset="0"/>
              </a:defRPr>
            </a:lvl1pPr>
          </a:lstStyle>
          <a:p>
            <a:pPr marL="1885950" indent="-1885950"/>
            <a:r>
              <a:rPr lang="fr-FR" sz="1800" u="sng" dirty="0"/>
              <a:t>Projet étudiants: </a:t>
            </a:r>
            <a:r>
              <a:rPr lang="fr-FR" sz="1800" u="sng" dirty="0" err="1"/>
              <a:t>Text</a:t>
            </a:r>
            <a:r>
              <a:rPr lang="fr-FR" sz="1800" u="sng" dirty="0"/>
              <a:t> Mining</a:t>
            </a:r>
          </a:p>
        </p:txBody>
      </p:sp>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2" y="332656"/>
            <a:ext cx="1490836" cy="1420885"/>
          </a:xfrm>
          <a:prstGeom prst="rect">
            <a:avLst/>
          </a:prstGeom>
        </p:spPr>
      </p:pic>
      <p:sp>
        <p:nvSpPr>
          <p:cNvPr id="16" name="ZoneTexte 15"/>
          <p:cNvSpPr txBox="1"/>
          <p:nvPr/>
        </p:nvSpPr>
        <p:spPr>
          <a:xfrm>
            <a:off x="172244" y="1916832"/>
            <a:ext cx="9605292" cy="4278094"/>
          </a:xfrm>
          <a:prstGeom prst="rect">
            <a:avLst/>
          </a:prstGeom>
          <a:noFill/>
        </p:spPr>
        <p:txBody>
          <a:bodyPr wrap="square" rtlCol="0">
            <a:spAutoFit/>
          </a:bodyPr>
          <a:lstStyle/>
          <a:p>
            <a:r>
              <a:rPr lang="fr-FR" sz="1600" b="1" dirty="0">
                <a:ln>
                  <a:solidFill>
                    <a:schemeClr val="bg1">
                      <a:alpha val="0"/>
                    </a:schemeClr>
                  </a:solidFill>
                </a:ln>
                <a:solidFill>
                  <a:srgbClr val="FFCC00"/>
                </a:solidFill>
                <a:latin typeface="Arial" charset="0"/>
                <a:cs typeface="Arial" charset="0"/>
              </a:rPr>
              <a:t>Contexte :</a:t>
            </a:r>
          </a:p>
          <a:p>
            <a:pPr marL="182563" indent="-182563">
              <a:buFont typeface="Arial" panose="020B0604020202020204" pitchFamily="34" charset="0"/>
              <a:buChar char="•"/>
            </a:pPr>
            <a:r>
              <a:rPr lang="fr-FR" sz="1500" dirty="0">
                <a:solidFill>
                  <a:schemeClr val="bg2"/>
                </a:solidFill>
              </a:rPr>
              <a:t>Nous réalisons de façon continuelle et itérative des </a:t>
            </a:r>
            <a:r>
              <a:rPr lang="fr-FR" sz="1500" dirty="0" err="1">
                <a:solidFill>
                  <a:schemeClr val="bg2"/>
                </a:solidFill>
              </a:rPr>
              <a:t>POCs</a:t>
            </a:r>
            <a:r>
              <a:rPr lang="fr-FR" sz="1500" dirty="0">
                <a:solidFill>
                  <a:schemeClr val="bg2"/>
                </a:solidFill>
              </a:rPr>
              <a:t> autour des problématiques de la donnée et une des problématiques actuelles concerne le “</a:t>
            </a:r>
            <a:r>
              <a:rPr lang="fr-FR" sz="1500" b="1" dirty="0">
                <a:solidFill>
                  <a:schemeClr val="bg2"/>
                </a:solidFill>
              </a:rPr>
              <a:t>Product Matching</a:t>
            </a:r>
            <a:r>
              <a:rPr lang="fr-FR" sz="1500" dirty="0">
                <a:solidFill>
                  <a:schemeClr val="bg2"/>
                </a:solidFill>
              </a:rPr>
              <a:t>” (détection de produits à travers différentes </a:t>
            </a:r>
            <a:r>
              <a:rPr lang="fr-FR" sz="1500" b="1" dirty="0">
                <a:solidFill>
                  <a:schemeClr val="bg2"/>
                </a:solidFill>
              </a:rPr>
              <a:t>descriptions littérales / attributs</a:t>
            </a:r>
            <a:r>
              <a:rPr lang="fr-FR" sz="1500" dirty="0">
                <a:solidFill>
                  <a:schemeClr val="bg2"/>
                </a:solidFill>
              </a:rPr>
              <a:t>, collectés sur plusieurs sites internet distincts).</a:t>
            </a:r>
          </a:p>
          <a:p>
            <a:pPr marL="182563" indent="-182563">
              <a:buFont typeface="Arial" panose="020B0604020202020204" pitchFamily="34" charset="0"/>
              <a:buChar char="•"/>
            </a:pPr>
            <a:r>
              <a:rPr lang="fr-FR" sz="1500" dirty="0">
                <a:solidFill>
                  <a:schemeClr val="bg2"/>
                </a:solidFill>
              </a:rPr>
              <a:t>Le projet s’inscrit dans le cadre d’un programme de développement à long terme avec un objectif d’amélioration continu et d’enrichissement de nouvelles sources et fonctionnalités.</a:t>
            </a:r>
          </a:p>
          <a:p>
            <a:r>
              <a:rPr lang="fr-FR" sz="1600" b="1" dirty="0">
                <a:ln>
                  <a:solidFill>
                    <a:schemeClr val="bg1">
                      <a:alpha val="0"/>
                    </a:schemeClr>
                  </a:solidFill>
                </a:ln>
                <a:solidFill>
                  <a:srgbClr val="FFCC00"/>
                </a:solidFill>
                <a:latin typeface="Arial" charset="0"/>
                <a:cs typeface="Arial" charset="0"/>
              </a:rPr>
              <a:t>Contenu du projet :</a:t>
            </a:r>
          </a:p>
          <a:p>
            <a:pPr marL="177800" indent="-177800">
              <a:buFont typeface="Arial" panose="020B0604020202020204" pitchFamily="34" charset="0"/>
              <a:buChar char="•"/>
            </a:pPr>
            <a:r>
              <a:rPr lang="fr-FR" sz="1500" dirty="0">
                <a:solidFill>
                  <a:schemeClr val="bg2"/>
                </a:solidFill>
              </a:rPr>
              <a:t>Réaliser une analyse sémantique (lexicale / syntaxique ) du corpus technique caractéristique des produits de nos clients, de faire du </a:t>
            </a:r>
            <a:r>
              <a:rPr lang="fr-FR" sz="1500" dirty="0" err="1">
                <a:solidFill>
                  <a:schemeClr val="bg2"/>
                </a:solidFill>
              </a:rPr>
              <a:t>Feature</a:t>
            </a:r>
            <a:r>
              <a:rPr lang="fr-FR" sz="1500" dirty="0">
                <a:solidFill>
                  <a:schemeClr val="bg2"/>
                </a:solidFill>
              </a:rPr>
              <a:t> engineering grâce aux différentes techniques et approches d’apprentissage Statistique / Machine Learning supervisées, semi ou non supervisées (NLP, NLTK, CRF, TF-IDF, Word </a:t>
            </a:r>
            <a:r>
              <a:rPr lang="fr-FR" sz="1500" dirty="0" err="1">
                <a:solidFill>
                  <a:schemeClr val="bg2"/>
                </a:solidFill>
              </a:rPr>
              <a:t>Embedding</a:t>
            </a:r>
            <a:r>
              <a:rPr lang="fr-FR" sz="1500" dirty="0">
                <a:solidFill>
                  <a:schemeClr val="bg2"/>
                </a:solidFill>
              </a:rPr>
              <a:t>) afin de construire des modèles prédictifs :</a:t>
            </a:r>
          </a:p>
          <a:p>
            <a:pPr marL="635000" lvl="1" indent="-177800">
              <a:buFont typeface="Arial" panose="020B0604020202020204" pitchFamily="34" charset="0"/>
              <a:buChar char="•"/>
            </a:pPr>
            <a:r>
              <a:rPr lang="fr-FR" sz="1500" dirty="0">
                <a:solidFill>
                  <a:schemeClr val="bg2"/>
                </a:solidFill>
              </a:rPr>
              <a:t>Classifications / Regroupement / Clustering.</a:t>
            </a:r>
          </a:p>
          <a:p>
            <a:pPr marL="635000" lvl="1" indent="-177800">
              <a:buFont typeface="Arial" panose="020B0604020202020204" pitchFamily="34" charset="0"/>
              <a:buChar char="•"/>
            </a:pPr>
            <a:r>
              <a:rPr lang="fr-FR" sz="1500" dirty="0">
                <a:solidFill>
                  <a:schemeClr val="bg2"/>
                </a:solidFill>
              </a:rPr>
              <a:t>Analyse de similarité par des techniques classiques  ( </a:t>
            </a:r>
            <a:r>
              <a:rPr lang="fr-FR" sz="1500" dirty="0" err="1">
                <a:solidFill>
                  <a:schemeClr val="bg2"/>
                </a:solidFill>
              </a:rPr>
              <a:t>Similarity</a:t>
            </a:r>
            <a:r>
              <a:rPr lang="fr-FR" sz="1500" dirty="0">
                <a:solidFill>
                  <a:schemeClr val="bg2"/>
                </a:solidFill>
              </a:rPr>
              <a:t> &amp; </a:t>
            </a:r>
            <a:r>
              <a:rPr lang="fr-FR" sz="1500" dirty="0" err="1">
                <a:solidFill>
                  <a:schemeClr val="bg2"/>
                </a:solidFill>
              </a:rPr>
              <a:t>metrics</a:t>
            </a:r>
            <a:r>
              <a:rPr lang="fr-FR" sz="1500" dirty="0">
                <a:solidFill>
                  <a:schemeClr val="bg2"/>
                </a:solidFill>
              </a:rPr>
              <a:t> </a:t>
            </a:r>
            <a:r>
              <a:rPr lang="fr-FR" sz="1500" dirty="0" err="1">
                <a:solidFill>
                  <a:schemeClr val="bg2"/>
                </a:solidFill>
              </a:rPr>
              <a:t>learning</a:t>
            </a:r>
            <a:r>
              <a:rPr lang="fr-FR" sz="1500" dirty="0">
                <a:solidFill>
                  <a:schemeClr val="bg2"/>
                </a:solidFill>
              </a:rPr>
              <a:t>).</a:t>
            </a:r>
          </a:p>
          <a:p>
            <a:pPr marL="635000" lvl="1" indent="-177800">
              <a:buFont typeface="Arial" panose="020B0604020202020204" pitchFamily="34" charset="0"/>
              <a:buChar char="•"/>
            </a:pPr>
            <a:r>
              <a:rPr lang="fr-FR" sz="1500" dirty="0">
                <a:solidFill>
                  <a:schemeClr val="bg2"/>
                </a:solidFill>
              </a:rPr>
              <a:t>Prédiction de référence d’un produit suivant des descriptions.</a:t>
            </a:r>
          </a:p>
          <a:p>
            <a:pPr marL="177800" indent="-177800">
              <a:buFont typeface="Arial" panose="020B0604020202020204" pitchFamily="34" charset="0"/>
              <a:buChar char="•"/>
            </a:pPr>
            <a:r>
              <a:rPr lang="fr-FR" sz="1500" dirty="0">
                <a:solidFill>
                  <a:schemeClr val="bg2"/>
                </a:solidFill>
              </a:rPr>
              <a:t>Réaliser une analyse sémantique afin de construire une base de connaissance lexicale (verbatims) des produits ainsi que leurs liens grâce aux techniques d’extraction d’information (Information </a:t>
            </a:r>
            <a:r>
              <a:rPr lang="en-GB" sz="1500" dirty="0">
                <a:solidFill>
                  <a:schemeClr val="bg2"/>
                </a:solidFill>
              </a:rPr>
              <a:t>retrieval</a:t>
            </a:r>
            <a:r>
              <a:rPr lang="fr-FR" sz="1500" dirty="0">
                <a:solidFill>
                  <a:schemeClr val="bg2"/>
                </a:solidFill>
              </a:rPr>
              <a:t>) : NER, CRF etc... </a:t>
            </a:r>
          </a:p>
          <a:p>
            <a:pPr marL="177800" indent="-177800">
              <a:buFont typeface="Arial" panose="020B0604020202020204" pitchFamily="34" charset="0"/>
              <a:buChar char="•"/>
            </a:pPr>
            <a:r>
              <a:rPr lang="fr-FR" sz="1500" b="1" dirty="0">
                <a:solidFill>
                  <a:schemeClr val="bg2"/>
                </a:solidFill>
              </a:rPr>
              <a:t>Outils / techniques </a:t>
            </a:r>
            <a:r>
              <a:rPr lang="fr-FR" sz="1500" dirty="0">
                <a:solidFill>
                  <a:schemeClr val="bg2"/>
                </a:solidFill>
              </a:rPr>
              <a:t>: Python / </a:t>
            </a:r>
            <a:r>
              <a:rPr lang="fr-FR" sz="1500" dirty="0" err="1">
                <a:solidFill>
                  <a:schemeClr val="bg2"/>
                </a:solidFill>
              </a:rPr>
              <a:t>Pyspark</a:t>
            </a:r>
            <a:r>
              <a:rPr lang="fr-FR" sz="1500" dirty="0">
                <a:solidFill>
                  <a:schemeClr val="bg2"/>
                </a:solidFill>
              </a:rPr>
              <a:t>, </a:t>
            </a:r>
            <a:r>
              <a:rPr lang="fr-FR" sz="1500" dirty="0" err="1">
                <a:solidFill>
                  <a:schemeClr val="bg2"/>
                </a:solidFill>
              </a:rPr>
              <a:t>scikit-learn</a:t>
            </a:r>
            <a:r>
              <a:rPr lang="fr-FR" sz="1500" dirty="0">
                <a:solidFill>
                  <a:schemeClr val="bg2"/>
                </a:solidFill>
              </a:rPr>
              <a:t>, </a:t>
            </a:r>
            <a:r>
              <a:rPr lang="fr-FR" sz="1500" dirty="0" err="1">
                <a:solidFill>
                  <a:schemeClr val="bg2"/>
                </a:solidFill>
              </a:rPr>
              <a:t>Numpy</a:t>
            </a:r>
            <a:r>
              <a:rPr lang="fr-FR" sz="1500" dirty="0">
                <a:solidFill>
                  <a:schemeClr val="bg2"/>
                </a:solidFill>
              </a:rPr>
              <a:t>, Pandas, </a:t>
            </a:r>
            <a:r>
              <a:rPr lang="fr-FR" sz="1500" dirty="0" err="1">
                <a:solidFill>
                  <a:schemeClr val="bg2"/>
                </a:solidFill>
              </a:rPr>
              <a:t>Gensim</a:t>
            </a:r>
            <a:r>
              <a:rPr lang="fr-FR" sz="1500" dirty="0">
                <a:solidFill>
                  <a:schemeClr val="bg2"/>
                </a:solidFill>
              </a:rPr>
              <a:t>, Machine </a:t>
            </a:r>
            <a:r>
              <a:rPr lang="fr-FR" sz="1500" dirty="0" err="1">
                <a:solidFill>
                  <a:schemeClr val="bg2"/>
                </a:solidFill>
              </a:rPr>
              <a:t>learning</a:t>
            </a:r>
            <a:r>
              <a:rPr lang="fr-FR" sz="1500" dirty="0">
                <a:solidFill>
                  <a:schemeClr val="bg2"/>
                </a:solidFill>
              </a:rPr>
              <a:t>, NER, NLTK, NLP, Word </a:t>
            </a:r>
            <a:r>
              <a:rPr lang="fr-FR" sz="1500" dirty="0" err="1">
                <a:solidFill>
                  <a:schemeClr val="bg2"/>
                </a:solidFill>
              </a:rPr>
              <a:t>Embedding</a:t>
            </a:r>
            <a:r>
              <a:rPr lang="fr-FR" sz="1500" dirty="0">
                <a:solidFill>
                  <a:schemeClr val="bg2"/>
                </a:solidFill>
              </a:rPr>
              <a:t>, TF-IDF.</a:t>
            </a:r>
          </a:p>
        </p:txBody>
      </p:sp>
      <p:sp>
        <p:nvSpPr>
          <p:cNvPr id="17" name="Espace réservé du pied de page 16"/>
          <p:cNvSpPr>
            <a:spLocks noGrp="1"/>
          </p:cNvSpPr>
          <p:nvPr>
            <p:ph type="ftr" sz="quarter" idx="3"/>
          </p:nvPr>
        </p:nvSpPr>
        <p:spPr>
          <a:xfrm>
            <a:off x="920552" y="6201352"/>
            <a:ext cx="8712968" cy="396000"/>
          </a:xfrm>
        </p:spPr>
        <p:txBody>
          <a:bodyPr/>
          <a:lstStyle/>
          <a:p>
            <a:r>
              <a:rPr lang="fr-FR" b="1" dirty="0">
                <a:solidFill>
                  <a:srgbClr val="FFCC00"/>
                </a:solidFill>
              </a:rPr>
              <a:t>2018 / 19    ●    projet de partenariat industriel     ●    candidates@innoscape.com</a:t>
            </a:r>
            <a:endParaRPr lang="en-GB" b="1" dirty="0">
              <a:solidFill>
                <a:srgbClr val="FFCC00"/>
              </a:solidFill>
            </a:endParaRPr>
          </a:p>
        </p:txBody>
      </p:sp>
      <p:pic>
        <p:nvPicPr>
          <p:cNvPr id="8" name="Picture 7">
            <a:extLst>
              <a:ext uri="{FF2B5EF4-FFF2-40B4-BE49-F238E27FC236}">
                <a16:creationId xmlns:a16="http://schemas.microsoft.com/office/drawing/2014/main" id="{A6BB0A65-3671-4CA8-9AF6-74CF5A8D8C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8664" y="4437112"/>
            <a:ext cx="1185092" cy="786031"/>
          </a:xfrm>
          <a:prstGeom prst="rect">
            <a:avLst/>
          </a:prstGeom>
        </p:spPr>
      </p:pic>
      <p:sp>
        <p:nvSpPr>
          <p:cNvPr id="13" name="ZoneTexte 12"/>
          <p:cNvSpPr txBox="1"/>
          <p:nvPr/>
        </p:nvSpPr>
        <p:spPr>
          <a:xfrm>
            <a:off x="1856656" y="332656"/>
            <a:ext cx="7854026" cy="1708160"/>
          </a:xfrm>
          <a:prstGeom prst="rect">
            <a:avLst/>
          </a:prstGeom>
          <a:noFill/>
        </p:spPr>
        <p:txBody>
          <a:bodyPr wrap="square" rtlCol="0">
            <a:spAutoFit/>
          </a:bodyPr>
          <a:lstStyle/>
          <a:p>
            <a:r>
              <a:rPr lang="fr-FR" sz="1500" dirty="0">
                <a:solidFill>
                  <a:schemeClr val="bg2"/>
                </a:solidFill>
              </a:rPr>
              <a:t>Innoscape est une startup </a:t>
            </a:r>
            <a:r>
              <a:rPr lang="fr-FR" sz="1500" i="1" dirty="0" err="1">
                <a:solidFill>
                  <a:schemeClr val="bg2"/>
                </a:solidFill>
              </a:rPr>
              <a:t>RetailTech</a:t>
            </a:r>
            <a:r>
              <a:rPr lang="fr-FR" sz="1500" dirty="0">
                <a:solidFill>
                  <a:schemeClr val="bg2"/>
                </a:solidFill>
              </a:rPr>
              <a:t> d'intelligence de marché digitale. Nous analysons les canaux de distribution digitalisée et fournissons des outils d'aide à la gestion marketing et commerciale. Notre plateforme de </a:t>
            </a:r>
            <a:r>
              <a:rPr lang="fr-FR" sz="1500" i="1" dirty="0" err="1">
                <a:solidFill>
                  <a:schemeClr val="bg2"/>
                </a:solidFill>
              </a:rPr>
              <a:t>BigData</a:t>
            </a:r>
            <a:r>
              <a:rPr lang="fr-FR" sz="1500" i="1" dirty="0">
                <a:solidFill>
                  <a:schemeClr val="bg2"/>
                </a:solidFill>
              </a:rPr>
              <a:t> as a Service</a:t>
            </a:r>
            <a:r>
              <a:rPr lang="fr-FR" sz="1500" dirty="0">
                <a:solidFill>
                  <a:schemeClr val="bg2"/>
                </a:solidFill>
              </a:rPr>
              <a:t> fournit à nos clients, grandes marques B2C, la visibilité opérationnelle d'un seul clic afin de contrôler leur présence en magasin, optimiser les actions de leurs forces de vente, traquer le référencement des produits concurrents et leurs prix de vente, analyser les avis consommateurs... pour gagner des parts de marché.</a:t>
            </a:r>
          </a:p>
          <a:p>
            <a:r>
              <a:rPr lang="fr-FR" sz="1500" dirty="0">
                <a:solidFill>
                  <a:schemeClr val="bg2"/>
                </a:solidFill>
              </a:rPr>
              <a:t>Notre technologie et business model ont été validés  et nous préparons l’expansion suivante.</a:t>
            </a:r>
          </a:p>
        </p:txBody>
      </p:sp>
    </p:spTree>
    <p:extLst>
      <p:ext uri="{BB962C8B-B14F-4D97-AF65-F5344CB8AC3E}">
        <p14:creationId xmlns:p14="http://schemas.microsoft.com/office/powerpoint/2010/main" val="316568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1304720"/>
            <a:ext cx="9906000" cy="4860584"/>
          </a:xfrm>
          <a:prstGeom prst="rect">
            <a:avLst/>
          </a:prstGeom>
          <a:solidFill>
            <a:srgbClr val="FFFFFF">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p:cNvSpPr txBox="1"/>
          <p:nvPr/>
        </p:nvSpPr>
        <p:spPr>
          <a:xfrm>
            <a:off x="1928664" y="-99392"/>
            <a:ext cx="7704856" cy="504056"/>
          </a:xfrm>
          <a:prstGeom prst="rect">
            <a:avLst/>
          </a:prstGeom>
          <a:noFill/>
        </p:spPr>
        <p:txBody>
          <a:bodyPr vert="horz" lIns="0" tIns="0" rIns="0" bIns="0" rtlCol="0" anchor="ctr" anchorCtr="0">
            <a:noAutofit/>
          </a:bodyPr>
          <a:lstStyle>
            <a:lvl1pPr defTabSz="1219170">
              <a:lnSpc>
                <a:spcPct val="110000"/>
              </a:lnSpc>
              <a:spcBef>
                <a:spcPts val="400"/>
              </a:spcBef>
              <a:spcAft>
                <a:spcPts val="400"/>
              </a:spcAft>
              <a:buNone/>
              <a:defRPr sz="3000" b="1" cap="none" baseline="0">
                <a:ln>
                  <a:solidFill>
                    <a:schemeClr val="bg1">
                      <a:alpha val="0"/>
                    </a:schemeClr>
                  </a:solidFill>
                </a:ln>
                <a:solidFill>
                  <a:srgbClr val="FFCC00"/>
                </a:solidFill>
                <a:latin typeface="Arial" charset="0"/>
                <a:ea typeface="Arial" charset="0"/>
                <a:cs typeface="Arial" charset="0"/>
              </a:defRPr>
            </a:lvl1pPr>
          </a:lstStyle>
          <a:p>
            <a:pPr marL="1885950" indent="-1885950"/>
            <a:r>
              <a:rPr lang="fr-FR" sz="1800" u="sng" dirty="0"/>
              <a:t>Projet étudiants: Reconnaissance d’images</a:t>
            </a:r>
          </a:p>
        </p:txBody>
      </p:sp>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2" y="332656"/>
            <a:ext cx="1490836" cy="1420885"/>
          </a:xfrm>
          <a:prstGeom prst="rect">
            <a:avLst/>
          </a:prstGeom>
        </p:spPr>
      </p:pic>
      <p:sp>
        <p:nvSpPr>
          <p:cNvPr id="16" name="ZoneTexte 15"/>
          <p:cNvSpPr txBox="1"/>
          <p:nvPr/>
        </p:nvSpPr>
        <p:spPr>
          <a:xfrm>
            <a:off x="195318" y="2046034"/>
            <a:ext cx="9605292" cy="4047262"/>
          </a:xfrm>
          <a:prstGeom prst="rect">
            <a:avLst/>
          </a:prstGeom>
          <a:noFill/>
        </p:spPr>
        <p:txBody>
          <a:bodyPr wrap="square" rtlCol="0">
            <a:spAutoFit/>
          </a:bodyPr>
          <a:lstStyle/>
          <a:p>
            <a:r>
              <a:rPr lang="fr-FR" sz="1600" b="1" dirty="0">
                <a:ln>
                  <a:solidFill>
                    <a:schemeClr val="bg1">
                      <a:alpha val="0"/>
                    </a:schemeClr>
                  </a:solidFill>
                </a:ln>
                <a:solidFill>
                  <a:srgbClr val="FFCC00"/>
                </a:solidFill>
                <a:latin typeface="Arial" charset="0"/>
                <a:cs typeface="Arial" charset="0"/>
              </a:rPr>
              <a:t>Contexte :</a:t>
            </a:r>
          </a:p>
          <a:p>
            <a:pPr marL="182563" indent="-182563">
              <a:buFont typeface="Arial" panose="020B0604020202020204" pitchFamily="34" charset="0"/>
              <a:buChar char="•"/>
            </a:pPr>
            <a:r>
              <a:rPr lang="fr-FR" sz="1500" dirty="0">
                <a:solidFill>
                  <a:schemeClr val="bg2"/>
                </a:solidFill>
              </a:rPr>
              <a:t>Nous réalisons de façon continuelle et itérative des </a:t>
            </a:r>
            <a:r>
              <a:rPr lang="fr-FR" sz="1500" dirty="0" err="1">
                <a:solidFill>
                  <a:schemeClr val="bg2"/>
                </a:solidFill>
              </a:rPr>
              <a:t>POCs</a:t>
            </a:r>
            <a:r>
              <a:rPr lang="fr-FR" sz="1500" dirty="0">
                <a:solidFill>
                  <a:schemeClr val="bg2"/>
                </a:solidFill>
              </a:rPr>
              <a:t> autour des problématiques de la donnée et deux des problématiques actuelles concernent le “</a:t>
            </a:r>
            <a:r>
              <a:rPr lang="fr-FR" sz="1500" b="1" dirty="0">
                <a:solidFill>
                  <a:schemeClr val="bg2"/>
                </a:solidFill>
              </a:rPr>
              <a:t>Product Matching</a:t>
            </a:r>
            <a:r>
              <a:rPr lang="fr-FR" sz="1500" dirty="0">
                <a:solidFill>
                  <a:schemeClr val="bg2"/>
                </a:solidFill>
              </a:rPr>
              <a:t>” (détection de produits à travers leurs images, collectées sur plusieurs sites internet distinct) ainsi que la </a:t>
            </a:r>
            <a:r>
              <a:rPr lang="fr-FR" sz="1500" b="1" dirty="0">
                <a:solidFill>
                  <a:schemeClr val="bg2"/>
                </a:solidFill>
              </a:rPr>
              <a:t>conformité des images</a:t>
            </a:r>
            <a:r>
              <a:rPr lang="fr-FR" sz="1500" dirty="0">
                <a:solidFill>
                  <a:schemeClr val="bg2"/>
                </a:solidFill>
              </a:rPr>
              <a:t> (image de marque, détection des promotions sur des sites de e-commerce, etc...).</a:t>
            </a:r>
          </a:p>
          <a:p>
            <a:pPr marL="182563" indent="-182563">
              <a:buFont typeface="Arial" panose="020B0604020202020204" pitchFamily="34" charset="0"/>
              <a:buChar char="•"/>
            </a:pPr>
            <a:r>
              <a:rPr lang="fr-FR" sz="1500" dirty="0">
                <a:solidFill>
                  <a:schemeClr val="bg2"/>
                </a:solidFill>
              </a:rPr>
              <a:t>Le projet s’inscrit dans le cadre d’un programme de développement à long terme avec un objectif d’amélioration continu et d’enrichissement de nouvelles sources et fonctionnalités.</a:t>
            </a:r>
          </a:p>
          <a:p>
            <a:r>
              <a:rPr lang="fr-FR" sz="1600" b="1" dirty="0">
                <a:ln>
                  <a:solidFill>
                    <a:schemeClr val="bg1">
                      <a:alpha val="0"/>
                    </a:schemeClr>
                  </a:solidFill>
                </a:ln>
                <a:solidFill>
                  <a:srgbClr val="FFCC00"/>
                </a:solidFill>
                <a:latin typeface="Arial" charset="0"/>
                <a:cs typeface="Arial" charset="0"/>
              </a:rPr>
              <a:t>Contenu du projet :</a:t>
            </a:r>
          </a:p>
          <a:p>
            <a:pPr marL="177800" indent="-177800">
              <a:buFont typeface="Arial" panose="020B0604020202020204" pitchFamily="34" charset="0"/>
              <a:buChar char="•"/>
            </a:pPr>
            <a:r>
              <a:rPr lang="fr-FR" sz="1500" dirty="0">
                <a:solidFill>
                  <a:schemeClr val="bg2"/>
                </a:solidFill>
              </a:rPr>
              <a:t>Réaliser l’identification de produits grâce aux approches de </a:t>
            </a:r>
            <a:r>
              <a:rPr lang="fr-FR" sz="1500" dirty="0" err="1">
                <a:solidFill>
                  <a:schemeClr val="bg2"/>
                </a:solidFill>
              </a:rPr>
              <a:t>Deep</a:t>
            </a:r>
            <a:r>
              <a:rPr lang="fr-FR" sz="1500" dirty="0">
                <a:solidFill>
                  <a:schemeClr val="bg2"/>
                </a:solidFill>
              </a:rPr>
              <a:t> Learning et Neural Network. </a:t>
            </a:r>
          </a:p>
          <a:p>
            <a:pPr marL="177800" indent="-177800">
              <a:buFont typeface="Arial" panose="020B0604020202020204" pitchFamily="34" charset="0"/>
              <a:buChar char="•"/>
            </a:pPr>
            <a:r>
              <a:rPr lang="fr-FR" sz="1500" dirty="0">
                <a:solidFill>
                  <a:schemeClr val="bg2"/>
                </a:solidFill>
              </a:rPr>
              <a:t>A partir d’images des produits de nos clients disponibles sur les sites e-commerces des distributeurs, nous devrons construire un ou plusieurs modèle supervisé ou non supervisé de: </a:t>
            </a:r>
          </a:p>
          <a:p>
            <a:pPr marL="635000" lvl="1" indent="-177800">
              <a:buFont typeface="Arial" panose="020B0604020202020204" pitchFamily="34" charset="0"/>
              <a:buChar char="•"/>
            </a:pPr>
            <a:r>
              <a:rPr lang="fr-FR" sz="1500" dirty="0">
                <a:solidFill>
                  <a:schemeClr val="bg2"/>
                </a:solidFill>
              </a:rPr>
              <a:t>Classifications / regroupement / Clustering.</a:t>
            </a:r>
          </a:p>
          <a:p>
            <a:pPr marL="635000" lvl="1" indent="-177800">
              <a:buFont typeface="Arial" panose="020B0604020202020204" pitchFamily="34" charset="0"/>
              <a:buChar char="•"/>
            </a:pPr>
            <a:r>
              <a:rPr lang="fr-FR" sz="1500" dirty="0">
                <a:solidFill>
                  <a:schemeClr val="bg2"/>
                </a:solidFill>
              </a:rPr>
              <a:t>Analyse de Similarité par des techniques classiques  ( </a:t>
            </a:r>
            <a:r>
              <a:rPr lang="fr-FR" sz="1500" dirty="0" err="1">
                <a:solidFill>
                  <a:schemeClr val="bg2"/>
                </a:solidFill>
              </a:rPr>
              <a:t>Similarity</a:t>
            </a:r>
            <a:r>
              <a:rPr lang="fr-FR" sz="1500" dirty="0">
                <a:solidFill>
                  <a:schemeClr val="bg2"/>
                </a:solidFill>
              </a:rPr>
              <a:t> &amp; </a:t>
            </a:r>
            <a:r>
              <a:rPr lang="fr-FR" sz="1500" dirty="0" err="1">
                <a:solidFill>
                  <a:schemeClr val="bg2"/>
                </a:solidFill>
              </a:rPr>
              <a:t>metrics</a:t>
            </a:r>
            <a:r>
              <a:rPr lang="fr-FR" sz="1500" dirty="0">
                <a:solidFill>
                  <a:schemeClr val="bg2"/>
                </a:solidFill>
              </a:rPr>
              <a:t> </a:t>
            </a:r>
            <a:r>
              <a:rPr lang="fr-FR" sz="1500" dirty="0" err="1">
                <a:solidFill>
                  <a:schemeClr val="bg2"/>
                </a:solidFill>
              </a:rPr>
              <a:t>learning</a:t>
            </a:r>
            <a:r>
              <a:rPr lang="fr-FR" sz="1500" dirty="0">
                <a:solidFill>
                  <a:schemeClr val="bg2"/>
                </a:solidFill>
              </a:rPr>
              <a:t>).</a:t>
            </a:r>
          </a:p>
          <a:p>
            <a:pPr marL="635000" lvl="1" indent="-177800">
              <a:buFont typeface="Arial" panose="020B0604020202020204" pitchFamily="34" charset="0"/>
              <a:buChar char="•"/>
            </a:pPr>
            <a:r>
              <a:rPr lang="fr-FR" sz="1500" dirty="0">
                <a:solidFill>
                  <a:schemeClr val="bg2"/>
                </a:solidFill>
              </a:rPr>
              <a:t>Prédiction de référence de produits suivant leurs images / autres attributs caractéristiques </a:t>
            </a:r>
            <a:br>
              <a:rPr lang="fr-FR" sz="1500" dirty="0">
                <a:solidFill>
                  <a:schemeClr val="bg2"/>
                </a:solidFill>
              </a:rPr>
            </a:br>
            <a:r>
              <a:rPr lang="fr-FR" sz="1500" dirty="0">
                <a:solidFill>
                  <a:schemeClr val="bg2"/>
                </a:solidFill>
              </a:rPr>
              <a:t>(couleurs, extraction des contenus textuels, etc...)</a:t>
            </a:r>
          </a:p>
          <a:p>
            <a:pPr marL="177800" indent="-177800">
              <a:buFont typeface="Arial" panose="020B0604020202020204" pitchFamily="34" charset="0"/>
              <a:buChar char="•"/>
            </a:pPr>
            <a:r>
              <a:rPr lang="fr-FR" sz="1500" b="1" dirty="0">
                <a:solidFill>
                  <a:schemeClr val="bg2"/>
                </a:solidFill>
              </a:rPr>
              <a:t>Outils / techniques </a:t>
            </a:r>
            <a:r>
              <a:rPr lang="fr-FR" sz="1500" dirty="0">
                <a:solidFill>
                  <a:schemeClr val="bg2"/>
                </a:solidFill>
              </a:rPr>
              <a:t>: </a:t>
            </a:r>
            <a:r>
              <a:rPr lang="en-GB" sz="1500" dirty="0" err="1">
                <a:solidFill>
                  <a:schemeClr val="bg2"/>
                </a:solidFill>
              </a:rPr>
              <a:t>Tensorflow</a:t>
            </a:r>
            <a:r>
              <a:rPr lang="en-GB" sz="1500" dirty="0">
                <a:solidFill>
                  <a:schemeClr val="bg2"/>
                </a:solidFill>
              </a:rPr>
              <a:t>, </a:t>
            </a:r>
            <a:r>
              <a:rPr lang="en-GB" sz="1500" dirty="0" err="1">
                <a:solidFill>
                  <a:schemeClr val="bg2"/>
                </a:solidFill>
              </a:rPr>
              <a:t>Keras</a:t>
            </a:r>
            <a:r>
              <a:rPr lang="en-GB" sz="1500" dirty="0">
                <a:solidFill>
                  <a:schemeClr val="bg2"/>
                </a:solidFill>
              </a:rPr>
              <a:t>, </a:t>
            </a:r>
            <a:r>
              <a:rPr lang="en-GB" sz="1500" dirty="0" err="1">
                <a:solidFill>
                  <a:schemeClr val="bg2"/>
                </a:solidFill>
              </a:rPr>
              <a:t>scikit</a:t>
            </a:r>
            <a:r>
              <a:rPr lang="en-GB" sz="1500" dirty="0">
                <a:solidFill>
                  <a:schemeClr val="bg2"/>
                </a:solidFill>
              </a:rPr>
              <a:t>-learn, </a:t>
            </a:r>
            <a:r>
              <a:rPr lang="en-GB" sz="1500" dirty="0" err="1">
                <a:solidFill>
                  <a:schemeClr val="bg2"/>
                </a:solidFill>
              </a:rPr>
              <a:t>Numpy</a:t>
            </a:r>
            <a:r>
              <a:rPr lang="en-GB" sz="1500" dirty="0">
                <a:solidFill>
                  <a:schemeClr val="bg2"/>
                </a:solidFill>
              </a:rPr>
              <a:t>, Pandas, Deep Learning, Machine Learning. </a:t>
            </a:r>
            <a:r>
              <a:rPr lang="fr-FR" sz="1500" dirty="0">
                <a:solidFill>
                  <a:schemeClr val="bg2"/>
                </a:solidFill>
              </a:rPr>
              <a:t>Les modèles pré-entrainés de Google, Microsoft Azure, AWS pourront être expérimentés et enrichi en première approche.</a:t>
            </a:r>
          </a:p>
        </p:txBody>
      </p:sp>
      <p:sp>
        <p:nvSpPr>
          <p:cNvPr id="17" name="Espace réservé du pied de page 16"/>
          <p:cNvSpPr>
            <a:spLocks noGrp="1"/>
          </p:cNvSpPr>
          <p:nvPr>
            <p:ph type="ftr" sz="quarter" idx="3"/>
          </p:nvPr>
        </p:nvSpPr>
        <p:spPr>
          <a:xfrm>
            <a:off x="920552" y="6201352"/>
            <a:ext cx="8712968" cy="396000"/>
          </a:xfrm>
        </p:spPr>
        <p:txBody>
          <a:bodyPr/>
          <a:lstStyle/>
          <a:p>
            <a:r>
              <a:rPr lang="fr-FR" b="1" dirty="0">
                <a:solidFill>
                  <a:srgbClr val="FFCC00"/>
                </a:solidFill>
              </a:rPr>
              <a:t>2018 / 19    ●    projet de partenariat industriel     ●    candidates@innoscape.com</a:t>
            </a:r>
            <a:endParaRPr lang="en-GB" b="1" dirty="0">
              <a:solidFill>
                <a:srgbClr val="FFCC00"/>
              </a:solidFill>
            </a:endParaRPr>
          </a:p>
        </p:txBody>
      </p:sp>
      <p:pic>
        <p:nvPicPr>
          <p:cNvPr id="8" name="Picture 7">
            <a:extLst>
              <a:ext uri="{FF2B5EF4-FFF2-40B4-BE49-F238E27FC236}">
                <a16:creationId xmlns:a16="http://schemas.microsoft.com/office/drawing/2014/main" id="{A6BB0A65-3671-4CA8-9AF6-74CF5A8D8C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0988" y="4424169"/>
            <a:ext cx="1185092" cy="786031"/>
          </a:xfrm>
          <a:prstGeom prst="rect">
            <a:avLst/>
          </a:prstGeom>
        </p:spPr>
      </p:pic>
      <p:sp>
        <p:nvSpPr>
          <p:cNvPr id="13" name="ZoneTexte 12"/>
          <p:cNvSpPr txBox="1"/>
          <p:nvPr/>
        </p:nvSpPr>
        <p:spPr>
          <a:xfrm>
            <a:off x="1856656" y="332656"/>
            <a:ext cx="7854026" cy="1708160"/>
          </a:xfrm>
          <a:prstGeom prst="rect">
            <a:avLst/>
          </a:prstGeom>
          <a:noFill/>
        </p:spPr>
        <p:txBody>
          <a:bodyPr wrap="square" rtlCol="0">
            <a:spAutoFit/>
          </a:bodyPr>
          <a:lstStyle/>
          <a:p>
            <a:r>
              <a:rPr lang="fr-FR" sz="1500" dirty="0">
                <a:solidFill>
                  <a:schemeClr val="bg2"/>
                </a:solidFill>
              </a:rPr>
              <a:t>Innoscape est une startup </a:t>
            </a:r>
            <a:r>
              <a:rPr lang="fr-FR" sz="1500" i="1" dirty="0" err="1">
                <a:solidFill>
                  <a:schemeClr val="bg2"/>
                </a:solidFill>
              </a:rPr>
              <a:t>RetailTech</a:t>
            </a:r>
            <a:r>
              <a:rPr lang="fr-FR" sz="1500" dirty="0">
                <a:solidFill>
                  <a:schemeClr val="bg2"/>
                </a:solidFill>
              </a:rPr>
              <a:t> d'intelligence de marché digitale. Nous analysons les canaux de distribution digitalisée et fournissons des outils d'aide à la gestion marketing et commerciale. Notre plateforme de </a:t>
            </a:r>
            <a:r>
              <a:rPr lang="fr-FR" sz="1500" i="1" dirty="0" err="1">
                <a:solidFill>
                  <a:schemeClr val="bg2"/>
                </a:solidFill>
              </a:rPr>
              <a:t>BigData</a:t>
            </a:r>
            <a:r>
              <a:rPr lang="fr-FR" sz="1500" i="1" dirty="0">
                <a:solidFill>
                  <a:schemeClr val="bg2"/>
                </a:solidFill>
              </a:rPr>
              <a:t> as a Service</a:t>
            </a:r>
            <a:r>
              <a:rPr lang="fr-FR" sz="1500" dirty="0">
                <a:solidFill>
                  <a:schemeClr val="bg2"/>
                </a:solidFill>
              </a:rPr>
              <a:t> fournit à nos clients, grandes marques B2C, la visibilité opérationnelle d'un seul clic afin de contrôler leur présence en magasin, optimiser les actions de leurs forces de vente, traquer le référencement des produits concurrents et leurs prix de vente, analyser les avis consommateurs... pour gagner des parts de marché.</a:t>
            </a:r>
          </a:p>
          <a:p>
            <a:r>
              <a:rPr lang="fr-FR" sz="1500" dirty="0">
                <a:solidFill>
                  <a:schemeClr val="bg2"/>
                </a:solidFill>
              </a:rPr>
              <a:t>Notre technologie et business model ont été validés  et nous préparons l’expansion suivante.</a:t>
            </a:r>
          </a:p>
        </p:txBody>
      </p:sp>
    </p:spTree>
    <p:extLst>
      <p:ext uri="{BB962C8B-B14F-4D97-AF65-F5344CB8AC3E}">
        <p14:creationId xmlns:p14="http://schemas.microsoft.com/office/powerpoint/2010/main" val="325669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1304720"/>
            <a:ext cx="9906000" cy="4860584"/>
          </a:xfrm>
          <a:prstGeom prst="rect">
            <a:avLst/>
          </a:prstGeom>
          <a:solidFill>
            <a:srgbClr val="FFFFFF">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p:cNvSpPr txBox="1"/>
          <p:nvPr/>
        </p:nvSpPr>
        <p:spPr>
          <a:xfrm>
            <a:off x="1928664" y="-99392"/>
            <a:ext cx="7704856" cy="504056"/>
          </a:xfrm>
          <a:prstGeom prst="rect">
            <a:avLst/>
          </a:prstGeom>
          <a:noFill/>
        </p:spPr>
        <p:txBody>
          <a:bodyPr vert="horz" lIns="0" tIns="0" rIns="0" bIns="0" rtlCol="0" anchor="ctr" anchorCtr="0">
            <a:noAutofit/>
          </a:bodyPr>
          <a:lstStyle>
            <a:lvl1pPr defTabSz="1219170">
              <a:lnSpc>
                <a:spcPct val="110000"/>
              </a:lnSpc>
              <a:spcBef>
                <a:spcPts val="400"/>
              </a:spcBef>
              <a:spcAft>
                <a:spcPts val="400"/>
              </a:spcAft>
              <a:buNone/>
              <a:defRPr sz="3000" b="1" cap="none" baseline="0">
                <a:ln>
                  <a:solidFill>
                    <a:schemeClr val="bg1">
                      <a:alpha val="0"/>
                    </a:schemeClr>
                  </a:solidFill>
                </a:ln>
                <a:solidFill>
                  <a:srgbClr val="FFCC00"/>
                </a:solidFill>
                <a:latin typeface="Arial" charset="0"/>
                <a:ea typeface="Arial" charset="0"/>
                <a:cs typeface="Arial" charset="0"/>
              </a:defRPr>
            </a:lvl1pPr>
          </a:lstStyle>
          <a:p>
            <a:pPr marL="1885950" indent="-1885950"/>
            <a:r>
              <a:rPr lang="fr-FR" sz="1800" u="sng" dirty="0"/>
              <a:t>Projet fil rouge: Product Matching sur base de textes et images</a:t>
            </a:r>
          </a:p>
        </p:txBody>
      </p:sp>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12" y="260648"/>
            <a:ext cx="1490836" cy="1420885"/>
          </a:xfrm>
          <a:prstGeom prst="rect">
            <a:avLst/>
          </a:prstGeom>
        </p:spPr>
      </p:pic>
      <p:sp>
        <p:nvSpPr>
          <p:cNvPr id="16" name="ZoneTexte 15"/>
          <p:cNvSpPr txBox="1"/>
          <p:nvPr/>
        </p:nvSpPr>
        <p:spPr>
          <a:xfrm>
            <a:off x="172244" y="1845979"/>
            <a:ext cx="9605292" cy="4247317"/>
          </a:xfrm>
          <a:prstGeom prst="rect">
            <a:avLst/>
          </a:prstGeom>
          <a:noFill/>
        </p:spPr>
        <p:txBody>
          <a:bodyPr wrap="square" rtlCol="0">
            <a:spAutoFit/>
          </a:bodyPr>
          <a:lstStyle/>
          <a:p>
            <a:r>
              <a:rPr lang="fr-FR" sz="1600" b="1" dirty="0">
                <a:ln>
                  <a:solidFill>
                    <a:schemeClr val="bg1">
                      <a:alpha val="0"/>
                    </a:schemeClr>
                  </a:solidFill>
                </a:ln>
                <a:solidFill>
                  <a:srgbClr val="FFCC00"/>
                </a:solidFill>
                <a:latin typeface="Arial" charset="0"/>
                <a:cs typeface="Arial" charset="0"/>
              </a:rPr>
              <a:t>Contexte :</a:t>
            </a:r>
          </a:p>
          <a:p>
            <a:pPr marL="182563" indent="-182563">
              <a:buFont typeface="Arial" panose="020B0604020202020204" pitchFamily="34" charset="0"/>
              <a:buChar char="•"/>
            </a:pPr>
            <a:r>
              <a:rPr lang="fr-FR" sz="1400" dirty="0">
                <a:solidFill>
                  <a:schemeClr val="bg2"/>
                </a:solidFill>
              </a:rPr>
              <a:t>Nous réalisons de façon continuelle et itérative des </a:t>
            </a:r>
            <a:r>
              <a:rPr lang="fr-FR" sz="1400" dirty="0" err="1">
                <a:solidFill>
                  <a:schemeClr val="bg2"/>
                </a:solidFill>
              </a:rPr>
              <a:t>POCs</a:t>
            </a:r>
            <a:r>
              <a:rPr lang="fr-FR" sz="1400" dirty="0">
                <a:solidFill>
                  <a:schemeClr val="bg2"/>
                </a:solidFill>
              </a:rPr>
              <a:t> autour des problématiques de la donnée et une des problématiques actuelles concerne le “</a:t>
            </a:r>
            <a:r>
              <a:rPr lang="fr-FR" sz="1400" b="1" dirty="0">
                <a:solidFill>
                  <a:schemeClr val="bg2"/>
                </a:solidFill>
              </a:rPr>
              <a:t>Product Matching</a:t>
            </a:r>
            <a:r>
              <a:rPr lang="fr-FR" sz="1400" dirty="0">
                <a:solidFill>
                  <a:schemeClr val="bg2"/>
                </a:solidFill>
              </a:rPr>
              <a:t>” (détection de produits à travers différentes </a:t>
            </a:r>
            <a:r>
              <a:rPr lang="fr-FR" sz="1400" b="1" dirty="0">
                <a:solidFill>
                  <a:schemeClr val="bg2"/>
                </a:solidFill>
              </a:rPr>
              <a:t>descriptions littérales / attributs</a:t>
            </a:r>
            <a:r>
              <a:rPr lang="fr-FR" sz="1400" dirty="0">
                <a:solidFill>
                  <a:schemeClr val="bg2"/>
                </a:solidFill>
              </a:rPr>
              <a:t> et à travers leurs images collectés sur des nombreux sites marchands).</a:t>
            </a:r>
          </a:p>
          <a:p>
            <a:pPr marL="182563" indent="-182563">
              <a:buFont typeface="Arial" panose="020B0604020202020204" pitchFamily="34" charset="0"/>
              <a:buChar char="•"/>
            </a:pPr>
            <a:r>
              <a:rPr lang="fr-FR" sz="1400" dirty="0">
                <a:solidFill>
                  <a:schemeClr val="bg2"/>
                </a:solidFill>
              </a:rPr>
              <a:t>Le projet s’inscrit dans le cadre d’un programme de développement à long terme avec un objectif d’amélioration continu et d’enrichissement de nouvelles sources et fonctionnalités.</a:t>
            </a:r>
            <a:br>
              <a:rPr lang="fr-FR" sz="1400" dirty="0">
                <a:solidFill>
                  <a:schemeClr val="bg2"/>
                </a:solidFill>
              </a:rPr>
            </a:br>
            <a:endParaRPr lang="fr-FR" sz="1400" dirty="0">
              <a:solidFill>
                <a:schemeClr val="bg2"/>
              </a:solidFill>
            </a:endParaRPr>
          </a:p>
          <a:p>
            <a:r>
              <a:rPr lang="fr-FR" sz="1600" b="1" dirty="0">
                <a:ln>
                  <a:solidFill>
                    <a:schemeClr val="bg1">
                      <a:alpha val="0"/>
                    </a:schemeClr>
                  </a:solidFill>
                </a:ln>
                <a:solidFill>
                  <a:srgbClr val="FFCC00"/>
                </a:solidFill>
                <a:latin typeface="Arial" charset="0"/>
                <a:cs typeface="Arial" charset="0"/>
              </a:rPr>
              <a:t>Contenu du projet :</a:t>
            </a:r>
          </a:p>
          <a:p>
            <a:pPr marL="177800" indent="-177800">
              <a:buFont typeface="Arial" panose="020B0604020202020204" pitchFamily="34" charset="0"/>
              <a:buChar char="•"/>
            </a:pPr>
            <a:r>
              <a:rPr lang="fr-FR" sz="1400" dirty="0">
                <a:solidFill>
                  <a:schemeClr val="bg2"/>
                </a:solidFill>
              </a:rPr>
              <a:t>Réaliser une analyse sémantique (lexicale / syntaxique ) du corpus technique caractéristique des produits de nos clients, </a:t>
            </a:r>
            <a:br>
              <a:rPr lang="fr-FR" sz="1400" dirty="0">
                <a:solidFill>
                  <a:schemeClr val="bg2"/>
                </a:solidFill>
              </a:rPr>
            </a:br>
            <a:r>
              <a:rPr lang="fr-FR" sz="1400" dirty="0">
                <a:solidFill>
                  <a:schemeClr val="bg2"/>
                </a:solidFill>
              </a:rPr>
              <a:t>de faire du </a:t>
            </a:r>
            <a:r>
              <a:rPr lang="fr-FR" sz="1400" dirty="0" err="1">
                <a:solidFill>
                  <a:schemeClr val="bg2"/>
                </a:solidFill>
              </a:rPr>
              <a:t>Feature</a:t>
            </a:r>
            <a:r>
              <a:rPr lang="fr-FR" sz="1400" dirty="0">
                <a:solidFill>
                  <a:schemeClr val="bg2"/>
                </a:solidFill>
              </a:rPr>
              <a:t> engineering grâce aux différentes techniques et approches </a:t>
            </a:r>
            <a:r>
              <a:rPr lang="fr-FR" sz="1400" b="1" dirty="0">
                <a:solidFill>
                  <a:schemeClr val="bg2"/>
                </a:solidFill>
              </a:rPr>
              <a:t>d’apprentissage Statistique / Machine Learning supervisées, semi ou non supervisées (NLP, NLTK, CRF, TF-IDF, Word </a:t>
            </a:r>
            <a:r>
              <a:rPr lang="fr-FR" sz="1400" b="1" dirty="0" err="1">
                <a:solidFill>
                  <a:schemeClr val="bg2"/>
                </a:solidFill>
              </a:rPr>
              <a:t>Embedding</a:t>
            </a:r>
            <a:r>
              <a:rPr lang="fr-FR" sz="1400" b="1" dirty="0">
                <a:solidFill>
                  <a:schemeClr val="bg2"/>
                </a:solidFill>
              </a:rPr>
              <a:t>)</a:t>
            </a:r>
            <a:r>
              <a:rPr lang="fr-FR" sz="1400" dirty="0">
                <a:solidFill>
                  <a:schemeClr val="bg2"/>
                </a:solidFill>
              </a:rPr>
              <a:t> afin de construire des </a:t>
            </a:r>
            <a:br>
              <a:rPr lang="fr-FR" sz="1400" dirty="0">
                <a:solidFill>
                  <a:schemeClr val="bg2"/>
                </a:solidFill>
              </a:rPr>
            </a:br>
            <a:r>
              <a:rPr lang="fr-FR" sz="1400" dirty="0">
                <a:solidFill>
                  <a:schemeClr val="bg2"/>
                </a:solidFill>
              </a:rPr>
              <a:t>modèles prédictifs via Classification / Regroupement / Clustering: </a:t>
            </a:r>
          </a:p>
          <a:p>
            <a:pPr marL="635000" lvl="1" indent="-177800">
              <a:buFont typeface="Arial" panose="020B0604020202020204" pitchFamily="34" charset="0"/>
              <a:buChar char="•"/>
            </a:pPr>
            <a:r>
              <a:rPr lang="fr-FR" sz="1400" dirty="0">
                <a:solidFill>
                  <a:schemeClr val="bg2"/>
                </a:solidFill>
              </a:rPr>
              <a:t>Analyse/évaluation de la similarité par des techniques classiques  ( </a:t>
            </a:r>
            <a:r>
              <a:rPr lang="fr-FR" sz="1400" dirty="0" err="1">
                <a:solidFill>
                  <a:schemeClr val="bg2"/>
                </a:solidFill>
              </a:rPr>
              <a:t>Similarity</a:t>
            </a:r>
            <a:r>
              <a:rPr lang="fr-FR" sz="1400" dirty="0">
                <a:solidFill>
                  <a:schemeClr val="bg2"/>
                </a:solidFill>
              </a:rPr>
              <a:t> &amp; </a:t>
            </a:r>
            <a:r>
              <a:rPr lang="fr-FR" sz="1400" dirty="0" err="1">
                <a:solidFill>
                  <a:schemeClr val="bg2"/>
                </a:solidFill>
              </a:rPr>
              <a:t>metrics</a:t>
            </a:r>
            <a:r>
              <a:rPr lang="fr-FR" sz="1400" dirty="0">
                <a:solidFill>
                  <a:schemeClr val="bg2"/>
                </a:solidFill>
              </a:rPr>
              <a:t> </a:t>
            </a:r>
            <a:r>
              <a:rPr lang="fr-FR" sz="1400" dirty="0" err="1">
                <a:solidFill>
                  <a:schemeClr val="bg2"/>
                </a:solidFill>
              </a:rPr>
              <a:t>learning</a:t>
            </a:r>
            <a:r>
              <a:rPr lang="fr-FR" sz="1400" dirty="0">
                <a:solidFill>
                  <a:schemeClr val="bg2"/>
                </a:solidFill>
              </a:rPr>
              <a:t>).</a:t>
            </a:r>
          </a:p>
          <a:p>
            <a:pPr marL="635000" lvl="1" indent="-177800">
              <a:buFont typeface="Arial" panose="020B0604020202020204" pitchFamily="34" charset="0"/>
              <a:buChar char="•"/>
            </a:pPr>
            <a:r>
              <a:rPr lang="fr-FR" sz="1400" dirty="0">
                <a:solidFill>
                  <a:schemeClr val="bg2"/>
                </a:solidFill>
              </a:rPr>
              <a:t>Prédiction de référence d’un produit suivant des descriptions / images.</a:t>
            </a:r>
          </a:p>
          <a:p>
            <a:pPr marL="635000" lvl="1" indent="-177800">
              <a:buFont typeface="Arial" panose="020B0604020202020204" pitchFamily="34" charset="0"/>
              <a:buChar char="•"/>
            </a:pPr>
            <a:r>
              <a:rPr lang="fr-FR" sz="1400" dirty="0">
                <a:solidFill>
                  <a:schemeClr val="bg2"/>
                </a:solidFill>
              </a:rPr>
              <a:t>Améliorer les modèles prédictifs grâce à la prise en compte des images et les approches de </a:t>
            </a:r>
            <a:r>
              <a:rPr lang="fr-FR" sz="1400" dirty="0" err="1">
                <a:solidFill>
                  <a:schemeClr val="bg2"/>
                </a:solidFill>
              </a:rPr>
              <a:t>Deep</a:t>
            </a:r>
            <a:r>
              <a:rPr lang="fr-FR" sz="1400" dirty="0">
                <a:solidFill>
                  <a:schemeClr val="bg2"/>
                </a:solidFill>
              </a:rPr>
              <a:t> Learning.</a:t>
            </a:r>
          </a:p>
          <a:p>
            <a:pPr marL="177800" indent="-177800">
              <a:buFont typeface="Arial" panose="020B0604020202020204" pitchFamily="34" charset="0"/>
              <a:buChar char="•"/>
            </a:pPr>
            <a:r>
              <a:rPr lang="fr-FR" sz="1400" dirty="0">
                <a:solidFill>
                  <a:schemeClr val="bg2"/>
                </a:solidFill>
              </a:rPr>
              <a:t>Réaliser une analyse sémantique afin de construire une base de connaissance lexicale (verbatims) des produits ainsi que leurs liens grâce aux techniques d’extraction d’information (Information </a:t>
            </a:r>
            <a:r>
              <a:rPr lang="en-GB" sz="1400" dirty="0">
                <a:solidFill>
                  <a:schemeClr val="bg2"/>
                </a:solidFill>
              </a:rPr>
              <a:t>retrieval</a:t>
            </a:r>
            <a:r>
              <a:rPr lang="fr-FR" sz="1400" dirty="0">
                <a:solidFill>
                  <a:schemeClr val="bg2"/>
                </a:solidFill>
              </a:rPr>
              <a:t>) : NER, CRF etc... </a:t>
            </a:r>
          </a:p>
          <a:p>
            <a:pPr marL="177800" indent="-177800">
              <a:buFont typeface="Arial" panose="020B0604020202020204" pitchFamily="34" charset="0"/>
              <a:buChar char="•"/>
            </a:pPr>
            <a:r>
              <a:rPr lang="fr-FR" sz="1400" b="1" dirty="0">
                <a:solidFill>
                  <a:schemeClr val="bg2"/>
                </a:solidFill>
              </a:rPr>
              <a:t>Outils / techniques </a:t>
            </a:r>
            <a:r>
              <a:rPr lang="fr-FR" sz="1400" dirty="0">
                <a:solidFill>
                  <a:schemeClr val="bg2"/>
                </a:solidFill>
              </a:rPr>
              <a:t>: Python / </a:t>
            </a:r>
            <a:r>
              <a:rPr lang="fr-FR" sz="1400" dirty="0" err="1">
                <a:solidFill>
                  <a:schemeClr val="bg2"/>
                </a:solidFill>
              </a:rPr>
              <a:t>Pyspark</a:t>
            </a:r>
            <a:r>
              <a:rPr lang="fr-FR" sz="1400" dirty="0">
                <a:solidFill>
                  <a:schemeClr val="bg2"/>
                </a:solidFill>
              </a:rPr>
              <a:t>, </a:t>
            </a:r>
            <a:r>
              <a:rPr lang="fr-FR" sz="1400" dirty="0" err="1">
                <a:solidFill>
                  <a:schemeClr val="bg2"/>
                </a:solidFill>
              </a:rPr>
              <a:t>scikit-learn</a:t>
            </a:r>
            <a:r>
              <a:rPr lang="fr-FR" sz="1400" dirty="0">
                <a:solidFill>
                  <a:schemeClr val="bg2"/>
                </a:solidFill>
              </a:rPr>
              <a:t>, </a:t>
            </a:r>
            <a:r>
              <a:rPr lang="fr-FR" sz="1400" dirty="0" err="1">
                <a:solidFill>
                  <a:schemeClr val="bg2"/>
                </a:solidFill>
              </a:rPr>
              <a:t>Numpy</a:t>
            </a:r>
            <a:r>
              <a:rPr lang="fr-FR" sz="1400" dirty="0">
                <a:solidFill>
                  <a:schemeClr val="bg2"/>
                </a:solidFill>
              </a:rPr>
              <a:t>, Pandas, </a:t>
            </a:r>
            <a:r>
              <a:rPr lang="fr-FR" sz="1400" dirty="0" err="1">
                <a:solidFill>
                  <a:schemeClr val="bg2"/>
                </a:solidFill>
              </a:rPr>
              <a:t>Gensim</a:t>
            </a:r>
            <a:r>
              <a:rPr lang="fr-FR" sz="1400" dirty="0">
                <a:solidFill>
                  <a:schemeClr val="bg2"/>
                </a:solidFill>
              </a:rPr>
              <a:t>, Machine </a:t>
            </a:r>
            <a:r>
              <a:rPr lang="fr-FR" sz="1400" dirty="0" err="1">
                <a:solidFill>
                  <a:schemeClr val="bg2"/>
                </a:solidFill>
              </a:rPr>
              <a:t>learning</a:t>
            </a:r>
            <a:r>
              <a:rPr lang="fr-FR" sz="1400" dirty="0">
                <a:solidFill>
                  <a:schemeClr val="bg2"/>
                </a:solidFill>
              </a:rPr>
              <a:t>, NER, NLTK, NLP, Word </a:t>
            </a:r>
            <a:r>
              <a:rPr lang="fr-FR" sz="1400" dirty="0" err="1">
                <a:solidFill>
                  <a:schemeClr val="bg2"/>
                </a:solidFill>
              </a:rPr>
              <a:t>Embedding</a:t>
            </a:r>
            <a:r>
              <a:rPr lang="fr-FR" sz="1400" dirty="0">
                <a:solidFill>
                  <a:schemeClr val="bg2"/>
                </a:solidFill>
              </a:rPr>
              <a:t>, TF-IDF, </a:t>
            </a:r>
            <a:r>
              <a:rPr lang="fr-FR" sz="1400" dirty="0" err="1">
                <a:solidFill>
                  <a:schemeClr val="bg2"/>
                </a:solidFill>
              </a:rPr>
              <a:t>Tensorflow</a:t>
            </a:r>
            <a:r>
              <a:rPr lang="fr-FR" sz="1400" dirty="0">
                <a:solidFill>
                  <a:schemeClr val="bg2"/>
                </a:solidFill>
              </a:rPr>
              <a:t>, </a:t>
            </a:r>
            <a:r>
              <a:rPr lang="fr-FR" sz="1400" dirty="0" err="1">
                <a:solidFill>
                  <a:schemeClr val="bg2"/>
                </a:solidFill>
              </a:rPr>
              <a:t>Keras</a:t>
            </a:r>
            <a:r>
              <a:rPr lang="fr-FR" sz="1400" dirty="0">
                <a:solidFill>
                  <a:schemeClr val="bg2"/>
                </a:solidFill>
              </a:rPr>
              <a:t>, </a:t>
            </a:r>
            <a:r>
              <a:rPr lang="fr-FR" sz="1400" dirty="0" err="1">
                <a:solidFill>
                  <a:schemeClr val="bg2"/>
                </a:solidFill>
              </a:rPr>
              <a:t>Deep</a:t>
            </a:r>
            <a:r>
              <a:rPr lang="fr-FR" sz="1400" dirty="0">
                <a:solidFill>
                  <a:schemeClr val="bg2"/>
                </a:solidFill>
              </a:rPr>
              <a:t> Learning, expérimenter et enrichir les modèles pré-entrainés de Google, Ms, AWS.</a:t>
            </a:r>
          </a:p>
        </p:txBody>
      </p:sp>
      <p:sp>
        <p:nvSpPr>
          <p:cNvPr id="17" name="Espace réservé du pied de page 16"/>
          <p:cNvSpPr>
            <a:spLocks noGrp="1"/>
          </p:cNvSpPr>
          <p:nvPr>
            <p:ph type="ftr" sz="quarter" idx="3"/>
          </p:nvPr>
        </p:nvSpPr>
        <p:spPr>
          <a:xfrm>
            <a:off x="920552" y="6201352"/>
            <a:ext cx="8712968" cy="396000"/>
          </a:xfrm>
        </p:spPr>
        <p:txBody>
          <a:bodyPr/>
          <a:lstStyle/>
          <a:p>
            <a:r>
              <a:rPr lang="fr-FR" b="1" dirty="0">
                <a:solidFill>
                  <a:srgbClr val="FFCC00"/>
                </a:solidFill>
              </a:rPr>
              <a:t>2018 / 19    ●    projet de partenariat industriel     ●    candidates@innoscape.com</a:t>
            </a:r>
            <a:endParaRPr lang="en-GB" b="1" dirty="0">
              <a:solidFill>
                <a:srgbClr val="FFCC00"/>
              </a:solidFill>
            </a:endParaRPr>
          </a:p>
        </p:txBody>
      </p:sp>
      <p:pic>
        <p:nvPicPr>
          <p:cNvPr id="8" name="Picture 7">
            <a:extLst>
              <a:ext uri="{FF2B5EF4-FFF2-40B4-BE49-F238E27FC236}">
                <a16:creationId xmlns:a16="http://schemas.microsoft.com/office/drawing/2014/main" id="{A6BB0A65-3671-4CA8-9AF6-74CF5A8D8C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3457" y="4221088"/>
            <a:ext cx="1229290" cy="815346"/>
          </a:xfrm>
          <a:prstGeom prst="rect">
            <a:avLst/>
          </a:prstGeom>
        </p:spPr>
      </p:pic>
      <p:sp>
        <p:nvSpPr>
          <p:cNvPr id="13" name="ZoneTexte 12"/>
          <p:cNvSpPr txBox="1"/>
          <p:nvPr/>
        </p:nvSpPr>
        <p:spPr>
          <a:xfrm>
            <a:off x="1856656" y="332656"/>
            <a:ext cx="7854026" cy="1600438"/>
          </a:xfrm>
          <a:prstGeom prst="rect">
            <a:avLst/>
          </a:prstGeom>
          <a:noFill/>
        </p:spPr>
        <p:txBody>
          <a:bodyPr wrap="square" rtlCol="0">
            <a:spAutoFit/>
          </a:bodyPr>
          <a:lstStyle/>
          <a:p>
            <a:r>
              <a:rPr lang="fr-FR" sz="1400" dirty="0">
                <a:solidFill>
                  <a:schemeClr val="bg2"/>
                </a:solidFill>
              </a:rPr>
              <a:t>Innoscape est une startup </a:t>
            </a:r>
            <a:r>
              <a:rPr lang="fr-FR" sz="1400" i="1" dirty="0" err="1">
                <a:solidFill>
                  <a:schemeClr val="bg2"/>
                </a:solidFill>
              </a:rPr>
              <a:t>RetailTech</a:t>
            </a:r>
            <a:r>
              <a:rPr lang="fr-FR" sz="1400" dirty="0">
                <a:solidFill>
                  <a:schemeClr val="bg2"/>
                </a:solidFill>
              </a:rPr>
              <a:t> d'intelligence de marché digitale. Nous analysons les canaux de distribution digitalisés et fournissons des outils d'aide à la gestion marketing et commerciale. Notre plateforme de </a:t>
            </a:r>
            <a:r>
              <a:rPr lang="fr-FR" sz="1400" i="1" dirty="0" err="1">
                <a:solidFill>
                  <a:schemeClr val="bg2"/>
                </a:solidFill>
              </a:rPr>
              <a:t>BigData</a:t>
            </a:r>
            <a:r>
              <a:rPr lang="fr-FR" sz="1400" i="1" dirty="0">
                <a:solidFill>
                  <a:schemeClr val="bg2"/>
                </a:solidFill>
              </a:rPr>
              <a:t> as a Service</a:t>
            </a:r>
            <a:r>
              <a:rPr lang="fr-FR" sz="1400" dirty="0">
                <a:solidFill>
                  <a:schemeClr val="bg2"/>
                </a:solidFill>
              </a:rPr>
              <a:t> fournit à nos clients, grandes marques B2C, la visibilité opérationnelle d'un seul clic afin de contrôler leur présence en magasin, optimiser les actions de leurs forces de vente, traquer le référencement des produits concurrents et leurs prix de vente, analyser les avis consommateurs... pour gagner des parts de marché.</a:t>
            </a:r>
          </a:p>
          <a:p>
            <a:r>
              <a:rPr lang="fr-FR" sz="1400" dirty="0">
                <a:solidFill>
                  <a:schemeClr val="bg2"/>
                </a:solidFill>
              </a:rPr>
              <a:t>Notre technologie et business model ont été validés  et nous préparons l’expansion suivante.</a:t>
            </a:r>
          </a:p>
        </p:txBody>
      </p:sp>
    </p:spTree>
    <p:extLst>
      <p:ext uri="{BB962C8B-B14F-4D97-AF65-F5344CB8AC3E}">
        <p14:creationId xmlns:p14="http://schemas.microsoft.com/office/powerpoint/2010/main" val="1682809899"/>
      </p:ext>
    </p:extLst>
  </p:cSld>
  <p:clrMapOvr>
    <a:masterClrMapping/>
  </p:clrMapOvr>
</p:sld>
</file>

<file path=ppt/theme/theme1.xml><?xml version="1.0" encoding="utf-8"?>
<a:theme xmlns:a="http://schemas.openxmlformats.org/drawingml/2006/main" name="_Template Innoscape">
  <a:themeElements>
    <a:clrScheme name="Innoscape">
      <a:dk1>
        <a:srgbClr val="FFFFFF"/>
      </a:dk1>
      <a:lt1>
        <a:srgbClr val="FFCC00"/>
      </a:lt1>
      <a:dk2>
        <a:srgbClr val="FFFFFF"/>
      </a:dk2>
      <a:lt2>
        <a:srgbClr val="242040"/>
      </a:lt2>
      <a:accent1>
        <a:srgbClr val="FFE900"/>
      </a:accent1>
      <a:accent2>
        <a:srgbClr val="002B36"/>
      </a:accent2>
      <a:accent3>
        <a:srgbClr val="898099"/>
      </a:accent3>
      <a:accent4>
        <a:srgbClr val="544769"/>
      </a:accent4>
      <a:accent5>
        <a:srgbClr val="FFFFFF"/>
      </a:accent5>
      <a:accent6>
        <a:srgbClr val="FFFFFF"/>
      </a:accent6>
      <a:hlink>
        <a:srgbClr val="242040"/>
      </a:hlink>
      <a:folHlink>
        <a:srgbClr val="FFCC00"/>
      </a:folHlink>
    </a:clrScheme>
    <a:fontScheme name="AFG">
      <a:majorFont>
        <a:latin typeface=" Good AFG Handwriting"/>
        <a:ea typeface=""/>
        <a:cs typeface=""/>
      </a:majorFont>
      <a:minorFont>
        <a:latin typeface="Tarzana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noscape template_2017.05.11.potx" id="{9FEB7E8A-73D5-420D-98F2-75B2FCD1AF5D}" vid="{1474F3CC-24B1-4E6F-9C76-96FB22F69B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Innoscape template_2017.05.11</Template>
  <TotalTime>1639</TotalTime>
  <Words>1191</Words>
  <Application>Microsoft Office PowerPoint</Application>
  <PresentationFormat>A4 Paper (210x297 mm)</PresentationFormat>
  <Paragraphs>58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Symbol</vt:lpstr>
      <vt:lpstr>TarzanaNarrow</vt:lpstr>
      <vt:lpstr>Wingdings</vt:lpstr>
      <vt:lpstr>_Template Innoscape</vt:lpstr>
      <vt:lpstr>PowerPoint Presentation</vt:lpstr>
      <vt:lpstr>PowerPoint Presentation</vt:lpstr>
      <vt:lpstr>PowerPoint Presentation</vt:lpstr>
      <vt:lpstr>PowerPoint Presentation</vt:lpstr>
    </vt:vector>
  </TitlesOfParts>
  <Company>Innoscape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Dimitar DRAGANOV</dc:creator>
  <cp:lastModifiedBy>Dimitar Draganov</cp:lastModifiedBy>
  <cp:revision>116</cp:revision>
  <dcterms:created xsi:type="dcterms:W3CDTF">2017-05-11T12:04:51Z</dcterms:created>
  <dcterms:modified xsi:type="dcterms:W3CDTF">2018-08-30T10:09:27Z</dcterms:modified>
</cp:coreProperties>
</file>