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1291" r:id="rId5"/>
    <p:sldId id="1290" r:id="rId6"/>
    <p:sldId id="1302" r:id="rId7"/>
    <p:sldId id="1296" r:id="rId8"/>
    <p:sldId id="1297" r:id="rId9"/>
    <p:sldId id="1298" r:id="rId10"/>
    <p:sldId id="1299" r:id="rId11"/>
    <p:sldId id="1300" r:id="rId12"/>
    <p:sldId id="1301" r:id="rId13"/>
    <p:sldId id="1303" r:id="rId14"/>
  </p:sldIdLst>
  <p:sldSz cx="12192000" cy="6858000"/>
  <p:notesSz cx="6645275" cy="9775825"/>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FF004C"/>
    <a:srgbClr val="7E007C"/>
    <a:srgbClr val="28CFF9"/>
    <a:srgbClr val="006C86"/>
    <a:srgbClr val="65DEFB"/>
    <a:srgbClr val="09EDB8"/>
    <a:srgbClr val="F7916D"/>
    <a:srgbClr val="F3622C"/>
    <a:srgbClr val="F67E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90" autoAdjust="0"/>
    <p:restoredTop sz="85270" autoAdjust="0"/>
  </p:normalViewPr>
  <p:slideViewPr>
    <p:cSldViewPr snapToGrid="0" snapToObjects="1" showGuides="1">
      <p:cViewPr varScale="1">
        <p:scale>
          <a:sx n="62" d="100"/>
          <a:sy n="62" d="100"/>
        </p:scale>
        <p:origin x="1254" y="72"/>
      </p:cViewPr>
      <p:guideLst>
        <p:guide pos="3840"/>
        <p:guide orient="horz" pos="377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2" d="100"/>
          <a:sy n="52" d="100"/>
        </p:scale>
        <p:origin x="298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vl1pPr>
          </a:lstStyle>
          <a:p>
            <a:fld id="{1D6B66C6-1E92-0F4E-A300-9D4ED1F0C23F}" type="datetimeFigureOut">
              <a:rPr lang="en-GB" smtClean="0"/>
              <a:t>02/04/2020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8901C6-1DA1-FB44-ABEE-06A0FEB7738E}" type="slidenum">
              <a:rPr lang="en-GB" smtClean="0"/>
              <a:t>1</a:t>
            </a:fld>
            <a:endParaRPr lang="en-GB"/>
          </a:p>
        </p:txBody>
      </p:sp>
    </p:spTree>
    <p:extLst>
      <p:ext uri="{BB962C8B-B14F-4D97-AF65-F5344CB8AC3E}">
        <p14:creationId xmlns:p14="http://schemas.microsoft.com/office/powerpoint/2010/main" val="1211084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8901C6-1DA1-FB44-ABEE-06A0FEB7738E}" type="slidenum">
              <a:rPr lang="en-GB" smtClean="0"/>
              <a:t>10</a:t>
            </a:fld>
            <a:endParaRPr lang="en-GB"/>
          </a:p>
        </p:txBody>
      </p:sp>
    </p:spTree>
    <p:extLst>
      <p:ext uri="{BB962C8B-B14F-4D97-AF65-F5344CB8AC3E}">
        <p14:creationId xmlns:p14="http://schemas.microsoft.com/office/powerpoint/2010/main" val="200623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t>This short chapter will introduce you to the course, and what it sets out to achieve.</a:t>
            </a:r>
          </a:p>
          <a:p>
            <a:r>
              <a:rPr lang="en-GB" altLang="en-US" dirty="0" smtClean="0"/>
              <a:t>We hope that the course will be both enjoyable and useful to you.</a:t>
            </a:r>
          </a:p>
          <a:p>
            <a:endParaRPr lang="en-GB" altLang="en-US" dirty="0" smtClean="0"/>
          </a:p>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t>2</a:t>
            </a:fld>
            <a:endParaRPr lang="en-GB"/>
          </a:p>
        </p:txBody>
      </p:sp>
    </p:spTree>
    <p:extLst>
      <p:ext uri="{BB962C8B-B14F-4D97-AF65-F5344CB8AC3E}">
        <p14:creationId xmlns:p14="http://schemas.microsoft.com/office/powerpoint/2010/main" val="432552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t>We need to deal with practical matters right at the beginning.</a:t>
            </a:r>
          </a:p>
          <a:p>
            <a:r>
              <a:rPr lang="en-GB" altLang="en-US" dirty="0" smtClean="0"/>
              <a:t>Above all, please ask if you have any problems regarding the course or practical arrangements.  If we know early on that something is wrong, we have the chance to fix it.  If you tell us after the course, it's too late!  We ask you to fill in an evaluation form at the end of the course.  If you identify a problem for the first time on the form, we have not had the opportunity to put it right. </a:t>
            </a:r>
          </a:p>
          <a:p>
            <a:r>
              <a:rPr lang="en-GB" altLang="en-US" dirty="0" smtClean="0"/>
              <a:t>If you have special dietary requirements please ensure that the instructor is aware of them.</a:t>
            </a:r>
          </a:p>
          <a:p>
            <a:r>
              <a:rPr lang="en-GB" altLang="en-US" dirty="0" smtClean="0"/>
              <a:t>If this course is being held at your company's site, much of this will not apply or will be outside our control.</a:t>
            </a:r>
          </a:p>
          <a:p>
            <a:endParaRPr lang="en-GB" altLang="en-US" dirty="0" smtClean="0"/>
          </a:p>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t>3</a:t>
            </a:fld>
            <a:endParaRPr lang="en-GB"/>
          </a:p>
        </p:txBody>
      </p:sp>
    </p:spTree>
    <p:extLst>
      <p:ext uri="{BB962C8B-B14F-4D97-AF65-F5344CB8AC3E}">
        <p14:creationId xmlns:p14="http://schemas.microsoft.com/office/powerpoint/2010/main" val="518657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11" name="Rectangle 7"/>
          <p:cNvSpPr>
            <a:spLocks noGrp="1" noRot="1" noChangeAspect="1" noChangeArrowheads="1" noTextEdit="1"/>
          </p:cNvSpPr>
          <p:nvPr>
            <p:ph type="sldImg"/>
          </p:nvPr>
        </p:nvSpPr>
        <p:spPr>
          <a:ln/>
        </p:spPr>
      </p:sp>
      <p:sp>
        <p:nvSpPr>
          <p:cNvPr id="456712" name="Rectangle 8"/>
          <p:cNvSpPr>
            <a:spLocks noGrp="1" noChangeArrowheads="1"/>
          </p:cNvSpPr>
          <p:nvPr>
            <p:ph type="body" idx="1"/>
          </p:nvPr>
        </p:nvSpPr>
        <p:spPr/>
        <p:txBody>
          <a:bodyPr/>
          <a:lstStyle/>
          <a:p>
            <a:r>
              <a:rPr lang="en-GB" altLang="en-US" dirty="0"/>
              <a:t>The aims and objectives of the course are listed above.  If you are interested in additional topics that aren’t mentioned here, the instructor may be able to cover these off line on an individual basis.  Please feel free to ask the instructor for further information.</a:t>
            </a:r>
          </a:p>
          <a:p>
            <a:endParaRPr lang="en-GB" altLang="en-US" dirty="0"/>
          </a:p>
        </p:txBody>
      </p:sp>
    </p:spTree>
    <p:extLst>
      <p:ext uri="{BB962C8B-B14F-4D97-AF65-F5344CB8AC3E}">
        <p14:creationId xmlns:p14="http://schemas.microsoft.com/office/powerpoint/2010/main" val="44966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9" name="Rectangle 7"/>
          <p:cNvSpPr>
            <a:spLocks noGrp="1" noRot="1" noChangeAspect="1" noChangeArrowheads="1" noTextEdit="1"/>
          </p:cNvSpPr>
          <p:nvPr>
            <p:ph type="sldImg"/>
          </p:nvPr>
        </p:nvSpPr>
        <p:spPr>
          <a:ln/>
        </p:spPr>
      </p:sp>
    </p:spTree>
    <p:extLst>
      <p:ext uri="{BB962C8B-B14F-4D97-AF65-F5344CB8AC3E}">
        <p14:creationId xmlns:p14="http://schemas.microsoft.com/office/powerpoint/2010/main" val="2560341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7" name="Rectangle 7"/>
          <p:cNvSpPr>
            <a:spLocks noGrp="1" noRot="1" noChangeAspect="1" noChangeArrowheads="1" noTextEdit="1"/>
          </p:cNvSpPr>
          <p:nvPr>
            <p:ph type="sldImg"/>
          </p:nvPr>
        </p:nvSpPr>
        <p:spPr>
          <a:ln/>
        </p:spPr>
      </p:sp>
      <p:sp>
        <p:nvSpPr>
          <p:cNvPr id="460808" name="Rectangle 8"/>
          <p:cNvSpPr>
            <a:spLocks noGrp="1" noChangeArrowheads="1"/>
          </p:cNvSpPr>
          <p:nvPr>
            <p:ph type="body" idx="1"/>
          </p:nvPr>
        </p:nvSpPr>
        <p:spPr/>
        <p:txBody>
          <a:bodyPr/>
          <a:lstStyle/>
          <a:p>
            <a:r>
              <a:rPr lang="en-GB" altLang="en-US" dirty="0"/>
              <a:t>The benefits from having the slides and notes such as this attached to the workbooks is that it enables the instructor to talk about the main points in hand, without having to go into every last detail.  You will often find additional examples and supplementary material within the notes.  It is hoped that this “slides and notes” format provides a more useful reference after the course has finished.</a:t>
            </a:r>
          </a:p>
          <a:p>
            <a:r>
              <a:rPr lang="en-GB" altLang="en-US" dirty="0"/>
              <a:t>Several chapters will culminate in practical  exercises that help you to fully comprehend the elements covered in the chapter.  Model solutions will be provided for these exercises, to help consolidate your understanding, as well as give you the opportunity to experiment with your own new ideas, if you so wish. </a:t>
            </a:r>
          </a:p>
          <a:p>
            <a:r>
              <a:rPr lang="en-GB" altLang="en-US" dirty="0"/>
              <a:t>We will aim to cover the essential concepts, but please feel free to ask questions about more advanced topics.</a:t>
            </a:r>
          </a:p>
          <a:p>
            <a:endParaRPr lang="en-GB" altLang="en-US" dirty="0"/>
          </a:p>
        </p:txBody>
      </p:sp>
    </p:spTree>
    <p:extLst>
      <p:ext uri="{BB962C8B-B14F-4D97-AF65-F5344CB8AC3E}">
        <p14:creationId xmlns:p14="http://schemas.microsoft.com/office/powerpoint/2010/main" val="227274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8" name="Rectangle 10"/>
          <p:cNvSpPr>
            <a:spLocks noGrp="1" noRot="1" noChangeAspect="1" noChangeArrowheads="1" noTextEdit="1"/>
          </p:cNvSpPr>
          <p:nvPr>
            <p:ph type="sldImg"/>
          </p:nvPr>
        </p:nvSpPr>
        <p:spPr>
          <a:ln/>
        </p:spPr>
      </p:sp>
      <p:sp>
        <p:nvSpPr>
          <p:cNvPr id="462859" name="Rectangle 11"/>
          <p:cNvSpPr>
            <a:spLocks noGrp="1" noChangeArrowheads="1"/>
          </p:cNvSpPr>
          <p:nvPr>
            <p:ph type="body" idx="1"/>
          </p:nvPr>
        </p:nvSpPr>
        <p:spPr/>
        <p:txBody>
          <a:bodyPr/>
          <a:lstStyle/>
          <a:p>
            <a:r>
              <a:rPr lang="en-GB" altLang="en-US"/>
              <a:t>The best courses are not about an instructor pontificating at the front of the class.  Things get more interesting if there is dialogue, so please feel free to make comments or ask questions.  At the same time, the instructor has to think of the whole group, so if you have many queries, he or she may ask to deal with them offline.</a:t>
            </a:r>
          </a:p>
          <a:p>
            <a:r>
              <a:rPr lang="en-GB" altLang="en-US"/>
              <a:t>Work with other people during the practical sessions.  The person next to you may have the answer, or you may know the remedy for the problem that your neighbour is having.  The instructor is not the sole provider of answers; indeed, he or she reserves the right not to know everything, and on occasions, may have to find an answer and come back to you.</a:t>
            </a:r>
          </a:p>
          <a:p>
            <a:r>
              <a:rPr lang="en-GB" altLang="en-US"/>
              <a:t>We are also individuals.  We work at different paces, and may have special interests in particular topics.  The aim of the course is to provide a broad picture for all.  Do not be dismayed if you do not appear to complete exercises as fast as the next person.  The exercises are there to give plenty of practical opportunities; they do not have to be finished, and you may even choose to focus for a long period on the topic that most interests you.  If you have finished early, there is a great deal to investigate in the world of the PC.  Such hacking time is valuable.  You may not get the opportunity to do it back in the office!</a:t>
            </a:r>
          </a:p>
          <a:p>
            <a:endParaRPr lang="en-GB" altLang="en-US"/>
          </a:p>
        </p:txBody>
      </p:sp>
    </p:spTree>
    <p:extLst>
      <p:ext uri="{BB962C8B-B14F-4D97-AF65-F5344CB8AC3E}">
        <p14:creationId xmlns:p14="http://schemas.microsoft.com/office/powerpoint/2010/main" val="2099346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6" name="Rectangle 10"/>
          <p:cNvSpPr>
            <a:spLocks noGrp="1" noRot="1" noChangeAspect="1" noChangeArrowheads="1" noTextEdit="1"/>
          </p:cNvSpPr>
          <p:nvPr>
            <p:ph type="sldImg"/>
          </p:nvPr>
        </p:nvSpPr>
        <p:spPr>
          <a:ln/>
        </p:spPr>
      </p:sp>
      <p:sp>
        <p:nvSpPr>
          <p:cNvPr id="464907" name="Rectangle 11"/>
          <p:cNvSpPr>
            <a:spLocks noGrp="1" noChangeArrowheads="1"/>
          </p:cNvSpPr>
          <p:nvPr>
            <p:ph type="body" idx="1"/>
          </p:nvPr>
        </p:nvSpPr>
        <p:spPr/>
        <p:txBody>
          <a:bodyPr/>
          <a:lstStyle/>
          <a:p>
            <a:r>
              <a:rPr lang="en-GB" altLang="en-US"/>
              <a:t>Attending a training course can sometimes be a daunting experience, especially if you are the only person from your company in the classroom.  Some might argue that this separation from the workday regime is one of the advantages of attending a course in the first place! </a:t>
            </a:r>
          </a:p>
          <a:p>
            <a:r>
              <a:rPr lang="en-GB" altLang="en-US"/>
              <a:t>QA may already have information about you and your interests if you have returned a course pre-qualification form.  However, the rest of the group does not know you, except perhaps for a colleague who is also on the course.  One of the great benefits of courses is meeting other people.  They may have similar interests (certainly client/server, we hope), have encountered similar problems and even found the solution to yours.  The contacts made on the course can be very useful.</a:t>
            </a:r>
          </a:p>
          <a:p>
            <a:r>
              <a:rPr lang="en-GB" altLang="en-US"/>
              <a:t>It is useful for us all to be aware of levels of experience.  People in the group may have specialised experience that will be helpful to others. </a:t>
            </a:r>
          </a:p>
          <a:p>
            <a:r>
              <a:rPr lang="en-GB" altLang="en-US"/>
              <a:t>It is worth highlighting particular interests, as we may be able to address them during the course.  However, it is a general course that aims to cover a broad range of topics, so the instructor may have to deal with them offline, perhaps in a coffee break or over lunch.</a:t>
            </a:r>
          </a:p>
          <a:p>
            <a:endParaRPr lang="en-GB" altLang="en-US"/>
          </a:p>
        </p:txBody>
      </p:sp>
    </p:spTree>
    <p:extLst>
      <p:ext uri="{BB962C8B-B14F-4D97-AF65-F5344CB8AC3E}">
        <p14:creationId xmlns:p14="http://schemas.microsoft.com/office/powerpoint/2010/main" val="3184928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51" name="Rectangle 7"/>
          <p:cNvSpPr>
            <a:spLocks noGrp="1" noRot="1" noChangeAspect="1" noChangeArrowheads="1" noTextEdit="1"/>
          </p:cNvSpPr>
          <p:nvPr>
            <p:ph type="sldImg"/>
          </p:nvPr>
        </p:nvSpPr>
        <p:spPr>
          <a:ln/>
        </p:spPr>
      </p:sp>
      <p:sp>
        <p:nvSpPr>
          <p:cNvPr id="466952" name="Rectangle 8"/>
          <p:cNvSpPr>
            <a:spLocks noGrp="1" noChangeArrowheads="1"/>
          </p:cNvSpPr>
          <p:nvPr>
            <p:ph type="body" idx="1"/>
          </p:nvPr>
        </p:nvSpPr>
        <p:spPr/>
        <p:txBody>
          <a:bodyPr/>
          <a:lstStyle/>
          <a:p>
            <a:r>
              <a:rPr lang="en-GB" altLang="en-US"/>
              <a:t>The golden rule for the course is: </a:t>
            </a:r>
            <a:r>
              <a:rPr lang="en-GB" altLang="en-US" i="1"/>
              <a:t>If in doubt, ask!</a:t>
            </a:r>
            <a:r>
              <a:rPr lang="en-GB" altLang="en-US"/>
              <a:t> No matter how trivial or obscure the question, the instructor will be only too pleased to answer during the course.  More advanced issues can be dealt with on a one-to-one basis, where appropriate.</a:t>
            </a:r>
          </a:p>
          <a:p>
            <a:endParaRPr lang="en-GB" altLang="en-US"/>
          </a:p>
        </p:txBody>
      </p:sp>
    </p:spTree>
    <p:extLst>
      <p:ext uri="{BB962C8B-B14F-4D97-AF65-F5344CB8AC3E}">
        <p14:creationId xmlns:p14="http://schemas.microsoft.com/office/powerpoint/2010/main" val="1814618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l="47414"/>
          <a:stretch>
            <a:fillRect/>
          </a:stretch>
        </p:blipFill>
        <p:spPr>
          <a:xfrm>
            <a:off x="894080" y="785794"/>
            <a:ext cx="991616" cy="707136"/>
          </a:xfrm>
          <a:prstGeom prst="rect">
            <a:avLst/>
          </a:prstGeom>
        </p:spPr>
      </p:pic>
      <p:sp>
        <p:nvSpPr>
          <p:cNvPr id="7"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9381586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22195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100000"/>
              </a:lnSpc>
              <a:spcAft>
                <a:spcPts val="0"/>
              </a:spcAft>
              <a:buFont typeface="Arial" panose="020B0604020202020204" pitchFamily="34" charset="0"/>
              <a:buNone/>
              <a:defRPr sz="3600" cap="none"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7" r:id="rId36"/>
    <p:sldLayoutId id="2147483909" r:id="rId37"/>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US" smtClean="0"/>
              <a:t>Introduction</a:t>
            </a:r>
            <a:endParaRPr lang="en-IN" dirty="0"/>
          </a:p>
        </p:txBody>
      </p:sp>
    </p:spTree>
    <p:extLst>
      <p:ext uri="{BB962C8B-B14F-4D97-AF65-F5344CB8AC3E}">
        <p14:creationId xmlns:p14="http://schemas.microsoft.com/office/powerpoint/2010/main" val="3737997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5" name="Title 4"/>
          <p:cNvSpPr>
            <a:spLocks noGrp="1"/>
          </p:cNvSpPr>
          <p:nvPr>
            <p:ph type="ctrTitle"/>
          </p:nvPr>
        </p:nvSpPr>
        <p:spPr/>
        <p:txBody>
          <a:bodyPr/>
          <a:lstStyle/>
          <a:p>
            <a:r>
              <a:rPr lang="en-IN" dirty="0" smtClean="0"/>
              <a:t>Thank you</a:t>
            </a:r>
            <a:endParaRPr lang="en-IN" dirty="0"/>
          </a:p>
        </p:txBody>
      </p:sp>
    </p:spTree>
    <p:extLst>
      <p:ext uri="{BB962C8B-B14F-4D97-AF65-F5344CB8AC3E}">
        <p14:creationId xmlns:p14="http://schemas.microsoft.com/office/powerpoint/2010/main" val="8869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altLang="en-US" dirty="0"/>
              <a:t>Course Introduction</a:t>
            </a:r>
            <a:endParaRPr lang="en-IN" dirty="0"/>
          </a:p>
        </p:txBody>
      </p:sp>
      <p:sp>
        <p:nvSpPr>
          <p:cNvPr id="7" name="Text Placeholder 6"/>
          <p:cNvSpPr>
            <a:spLocks noGrp="1"/>
          </p:cNvSpPr>
          <p:nvPr>
            <p:ph type="body" sz="quarter" idx="12"/>
          </p:nvPr>
        </p:nvSpPr>
        <p:spPr>
          <a:xfrm>
            <a:off x="384784" y="4894524"/>
            <a:ext cx="5910138" cy="1756533"/>
          </a:xfrm>
        </p:spPr>
        <p:txBody>
          <a:bodyPr/>
          <a:lstStyle/>
          <a:p>
            <a:r>
              <a:rPr lang="en-GB" altLang="en-US" dirty="0"/>
              <a:t>Administration</a:t>
            </a:r>
          </a:p>
          <a:p>
            <a:r>
              <a:rPr lang="en-GB" altLang="en-US" dirty="0"/>
              <a:t>Introduction</a:t>
            </a:r>
          </a:p>
          <a:p>
            <a:r>
              <a:rPr lang="en-GB" altLang="en-US" dirty="0"/>
              <a:t>Objectives</a:t>
            </a:r>
          </a:p>
          <a:p>
            <a:r>
              <a:rPr lang="en-GB" altLang="en-US" dirty="0"/>
              <a:t>Assumptions</a:t>
            </a:r>
          </a:p>
          <a:p>
            <a:r>
              <a:rPr lang="en-GB" altLang="en-US" dirty="0"/>
              <a:t>Delivery</a:t>
            </a:r>
          </a:p>
          <a:p>
            <a:endParaRPr lang="en-IN" dirty="0"/>
          </a:p>
        </p:txBody>
      </p:sp>
    </p:spTree>
    <p:extLst>
      <p:ext uri="{BB962C8B-B14F-4D97-AF65-F5344CB8AC3E}">
        <p14:creationId xmlns:p14="http://schemas.microsoft.com/office/powerpoint/2010/main" val="428920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altLang="en-US" dirty="0"/>
              <a:t>Administration</a:t>
            </a:r>
            <a:endParaRPr lang="en-IN" dirty="0"/>
          </a:p>
        </p:txBody>
      </p:sp>
      <p:sp>
        <p:nvSpPr>
          <p:cNvPr id="6" name="Text Placeholder 5"/>
          <p:cNvSpPr>
            <a:spLocks noGrp="1"/>
          </p:cNvSpPr>
          <p:nvPr>
            <p:ph type="body" sz="quarter" idx="11"/>
          </p:nvPr>
        </p:nvSpPr>
        <p:spPr/>
        <p:txBody>
          <a:bodyPr/>
          <a:lstStyle/>
          <a:p>
            <a:pPr marL="342000" indent="-342000">
              <a:buFont typeface="Arial" panose="020B0604020202020204" pitchFamily="34" charset="0"/>
              <a:buChar char="•"/>
            </a:pPr>
            <a:r>
              <a:rPr lang="en-GB" altLang="en-US" dirty="0"/>
              <a:t>Fire </a:t>
            </a:r>
          </a:p>
          <a:p>
            <a:pPr marL="342000" indent="-342000">
              <a:buFont typeface="Arial" panose="020B0604020202020204" pitchFamily="34" charset="0"/>
              <a:buChar char="•"/>
            </a:pPr>
            <a:r>
              <a:rPr lang="en-GB" altLang="en-US" dirty="0"/>
              <a:t>Name cards</a:t>
            </a:r>
          </a:p>
          <a:p>
            <a:pPr marL="342000" indent="-342000">
              <a:buFont typeface="Arial" panose="020B0604020202020204" pitchFamily="34" charset="0"/>
              <a:buChar char="•"/>
            </a:pPr>
            <a:r>
              <a:rPr lang="en-GB" altLang="en-US" dirty="0" smtClean="0"/>
              <a:t>Materials</a:t>
            </a:r>
            <a:endParaRPr lang="en-GB" altLang="en-US" dirty="0"/>
          </a:p>
          <a:p>
            <a:pPr marL="342000" indent="-342000">
              <a:buFont typeface="Arial" panose="020B0604020202020204" pitchFamily="34" charset="0"/>
              <a:buChar char="•"/>
            </a:pPr>
            <a:r>
              <a:rPr lang="en-GB" altLang="en-US" dirty="0" smtClean="0"/>
              <a:t>Timing</a:t>
            </a:r>
            <a:endParaRPr lang="en-GB" altLang="en-US" dirty="0"/>
          </a:p>
          <a:p>
            <a:pPr marL="684000" lvl="1" indent="-342000">
              <a:buSzPct val="115000"/>
            </a:pPr>
            <a:r>
              <a:rPr lang="en-GB" altLang="en-US" dirty="0"/>
              <a:t>Lunch</a:t>
            </a:r>
          </a:p>
          <a:p>
            <a:pPr marL="684000" lvl="1" indent="-342000">
              <a:buSzPct val="115000"/>
            </a:pPr>
            <a:r>
              <a:rPr lang="en-GB" altLang="en-US" dirty="0"/>
              <a:t>Breaks</a:t>
            </a:r>
          </a:p>
          <a:p>
            <a:pPr marL="342000" indent="-342000">
              <a:buFont typeface="Arial" panose="020B0604020202020204" pitchFamily="34" charset="0"/>
              <a:buChar char="•"/>
            </a:pPr>
            <a:r>
              <a:rPr lang="en-GB" altLang="en-US" dirty="0"/>
              <a:t>Comfort</a:t>
            </a:r>
          </a:p>
          <a:p>
            <a:pPr marL="684000" lvl="1" indent="-342000">
              <a:buSzPct val="115000"/>
            </a:pPr>
            <a:r>
              <a:rPr lang="en-GB" altLang="en-US" dirty="0"/>
              <a:t>Chairs</a:t>
            </a:r>
          </a:p>
          <a:p>
            <a:pPr marL="684000" lvl="1" indent="-342000">
              <a:buSzPct val="115000"/>
            </a:pPr>
            <a:r>
              <a:rPr lang="en-GB" altLang="en-US" dirty="0"/>
              <a:t>Display</a:t>
            </a:r>
          </a:p>
          <a:p>
            <a:pPr marL="684000" lvl="1" indent="-342000">
              <a:buSzPct val="115000"/>
            </a:pPr>
            <a:r>
              <a:rPr lang="en-GB" altLang="en-US" dirty="0"/>
              <a:t>Heating</a:t>
            </a:r>
          </a:p>
          <a:p>
            <a:pPr marL="342000" indent="-342000">
              <a:buFont typeface="Arial" panose="020B0604020202020204" pitchFamily="34" charset="0"/>
              <a:buChar char="•"/>
            </a:pPr>
            <a:r>
              <a:rPr lang="en-GB" altLang="en-US" dirty="0" smtClean="0"/>
              <a:t>Smoking </a:t>
            </a:r>
            <a:endParaRPr lang="en-GB" altLang="en-US" dirty="0"/>
          </a:p>
          <a:p>
            <a:pPr marL="342000" indent="-342000">
              <a:buFont typeface="Arial" panose="020B0604020202020204" pitchFamily="34" charset="0"/>
              <a:buChar char="•"/>
            </a:pPr>
            <a:r>
              <a:rPr lang="en-GB" altLang="en-US" dirty="0" smtClean="0"/>
              <a:t>Help </a:t>
            </a:r>
            <a:r>
              <a:rPr lang="en-GB" altLang="en-US" dirty="0"/>
              <a:t>desk</a:t>
            </a:r>
          </a:p>
          <a:p>
            <a:pPr marL="342000" indent="-342000">
              <a:buFont typeface="Arial" panose="020B0604020202020204" pitchFamily="34" charset="0"/>
              <a:buChar char="•"/>
            </a:pPr>
            <a:endParaRPr lang="en-GB" dirty="0"/>
          </a:p>
          <a:p>
            <a:pPr marL="342000" indent="-342000">
              <a:buFont typeface="Arial" panose="020B0604020202020204" pitchFamily="34" charset="0"/>
              <a:buChar char="•"/>
            </a:pPr>
            <a:endParaRPr lang="en-IN" dirty="0"/>
          </a:p>
        </p:txBody>
      </p:sp>
    </p:spTree>
    <p:extLst>
      <p:ext uri="{BB962C8B-B14F-4D97-AF65-F5344CB8AC3E}">
        <p14:creationId xmlns:p14="http://schemas.microsoft.com/office/powerpoint/2010/main" val="277700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568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 name="Text Placeholder 1"/>
          <p:cNvSpPr>
            <a:spLocks noGrp="1"/>
          </p:cNvSpPr>
          <p:nvPr>
            <p:ph type="body" sz="quarter" idx="10"/>
          </p:nvPr>
        </p:nvSpPr>
        <p:spPr/>
        <p:txBody>
          <a:bodyPr/>
          <a:lstStyle/>
          <a:p>
            <a:r>
              <a:rPr lang="en-GB" altLang="en-US" dirty="0" smtClean="0"/>
              <a:t>COURSE OBJECTIVES</a:t>
            </a:r>
            <a:endParaRPr lang="en-IN" dirty="0"/>
          </a:p>
        </p:txBody>
      </p:sp>
      <p:sp>
        <p:nvSpPr>
          <p:cNvPr id="9" name="Text Placeholder 8"/>
          <p:cNvSpPr>
            <a:spLocks noGrp="1"/>
          </p:cNvSpPr>
          <p:nvPr>
            <p:ph type="body" sz="quarter" idx="15"/>
          </p:nvPr>
        </p:nvSpPr>
        <p:spPr>
          <a:xfrm>
            <a:off x="5037137" y="1349984"/>
            <a:ext cx="6770688" cy="2269115"/>
          </a:xfrm>
        </p:spPr>
        <p:txBody>
          <a:bodyPr/>
          <a:lstStyle/>
          <a:p>
            <a:r>
              <a:rPr lang="en-GB" altLang="en-US" b="1" dirty="0"/>
              <a:t>By the end of the course you will:</a:t>
            </a:r>
          </a:p>
          <a:p>
            <a:pPr marL="342000" lvl="1" indent="-342000"/>
            <a:r>
              <a:rPr lang="en-GB" altLang="en-US" dirty="0"/>
              <a:t>Learn how to start programming using Python</a:t>
            </a:r>
          </a:p>
          <a:p>
            <a:pPr marL="342000" lvl="1" indent="-342000"/>
            <a:r>
              <a:rPr lang="en-GB" altLang="en-US" dirty="0"/>
              <a:t>Learn the SQL language</a:t>
            </a:r>
          </a:p>
          <a:p>
            <a:pPr marL="342000" lvl="1" indent="-342000"/>
            <a:r>
              <a:rPr lang="en-GB" altLang="en-US" dirty="0"/>
              <a:t>Perform </a:t>
            </a:r>
            <a:r>
              <a:rPr lang="en-GB" altLang="en-US" dirty="0" smtClean="0"/>
              <a:t>database </a:t>
            </a:r>
            <a:r>
              <a:rPr lang="en-GB" altLang="en-US" dirty="0"/>
              <a:t>operations using Python</a:t>
            </a:r>
          </a:p>
          <a:p>
            <a:pPr marL="342000" lvl="1" indent="-342000"/>
            <a:endParaRPr lang="en-GB" altLang="en-US" dirty="0">
              <a:solidFill>
                <a:srgbClr val="FF3300"/>
              </a:solidFill>
            </a:endParaRPr>
          </a:p>
          <a:p>
            <a:pPr marL="342000" lvl="1" indent="-342000"/>
            <a:endParaRPr lang="en-GB" altLang="en-US" dirty="0"/>
          </a:p>
          <a:p>
            <a:pPr marL="342000" indent="-342000">
              <a:buFont typeface="Arial" panose="020B0604020202020204" pitchFamily="34" charset="0"/>
              <a:buChar char="•"/>
            </a:pPr>
            <a:endParaRPr lang="en-IN" dirty="0"/>
          </a:p>
        </p:txBody>
      </p:sp>
    </p:spTree>
    <p:extLst>
      <p:ext uri="{BB962C8B-B14F-4D97-AF65-F5344CB8AC3E}">
        <p14:creationId xmlns:p14="http://schemas.microsoft.com/office/powerpoint/2010/main" val="179886076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773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 name="Text Placeholder 2"/>
          <p:cNvSpPr>
            <a:spLocks noGrp="1"/>
          </p:cNvSpPr>
          <p:nvPr>
            <p:ph type="body" sz="quarter" idx="10"/>
          </p:nvPr>
        </p:nvSpPr>
        <p:spPr/>
        <p:txBody>
          <a:bodyPr/>
          <a:lstStyle/>
          <a:p>
            <a:r>
              <a:rPr lang="en-GB" altLang="en-US" dirty="0"/>
              <a:t>Assumptions</a:t>
            </a:r>
            <a:endParaRPr lang="en-IN" dirty="0"/>
          </a:p>
        </p:txBody>
      </p:sp>
      <p:sp>
        <p:nvSpPr>
          <p:cNvPr id="4" name="Text Placeholder 3"/>
          <p:cNvSpPr>
            <a:spLocks noGrp="1"/>
          </p:cNvSpPr>
          <p:nvPr>
            <p:ph type="body" sz="quarter" idx="11"/>
          </p:nvPr>
        </p:nvSpPr>
        <p:spPr/>
        <p:txBody>
          <a:bodyPr/>
          <a:lstStyle/>
          <a:p>
            <a:r>
              <a:rPr lang="en-GB" altLang="en-US" b="1" dirty="0"/>
              <a:t>The course assumes:</a:t>
            </a:r>
          </a:p>
          <a:p>
            <a:pPr marL="342900" lvl="0" indent="-342900">
              <a:buFont typeface="Arial" panose="020B0604020202020204" pitchFamily="34" charset="0"/>
              <a:buChar char="•"/>
            </a:pPr>
            <a:r>
              <a:rPr lang="en-GB" dirty="0"/>
              <a:t>Some current coding experience</a:t>
            </a:r>
            <a:r>
              <a:rPr lang="en-GB" dirty="0" smtClean="0"/>
              <a:t>.</a:t>
            </a:r>
            <a:endParaRPr lang="en-GB" dirty="0"/>
          </a:p>
          <a:p>
            <a:pPr marL="342900" lvl="0" indent="-342900">
              <a:buFont typeface="Arial" panose="020B0604020202020204" pitchFamily="34" charset="0"/>
              <a:buChar char="•"/>
            </a:pPr>
            <a:r>
              <a:rPr lang="en-GB" dirty="0"/>
              <a:t>IT qualifications</a:t>
            </a:r>
          </a:p>
          <a:p>
            <a:pPr marL="342900" lvl="0" indent="-342900">
              <a:buFont typeface="Arial" panose="020B0604020202020204" pitchFamily="34" charset="0"/>
              <a:buChar char="•"/>
            </a:pPr>
            <a:r>
              <a:rPr lang="en-GB" dirty="0"/>
              <a:t>Or have some previous experience of coding</a:t>
            </a:r>
          </a:p>
          <a:p>
            <a:endParaRPr lang="en-IN" dirty="0"/>
          </a:p>
        </p:txBody>
      </p:sp>
    </p:spTree>
    <p:extLst>
      <p:ext uri="{BB962C8B-B14F-4D97-AF65-F5344CB8AC3E}">
        <p14:creationId xmlns:p14="http://schemas.microsoft.com/office/powerpoint/2010/main" val="79552091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ltLang="en-US" smtClean="0"/>
              <a:t>COURSE DELIVERY</a:t>
            </a:r>
            <a:endParaRPr lang="en-IN" dirty="0"/>
          </a:p>
        </p:txBody>
      </p:sp>
      <p:sp>
        <p:nvSpPr>
          <p:cNvPr id="8" name="Text Placeholder 7"/>
          <p:cNvSpPr>
            <a:spLocks noGrp="1"/>
          </p:cNvSpPr>
          <p:nvPr>
            <p:ph type="body" sz="quarter" idx="15"/>
          </p:nvPr>
        </p:nvSpPr>
        <p:spPr>
          <a:xfrm>
            <a:off x="5037137" y="1349985"/>
            <a:ext cx="4405246" cy="2751998"/>
          </a:xfrm>
        </p:spPr>
        <p:txBody>
          <a:bodyPr/>
          <a:lstStyle/>
          <a:p>
            <a:pPr marL="342900" indent="-342900">
              <a:buFont typeface="Arial" panose="020B0604020202020204" pitchFamily="34" charset="0"/>
              <a:buChar char="•"/>
            </a:pPr>
            <a:r>
              <a:rPr lang="en-GB" altLang="en-US" dirty="0" smtClean="0"/>
              <a:t>Course material</a:t>
            </a:r>
          </a:p>
          <a:p>
            <a:pPr marL="342900" indent="-342900">
              <a:buFont typeface="Arial" panose="020B0604020202020204" pitchFamily="34" charset="0"/>
              <a:buChar char="•"/>
            </a:pPr>
            <a:r>
              <a:rPr lang="en-GB" altLang="en-US" dirty="0" smtClean="0"/>
              <a:t>Lecture material</a:t>
            </a:r>
          </a:p>
          <a:p>
            <a:pPr marL="342900" indent="-342900">
              <a:buFont typeface="Arial" panose="020B0604020202020204" pitchFamily="34" charset="0"/>
              <a:buChar char="•"/>
            </a:pPr>
            <a:r>
              <a:rPr lang="en-GB" altLang="en-US" dirty="0" smtClean="0"/>
              <a:t>Practical sessions</a:t>
            </a:r>
          </a:p>
          <a:p>
            <a:pPr marL="342900" indent="-342900">
              <a:buFont typeface="Arial" panose="020B0604020202020204" pitchFamily="34" charset="0"/>
              <a:buChar char="•"/>
            </a:pPr>
            <a:r>
              <a:rPr lang="en-GB" altLang="en-US" dirty="0" smtClean="0"/>
              <a:t>Questions and exercises</a:t>
            </a:r>
          </a:p>
          <a:p>
            <a:pPr marL="342900" indent="-342900">
              <a:buFont typeface="Arial" panose="020B0604020202020204" pitchFamily="34" charset="0"/>
              <a:buChar char="•"/>
            </a:pPr>
            <a:r>
              <a:rPr lang="en-GB" altLang="en-US" dirty="0" smtClean="0"/>
              <a:t>Refreshments</a:t>
            </a:r>
          </a:p>
          <a:p>
            <a:pPr marL="342900" indent="-342900">
              <a:buFont typeface="Arial" panose="020B0604020202020204" pitchFamily="34" charset="0"/>
              <a:buChar char="•"/>
            </a:pPr>
            <a:endParaRPr lang="en-GB" altLang="en-US" dirty="0" smtClean="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89417729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2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28" name="Rectangle 4"/>
          <p:cNvSpPr>
            <a:spLocks noChangeArrowheads="1"/>
          </p:cNvSpPr>
          <p:nvPr/>
        </p:nvSpPr>
        <p:spPr bwMode="auto">
          <a:xfrm>
            <a:off x="2238376" y="6227764"/>
            <a:ext cx="185896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29" name="Rectangle 5"/>
          <p:cNvSpPr>
            <a:spLocks noChangeArrowheads="1"/>
          </p:cNvSpPr>
          <p:nvPr/>
        </p:nvSpPr>
        <p:spPr bwMode="auto">
          <a:xfrm>
            <a:off x="4648201" y="6227764"/>
            <a:ext cx="289401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 name="Text Placeholder 1"/>
          <p:cNvSpPr>
            <a:spLocks noGrp="1"/>
          </p:cNvSpPr>
          <p:nvPr>
            <p:ph type="body" sz="quarter" idx="10"/>
          </p:nvPr>
        </p:nvSpPr>
        <p:spPr/>
        <p:txBody>
          <a:bodyPr/>
          <a:lstStyle/>
          <a:p>
            <a:r>
              <a:rPr lang="en-GB" altLang="en-US" dirty="0"/>
              <a:t>The Training Experience</a:t>
            </a:r>
            <a:endParaRPr lang="en-IN" dirty="0"/>
          </a:p>
        </p:txBody>
      </p:sp>
      <p:sp>
        <p:nvSpPr>
          <p:cNvPr id="3" name="Text Placeholder 2"/>
          <p:cNvSpPr>
            <a:spLocks noGrp="1"/>
          </p:cNvSpPr>
          <p:nvPr>
            <p:ph type="body" sz="quarter" idx="11"/>
          </p:nvPr>
        </p:nvSpPr>
        <p:spPr/>
        <p:txBody>
          <a:bodyPr/>
          <a:lstStyle/>
          <a:p>
            <a:r>
              <a:rPr lang="en-GB" altLang="en-US" b="1" dirty="0"/>
              <a:t>A course should be:</a:t>
            </a:r>
          </a:p>
          <a:p>
            <a:pPr marL="342000" lvl="1" indent="-342000"/>
            <a:r>
              <a:rPr lang="en-GB" altLang="en-US" dirty="0"/>
              <a:t>A two-way process</a:t>
            </a:r>
          </a:p>
          <a:p>
            <a:pPr marL="342000" lvl="1" indent="-342000"/>
            <a:r>
              <a:rPr lang="en-GB" altLang="en-US" dirty="0"/>
              <a:t>A group process</a:t>
            </a:r>
          </a:p>
          <a:p>
            <a:pPr marL="342000" lvl="1" indent="-342000"/>
            <a:r>
              <a:rPr lang="en-GB" altLang="en-US" dirty="0"/>
              <a:t>An individual experience</a:t>
            </a:r>
          </a:p>
          <a:p>
            <a:endParaRPr lang="en-IN" dirty="0"/>
          </a:p>
        </p:txBody>
      </p:sp>
    </p:spTree>
    <p:extLst>
      <p:ext uri="{BB962C8B-B14F-4D97-AF65-F5344CB8AC3E}">
        <p14:creationId xmlns:p14="http://schemas.microsoft.com/office/powerpoint/2010/main" val="30541228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3876" name="Rectangle 4"/>
          <p:cNvSpPr>
            <a:spLocks noChangeArrowheads="1"/>
          </p:cNvSpPr>
          <p:nvPr/>
        </p:nvSpPr>
        <p:spPr bwMode="auto">
          <a:xfrm>
            <a:off x="2238376" y="6227764"/>
            <a:ext cx="185896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3877" name="Rectangle 5"/>
          <p:cNvSpPr>
            <a:spLocks noChangeArrowheads="1"/>
          </p:cNvSpPr>
          <p:nvPr/>
        </p:nvSpPr>
        <p:spPr bwMode="auto">
          <a:xfrm>
            <a:off x="4648201" y="6227764"/>
            <a:ext cx="289401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 name="Text Placeholder 2"/>
          <p:cNvSpPr>
            <a:spLocks noGrp="1"/>
          </p:cNvSpPr>
          <p:nvPr>
            <p:ph type="body" sz="quarter" idx="10"/>
          </p:nvPr>
        </p:nvSpPr>
        <p:spPr/>
        <p:txBody>
          <a:bodyPr/>
          <a:lstStyle/>
          <a:p>
            <a:r>
              <a:rPr lang="en-GB" altLang="en-US" dirty="0" smtClean="0"/>
              <a:t>PLEASE SAY A FEW WORDS ABOUT YOURSELF...</a:t>
            </a:r>
            <a:endParaRPr lang="en-IN" dirty="0"/>
          </a:p>
        </p:txBody>
      </p:sp>
      <p:sp>
        <p:nvSpPr>
          <p:cNvPr id="4" name="Text Placeholder 3"/>
          <p:cNvSpPr>
            <a:spLocks noGrp="1"/>
          </p:cNvSpPr>
          <p:nvPr>
            <p:ph type="body" sz="quarter" idx="15"/>
          </p:nvPr>
        </p:nvSpPr>
        <p:spPr>
          <a:xfrm>
            <a:off x="5037137" y="1349984"/>
            <a:ext cx="5704657" cy="2211363"/>
          </a:xfrm>
        </p:spPr>
        <p:txBody>
          <a:bodyPr/>
          <a:lstStyle/>
          <a:p>
            <a:pPr marL="342000" indent="-342000">
              <a:spcBef>
                <a:spcPct val="0"/>
              </a:spcBef>
              <a:buFont typeface="Arial" panose="020B0604020202020204" pitchFamily="34" charset="0"/>
              <a:buChar char="•"/>
            </a:pPr>
            <a:r>
              <a:rPr lang="en-GB" altLang="en-US" b="1" dirty="0"/>
              <a:t>Name, company and </a:t>
            </a:r>
            <a:r>
              <a:rPr lang="en-GB" altLang="en-US" b="1" dirty="0" smtClean="0"/>
              <a:t>job</a:t>
            </a:r>
            <a:endParaRPr lang="en-GB" altLang="en-US" b="1" dirty="0"/>
          </a:p>
          <a:p>
            <a:pPr marL="342000" indent="-342000">
              <a:spcBef>
                <a:spcPct val="0"/>
              </a:spcBef>
              <a:buFont typeface="Arial" panose="020B0604020202020204" pitchFamily="34" charset="0"/>
              <a:buChar char="•"/>
            </a:pPr>
            <a:endParaRPr lang="en-GB" altLang="en-US" b="1" dirty="0"/>
          </a:p>
          <a:p>
            <a:pPr marL="342000" indent="-342000">
              <a:spcBef>
                <a:spcPct val="0"/>
              </a:spcBef>
              <a:buFont typeface="Arial" panose="020B0604020202020204" pitchFamily="34" charset="0"/>
              <a:buChar char="•"/>
            </a:pPr>
            <a:r>
              <a:rPr lang="en-GB" altLang="en-US" b="1" dirty="0"/>
              <a:t>Experience of:</a:t>
            </a:r>
          </a:p>
          <a:p>
            <a:pPr marL="684000" lvl="1" indent="-342000">
              <a:spcBef>
                <a:spcPct val="0"/>
              </a:spcBef>
              <a:buSzPct val="115000"/>
            </a:pPr>
            <a:r>
              <a:rPr lang="en-GB" altLang="en-US" dirty="0"/>
              <a:t>Programming, Python, SQL ….</a:t>
            </a:r>
            <a:br>
              <a:rPr lang="en-GB" altLang="en-US" dirty="0"/>
            </a:br>
            <a:endParaRPr lang="en-GB" altLang="en-US" dirty="0"/>
          </a:p>
          <a:p>
            <a:pPr marL="342000" indent="-342000">
              <a:spcBef>
                <a:spcPct val="0"/>
              </a:spcBef>
              <a:buFont typeface="Arial" panose="020B0604020202020204" pitchFamily="34" charset="0"/>
              <a:buChar char="•"/>
            </a:pPr>
            <a:r>
              <a:rPr lang="en-GB" altLang="en-US" b="1" dirty="0"/>
              <a:t>What you do for fun!</a:t>
            </a:r>
            <a:endParaRPr lang="en-GB" b="1" dirty="0"/>
          </a:p>
          <a:p>
            <a:pPr marL="342000" indent="-342000">
              <a:buFont typeface="Arial" panose="020B0604020202020204" pitchFamily="34" charset="0"/>
              <a:buChar char="•"/>
            </a:pPr>
            <a:endParaRPr lang="en-IN" b="1" dirty="0"/>
          </a:p>
        </p:txBody>
      </p:sp>
    </p:spTree>
    <p:extLst>
      <p:ext uri="{BB962C8B-B14F-4D97-AF65-F5344CB8AC3E}">
        <p14:creationId xmlns:p14="http://schemas.microsoft.com/office/powerpoint/2010/main" val="62210914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124" name="Rectangle 204"/>
          <p:cNvSpPr>
            <a:spLocks noGrp="1" noChangeArrowheads="1"/>
          </p:cNvSpPr>
          <p:nvPr>
            <p:ph type="ctrTitle"/>
          </p:nvPr>
        </p:nvSpPr>
        <p:spPr/>
        <p:txBody>
          <a:bodyPr>
            <a:normAutofit/>
          </a:bodyPr>
          <a:lstStyle/>
          <a:p>
            <a:r>
              <a:rPr lang="en-GB" altLang="en-US"/>
              <a:t>Any Questions?</a:t>
            </a:r>
          </a:p>
        </p:txBody>
      </p:sp>
      <p:sp>
        <p:nvSpPr>
          <p:cNvPr id="2" name="Text Placeholder 1"/>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116739344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6B8541-0710-4484-B1CF-99D7DB5369A7}"/>
</file>

<file path=customXml/itemProps2.xml><?xml version="1.0" encoding="utf-8"?>
<ds:datastoreItem xmlns:ds="http://schemas.openxmlformats.org/officeDocument/2006/customXml" ds:itemID="{8B9061A3-7DA2-480B-AEAB-C5653C008E97}">
  <ds:schemaRef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E64DA411-94AE-4202-97C9-83273A834252"/>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10AAD48-FDA8-4F1C-A91D-54A723CC93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5297</TotalTime>
  <Words>1047</Words>
  <Application>Microsoft Office PowerPoint</Application>
  <PresentationFormat>Widescreen</PresentationFormat>
  <Paragraphs>72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Krana Fat B</vt:lpstr>
      <vt:lpstr>Montserrat</vt:lpstr>
      <vt:lpstr>Master</vt:lpstr>
      <vt:lpstr>Introduction</vt:lpstr>
      <vt:lpstr>Course Introduction</vt:lpstr>
      <vt:lpstr>PowerPoint Presentation</vt:lpstr>
      <vt:lpstr>PowerPoint Presentation</vt:lpstr>
      <vt:lpstr>PowerPoint Presentation</vt:lpstr>
      <vt:lpstr>PowerPoint Presentation</vt:lpstr>
      <vt:lpstr>PowerPoint Presentation</vt:lpstr>
      <vt:lpstr>PowerPoint Presentation</vt:lpstr>
      <vt:lpstr>Any Questions?</vt:lpstr>
      <vt:lpstr>Thank you</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489</cp:revision>
  <cp:lastPrinted>2019-07-03T09:46:41Z</cp:lastPrinted>
  <dcterms:created xsi:type="dcterms:W3CDTF">2019-09-05T08:17:12Z</dcterms:created>
  <dcterms:modified xsi:type="dcterms:W3CDTF">2020-04-02T17:39:21Z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200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