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5"/>
  </p:sldMasterIdLst>
  <p:notesMasterIdLst>
    <p:notesMasterId r:id="rId22"/>
  </p:notesMasterIdLst>
  <p:handoutMasterIdLst>
    <p:handoutMasterId r:id="rId23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5" r:id="rId14"/>
    <p:sldId id="267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70AB"/>
    <a:srgbClr val="FF70C0"/>
    <a:srgbClr val="005AAB"/>
    <a:srgbClr val="DFFFCD"/>
    <a:srgbClr val="C80000"/>
    <a:srgbClr val="0000C8"/>
    <a:srgbClr val="134183"/>
    <a:srgbClr val="005AA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87779" autoAdjust="0"/>
  </p:normalViewPr>
  <p:slideViewPr>
    <p:cSldViewPr snapToGrid="0">
      <p:cViewPr varScale="1">
        <p:scale>
          <a:sx n="67" d="100"/>
          <a:sy n="67" d="100"/>
        </p:scale>
        <p:origin x="92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904" y="44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7" Type="http://schemas.openxmlformats.org/officeDocument/2006/relationships/tableStyles" Target="tableStyles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Edit course title here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880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428625"/>
            <a:ext cx="5400675" cy="4049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79950"/>
            <a:ext cx="5400675" cy="4865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532027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7675" indent="952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43025" indent="2857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867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288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best way to learn to code is to actually write the code yourself. You should do your best to follow along, writing code with me during the</a:t>
            </a:r>
            <a:r>
              <a:rPr lang="en-GB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presentation. Example code is available in the Files section of Canvas.</a:t>
            </a:r>
          </a:p>
          <a:p>
            <a:endParaRPr lang="en-GB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do need to know the basics of how programs work. They rely on </a:t>
            </a:r>
            <a:r>
              <a:rPr lang="en-GB" sz="1200" b="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</a:t>
            </a:r>
            <a:r>
              <a:rPr lang="en-GB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</a:t>
            </a:r>
            <a:r>
              <a:rPr lang="en-GB" sz="1200" b="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GB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the commands operate on. Data can be </a:t>
            </a:r>
            <a:r>
              <a:rPr lang="en-GB" sz="1200" b="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literals</a:t>
            </a:r>
            <a:r>
              <a:rPr lang="en-GB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i.e. actual numbers or pieces of text, held in </a:t>
            </a:r>
            <a:r>
              <a:rPr lang="en-GB" sz="1200" b="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80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Python identifier is a name used to identify a variable, function, class, module or other object (more on functions, classes &amp; modules later). An identifier starts with a letter A to Z or a to z or an underscore (_) followed by zero or more letters, underscores and digits (0 to 9).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does not allow punctuation characters such as @, $, and % within identifiers. Like most (but not all) programming languages, Python is case sensitive so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Manpower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manpower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two different identifiers in Python.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04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Python identifier is a name used to identify a variable, function, class, module or other object (more on functions, classes &amp; modules later). An identifier starts with a letter A to Z or a to z or an underscore (_) followed by zero or more letters, underscores and digits (0 to 9).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does not allow punctuation characters such as @, $, and % within identifiers. Like most (but not all) programming languages, Python is case sensitive so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Manpower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manpower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two different identifiers in Python.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218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  <a:r>
              <a:rPr lang="en-GB" baseline="0" dirty="0"/>
              <a:t> in Visual Studio does not have the interactive command mode of the IDLE editor so we must run every line of code as a program. This is not normally an issue.</a:t>
            </a:r>
          </a:p>
          <a:p>
            <a:r>
              <a:rPr lang="en-GB" baseline="0" dirty="0"/>
              <a:t>This does mean that we need to output program results to see what has happened. For this we use the Visual Studio output window.</a:t>
            </a:r>
          </a:p>
          <a:p>
            <a:endParaRPr lang="en-GB" baseline="0" dirty="0"/>
          </a:p>
          <a:p>
            <a:r>
              <a:rPr lang="en-GB" baseline="0" dirty="0"/>
              <a:t>Our input device is the keyboard. In this lesson we will see how to use both these devices.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986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Te</a:t>
            </a:r>
            <a:r>
              <a:rPr lang="en-GB" dirty="0" smtClean="0"/>
              <a:t> slide shows two methods of casting. The first</a:t>
            </a:r>
            <a:r>
              <a:rPr lang="en-GB" baseline="0" dirty="0" smtClean="0"/>
              <a:t> example is more common.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788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Integers cannot take part in float operations. Cast</a:t>
            </a:r>
            <a:r>
              <a:rPr lang="en-GB" baseline="0" dirty="0" smtClean="0"/>
              <a:t> to float to perform such operation as seen on the slide.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1879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9" y="1166155"/>
            <a:ext cx="8286808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0529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4"/>
          <a:stretch>
            <a:fillRect/>
          </a:stretch>
        </p:blipFill>
        <p:spPr>
          <a:xfrm>
            <a:off x="288174" y="270405"/>
            <a:ext cx="743712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4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42847" y="670975"/>
            <a:ext cx="8786844" cy="5721511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99472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7" y="671000"/>
            <a:ext cx="8786844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99472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6" y="928694"/>
            <a:ext cx="4320000" cy="5286375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4609711" y="926547"/>
            <a:ext cx="4320000" cy="5286375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62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9592" y="2130425"/>
            <a:ext cx="7558608" cy="1470025"/>
          </a:xfrm>
        </p:spPr>
        <p:txBody>
          <a:bodyPr/>
          <a:lstStyle/>
          <a:p>
            <a:r>
              <a:rPr lang="en-US" dirty="0"/>
              <a:t>Python Fundamentals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011110001110100100110010101001010101000111110010101010101010101010101010000000011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64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060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124744"/>
            <a:ext cx="7499176" cy="500141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17B30A-FD64-4892-A06F-146DE04DB86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45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73767"/>
            <a:ext cx="8786874" cy="502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712671"/>
            <a:ext cx="8786874" cy="5738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142844" y="74533"/>
            <a:ext cx="8786874" cy="502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  <p:sldLayoutId id="2147483703" r:id="rId4"/>
    <p:sldLayoutId id="2147483704" r:id="rId5"/>
    <p:sldLayoutId id="2147483705" r:id="rId6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#a-foolish-consistency-is-the-hobgoblin-of-little-minds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languages/python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Python programming basics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00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Putting strings together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50007" y="721067"/>
            <a:ext cx="37381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username =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'Bob'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'Hello'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, username)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'Hello'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username)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'Hello '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username)</a:t>
            </a:r>
          </a:p>
        </p:txBody>
      </p:sp>
      <p:sp>
        <p:nvSpPr>
          <p:cNvPr id="6" name="Rectangle 5"/>
          <p:cNvSpPr/>
          <p:nvPr/>
        </p:nvSpPr>
        <p:spPr>
          <a:xfrm>
            <a:off x="4203898" y="976332"/>
            <a:ext cx="1574701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1800" b="1" dirty="0"/>
              <a:t>Hello Bob</a:t>
            </a:r>
          </a:p>
          <a:p>
            <a:r>
              <a:rPr lang="en-GB" sz="1800" b="1" dirty="0" err="1"/>
              <a:t>HelloBob</a:t>
            </a:r>
            <a:endParaRPr lang="en-GB" sz="1800" b="1" dirty="0"/>
          </a:p>
          <a:p>
            <a:r>
              <a:rPr lang="en-GB" sz="1800" b="1" dirty="0"/>
              <a:t>Hello Bob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519" y="2717472"/>
            <a:ext cx="5292080" cy="92333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age = 21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'Your age is '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age</a:t>
            </a:r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Message =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'Your age is '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age</a:t>
            </a:r>
            <a:endParaRPr lang="en-GB" sz="1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082" y="2987929"/>
            <a:ext cx="591163" cy="5911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2925" y="3898911"/>
            <a:ext cx="7010400" cy="375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1800" b="1" dirty="0"/>
              <a:t>keyboard input is always text… even if it 'looks' like a number</a:t>
            </a:r>
            <a:endParaRPr lang="en-GB" sz="18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347" y="5041777"/>
            <a:ext cx="2767385" cy="1369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528489" y="4323978"/>
            <a:ext cx="6768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age = input(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'Please enter your age '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age = age + 1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2450" y="2333594"/>
            <a:ext cx="381952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1800" b="1" dirty="0"/>
              <a:t>Cannot add numbers and strings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44266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11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keyboard </a:t>
            </a:r>
            <a:r>
              <a:rPr lang="en-GB" dirty="0"/>
              <a:t>is </a:t>
            </a:r>
            <a:r>
              <a:rPr lang="en-GB" dirty="0" smtClean="0"/>
              <a:t>text </a:t>
            </a:r>
            <a:r>
              <a:rPr lang="en-GB" dirty="0"/>
              <a:t>s</a:t>
            </a:r>
            <a:r>
              <a:rPr lang="en-GB" dirty="0" smtClean="0"/>
              <a:t>o we </a:t>
            </a:r>
            <a:r>
              <a:rPr lang="en-GB" dirty="0" smtClean="0"/>
              <a:t>use </a:t>
            </a:r>
            <a:r>
              <a:rPr lang="en-GB" b="1" dirty="0" smtClean="0">
                <a:solidFill>
                  <a:srgbClr val="0070C0"/>
                </a:solidFill>
              </a:rPr>
              <a:t>casting </a:t>
            </a:r>
            <a:r>
              <a:rPr lang="en-GB" dirty="0" smtClean="0"/>
              <a:t>to convert it to other types</a:t>
            </a:r>
            <a:endParaRPr lang="en-GB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Casting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09203" y="1563434"/>
            <a:ext cx="781236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GB" sz="20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(input(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'What is your age? 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age = age + 1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'Next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 year you will be</a:t>
            </a:r>
            <a:r>
              <a:rPr lang="en-GB" sz="20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age ,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'years old'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1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357" y="1855361"/>
            <a:ext cx="465676" cy="4527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87999" y="2674987"/>
            <a:ext cx="4022576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1600" b="1" dirty="0"/>
              <a:t>What is your age? </a:t>
            </a:r>
            <a:r>
              <a:rPr lang="en-GB" sz="1600" b="1" dirty="0" smtClean="0"/>
              <a:t> 21</a:t>
            </a:r>
            <a:endParaRPr lang="en-GB" sz="1600" b="1" dirty="0"/>
          </a:p>
          <a:p>
            <a:r>
              <a:rPr lang="en-GB" sz="1600" b="1" dirty="0"/>
              <a:t>Next year you will be 22 years old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203" y="3949749"/>
            <a:ext cx="781236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input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'What is your age? </a:t>
            </a:r>
            <a:r>
              <a:rPr lang="en-GB" sz="20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GB" sz="2000" b="1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age = age + 1</a:t>
            </a:r>
            <a:endParaRPr lang="en-GB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18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'Next</a:t>
            </a:r>
            <a:r>
              <a:rPr lang="en-GB" sz="20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year you will be'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age ,</a:t>
            </a:r>
            <a:r>
              <a:rPr lang="en-GB" sz="20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'years old'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1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407" y="4350911"/>
            <a:ext cx="465676" cy="45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3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 the </a:t>
            </a:r>
            <a:r>
              <a:rPr lang="en-GB" sz="2400" b="1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str</a:t>
            </a:r>
            <a:r>
              <a:rPr lang="en-GB" dirty="0" smtClean="0"/>
              <a:t>() function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Casting a number to string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72505" y="1531114"/>
            <a:ext cx="6995120" cy="255454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## Find the average of a few </a:t>
            </a:r>
            <a:r>
              <a:rPr lang="en-GB" sz="20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numbers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000" b="1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total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1 + 3 + 5 + 7 + 9 + 11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average = total / 6</a:t>
            </a:r>
          </a:p>
          <a:p>
            <a:endParaRPr lang="en-GB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"Total is = 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sz="20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str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"Average is = 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sz="20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str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(average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Casting floats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98215" y="3068975"/>
            <a:ext cx="7488832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price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2000" b="1" dirty="0" smtClean="0">
                <a:solidFill>
                  <a:srgbClr val="2B91AF"/>
                </a:solidFill>
                <a:latin typeface="Consolas" panose="020B0609020204030204" pitchFamily="49" charset="0"/>
              </a:rPr>
              <a:t>float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(input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'What is </a:t>
            </a:r>
            <a:r>
              <a:rPr lang="en-GB" sz="20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the price? 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endParaRPr lang="en-GB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totalPrice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price * 1.2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4415" y="1354475"/>
            <a:ext cx="7488832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price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2000" b="1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(input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'What is </a:t>
            </a:r>
            <a:r>
              <a:rPr lang="en-GB" sz="20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the price? 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endParaRPr lang="en-GB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totalPrice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price * 1.2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357" y="3341261"/>
            <a:ext cx="465676" cy="4527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59" y="1717983"/>
            <a:ext cx="354466" cy="35446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825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In this lab you will write code to:</a:t>
            </a:r>
          </a:p>
          <a:p>
            <a:pPr lvl="1"/>
            <a:r>
              <a:rPr lang="en-GB" dirty="0" smtClean="0"/>
              <a:t>Edit code in Visual Studio</a:t>
            </a:r>
          </a:p>
          <a:p>
            <a:pPr lvl="1"/>
            <a:r>
              <a:rPr lang="en-GB" dirty="0" smtClean="0"/>
              <a:t>Compile and run your code</a:t>
            </a:r>
          </a:p>
          <a:p>
            <a:pPr lvl="1"/>
            <a:r>
              <a:rPr lang="en-GB" dirty="0" smtClean="0"/>
              <a:t>Input </a:t>
            </a:r>
            <a:r>
              <a:rPr lang="en-GB" dirty="0" smtClean="0"/>
              <a:t>values into variables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Lab </a:t>
            </a:r>
            <a:r>
              <a:rPr lang="en-GB" dirty="0" smtClean="0"/>
              <a:t>duration: </a:t>
            </a:r>
            <a:r>
              <a:rPr lang="en-GB" dirty="0"/>
              <a:t>3</a:t>
            </a:r>
            <a:r>
              <a:rPr lang="en-GB" dirty="0" smtClean="0"/>
              <a:t>0 </a:t>
            </a:r>
            <a:r>
              <a:rPr lang="en-GB" dirty="0" smtClean="0"/>
              <a:t>minutes</a:t>
            </a:r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r>
              <a:rPr lang="en-GB" b="1" dirty="0" smtClean="0">
                <a:solidFill>
                  <a:srgbClr val="0070C0"/>
                </a:solidFill>
              </a:rPr>
              <a:t>02-Python </a:t>
            </a:r>
            <a:r>
              <a:rPr lang="en-GB" b="1" dirty="0">
                <a:solidFill>
                  <a:srgbClr val="0070C0"/>
                </a:solidFill>
              </a:rPr>
              <a:t>Programming basics </a:t>
            </a:r>
            <a:r>
              <a:rPr lang="en-GB" b="1" dirty="0" smtClean="0">
                <a:solidFill>
                  <a:srgbClr val="0070C0"/>
                </a:solidFill>
              </a:rPr>
              <a:t>Lab.docx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330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this chapter </a:t>
            </a:r>
            <a:r>
              <a:rPr lang="en-GB" dirty="0" smtClean="0"/>
              <a:t>you learned </a:t>
            </a:r>
            <a:r>
              <a:rPr lang="en-GB" dirty="0"/>
              <a:t>about:</a:t>
            </a:r>
          </a:p>
          <a:p>
            <a:r>
              <a:rPr lang="en-GB" dirty="0"/>
              <a:t>Python in Visual Studio</a:t>
            </a:r>
          </a:p>
          <a:p>
            <a:r>
              <a:rPr lang="en-GB" dirty="0"/>
              <a:t>Basic statements</a:t>
            </a:r>
          </a:p>
          <a:p>
            <a:r>
              <a:rPr lang="en-GB" dirty="0"/>
              <a:t>Numbers, strings and Boolean variables</a:t>
            </a:r>
          </a:p>
          <a:p>
            <a:r>
              <a:rPr lang="en-GB" dirty="0" smtClean="0"/>
              <a:t>Keyboard </a:t>
            </a:r>
            <a:r>
              <a:rPr lang="en-GB" dirty="0"/>
              <a:t>input. Screen output. </a:t>
            </a:r>
          </a:p>
          <a:p>
            <a:r>
              <a:rPr lang="en-GB" dirty="0"/>
              <a:t>Casting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1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hlinkClick r:id="rId2"/>
              </a:rPr>
              <a:t>https://www.python.org/</a:t>
            </a:r>
            <a:endParaRPr lang="en-GB" sz="2000" dirty="0"/>
          </a:p>
          <a:p>
            <a:r>
              <a:rPr lang="en-GB" sz="2000" dirty="0">
                <a:hlinkClick r:id="rId3"/>
              </a:rPr>
              <a:t>https://www.python.org/dev/peps/pep-0008/#a-foolish-consistency-is-the-hobgoblin-of-little-minds</a:t>
            </a:r>
            <a:endParaRPr lang="en-GB" sz="2000" dirty="0"/>
          </a:p>
          <a:p>
            <a:endParaRPr lang="en-GB" sz="2000" dirty="0"/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21527083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In this chapter you'll learn about:</a:t>
            </a:r>
            <a:endParaRPr lang="en-GB" dirty="0"/>
          </a:p>
          <a:p>
            <a:r>
              <a:rPr lang="en-GB" dirty="0"/>
              <a:t>Python in Visual Studio</a:t>
            </a:r>
          </a:p>
          <a:p>
            <a:r>
              <a:rPr lang="en-GB" dirty="0"/>
              <a:t>Basic statements</a:t>
            </a:r>
          </a:p>
          <a:p>
            <a:r>
              <a:rPr lang="en-GB" dirty="0" smtClean="0"/>
              <a:t>Numbers, strings and Boolean variables</a:t>
            </a:r>
          </a:p>
          <a:p>
            <a:r>
              <a:rPr lang="en-GB" dirty="0" smtClean="0"/>
              <a:t>Keyboard </a:t>
            </a:r>
            <a:r>
              <a:rPr lang="en-GB" dirty="0"/>
              <a:t>input. Screen output. </a:t>
            </a:r>
          </a:p>
          <a:p>
            <a:r>
              <a:rPr lang="en-GB" dirty="0" smtClean="0"/>
              <a:t>Casting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Python Fundamentals</a:t>
            </a:r>
          </a:p>
        </p:txBody>
      </p:sp>
    </p:spTree>
    <p:extLst>
      <p:ext uri="{BB962C8B-B14F-4D97-AF65-F5344CB8AC3E}">
        <p14:creationId xmlns:p14="http://schemas.microsoft.com/office/powerpoint/2010/main" val="867066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Is a superb development environment</a:t>
            </a:r>
          </a:p>
          <a:p>
            <a:pPr lvl="1"/>
            <a:r>
              <a:rPr lang="en-GB" dirty="0" smtClean="0"/>
              <a:t>Excellent debugging and testing facilities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There </a:t>
            </a:r>
            <a:r>
              <a:rPr lang="en-GB" dirty="0" smtClean="0"/>
              <a:t>are many online compilers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repl.it/languages/python3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Visual Studio?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650" y="1766714"/>
            <a:ext cx="4051663" cy="248047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>
            <a:off x="7791450" y="2826931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928" y="2126682"/>
            <a:ext cx="2677666" cy="936176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>
          <a:xfrm flipH="1" flipV="1">
            <a:off x="3244602" y="2486794"/>
            <a:ext cx="288032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3964682" y="3926954"/>
            <a:ext cx="864096" cy="288032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82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print ('Hello World</a:t>
            </a:r>
            <a:r>
              <a:rPr lang="en-GB" dirty="0" smtClean="0"/>
              <a:t>')</a:t>
            </a:r>
          </a:p>
          <a:p>
            <a:endParaRPr lang="en-GB" dirty="0" smtClean="0"/>
          </a:p>
          <a:p>
            <a:r>
              <a:rPr lang="en-GB" dirty="0" smtClean="0"/>
              <a:t>Click                        </a:t>
            </a:r>
            <a:r>
              <a:rPr lang="en-GB" dirty="0" smtClean="0"/>
              <a:t>or 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F5  </a:t>
            </a:r>
            <a:r>
              <a:rPr lang="en-GB" dirty="0" smtClean="0"/>
              <a:t>key to </a:t>
            </a:r>
            <a:r>
              <a:rPr lang="en-GB" dirty="0" smtClean="0"/>
              <a:t>run</a:t>
            </a:r>
          </a:p>
          <a:p>
            <a:endParaRPr lang="en-GB" dirty="0" smtClean="0"/>
          </a:p>
          <a:p>
            <a:r>
              <a:rPr lang="en-GB" dirty="0" smtClean="0"/>
              <a:t>press </a:t>
            </a:r>
            <a:r>
              <a:rPr lang="en-GB" sz="1400" dirty="0" smtClean="0"/>
              <a:t> </a:t>
            </a:r>
            <a:r>
              <a:rPr lang="en-GB" i="1" dirty="0" smtClean="0">
                <a:solidFill>
                  <a:schemeClr val="accent1">
                    <a:lumMod val="50000"/>
                  </a:schemeClr>
                </a:solidFill>
              </a:rPr>
              <a:t>Ctrl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-F5  </a:t>
            </a:r>
            <a:r>
              <a:rPr lang="en-GB" dirty="0" smtClean="0"/>
              <a:t>to run </a:t>
            </a:r>
            <a:r>
              <a:rPr lang="en-GB" dirty="0"/>
              <a:t>without debugging 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Printing to Console window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203" y="3127312"/>
            <a:ext cx="4824536" cy="27850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243" y="1342281"/>
            <a:ext cx="1285875" cy="381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85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Help readers understand your code</a:t>
            </a:r>
          </a:p>
          <a:p>
            <a:r>
              <a:rPr lang="en-GB" dirty="0" smtClean="0"/>
              <a:t>Use a </a:t>
            </a:r>
            <a:r>
              <a:rPr lang="en-GB" b="1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GB" dirty="0" smtClean="0"/>
              <a:t>to ignore the following chars</a:t>
            </a:r>
          </a:p>
          <a:p>
            <a:r>
              <a:rPr lang="en-GB" dirty="0" smtClean="0"/>
              <a:t>Are ignored when code runs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Comments in code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26071" y="2233042"/>
            <a:ext cx="6102424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# process user </a:t>
            </a:r>
            <a:r>
              <a:rPr lang="en-GB" sz="20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information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'Hello World</a:t>
            </a:r>
            <a:r>
              <a:rPr lang="en-GB" sz="20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!'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GB" sz="20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display greetings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09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2800" dirty="0" smtClean="0"/>
              <a:t>There are three basic variable types</a:t>
            </a:r>
          </a:p>
          <a:p>
            <a:endParaRPr lang="en-GB" sz="2800" dirty="0"/>
          </a:p>
          <a:p>
            <a:pPr lvl="1"/>
            <a:r>
              <a:rPr lang="en-GB" dirty="0" smtClean="0"/>
              <a:t>Numbers: Integer and Float</a:t>
            </a:r>
            <a:endParaRPr lang="en-GB" dirty="0"/>
          </a:p>
          <a:p>
            <a:pPr lvl="2"/>
            <a:r>
              <a:rPr lang="en-GB" dirty="0" smtClean="0"/>
              <a:t>1,2,3, 1.23</a:t>
            </a:r>
            <a:r>
              <a:rPr lang="en-GB" dirty="0"/>
              <a:t>, </a:t>
            </a:r>
            <a:r>
              <a:rPr lang="en-GB" dirty="0" smtClean="0"/>
              <a:t>0.0005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Character or String</a:t>
            </a:r>
            <a:endParaRPr lang="en-GB" dirty="0"/>
          </a:p>
          <a:p>
            <a:pPr lvl="2"/>
            <a:r>
              <a:rPr lang="en-GB" dirty="0" smtClean="0"/>
              <a:t>'Hello </a:t>
            </a:r>
            <a:r>
              <a:rPr lang="en-GB" dirty="0" smtClean="0"/>
              <a:t>world'</a:t>
            </a:r>
            <a:br>
              <a:rPr lang="en-GB" dirty="0" smtClean="0"/>
            </a:br>
            <a:r>
              <a:rPr lang="en-GB" dirty="0" smtClean="0"/>
              <a:t>	or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"</a:t>
            </a:r>
            <a:r>
              <a:rPr lang="en-GB" dirty="0" smtClean="0"/>
              <a:t>Hello world"</a:t>
            </a:r>
            <a:br>
              <a:rPr lang="en-GB" dirty="0" smtClean="0"/>
            </a:br>
            <a:endParaRPr lang="en-GB" dirty="0" smtClean="0"/>
          </a:p>
          <a:p>
            <a:pPr lvl="1"/>
            <a:r>
              <a:rPr lang="en-GB" dirty="0" smtClean="0"/>
              <a:t>Boolean  </a:t>
            </a:r>
            <a:r>
              <a:rPr lang="en-GB" b="1" dirty="0" smtClean="0">
                <a:solidFill>
                  <a:schemeClr val="tx2"/>
                </a:solidFill>
              </a:rPr>
              <a:t>True</a:t>
            </a:r>
            <a:r>
              <a:rPr lang="en-GB" dirty="0" smtClean="0"/>
              <a:t> </a:t>
            </a:r>
            <a:r>
              <a:rPr lang="en-GB" dirty="0"/>
              <a:t>or </a:t>
            </a:r>
            <a:r>
              <a:rPr lang="en-GB" b="1" dirty="0">
                <a:solidFill>
                  <a:schemeClr val="tx2"/>
                </a:solidFill>
              </a:rPr>
              <a:t>False</a:t>
            </a:r>
            <a:r>
              <a:rPr lang="en-GB" dirty="0"/>
              <a:t> </a:t>
            </a:r>
            <a:r>
              <a:rPr lang="en-GB" dirty="0" smtClean="0"/>
              <a:t>  </a:t>
            </a:r>
            <a:br>
              <a:rPr lang="en-GB" dirty="0" smtClean="0"/>
            </a:br>
            <a:r>
              <a:rPr lang="en-GB" dirty="0" smtClean="0"/>
              <a:t>		(</a:t>
            </a:r>
            <a:r>
              <a:rPr lang="en-GB" dirty="0"/>
              <a:t>case-sensitive)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Types in Python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652120" y="2234580"/>
            <a:ext cx="2952328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age=21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salary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= 2000.78</a:t>
            </a:r>
          </a:p>
          <a:p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companyName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QA Ltd'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isRegistered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hasLicence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en-GB" sz="16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580112" y="3731847"/>
            <a:ext cx="2878088" cy="630603"/>
          </a:xfrm>
          <a:prstGeom prst="wedgeRoundRectCallout">
            <a:avLst>
              <a:gd name="adj1" fmla="val -31081"/>
              <a:gd name="adj2" fmla="val -6697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 smtClean="0"/>
              <a:t>type is determined automatically.</a:t>
            </a:r>
          </a:p>
          <a:p>
            <a:r>
              <a:rPr lang="en-GB" sz="1400" dirty="0" smtClean="0"/>
              <a:t>value can change.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28192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Use </a:t>
            </a:r>
            <a:r>
              <a:rPr lang="en-GB" dirty="0" smtClean="0"/>
              <a:t>letters not punctuations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No 'reserved word</a:t>
            </a:r>
            <a:r>
              <a:rPr lang="en-GB" dirty="0"/>
              <a:t>'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Variables </a:t>
            </a:r>
            <a:r>
              <a:rPr lang="en-GB" dirty="0"/>
              <a:t>naming </a:t>
            </a:r>
            <a:r>
              <a:rPr lang="en-GB" dirty="0" smtClean="0"/>
              <a:t>standards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22151" y="1639622"/>
            <a:ext cx="3059832" cy="163121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salay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$ = 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1500</a:t>
            </a:r>
          </a:p>
          <a:p>
            <a:endParaRPr lang="en-GB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my-city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'London'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my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city=</a:t>
            </a:r>
            <a:r>
              <a:rPr lang="en-GB" sz="20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'London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501" y="1707618"/>
            <a:ext cx="354466" cy="354466"/>
          </a:xfrm>
          <a:prstGeom prst="rect">
            <a:avLst/>
          </a:prstGeom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4402063" y="1663429"/>
            <a:ext cx="2880320" cy="1015663"/>
          </a:xfrm>
          <a:prstGeom prst="rect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my_city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'London'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myCity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'London</a:t>
            </a:r>
            <a:r>
              <a:rPr lang="en-GB" sz="20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01" y="2257726"/>
            <a:ext cx="295274" cy="32851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554463" y="3952418"/>
            <a:ext cx="2880320" cy="3965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 = 10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738" y="2306863"/>
            <a:ext cx="354466" cy="354466"/>
          </a:xfrm>
          <a:prstGeom prst="rect">
            <a:avLst/>
          </a:prstGeom>
          <a:ln>
            <a:noFill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501" y="2856676"/>
            <a:ext cx="354466" cy="354466"/>
          </a:xfrm>
          <a:prstGeom prst="rect">
            <a:avLst/>
          </a:prstGeom>
          <a:ln>
            <a:noFill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145" y="1711630"/>
            <a:ext cx="295274" cy="3285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309" y="4003983"/>
            <a:ext cx="354466" cy="35446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265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Case </a:t>
            </a:r>
            <a:r>
              <a:rPr lang="en-GB" dirty="0"/>
              <a:t>sensitive</a:t>
            </a:r>
          </a:p>
          <a:p>
            <a:pPr lvl="1"/>
            <a:r>
              <a:rPr lang="en-GB" dirty="0" smtClean="0"/>
              <a:t>Use lowercase letters for consistency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Variables </a:t>
            </a:r>
            <a:r>
              <a:rPr lang="en-GB" dirty="0"/>
              <a:t>naming </a:t>
            </a:r>
            <a:r>
              <a:rPr lang="en-GB" dirty="0" smtClean="0"/>
              <a:t>standards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347864" y="2686050"/>
            <a:ext cx="2223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age=32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Age=21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print(age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1403648" y="2037978"/>
            <a:ext cx="1800200" cy="792088"/>
          </a:xfrm>
          <a:prstGeom prst="wedgeRoundRectCallout">
            <a:avLst>
              <a:gd name="adj1" fmla="val 59737"/>
              <a:gd name="adj2" fmla="val 42596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What will be displayed?</a:t>
            </a:r>
            <a:endParaRPr lang="en-GB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3448521"/>
            <a:ext cx="495649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400" b="1" dirty="0" smtClean="0"/>
              <a:t>32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6319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Input with a prompt</a:t>
            </a:r>
            <a:br>
              <a:rPr lang="en-GB" dirty="0" smtClean="0"/>
            </a:br>
            <a:r>
              <a:rPr lang="en-GB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GB" dirty="0" smtClean="0"/>
              <a:t>(</a:t>
            </a:r>
            <a:r>
              <a:rPr lang="en-GB" i="1" dirty="0" smtClean="0"/>
              <a:t>&lt;</a:t>
            </a:r>
            <a:r>
              <a:rPr lang="en-GB" i="1" dirty="0"/>
              <a:t>prompt&gt;</a:t>
            </a:r>
            <a:r>
              <a:rPr lang="en-GB" dirty="0"/>
              <a:t>)</a:t>
            </a:r>
            <a:endParaRPr lang="en-GB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User </a:t>
            </a:r>
            <a:r>
              <a:rPr lang="en-GB" dirty="0" smtClean="0"/>
              <a:t>input using keyboard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60301" y="1607071"/>
            <a:ext cx="5094312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name = input(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'Please enter your </a:t>
            </a:r>
            <a:r>
              <a:rPr lang="en-GB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name '</a:t>
            </a:r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print(name)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69" y="2541434"/>
            <a:ext cx="3276600" cy="866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69" y="3757797"/>
            <a:ext cx="33718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8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_Slides_2013_v1.0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BF827E6A33EABC489C0FABBC440ED818" ma:contentTypeVersion="0" ma:contentTypeDescription="Base content type which represents courseware documents" ma:contentTypeScope="" ma:versionID="8a59d95b2d855327d0cb7580dd693dff">
  <xsd:schema xmlns:xsd="http://www.w3.org/2001/XMLSchema" xmlns:xs="http://www.w3.org/2001/XMLSchema" xmlns:p="http://schemas.microsoft.com/office/2006/metadata/properties" xmlns:ns2="E64DA411-94AE-4202-97C9-83273A834252" targetNamespace="http://schemas.microsoft.com/office/2006/metadata/properties" ma:root="true" ma:fieldsID="926c69dd6e25a8455cbd6f3669752403" ns2:_="">
    <xsd:import namespace="E64DA411-94AE-4202-97C9-83273A834252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4DA411-94AE-4202-97C9-83273A834252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ookTypeField0 xmlns="E64DA411-94AE-4202-97C9-83273A834252">
      <Terms xmlns="http://schemas.microsoft.com/office/infopath/2007/PartnerControls">
        <TermInfo xmlns="http://schemas.microsoft.com/office/infopath/2007/PartnerControls">
          <TermName xmlns="http://schemas.microsoft.com/office/infopath/2007/PartnerControls">IK</TermName>
          <TermId xmlns="http://schemas.microsoft.com/office/infopath/2007/PartnerControls">5abe6401-e87a-4499-80b4-3d21a1a6ebd7</TermId>
        </TermInfo>
      </Terms>
    </BookTypeField0>
    <SequenceNumber xmlns="E64DA411-94AE-4202-97C9-83273A834252" xsi:nil="true"/>
    <IsBuildFile xmlns="E64DA411-94AE-4202-97C9-83273A834252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Workbook - Chapter (PowerPoint)" ma:contentTypeID="0x0101009AB076E22428264284E11C73D716557C16006472FDE12FC56C41A665EA0A8AC4DD52" ma:contentTypeVersion="1" ma:contentTypeDescription="PowerPoint chapter (not full workbook)" ma:contentTypeScope="" ma:versionID="18e429d0b5e2cf1bf8d674d32388628a">
  <xsd:schema xmlns:xsd="http://www.w3.org/2001/XMLSchema" xmlns:xs="http://www.w3.org/2001/XMLSchema" xmlns:p="http://schemas.microsoft.com/office/2006/metadata/properties" xmlns:ns2="4ff00d7d-e7fe-48a8-a79f-9d301ade6bee" xmlns:ns3="d87ebf94-adeb-449c-a646-cea72623b18d" targetNamespace="http://schemas.microsoft.com/office/2006/metadata/properties" ma:root="true" ma:fieldsID="139425e7952c92862b8a9102cb2cdd20" ns2:_="" ns3:_="">
    <xsd:import namespace="4ff00d7d-e7fe-48a8-a79f-9d301ade6bee"/>
    <xsd:import namespace="d87ebf94-adeb-449c-a646-cea72623b18d"/>
    <xsd:element name="properties">
      <xsd:complexType>
        <xsd:sequence>
          <xsd:element name="documentManagement">
            <xsd:complexType>
              <xsd:all>
                <xsd:element ref="ns2:BookType" minOccurs="0"/>
                <xsd:element ref="ns2:SequenceNo" minOccurs="0"/>
                <xsd:element ref="ns2:ChapterType" minOccurs="0"/>
                <xsd:element ref="ns2:ChapterNo" minOccurs="0"/>
                <xsd:element ref="ns2:EnsureEvenPages" minOccurs="0"/>
                <xsd:element ref="ns2:PageNumbering" minOccurs="0"/>
                <xsd:element ref="ns2:PPTPrintingStyle" minOccurs="0"/>
                <xsd:element ref="ns2:StartPageNumber" minOccurs="0"/>
                <xsd:element ref="ns3:CoursewareMaster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f00d7d-e7fe-48a8-a79f-9d301ade6bee" elementFormDefault="qualified">
    <xsd:import namespace="http://schemas.microsoft.com/office/2006/documentManagement/types"/>
    <xsd:import namespace="http://schemas.microsoft.com/office/infopath/2007/PartnerControls"/>
    <xsd:element name="BookType" ma:index="2" nillable="true" ma:displayName="Book Type" ma:default="None" ma:format="Dropdown" ma:internalName="BookType" ma:readOnly="false">
      <xsd:simpleType>
        <xsd:restriction base="dms:Choice">
          <xsd:enumeration value="None"/>
          <xsd:enumeration value="DG"/>
          <xsd:enumeration value="DG2"/>
          <xsd:enumeration value="DG3"/>
          <xsd:enumeration value="DG4"/>
          <xsd:enumeration value="DG_LP"/>
          <xsd:enumeration value="APP"/>
          <xsd:enumeration value="EG"/>
          <xsd:enumeration value="EG2"/>
          <xsd:enumeration value="HAND"/>
          <xsd:enumeration value="HAND2"/>
          <xsd:enumeration value="HAND3"/>
          <xsd:enumeration value="IK"/>
          <xsd:enumeration value="PCR"/>
          <xsd:enumeration value="LABS"/>
        </xsd:restriction>
      </xsd:simpleType>
    </xsd:element>
    <xsd:element name="SequenceNo" ma:index="3" nillable="true" ma:displayName="Sequence No" ma:decimals="2" ma:internalName="SequenceNo" ma:readOnly="false" ma:percentage="FALSE">
      <xsd:simpleType>
        <xsd:restriction base="dms:Number"/>
      </xsd:simpleType>
    </xsd:element>
    <xsd:element name="ChapterType" ma:index="10" nillable="true" ma:displayName="Chapter Type" ma:format="Dropdown" ma:hidden="true" ma:internalName="ChapterType" ma:readOnly="false">
      <xsd:simpleType>
        <xsd:union memberTypes="dms:Text">
          <xsd:simpleType>
            <xsd:restriction base="dms:Choice">
              <xsd:enumeration value="Appendix"/>
              <xsd:enumeration value="Chapter"/>
              <xsd:enumeration value="Exercise"/>
            </xsd:restriction>
          </xsd:simpleType>
        </xsd:union>
      </xsd:simpleType>
    </xsd:element>
    <xsd:element name="ChapterNo" ma:index="11" nillable="true" ma:displayName="Chapter No" ma:hidden="true" ma:internalName="ChapterNo" ma:readOnly="false">
      <xsd:simpleType>
        <xsd:restriction base="dms:Text">
          <xsd:maxLength value="5"/>
        </xsd:restriction>
      </xsd:simpleType>
    </xsd:element>
    <xsd:element name="EnsureEvenPages" ma:index="12" nillable="true" ma:displayName="Ensure Even Pages" ma:default="1" ma:hidden="true" ma:internalName="EnsureEvenPages" ma:readOnly="false">
      <xsd:simpleType>
        <xsd:restriction base="dms:Boolean"/>
      </xsd:simpleType>
    </xsd:element>
    <xsd:element name="PageNumbering" ma:index="13" nillable="true" ma:displayName="Page Numbering" ma:default="Sequential" ma:format="Dropdown" ma:hidden="true" ma:internalName="PageNumbering" ma:readOnly="false">
      <xsd:simpleType>
        <xsd:restriction base="dms:Choice">
          <xsd:enumeration value="None"/>
          <xsd:enumeration value="Restart at Page 1"/>
          <xsd:enumeration value="Sequential"/>
        </xsd:restriction>
      </xsd:simpleType>
    </xsd:element>
    <xsd:element name="PPTPrintingStyle" ma:index="14" nillable="true" ma:displayName="PPT Printing Style" ma:format="Dropdown" ma:internalName="PPTPrintingStyle">
      <xsd:simpleType>
        <xsd:restriction base="dms:Choice">
          <xsd:enumeration value="Handout 2 Up"/>
          <xsd:enumeration value="Handout 3 Up"/>
          <xsd:enumeration value="Landscape"/>
          <xsd:enumeration value="Portrait"/>
          <xsd:enumeration value="Portrait Print Notes"/>
        </xsd:restriction>
      </xsd:simpleType>
    </xsd:element>
    <xsd:element name="StartPageNumber" ma:index="15" nillable="true" ma:displayName="Start Page No" ma:decimals="0" ma:hidden="true" ma:internalName="StartPageNumber" ma:readOnly="false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7ebf94-adeb-449c-a646-cea72623b18d" elementFormDefault="qualified">
    <xsd:import namespace="http://schemas.microsoft.com/office/2006/documentManagement/types"/>
    <xsd:import namespace="http://schemas.microsoft.com/office/infopath/2007/PartnerControls"/>
    <xsd:element name="CoursewareMasterStatus" ma:index="16" nillable="true" ma:displayName="Status" ma:default="Completed" ma:description="Courseware Master Status Field" ma:format="Dropdown" ma:internalName="CoursewareMasterStatus">
      <xsd:simpleType>
        <xsd:restriction base="dms:Choice">
          <xsd:enumeration value="PDF Convert"/>
          <xsd:enumeration value="Transfer - No PDF"/>
          <xsd:enumeration value="Complete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6BC83D-5535-402D-A05E-047CC38DBE88}"/>
</file>

<file path=customXml/itemProps2.xml><?xml version="1.0" encoding="utf-8"?>
<ds:datastoreItem xmlns:ds="http://schemas.openxmlformats.org/officeDocument/2006/customXml" ds:itemID="{A9EF86D6-2F2D-4455-B986-7ABA382CE2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E3596B-E668-4D46-BAFD-A1B0D89743A3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d87ebf94-adeb-449c-a646-cea72623b18d"/>
    <ds:schemaRef ds:uri="http://schemas.microsoft.com/office/infopath/2007/PartnerControls"/>
    <ds:schemaRef ds:uri="4ff00d7d-e7fe-48a8-a79f-9d301ade6bee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DF2A9A19-70D8-46DC-A109-A8A003573C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f00d7d-e7fe-48a8-a79f-9d301ade6bee"/>
    <ds:schemaRef ds:uri="d87ebf94-adeb-449c-a646-cea72623b1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IT_Slides_2013_v1.0</Template>
  <TotalTime>192</TotalTime>
  <Words>955</Words>
  <Application>Microsoft Office PowerPoint</Application>
  <PresentationFormat>On-screen Show (4:3)</PresentationFormat>
  <Paragraphs>167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Wingdings</vt:lpstr>
      <vt:lpstr>IT_Slides_2013_v1.0</vt:lpstr>
      <vt:lpstr>Python programming basics</vt:lpstr>
      <vt:lpstr>Python Fundamentals</vt:lpstr>
      <vt:lpstr>Why Visual Studio?</vt:lpstr>
      <vt:lpstr>Printing to Console window</vt:lpstr>
      <vt:lpstr>Comments in code</vt:lpstr>
      <vt:lpstr>Data Types in Python</vt:lpstr>
      <vt:lpstr>Variables naming standards</vt:lpstr>
      <vt:lpstr>Variables naming standards</vt:lpstr>
      <vt:lpstr>User input using keyboard</vt:lpstr>
      <vt:lpstr>Putting strings together</vt:lpstr>
      <vt:lpstr>Casting</vt:lpstr>
      <vt:lpstr>Casting a number to string</vt:lpstr>
      <vt:lpstr>Casting floats</vt:lpstr>
      <vt:lpstr>Lab</vt:lpstr>
      <vt:lpstr>Summary</vt:lpstr>
      <vt:lpstr>Further Reading</vt:lpstr>
    </vt:vector>
  </TitlesOfParts>
  <Company>QA Ltd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Steve Potter</dc:creator>
  <cp:lastModifiedBy>mike baradaran</cp:lastModifiedBy>
  <cp:revision>37</cp:revision>
  <dcterms:created xsi:type="dcterms:W3CDTF">2014-01-31T18:44:40Z</dcterms:created>
  <dcterms:modified xsi:type="dcterms:W3CDTF">2019-07-01T10:06:32Z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Order">
    <vt:r8>200</vt:r8>
  </property>
  <property fmtid="{D5CDD505-2E9C-101B-9397-08002B2CF9AE}" pid="4" name="ContentTypeId">
    <vt:lpwstr>0x010100F0967B7CEE8D417F966757887D9466FB00BF827E6A33EABC489C0FABBC440ED818</vt:lpwstr>
  </property>
  <property fmtid="{D5CDD505-2E9C-101B-9397-08002B2CF9AE}" pid="5" name="BookType">
    <vt:lpwstr>4</vt:lpwstr>
  </property>
</Properties>
</file>