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5"/>
  </p:sldMasterIdLst>
  <p:notesMasterIdLst>
    <p:notesMasterId r:id="rId18"/>
  </p:notesMasterIdLst>
  <p:handoutMasterIdLst>
    <p:handoutMasterId r:id="rId19"/>
  </p:handoutMasterIdLst>
  <p:sldIdLst>
    <p:sldId id="257" r:id="rId6"/>
    <p:sldId id="258" r:id="rId7"/>
    <p:sldId id="259" r:id="rId8"/>
    <p:sldId id="262" r:id="rId9"/>
    <p:sldId id="261" r:id="rId10"/>
    <p:sldId id="263" r:id="rId11"/>
    <p:sldId id="264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87779" autoAdjust="0"/>
  </p:normalViewPr>
  <p:slideViewPr>
    <p:cSldViewPr snapToGrid="0">
      <p:cViewPr varScale="1">
        <p:scale>
          <a:sx n="67" d="100"/>
          <a:sy n="67" d="100"/>
        </p:scale>
        <p:origin x="14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presProps" Target="presProps.xml"/><Relationship Id="rId1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9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you are seeing is what is called </a:t>
            </a:r>
            <a:r>
              <a:rPr lang="en-GB" i="1" dirty="0"/>
              <a:t>pseudocode – </a:t>
            </a:r>
            <a:r>
              <a:rPr lang="en-GB" i="0" dirty="0"/>
              <a:t>not a specific programming language but more a description of what to do.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5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Note the colons (two dots, one above the other) – necessary!</a:t>
            </a:r>
          </a:p>
          <a:p>
            <a:r>
              <a:rPr lang="en-GB" dirty="0"/>
              <a:t>Note the indenting – this isn’t optional either. It shows where a block of code starts and finishes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5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same thing in Python.</a:t>
            </a:r>
          </a:p>
          <a:p>
            <a:r>
              <a:rPr lang="en-GB" dirty="0"/>
              <a:t>Note the colons (two dots, one above the other) – necessary!</a:t>
            </a:r>
          </a:p>
          <a:p>
            <a:r>
              <a:rPr lang="en-GB" dirty="0"/>
              <a:t>Note the indenting – this isn’t optional either. It shows where a block of code starts and finishes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3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same thing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4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2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a-foolish-consistency-is-the-hobgoblin-of-little-mind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Control Flow - Selection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82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chapter </a:t>
            </a:r>
            <a:r>
              <a:rPr lang="en-GB" dirty="0" smtClean="0"/>
              <a:t>you learned </a:t>
            </a:r>
            <a:r>
              <a:rPr lang="en-GB" dirty="0"/>
              <a:t>about:</a:t>
            </a:r>
          </a:p>
          <a:p>
            <a:r>
              <a:rPr lang="en-GB" dirty="0"/>
              <a:t>Python </a:t>
            </a:r>
            <a:r>
              <a:rPr lang="en-GB" dirty="0" smtClean="0"/>
              <a:t>Control </a:t>
            </a:r>
            <a:r>
              <a:rPr lang="en-GB" dirty="0"/>
              <a:t>Flow statements </a:t>
            </a:r>
          </a:p>
          <a:p>
            <a:pPr lvl="1"/>
            <a:r>
              <a:rPr lang="en-GB" dirty="0" smtClean="0"/>
              <a:t>if</a:t>
            </a:r>
            <a:endParaRPr lang="en-GB" dirty="0"/>
          </a:p>
          <a:p>
            <a:pPr lvl="1"/>
            <a:r>
              <a:rPr lang="en-GB" dirty="0" smtClean="0"/>
              <a:t>else</a:t>
            </a:r>
            <a:endParaRPr lang="en-GB" dirty="0"/>
          </a:p>
          <a:p>
            <a:pPr lvl="1"/>
            <a:r>
              <a:rPr lang="en-GB" dirty="0" err="1" smtClean="0"/>
              <a:t>elif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Logical </a:t>
            </a:r>
            <a:r>
              <a:rPr lang="en-GB" dirty="0">
                <a:solidFill>
                  <a:srgbClr val="0070C0"/>
                </a:solidFill>
              </a:rPr>
              <a:t>OR</a:t>
            </a:r>
            <a:r>
              <a:rPr lang="en-GB" dirty="0"/>
              <a:t> and </a:t>
            </a:r>
            <a:r>
              <a:rPr lang="en-GB" dirty="0" err="1">
                <a:solidFill>
                  <a:srgbClr val="0070C0"/>
                </a:solidFill>
              </a:rPr>
              <a:t>AND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operators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0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Please see your Exercise </a:t>
            </a:r>
            <a:r>
              <a:rPr lang="en-GB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Guide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06-Selection.docx</a:t>
            </a:r>
            <a:endParaRPr lang="en-GB" sz="2800" b="1" dirty="0" smtClean="0"/>
          </a:p>
          <a:p>
            <a:pPr marL="0" indent="0">
              <a:buNone/>
            </a:pPr>
            <a:endParaRPr lang="en-GB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Duration  </a:t>
            </a:r>
            <a:r>
              <a:rPr lang="en-GB" sz="2400" dirty="0">
                <a:solidFill>
                  <a:srgbClr val="0070C0"/>
                </a:solidFill>
              </a:rPr>
              <a:t>2</a:t>
            </a:r>
            <a:r>
              <a:rPr lang="en-GB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hours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Exercise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https://www.python.org/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https://www.python.org/dev/peps/pep-0008/#a-foolish-consistency-is-the-hobgoblin-of-little-minds</a:t>
            </a:r>
            <a:endParaRPr lang="en-GB" sz="2000" dirty="0"/>
          </a:p>
          <a:p>
            <a:endParaRPr lang="en-GB" sz="20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543537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this chapter you'll learn about:</a:t>
            </a:r>
          </a:p>
          <a:p>
            <a:r>
              <a:rPr lang="en-GB" dirty="0" smtClean="0"/>
              <a:t>Python Control </a:t>
            </a:r>
            <a:r>
              <a:rPr lang="en-GB" dirty="0"/>
              <a:t>Flow statements </a:t>
            </a:r>
          </a:p>
          <a:p>
            <a:pPr lvl="1"/>
            <a:r>
              <a:rPr lang="en-GB" dirty="0" smtClean="0"/>
              <a:t>if</a:t>
            </a:r>
          </a:p>
          <a:p>
            <a:pPr lvl="1"/>
            <a:r>
              <a:rPr lang="en-GB" dirty="0" smtClean="0"/>
              <a:t>else</a:t>
            </a:r>
          </a:p>
          <a:p>
            <a:pPr lvl="1"/>
            <a:r>
              <a:rPr lang="en-GB" dirty="0" err="1" smtClean="0"/>
              <a:t>elif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Logical </a:t>
            </a:r>
            <a:r>
              <a:rPr lang="en-GB" dirty="0" smtClean="0">
                <a:solidFill>
                  <a:srgbClr val="0070C0"/>
                </a:solidFill>
              </a:rPr>
              <a:t>OR</a:t>
            </a:r>
            <a:r>
              <a:rPr lang="en-GB" dirty="0" smtClean="0"/>
              <a:t> and </a:t>
            </a:r>
            <a:r>
              <a:rPr lang="en-GB" dirty="0" err="1" smtClean="0">
                <a:solidFill>
                  <a:srgbClr val="0070C0"/>
                </a:solidFill>
              </a:rPr>
              <a:t>AND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operators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 Objectives</a:t>
            </a:r>
          </a:p>
        </p:txBody>
      </p:sp>
    </p:spTree>
    <p:extLst>
      <p:ext uri="{BB962C8B-B14F-4D97-AF65-F5344CB8AC3E}">
        <p14:creationId xmlns:p14="http://schemas.microsoft.com/office/powerpoint/2010/main" val="1036000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for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controlling the order we do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things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Running code step by step, in order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Selection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Deciding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lines of code should run</a:t>
            </a: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Iteration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 the same thing many times, i.e. in a loop</a:t>
            </a:r>
          </a:p>
          <a:p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Control Flow?</a:t>
            </a:r>
          </a:p>
        </p:txBody>
      </p:sp>
    </p:spTree>
    <p:extLst>
      <p:ext uri="{BB962C8B-B14F-4D97-AF65-F5344CB8AC3E}">
        <p14:creationId xmlns:p14="http://schemas.microsoft.com/office/powerpoint/2010/main" val="28598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Making decisions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some condition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>
              <a:buNone/>
            </a:pPr>
            <a:r>
              <a:rPr lang="en-GB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this</a:t>
            </a:r>
          </a:p>
          <a:p>
            <a:pPr marL="514350" lvl="1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lse: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0"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GB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something else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- 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0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Relational </a:t>
            </a:r>
            <a:r>
              <a:rPr lang="en-GB" sz="2400" dirty="0"/>
              <a:t>o</a:t>
            </a:r>
            <a:r>
              <a:rPr lang="en-GB" sz="2400" dirty="0" smtClean="0"/>
              <a:t>perators for making a selection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&gt;</a:t>
            </a:r>
            <a:r>
              <a:rPr lang="en-GB" sz="2400" dirty="0" smtClean="0"/>
              <a:t>	Greater than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&gt;=</a:t>
            </a:r>
            <a:r>
              <a:rPr lang="en-GB" sz="2400" dirty="0"/>
              <a:t>	</a:t>
            </a:r>
            <a:r>
              <a:rPr lang="en-GB" sz="2400" dirty="0" smtClean="0"/>
              <a:t>Greater than or equal to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&lt;</a:t>
            </a:r>
            <a:r>
              <a:rPr lang="en-GB" sz="2400" dirty="0" smtClean="0"/>
              <a:t>	Less than 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&lt;=</a:t>
            </a:r>
            <a:r>
              <a:rPr lang="en-GB" sz="2400" dirty="0"/>
              <a:t>	</a:t>
            </a:r>
            <a:r>
              <a:rPr lang="en-GB" sz="2400" dirty="0" smtClean="0"/>
              <a:t>Less than </a:t>
            </a:r>
            <a:r>
              <a:rPr lang="en-GB" sz="2400" dirty="0"/>
              <a:t>or equal </a:t>
            </a:r>
            <a:r>
              <a:rPr lang="en-GB" sz="2400" dirty="0" smtClean="0"/>
              <a:t>to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==</a:t>
            </a:r>
            <a:r>
              <a:rPr lang="en-GB" sz="2400" dirty="0" smtClean="0"/>
              <a:t> 	Equal to comparison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b="1" dirty="0" smtClean="0"/>
              <a:t>!=</a:t>
            </a:r>
            <a:r>
              <a:rPr lang="en-GB" sz="2400" dirty="0" smtClean="0"/>
              <a:t> </a:t>
            </a:r>
            <a:r>
              <a:rPr lang="en-GB" sz="2400" dirty="0"/>
              <a:t>	</a:t>
            </a:r>
            <a:r>
              <a:rPr lang="en-GB" sz="2400" dirty="0" smtClean="0"/>
              <a:t>Not Equal </a:t>
            </a:r>
            <a:r>
              <a:rPr lang="en-GB" sz="2400" dirty="0"/>
              <a:t>to comparison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Note!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==</a:t>
            </a:r>
            <a:r>
              <a:rPr lang="en-GB" sz="2400" dirty="0" smtClean="0"/>
              <a:t>  not </a:t>
            </a:r>
            <a:r>
              <a:rPr lang="en-GB" sz="2400" dirty="0"/>
              <a:t>the same </a:t>
            </a:r>
            <a:r>
              <a:rPr lang="en-GB" sz="2400" dirty="0" smtClean="0"/>
              <a:t>as  </a:t>
            </a:r>
            <a:r>
              <a:rPr lang="en-GB" sz="2400" b="1" dirty="0" smtClean="0"/>
              <a:t>=</a:t>
            </a:r>
            <a:endParaRPr lang="en-GB" b="1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Comparing </a:t>
            </a:r>
            <a:r>
              <a:rPr lang="en-GB" dirty="0" smtClean="0"/>
              <a:t>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4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4232" y="986433"/>
            <a:ext cx="6948264" cy="2000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 = 5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GB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equals 5"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800100" lvl="2" indent="0">
              <a:spcBef>
                <a:spcPts val="1200"/>
              </a:spcBef>
              <a:buNone/>
            </a:pP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1200"/>
              </a:spcBef>
              <a:buNone/>
            </a:pP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example – IF statement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82274" y="3826275"/>
            <a:ext cx="648072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88306" y="3641781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 the Tab key to include lines in an IF </a:t>
            </a:r>
            <a:r>
              <a:rPr lang="en-GB" dirty="0" smtClean="0"/>
              <a:t>statement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0" y="3970291"/>
            <a:ext cx="747602" cy="59424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082080" y="2426593"/>
            <a:ext cx="648072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442788" y="896317"/>
            <a:ext cx="1807644" cy="738188"/>
          </a:xfrm>
          <a:prstGeom prst="wedgeRoundRectCallout">
            <a:avLst>
              <a:gd name="adj1" fmla="val -34760"/>
              <a:gd name="adj2" fmla="val 649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Condition</a:t>
            </a:r>
          </a:p>
          <a:p>
            <a:r>
              <a:rPr lang="en-GB" b="1" dirty="0" smtClean="0"/>
              <a:t>Is </a:t>
            </a:r>
            <a:r>
              <a:rPr lang="en-GB" b="1" dirty="0"/>
              <a:t>x equal to 5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258544" y="1986707"/>
            <a:ext cx="1447604" cy="738188"/>
          </a:xfrm>
          <a:prstGeom prst="wedgeRoundRectCallout">
            <a:avLst>
              <a:gd name="adj1" fmla="val -61922"/>
              <a:gd name="adj2" fmla="val -93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Yes, it </a:t>
            </a:r>
            <a:r>
              <a:rPr lang="en-GB" b="1" dirty="0" smtClean="0"/>
              <a:t>is</a:t>
            </a:r>
          </a:p>
          <a:p>
            <a:r>
              <a:rPr lang="en-GB" b="1" dirty="0" smtClean="0"/>
              <a:t>… so do this</a:t>
            </a:r>
            <a:endParaRPr lang="en-GB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76594" y="3610251"/>
            <a:ext cx="5866686" cy="104859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7861" y="1103015"/>
            <a:ext cx="6948264" cy="2677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 = 5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equals 5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does not equal 5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800100" lvl="2" indent="0">
              <a:spcBef>
                <a:spcPts val="1200"/>
              </a:spcBef>
              <a:buNone/>
            </a:pP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1200"/>
              </a:spcBef>
              <a:buNone/>
            </a:pP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example – IF … ELSE</a:t>
            </a:r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800049" y="1247031"/>
            <a:ext cx="1807644" cy="432316"/>
          </a:xfrm>
          <a:prstGeom prst="wedgeRoundRectCallout">
            <a:avLst>
              <a:gd name="adj1" fmla="val -34760"/>
              <a:gd name="adj2" fmla="val 649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Is </a:t>
            </a:r>
            <a:r>
              <a:rPr lang="en-GB" b="1" dirty="0"/>
              <a:t>x equal to 5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680369" y="1949003"/>
            <a:ext cx="2167684" cy="451898"/>
          </a:xfrm>
          <a:prstGeom prst="wedgeRoundRectCallout">
            <a:avLst>
              <a:gd name="adj1" fmla="val -58718"/>
              <a:gd name="adj2" fmla="val 230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Yes, it </a:t>
            </a:r>
            <a:r>
              <a:rPr lang="en-GB" b="1" dirty="0" smtClean="0"/>
              <a:t>is… </a:t>
            </a:r>
            <a:r>
              <a:rPr lang="en-GB" b="1" dirty="0"/>
              <a:t>so do this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543797" y="3588924"/>
            <a:ext cx="2231308" cy="682443"/>
          </a:xfrm>
          <a:prstGeom prst="wedgeRoundRectCallout">
            <a:avLst>
              <a:gd name="adj1" fmla="val -39012"/>
              <a:gd name="adj2" fmla="val -736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No it isn’t</a:t>
            </a:r>
          </a:p>
          <a:p>
            <a:r>
              <a:rPr lang="en-GB" b="1" dirty="0"/>
              <a:t>… so do this instead</a:t>
            </a:r>
          </a:p>
        </p:txBody>
      </p:sp>
    </p:spTree>
    <p:extLst>
      <p:ext uri="{BB962C8B-B14F-4D97-AF65-F5344CB8AC3E}">
        <p14:creationId xmlns:p14="http://schemas.microsoft.com/office/powerpoint/2010/main" val="8798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</a:t>
            </a:r>
            <a:r>
              <a:rPr lang="en-US" dirty="0" smtClean="0"/>
              <a:t>using "else if"  - </a:t>
            </a:r>
            <a:r>
              <a:rPr lang="en-US" dirty="0" err="1"/>
              <a:t>elif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71103" y="864518"/>
            <a:ext cx="3851920" cy="4524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salary = 2500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 &gt;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A'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 &gt; 55000: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B'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 &gt; 32000: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C'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 &gt; 25000: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D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E'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5072" y="1656606"/>
            <a:ext cx="3212604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When a test passes the </a:t>
            </a:r>
            <a:r>
              <a:rPr lang="en-GB" sz="1600" b="1" dirty="0" smtClean="0"/>
              <a:t>other </a:t>
            </a:r>
            <a:br>
              <a:rPr lang="en-GB" sz="1600" b="1" dirty="0" smtClean="0"/>
            </a:br>
            <a:r>
              <a:rPr lang="en-GB" sz="1600" b="1" dirty="0" smtClean="0"/>
              <a:t>tests </a:t>
            </a:r>
            <a:r>
              <a:rPr lang="en-GB" sz="1600" b="1" dirty="0" smtClean="0"/>
              <a:t>will not execute and</a:t>
            </a:r>
            <a:br>
              <a:rPr lang="en-GB" sz="1600" b="1" dirty="0" smtClean="0"/>
            </a:br>
            <a:r>
              <a:rPr lang="en-GB" sz="1600" b="1" dirty="0" smtClean="0"/>
              <a:t>the statement ends.</a:t>
            </a:r>
            <a:endParaRPr lang="en-GB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55071" y="864518"/>
            <a:ext cx="2635658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Creates a chain of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5071" y="4734158"/>
            <a:ext cx="2592376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b="1" dirty="0" smtClean="0"/>
              <a:t>The last</a:t>
            </a:r>
            <a:r>
              <a:rPr lang="en-GB" b="1" dirty="0" smtClean="0"/>
              <a:t> </a:t>
            </a:r>
            <a:r>
              <a:rPr lang="en-GB" sz="2000" b="1" dirty="0" smtClean="0">
                <a:solidFill>
                  <a:srgbClr val="0070C0"/>
                </a:solidFill>
              </a:rPr>
              <a:t>else</a:t>
            </a:r>
            <a:r>
              <a:rPr lang="en-GB" sz="2000" b="1" dirty="0" smtClean="0"/>
              <a:t> </a:t>
            </a:r>
            <a:r>
              <a:rPr lang="en-GB" sz="1600" b="1" dirty="0" smtClean="0"/>
              <a:t>is optional</a:t>
            </a:r>
          </a:p>
        </p:txBody>
      </p:sp>
    </p:spTree>
    <p:extLst>
      <p:ext uri="{BB962C8B-B14F-4D97-AF65-F5344CB8AC3E}">
        <p14:creationId xmlns:p14="http://schemas.microsoft.com/office/powerpoint/2010/main" val="25456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would you conclude from the following two </a:t>
            </a:r>
            <a:r>
              <a:rPr lang="en-GB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statements?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Logical OR and </a:t>
            </a:r>
            <a:r>
              <a:rPr lang="en-GB" dirty="0" err="1" smtClean="0"/>
              <a:t>AND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4689" y="1524040"/>
            <a:ext cx="7102624" cy="16312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course=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19</a:t>
            </a:r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course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age &gt; 18: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'Welcome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689" y="3686547"/>
            <a:ext cx="7102624" cy="70788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 &gt; 20: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'Please start your'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course,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'course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316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bb3bdb55-ce43-40c7-ac96-dc2d075fdb96" ContentTypeId="0x0101009AB076E22428264284E11C73D716557C16" PreviousValue="tru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Props1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D5522B-EB9D-4D25-9119-57E2419A8A6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061BB21-BB40-4BC7-9DE2-F08BBC32B511}"/>
</file>

<file path=customXml/itemProps4.xml><?xml version="1.0" encoding="utf-8"?>
<ds:datastoreItem xmlns:ds="http://schemas.openxmlformats.org/officeDocument/2006/customXml" ds:itemID="{D8E3596B-E668-4D46-BAFD-A1B0D89743A3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d87ebf94-adeb-449c-a646-cea72623b18d"/>
    <ds:schemaRef ds:uri="4ff00d7d-e7fe-48a8-a79f-9d301ade6be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202</TotalTime>
  <Words>469</Words>
  <Application>Microsoft Office PowerPoint</Application>
  <PresentationFormat>On-screen Show (4:3)</PresentationFormat>
  <Paragraphs>111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Courier New</vt:lpstr>
      <vt:lpstr>Wingdings</vt:lpstr>
      <vt:lpstr>IT_Slides_2013_v1.0</vt:lpstr>
      <vt:lpstr>Control Flow - Selection</vt:lpstr>
      <vt:lpstr>Lesson Objectives</vt:lpstr>
      <vt:lpstr>What is Control Flow?</vt:lpstr>
      <vt:lpstr>Control Flow - Selection</vt:lpstr>
      <vt:lpstr>Comparing values</vt:lpstr>
      <vt:lpstr>Selection example – IF statement</vt:lpstr>
      <vt:lpstr>Selection example – IF … ELSE</vt:lpstr>
      <vt:lpstr>Control flow using "else if"  - elif</vt:lpstr>
      <vt:lpstr>Logical OR and AND</vt:lpstr>
      <vt:lpstr>Python Fundamentals</vt:lpstr>
      <vt:lpstr>Exercise</vt:lpstr>
      <vt:lpstr>Further Reading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mike baradaran</cp:lastModifiedBy>
  <cp:revision>41</cp:revision>
  <dcterms:created xsi:type="dcterms:W3CDTF">2014-01-31T18:44:40Z</dcterms:created>
  <dcterms:modified xsi:type="dcterms:W3CDTF">2019-07-01T10:45:53Z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0x010100F0967B7CEE8D417F966757887D9466FB00BF827E6A33EABC489C0FABBC440ED818</vt:lpwstr>
  </property>
  <property fmtid="{D5CDD505-2E9C-101B-9397-08002B2CF9AE}" pid="5" name="BookType">
    <vt:lpwstr>4</vt:lpwstr>
  </property>
</Properties>
</file>