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0070C0"/>
    <a:srgbClr val="0070AB"/>
    <a:srgbClr val="FF70C0"/>
    <a:srgbClr val="005AAB"/>
    <a:srgbClr val="DFFFCD"/>
    <a:srgbClr val="C80000"/>
    <a:srgbClr val="0000C8"/>
    <a:srgbClr val="134183"/>
    <a:srgbClr val="00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87753" autoAdjust="0"/>
  </p:normalViewPr>
  <p:slideViewPr>
    <p:cSldViewPr snapToGrid="0">
      <p:cViewPr varScale="1">
        <p:scale>
          <a:sx n="137" d="100"/>
          <a:sy n="137" d="100"/>
        </p:scale>
        <p:origin x="27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8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Another way of saying do something repeatedly. Each iteration is once around the loop.</a:t>
            </a:r>
          </a:p>
          <a:p>
            <a:r>
              <a:rPr lang="en-GB" dirty="0"/>
              <a:t>Computers are very good at doing loops, very quickly and without getting tired or bored!</a:t>
            </a:r>
          </a:p>
          <a:p>
            <a:r>
              <a:rPr lang="en-GB" dirty="0"/>
              <a:t>The first example is what is called an “infinite loop” – generally something we </a:t>
            </a:r>
            <a:r>
              <a:rPr lang="en-GB" i="1" u="sng" dirty="0"/>
              <a:t>don’t</a:t>
            </a:r>
            <a:r>
              <a:rPr lang="en-GB" i="0" u="none" dirty="0"/>
              <a:t> want to do.</a:t>
            </a:r>
          </a:p>
          <a:p>
            <a:r>
              <a:rPr lang="en-GB" i="0" u="none" dirty="0"/>
              <a:t>The second example will print “Hello World” four times – not five. Can you see why?</a:t>
            </a:r>
          </a:p>
          <a:p>
            <a:r>
              <a:rPr lang="en-GB" i="0" u="none" dirty="0"/>
              <a:t>The comma in the print statement is very useful and allows us to print a number of values, even if they are not the same type, on the same line.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62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</a:t>
            </a:r>
            <a:r>
              <a:rPr lang="en-GB" baseline="0" dirty="0"/>
              <a:t> first while loop increases n from 1 to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Print('*' * n) will print 6 *s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The second while loop decreases the value of n so long as n is greater than zero.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break to exit any kind</a:t>
            </a:r>
            <a:r>
              <a:rPr lang="en-GB" baseline="0" dirty="0"/>
              <a:t> of a loop. The break command must only be used in exceptional circumstances.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68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5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for loops are not the same as loops in other languages.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8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for loops are not the same as loops in other languages.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8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a-foolish-consistency-is-the-hobgoblin-of-little-mind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Control Flow - Selection</a:t>
            </a:r>
          </a:p>
        </p:txBody>
      </p:sp>
    </p:spTree>
    <p:extLst>
      <p:ext uri="{BB962C8B-B14F-4D97-AF65-F5344CB8AC3E}">
        <p14:creationId xmlns:p14="http://schemas.microsoft.com/office/powerpoint/2010/main" val="5105825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1643" y="1640994"/>
            <a:ext cx="4932040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(2,5):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print(x,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– using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range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B0B32-38CB-48CE-B633-86F4B3F3E485}"/>
              </a:ext>
            </a:extLst>
          </p:cNvPr>
          <p:cNvSpPr txBox="1"/>
          <p:nvPr/>
        </p:nvSpPr>
        <p:spPr>
          <a:xfrm>
            <a:off x="6464399" y="1646854"/>
            <a:ext cx="216024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All the numbers from 2 to 4</a:t>
            </a:r>
            <a:endParaRPr lang="en-GB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1895475" y="2876743"/>
            <a:ext cx="243001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lt1"/>
                </a:solidFill>
              </a:rPr>
              <a:t>2  Hello World</a:t>
            </a:r>
          </a:p>
          <a:p>
            <a:r>
              <a:rPr lang="en-GB" sz="2400" b="1" dirty="0">
                <a:solidFill>
                  <a:schemeClr val="lt1"/>
                </a:solidFill>
              </a:rPr>
              <a:t>3  Hello World</a:t>
            </a:r>
          </a:p>
          <a:p>
            <a:r>
              <a:rPr lang="en-GB" sz="2400" b="1" dirty="0">
                <a:solidFill>
                  <a:schemeClr val="lt1"/>
                </a:solidFill>
              </a:rPr>
              <a:t>4  Hello World</a:t>
            </a:r>
          </a:p>
        </p:txBody>
      </p:sp>
    </p:spTree>
    <p:extLst>
      <p:ext uri="{BB962C8B-B14F-4D97-AF65-F5344CB8AC3E}">
        <p14:creationId xmlns:p14="http://schemas.microsoft.com/office/powerpoint/2010/main" val="326986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chapter you learned about:</a:t>
            </a:r>
          </a:p>
          <a:p>
            <a:r>
              <a:rPr lang="en-GB" dirty="0"/>
              <a:t>Using iteration (loops) in Python </a:t>
            </a:r>
          </a:p>
          <a:p>
            <a:pPr lvl="1"/>
            <a:r>
              <a:rPr lang="en-GB" dirty="0"/>
              <a:t>while</a:t>
            </a:r>
          </a:p>
          <a:p>
            <a:pPr lvl="1"/>
            <a:r>
              <a:rPr lang="en-GB" dirty="0"/>
              <a:t>for</a:t>
            </a:r>
          </a:p>
          <a:p>
            <a:pPr lvl="1"/>
            <a:r>
              <a:rPr lang="en-GB" dirty="0"/>
              <a:t>break</a:t>
            </a:r>
          </a:p>
          <a:p>
            <a:r>
              <a:rPr lang="en-GB" dirty="0"/>
              <a:t>Using the </a:t>
            </a:r>
            <a:r>
              <a:rPr lang="en-GB" b="1" dirty="0"/>
              <a:t>range</a:t>
            </a:r>
            <a:r>
              <a:rPr lang="en-GB" dirty="0"/>
              <a:t>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58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Please see your Exercise Guide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03-Iteration.docx</a:t>
            </a:r>
            <a:br>
              <a:rPr lang="en-GB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GB" sz="2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lab has many tasks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see how many you can do!</a:t>
            </a:r>
          </a:p>
          <a:p>
            <a:pPr marL="0" indent="0">
              <a:buNone/>
            </a:pPr>
            <a:endParaRPr lang="en-GB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Lab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5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https://www.python.org/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https://www.python.org/dev/peps/pep-0008/#a-foolish-consistency-is-the-hobgoblin-of-little-minds</a:t>
            </a:r>
            <a:endParaRPr lang="en-GB" sz="2000" dirty="0"/>
          </a:p>
          <a:p>
            <a:endParaRPr lang="en-GB" sz="20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19474791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chapter you'll learn about:</a:t>
            </a:r>
          </a:p>
          <a:p>
            <a:endParaRPr lang="en-GB" dirty="0"/>
          </a:p>
          <a:p>
            <a:r>
              <a:rPr lang="en-GB" dirty="0"/>
              <a:t>Using iteration (loops) in Python </a:t>
            </a:r>
          </a:p>
          <a:p>
            <a:pPr lvl="1"/>
            <a:r>
              <a:rPr lang="en-GB" dirty="0"/>
              <a:t>while</a:t>
            </a:r>
          </a:p>
          <a:p>
            <a:pPr lvl="1"/>
            <a:r>
              <a:rPr lang="en-GB" dirty="0"/>
              <a:t>For</a:t>
            </a:r>
          </a:p>
          <a:p>
            <a:pPr lvl="1"/>
            <a:endParaRPr lang="en-GB" dirty="0"/>
          </a:p>
          <a:p>
            <a:r>
              <a:rPr lang="en-GB" dirty="0"/>
              <a:t>Using the </a:t>
            </a:r>
            <a:r>
              <a:rPr lang="en-GB" b="1" dirty="0"/>
              <a:t>range()</a:t>
            </a:r>
            <a:r>
              <a:rPr lang="en-GB" dirty="0"/>
              <a:t> function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 Objectives</a:t>
            </a:r>
          </a:p>
        </p:txBody>
      </p:sp>
    </p:spTree>
    <p:extLst>
      <p:ext uri="{BB962C8B-B14F-4D97-AF65-F5344CB8AC3E}">
        <p14:creationId xmlns:p14="http://schemas.microsoft.com/office/powerpoint/2010/main" val="22936302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for controlling the order we do things</a:t>
            </a:r>
          </a:p>
          <a:p>
            <a:pPr lvl="1"/>
            <a:r>
              <a:rPr lang="en-GB" b="1" dirty="0"/>
              <a:t>Sequence</a:t>
            </a:r>
          </a:p>
          <a:p>
            <a:pPr lvl="2"/>
            <a:r>
              <a:rPr lang="en-GB" dirty="0"/>
              <a:t>Running code step by step, in order</a:t>
            </a:r>
            <a:endParaRPr lang="en-GB" sz="2800" dirty="0"/>
          </a:p>
          <a:p>
            <a:pPr lvl="1"/>
            <a:r>
              <a:rPr lang="en-GB" b="1" dirty="0"/>
              <a:t>Selection</a:t>
            </a:r>
          </a:p>
          <a:p>
            <a:pPr lvl="2"/>
            <a:r>
              <a:rPr lang="en-GB" dirty="0"/>
              <a:t>Deciding </a:t>
            </a:r>
            <a:r>
              <a:rPr lang="en-GB" i="1" dirty="0"/>
              <a:t>which </a:t>
            </a:r>
            <a:r>
              <a:rPr lang="en-GB" dirty="0"/>
              <a:t>lines of code should run</a:t>
            </a: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Iteration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 the same thing many times, i.e. in a loop</a:t>
            </a:r>
          </a:p>
          <a:p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Control Flow?</a:t>
            </a:r>
          </a:p>
        </p:txBody>
      </p:sp>
    </p:spTree>
    <p:extLst>
      <p:ext uri="{BB962C8B-B14F-4D97-AF65-F5344CB8AC3E}">
        <p14:creationId xmlns:p14="http://schemas.microsoft.com/office/powerpoint/2010/main" val="363615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2" indent="0">
              <a:buNone/>
            </a:pPr>
            <a:endParaRPr lang="en-GB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– using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6202" y="1194842"/>
            <a:ext cx="5436096" cy="23083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 = 1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while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 &lt; 5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print(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GB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World"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x = x + 1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53666" y="2202954"/>
            <a:ext cx="395536" cy="864096"/>
          </a:xfrm>
          <a:custGeom>
            <a:avLst/>
            <a:gdLst>
              <a:gd name="connsiteX0" fmla="*/ 241922 w 241922"/>
              <a:gd name="connsiteY0" fmla="*/ 0 h 641131"/>
              <a:gd name="connsiteX1" fmla="*/ 184 w 241922"/>
              <a:gd name="connsiteY1" fmla="*/ 420413 h 641131"/>
              <a:gd name="connsiteX2" fmla="*/ 210390 w 241922"/>
              <a:gd name="connsiteY2" fmla="*/ 641131 h 6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22" h="641131">
                <a:moveTo>
                  <a:pt x="241922" y="0"/>
                </a:moveTo>
                <a:cubicBezTo>
                  <a:pt x="123680" y="156779"/>
                  <a:pt x="5439" y="313558"/>
                  <a:pt x="184" y="420413"/>
                </a:cubicBezTo>
                <a:cubicBezTo>
                  <a:pt x="-5071" y="527268"/>
                  <a:pt x="102659" y="584199"/>
                  <a:pt x="210390" y="641131"/>
                </a:cubicBez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932040" y="3645024"/>
            <a:ext cx="3582144" cy="16312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1 Hello World</a:t>
            </a:r>
          </a:p>
          <a:p>
            <a:r>
              <a:rPr lang="en-GB" sz="2000" b="1" dirty="0"/>
              <a:t>2 Hello World</a:t>
            </a:r>
          </a:p>
          <a:p>
            <a:r>
              <a:rPr lang="en-GB" sz="2000" b="1" dirty="0"/>
              <a:t>3 Hello World</a:t>
            </a:r>
          </a:p>
          <a:p>
            <a:r>
              <a:rPr lang="en-GB" sz="2000" b="1" dirty="0"/>
              <a:t>4 Hello World</a:t>
            </a:r>
          </a:p>
          <a:p>
            <a:r>
              <a:rPr lang="en-GB" sz="2000" b="1" dirty="0"/>
              <a:t>Press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72278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While </a:t>
            </a:r>
            <a:r>
              <a:rPr lang="en-US" dirty="0"/>
              <a:t>example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4130" y="1252557"/>
            <a:ext cx="2958828" cy="16312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 = 1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 &lt;= 5: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 n)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n = n + 1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4966" y="1237131"/>
            <a:ext cx="1421904" cy="163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130" y="3017455"/>
            <a:ext cx="2592288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 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42712" y="3038708"/>
            <a:ext cx="1421904" cy="400110"/>
          </a:xfrm>
          <a:prstGeom prst="rect">
            <a:avLst/>
          </a:prstGeom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4130" y="3597463"/>
            <a:ext cx="2814812" cy="10156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 &gt; 0: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n = n - 1        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 n)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9722" y="3596421"/>
            <a:ext cx="1403648" cy="163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663158" y="1372766"/>
            <a:ext cx="2160240" cy="792088"/>
          </a:xfrm>
          <a:prstGeom prst="wedgeRoundRectCallout">
            <a:avLst>
              <a:gd name="adj1" fmla="val -61279"/>
              <a:gd name="adj2" fmla="val 9954"/>
              <a:gd name="adj3" fmla="val 16667"/>
            </a:avLst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What will 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/>
              <a:t>be after</a:t>
            </a:r>
            <a:br>
              <a:rPr lang="en-GB" b="1" dirty="0"/>
            </a:br>
            <a:r>
              <a:rPr lang="en-GB" b="1" dirty="0"/>
              <a:t>the while loop?</a:t>
            </a:r>
          </a:p>
        </p:txBody>
      </p:sp>
    </p:spTree>
    <p:extLst>
      <p:ext uri="{BB962C8B-B14F-4D97-AF65-F5344CB8AC3E}">
        <p14:creationId xmlns:p14="http://schemas.microsoft.com/office/powerpoint/2010/main" val="38615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the </a:t>
            </a:r>
            <a:r>
              <a:rPr lang="en-GB" b="1" dirty="0">
                <a:solidFill>
                  <a:srgbClr val="0070C0"/>
                </a:solidFill>
              </a:rPr>
              <a:t>break</a:t>
            </a:r>
            <a:r>
              <a:rPr lang="en-GB" dirty="0"/>
              <a:t> statement to end any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Break out!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122" y="1382291"/>
            <a:ext cx="7128792" cy="37856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total = 0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answer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total += </a:t>
            </a:r>
            <a:r>
              <a:rPr lang="en-GB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(input(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'Enter a number (1-10)'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total &gt;= 21: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answer = input(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'Get another number?'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'Total is 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,total)</a:t>
            </a:r>
          </a:p>
        </p:txBody>
      </p:sp>
      <p:sp>
        <p:nvSpPr>
          <p:cNvPr id="5" name="Freeform 4"/>
          <p:cNvSpPr/>
          <p:nvPr/>
        </p:nvSpPr>
        <p:spPr>
          <a:xfrm>
            <a:off x="613674" y="3727783"/>
            <a:ext cx="1042560" cy="1080120"/>
          </a:xfrm>
          <a:custGeom>
            <a:avLst/>
            <a:gdLst>
              <a:gd name="connsiteX0" fmla="*/ 1042560 w 1042560"/>
              <a:gd name="connsiteY0" fmla="*/ 0 h 945931"/>
              <a:gd name="connsiteX1" fmla="*/ 23057 w 1042560"/>
              <a:gd name="connsiteY1" fmla="*/ 252248 h 945931"/>
              <a:gd name="connsiteX2" fmla="*/ 306836 w 1042560"/>
              <a:gd name="connsiteY2" fmla="*/ 945931 h 945931"/>
              <a:gd name="connsiteX3" fmla="*/ 306836 w 1042560"/>
              <a:gd name="connsiteY3" fmla="*/ 945931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560" h="945931">
                <a:moveTo>
                  <a:pt x="1042560" y="0"/>
                </a:moveTo>
                <a:cubicBezTo>
                  <a:pt x="594119" y="47296"/>
                  <a:pt x="145678" y="94593"/>
                  <a:pt x="23057" y="252248"/>
                </a:cubicBezTo>
                <a:cubicBezTo>
                  <a:pt x="-99564" y="409903"/>
                  <a:pt x="306836" y="945931"/>
                  <a:pt x="306836" y="945931"/>
                </a:cubicBezTo>
                <a:lnTo>
                  <a:pt x="306836" y="94593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24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this part you'll explore </a:t>
            </a:r>
            <a:r>
              <a:rPr lang="en-GB" sz="1800" dirty="0">
                <a:solidFill>
                  <a:srgbClr val="7E0000"/>
                </a:solidFill>
              </a:rPr>
              <a:t>for</a:t>
            </a:r>
            <a:r>
              <a:rPr lang="en-GB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loops in Python</a:t>
            </a:r>
          </a:p>
          <a:p>
            <a:endParaRPr lang="en-GB" sz="1800" b="1" dirty="0">
              <a:solidFill>
                <a:srgbClr val="0070C0"/>
              </a:solidFill>
            </a:endParaRPr>
          </a:p>
          <a:p>
            <a:r>
              <a:rPr lang="en-GB" sz="1800" b="1" dirty="0">
                <a:solidFill>
                  <a:srgbClr val="0070C0"/>
                </a:solidFill>
              </a:rPr>
              <a:t>But, before studying </a:t>
            </a:r>
            <a:r>
              <a:rPr lang="en-GB" sz="1800" dirty="0">
                <a:solidFill>
                  <a:srgbClr val="7E0000"/>
                </a:solidFill>
              </a:rPr>
              <a:t>for</a:t>
            </a:r>
            <a:r>
              <a:rPr lang="en-GB" sz="1800" b="1" dirty="0">
                <a:solidFill>
                  <a:srgbClr val="0070C0"/>
                </a:solidFill>
              </a:rPr>
              <a:t> loops lets have a look at the </a:t>
            </a:r>
            <a:br>
              <a:rPr lang="en-GB" sz="1800" b="1" dirty="0">
                <a:solidFill>
                  <a:srgbClr val="0070C0"/>
                </a:solidFill>
              </a:rPr>
            </a:br>
            <a:r>
              <a:rPr lang="en-GB" sz="1800" b="1" dirty="0">
                <a:solidFill>
                  <a:srgbClr val="0070C0"/>
                </a:solidFill>
              </a:rPr>
              <a:t>very useful </a:t>
            </a:r>
            <a:r>
              <a:rPr lang="en-GB" sz="1800" b="1" dirty="0">
                <a:solidFill>
                  <a:srgbClr val="7E0000"/>
                </a:solidFill>
              </a:rPr>
              <a:t>range</a:t>
            </a:r>
            <a:r>
              <a:rPr lang="en-GB" sz="1800" b="1" dirty="0">
                <a:solidFill>
                  <a:srgbClr val="0070C0"/>
                </a:solidFill>
              </a:rPr>
              <a:t> function.</a:t>
            </a:r>
            <a:endParaRPr lang="en-GB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/>
              <a:t>Part 2 – </a:t>
            </a:r>
            <a:r>
              <a:rPr lang="en-GB" sz="3200" dirty="0">
                <a:solidFill>
                  <a:srgbClr val="7E0000"/>
                </a:solidFill>
              </a:rPr>
              <a:t>for</a:t>
            </a:r>
            <a:r>
              <a:rPr lang="en-GB" sz="4400" dirty="0"/>
              <a:t> </a:t>
            </a:r>
            <a:r>
              <a:rPr lang="en-GB" sz="3200" dirty="0"/>
              <a:t>loops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Generate a sequence of numbers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range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3163" y="1490489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381426" y="221056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(1,5)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373163" y="3038663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(5,0,-1)</a:t>
            </a:r>
            <a:endParaRPr lang="en-GB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078960" y="1532880"/>
            <a:ext cx="2046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0,1,2,3,4</a:t>
            </a:r>
          </a:p>
        </p:txBody>
      </p:sp>
      <p:sp>
        <p:nvSpPr>
          <p:cNvPr id="8" name="Rectangle 7"/>
          <p:cNvSpPr/>
          <p:nvPr/>
        </p:nvSpPr>
        <p:spPr>
          <a:xfrm>
            <a:off x="4053124" y="2210568"/>
            <a:ext cx="2046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1,2,3,4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8960" y="3117056"/>
            <a:ext cx="2046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5,4,3,2,1</a:t>
            </a:r>
          </a:p>
        </p:txBody>
      </p:sp>
    </p:spTree>
    <p:extLst>
      <p:ext uri="{BB962C8B-B14F-4D97-AF65-F5344CB8AC3E}">
        <p14:creationId xmlns:p14="http://schemas.microsoft.com/office/powerpoint/2010/main" val="41351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674674"/>
            <a:ext cx="4896544" cy="113877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(5):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print(x,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– For loops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4545D-680E-4F12-91A2-57EA131CF7CB}"/>
              </a:ext>
            </a:extLst>
          </p:cNvPr>
          <p:cNvSpPr txBox="1"/>
          <p:nvPr/>
        </p:nvSpPr>
        <p:spPr>
          <a:xfrm>
            <a:off x="6418684" y="1700808"/>
            <a:ext cx="206809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means </a:t>
            </a:r>
            <a:b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All the numbers </a:t>
            </a:r>
            <a:b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from 0 to 4</a:t>
            </a:r>
            <a:endParaRPr lang="en-GB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3074184"/>
            <a:ext cx="2304256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0  Hello World</a:t>
            </a:r>
          </a:p>
          <a:p>
            <a:r>
              <a:rPr lang="en-GB" sz="2400" b="1" dirty="0"/>
              <a:t>1  Hello World</a:t>
            </a:r>
          </a:p>
          <a:p>
            <a:r>
              <a:rPr lang="en-GB" sz="2400" b="1" dirty="0"/>
              <a:t>2  Hello World</a:t>
            </a:r>
          </a:p>
          <a:p>
            <a:r>
              <a:rPr lang="en-GB" sz="2400" b="1" dirty="0"/>
              <a:t>3  Hello World</a:t>
            </a:r>
          </a:p>
          <a:p>
            <a:r>
              <a:rPr lang="en-GB" sz="2400" b="1" dirty="0"/>
              <a:t>4  Hello World</a:t>
            </a:r>
          </a:p>
        </p:txBody>
      </p:sp>
    </p:spTree>
    <p:extLst>
      <p:ext uri="{BB962C8B-B14F-4D97-AF65-F5344CB8AC3E}">
        <p14:creationId xmlns:p14="http://schemas.microsoft.com/office/powerpoint/2010/main" val="3836563201"/>
      </p:ext>
    </p:extLst>
  </p:cSld>
  <p:clrMapOvr>
    <a:masterClrMapping/>
  </p:clrMapOvr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/>
    </BookTypeField0>
    <SequenceNumber xmlns="E64DA411-94AE-4202-97C9-83273A834252" xsi:nil="true"/>
    <IsBuildFile xmlns="E64DA411-94AE-4202-97C9-83273A83425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8E184D-19AD-43B5-BEEB-DA91E1EC3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4DA411-94AE-4202-97C9-83273A8342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E3596B-E668-4D46-BAFD-A1B0D89743A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87ebf94-adeb-449c-a646-cea72623b18d"/>
    <ds:schemaRef ds:uri="http://schemas.microsoft.com/office/2006/documentManagement/types"/>
    <ds:schemaRef ds:uri="http://www.w3.org/XML/1998/namespace"/>
    <ds:schemaRef ds:uri="4ff00d7d-e7fe-48a8-a79f-9d301ade6bee"/>
    <ds:schemaRef ds:uri="http://purl.org/dc/dcmitype/"/>
    <ds:schemaRef ds:uri="http://purl.org/dc/terms/"/>
    <ds:schemaRef ds:uri="E64DA411-94AE-4202-97C9-83273A834252"/>
  </ds:schemaRefs>
</ds:datastoreItem>
</file>

<file path=customXml/itemProps3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236</TotalTime>
  <Words>659</Words>
  <Application>Microsoft Macintosh PowerPoint</Application>
  <PresentationFormat>On-screen Show (4:3)</PresentationFormat>
  <Paragraphs>127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Courier New</vt:lpstr>
      <vt:lpstr>Wingdings</vt:lpstr>
      <vt:lpstr>IT_Slides_2013_v1.0</vt:lpstr>
      <vt:lpstr>Control Flow - Selection</vt:lpstr>
      <vt:lpstr>Lesson Objectives</vt:lpstr>
      <vt:lpstr>What is Control Flow?</vt:lpstr>
      <vt:lpstr>Iteration – using while</vt:lpstr>
      <vt:lpstr>Another While example </vt:lpstr>
      <vt:lpstr>Break out!</vt:lpstr>
      <vt:lpstr>Part 2 – for loops</vt:lpstr>
      <vt:lpstr>The range function</vt:lpstr>
      <vt:lpstr>Iteration – For loops</vt:lpstr>
      <vt:lpstr>For loops – using range</vt:lpstr>
      <vt:lpstr>Python Fundamentals</vt:lpstr>
      <vt:lpstr>Lab</vt:lpstr>
      <vt:lpstr>Further Reading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Siddharth Sharma</cp:lastModifiedBy>
  <cp:revision>50</cp:revision>
  <dcterms:created xsi:type="dcterms:W3CDTF">2014-01-31T18:44:40Z</dcterms:created>
  <dcterms:modified xsi:type="dcterms:W3CDTF">2024-06-17T14:13:52Z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0x010100F0967B7CEE8D417F966757887D9466FB00BF827E6A33EABC489C0FABBC440ED818</vt:lpwstr>
  </property>
</Properties>
</file>