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0070C0"/>
    <a:srgbClr val="0070AB"/>
    <a:srgbClr val="FF70C0"/>
    <a:srgbClr val="005AAB"/>
    <a:srgbClr val="DFFFCD"/>
    <a:srgbClr val="C80000"/>
    <a:srgbClr val="0000C8"/>
    <a:srgbClr val="134183"/>
    <a:srgbClr val="005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87779" autoAdjust="0"/>
  </p:normalViewPr>
  <p:slideViewPr>
    <p:cSldViewPr snapToGrid="0">
      <p:cViewPr varScale="1">
        <p:scale>
          <a:sx n="68" d="100"/>
          <a:sy n="68" d="100"/>
        </p:scale>
        <p:origin x="6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904" y="4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7" Type="http://schemas.openxmlformats.org/officeDocument/2006/relationships/theme" Target="theme/theme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8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3202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4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11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36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5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The append method is used most of the time but y</a:t>
            </a:r>
            <a:r>
              <a:rPr lang="en-GB" dirty="0" smtClean="0"/>
              <a:t>ou may also use the insert()</a:t>
            </a:r>
            <a:r>
              <a:rPr lang="en-GB" baseline="0" dirty="0" smtClean="0"/>
              <a:t> method to add an element at any position.</a:t>
            </a:r>
          </a:p>
          <a:p>
            <a:r>
              <a:rPr lang="en-GB" baseline="0" dirty="0" smtClean="0"/>
              <a:t>For example:</a:t>
            </a:r>
          </a:p>
          <a:p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[1,2,3]</a:t>
            </a:r>
          </a:p>
          <a:p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nos.insert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(1,99)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b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display [1, 99, 2, 3]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45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7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0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1166155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529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288174" y="270405"/>
            <a:ext cx="743712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670975"/>
            <a:ext cx="8786844" cy="572151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671000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6" y="928694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4609711" y="926547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9592" y="2130425"/>
            <a:ext cx="7558608" cy="1470025"/>
          </a:xfrm>
        </p:spPr>
        <p:txBody>
          <a:bodyPr/>
          <a:lstStyle/>
          <a:p>
            <a:r>
              <a:rPr lang="en-US" dirty="0"/>
              <a:t>Python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011110001110100100110010101001010101000111110010101010101010101010101010000000011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4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06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499176" cy="50014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7B30A-FD64-4892-A06F-146DE04DB86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73767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712671"/>
            <a:ext cx="8786874" cy="573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142844" y="74533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  <p:sldLayoutId id="2147483703" r:id="rId4"/>
    <p:sldLayoutId id="2147483704" r:id="rId5"/>
    <p:sldLayoutId id="2147483705" r:id="rId6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a-foolish-consistency-is-the-hobgoblin-of-little-mind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Lists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004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Removing elements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64890" y="1102290"/>
            <a:ext cx="6552728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numbers = [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1,3,5,7,5,9,5]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numbers.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(numbers[0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endParaRPr lang="en-GB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2118" y="1802631"/>
            <a:ext cx="237109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[1, 3, </a:t>
            </a:r>
            <a:r>
              <a:rPr lang="en-GB" sz="2400" b="1" dirty="0" smtClean="0"/>
              <a:t>7, 5, 9, 5]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64890" y="3848472"/>
            <a:ext cx="655272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'Steve'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'Helen'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GB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names.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"Steve"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2118" y="2514289"/>
            <a:ext cx="222707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/>
              <a:t>[3, </a:t>
            </a:r>
            <a:r>
              <a:rPr lang="en-GB" sz="2400" b="1" dirty="0"/>
              <a:t>7, 5, 9, 5]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9577" y="4580952"/>
            <a:ext cx="2371093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['Bob', 'Helen</a:t>
            </a:r>
            <a:r>
              <a:rPr lang="en-GB" sz="2400" b="1" dirty="0" smtClean="0"/>
              <a:t>']</a:t>
            </a:r>
            <a:endParaRPr lang="en-GB" sz="2400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553322" y="5469816"/>
            <a:ext cx="2880320" cy="610904"/>
          </a:xfrm>
          <a:prstGeom prst="wedgeRoundRectCallout">
            <a:avLst>
              <a:gd name="adj1" fmla="val -28552"/>
              <a:gd name="adj2" fmla="val -66534"/>
              <a:gd name="adj3" fmla="val 16667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Works with any kind of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0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Use the </a:t>
            </a:r>
            <a:r>
              <a:rPr lang="en-GB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</a:t>
            </a:r>
            <a:r>
              <a:rPr lang="en-GB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 smtClean="0"/>
              <a:t>command to check if an item is present in a List.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Checking for existence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3930" y="1510680"/>
            <a:ext cx="731897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adminIDs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12,33,84,45,67,36,16,66,67,99]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id = </a:t>
            </a:r>
            <a:r>
              <a:rPr lang="en-GB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(input(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'Enter your ID 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adminIDs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'Welcome!'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930" y="2950840"/>
            <a:ext cx="731897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David'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'Joanne'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'Sean'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'Sonia</a:t>
            </a:r>
            <a:r>
              <a:rPr lang="en-GB" sz="1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'Sean'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names: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'Sean is in the list!'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422" y="4115742"/>
            <a:ext cx="7303478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David,John,Joanne,Sean,Sonia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names: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'John is in the list</a:t>
            </a:r>
            <a:r>
              <a:rPr lang="en-GB" sz="1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GB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96879" y="4218409"/>
            <a:ext cx="1956735" cy="720080"/>
          </a:xfrm>
          <a:prstGeom prst="wedgeRoundRectCallout">
            <a:avLst>
              <a:gd name="adj1" fmla="val -60052"/>
              <a:gd name="adj2" fmla="val -25482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 smtClean="0">
                <a:solidFill>
                  <a:schemeClr val="dk1"/>
                </a:solidFill>
              </a:rPr>
              <a:t>List </a:t>
            </a:r>
            <a:r>
              <a:rPr lang="en-GB" sz="1600" b="1" dirty="0">
                <a:solidFill>
                  <a:schemeClr val="dk1"/>
                </a:solidFill>
              </a:rPr>
              <a:t>of </a:t>
            </a:r>
            <a:r>
              <a:rPr lang="en-GB" sz="1600" b="1" dirty="0" smtClean="0">
                <a:solidFill>
                  <a:schemeClr val="dk1"/>
                </a:solidFill>
              </a:rPr>
              <a:t>characters</a:t>
            </a:r>
            <a:br>
              <a:rPr lang="en-GB" sz="1600" b="1" dirty="0" smtClean="0">
                <a:solidFill>
                  <a:schemeClr val="dk1"/>
                </a:solidFill>
              </a:rPr>
            </a:br>
            <a:r>
              <a:rPr lang="en-GB" sz="1600" dirty="0" smtClean="0">
                <a:solidFill>
                  <a:schemeClr val="dk1"/>
                </a:solidFill>
              </a:rPr>
              <a:t>(string)</a:t>
            </a:r>
            <a:endParaRPr lang="en-GB" sz="1600" dirty="0">
              <a:solidFill>
                <a:schemeClr val="dk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435055" y="2158752"/>
            <a:ext cx="1224136" cy="288032"/>
          </a:xfrm>
          <a:prstGeom prst="wedgeRoundRectCallout">
            <a:avLst>
              <a:gd name="adj1" fmla="val -64613"/>
              <a:gd name="adj2" fmla="val -25665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numeric</a:t>
            </a:r>
            <a:endParaRPr lang="en-GB" sz="1600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454105" y="3421805"/>
            <a:ext cx="1224136" cy="249115"/>
          </a:xfrm>
          <a:prstGeom prst="wedgeRoundRectCallout">
            <a:avLst>
              <a:gd name="adj1" fmla="val -61628"/>
              <a:gd name="adj2" fmla="val -25665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strings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925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Use the sort() function to sort elements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Sorting List elements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76697" y="1366466"/>
            <a:ext cx="4248472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ages = [12,33,84,45,67,36,16]</a:t>
            </a:r>
          </a:p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ages.</a:t>
            </a:r>
            <a:r>
              <a:rPr lang="en-GB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sort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print(ages)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6697" y="3192795"/>
            <a:ext cx="4248472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ages = [12,33,84,45,67,36,16]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ages.</a:t>
            </a:r>
            <a:r>
              <a:rPr lang="en-GB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sort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(reverse=</a:t>
            </a:r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print(ages)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1073" y="4589983"/>
            <a:ext cx="378244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[84, 67, 45, 36, 33, 16, 12]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1072" y="2321731"/>
            <a:ext cx="3782447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/>
              <a:t>[</a:t>
            </a:r>
            <a:r>
              <a:rPr lang="en-GB" sz="2400" b="1" dirty="0"/>
              <a:t>12, 16, 33, 36, 45, 67, 84</a:t>
            </a:r>
            <a:r>
              <a:rPr lang="en-GB" sz="2400" b="1" dirty="0" smtClean="0"/>
              <a:t>]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0079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Used for splitting and extracting elements from </a:t>
            </a:r>
            <a:br>
              <a:rPr lang="en-GB" dirty="0" smtClean="0"/>
            </a:br>
            <a:r>
              <a:rPr lang="en-GB" dirty="0" smtClean="0"/>
              <a:t>a string using a delimiter.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string.</a:t>
            </a:r>
            <a:r>
              <a:rPr lang="en-GB" b="1" dirty="0" err="1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split</a:t>
            </a:r>
            <a:r>
              <a:rPr lang="en-GB" dirty="0" smtClean="0"/>
              <a:t>() function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8597" y="1761579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Bob,Steve,Helen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split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print(names)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597" y="3490032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data=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'18/OCT/2020'</a:t>
            </a:r>
            <a:endParaRPr lang="en-GB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parts = </a:t>
            </a:r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data.</a:t>
            </a:r>
            <a:r>
              <a:rPr lang="en-GB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split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print(parts)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9929" y="2697928"/>
            <a:ext cx="367068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['Bob', 'Steve', 'Helen</a:t>
            </a:r>
            <a:r>
              <a:rPr lang="en-GB" sz="2400" b="1" dirty="0" smtClean="0"/>
              <a:t>']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4769929" y="4455492"/>
            <a:ext cx="31066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['18', 'OCT', '2020</a:t>
            </a:r>
            <a:r>
              <a:rPr lang="en-GB" sz="2400" b="1" dirty="0" smtClean="0"/>
              <a:t>']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6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In this lesson we have covered:</a:t>
            </a:r>
          </a:p>
          <a:p>
            <a:pPr lvl="1"/>
            <a:r>
              <a:rPr lang="en-GB" dirty="0" smtClean="0"/>
              <a:t>How to create a list</a:t>
            </a:r>
            <a:endParaRPr lang="en-GB" dirty="0"/>
          </a:p>
          <a:p>
            <a:pPr lvl="1"/>
            <a:r>
              <a:rPr lang="en-GB" dirty="0"/>
              <a:t>Read an item from a list</a:t>
            </a:r>
          </a:p>
          <a:p>
            <a:pPr lvl="1"/>
            <a:r>
              <a:rPr lang="en-GB" dirty="0"/>
              <a:t>Add and item to a list</a:t>
            </a:r>
          </a:p>
          <a:p>
            <a:pPr lvl="1"/>
            <a:r>
              <a:rPr lang="en-GB" dirty="0"/>
              <a:t>Remove and item from a list</a:t>
            </a:r>
          </a:p>
          <a:p>
            <a:pPr lvl="1"/>
            <a:r>
              <a:rPr lang="en-GB" dirty="0"/>
              <a:t>Replace an </a:t>
            </a:r>
            <a:r>
              <a:rPr lang="en-GB" dirty="0" smtClean="0"/>
              <a:t>item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9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Please see your Exercise </a:t>
            </a:r>
            <a:r>
              <a:rPr lang="en-GB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Guide</a:t>
            </a:r>
          </a:p>
          <a:p>
            <a:pPr marL="0" indent="0">
              <a:buNone/>
            </a:pPr>
            <a:endParaRPr lang="en-GB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04-Lists.docx</a:t>
            </a:r>
            <a:r>
              <a:rPr lang="en-GB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GB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exercise has many activities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see how many you can do!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Exercise</a:t>
            </a:r>
            <a:endParaRPr lang="en-GB" sz="2400" b="1" dirty="0">
              <a:solidFill>
                <a:srgbClr val="0070C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https://www.python.org/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https://www.python.org/dev/peps/pep-0008/#a-foolish-consistency-is-the-hobgoblin-of-little-minds</a:t>
            </a:r>
            <a:endParaRPr lang="en-GB" sz="2000" dirty="0"/>
          </a:p>
          <a:p>
            <a:endParaRPr lang="en-GB" sz="20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830024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Lists of Lists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59632" y="1582341"/>
            <a:ext cx="7488832" cy="2431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# list of lists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prod1 = [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"a123"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"Hammer"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,2.75]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prod2 = [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"a124"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"Screwdriver"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,0.95]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prod3 = [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"a125"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"Pliers"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,1.62]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products = [prod1, prod2, prod3]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print(products)</a:t>
            </a:r>
          </a:p>
          <a:p>
            <a:endParaRPr lang="en-GB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24" y="3491716"/>
            <a:ext cx="76328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dirty="0"/>
              <a:t>[['a123', 'Hammer', 2.75], ['a124', 'Screwdriver', 0.95], ['a125', 'Pliers', 1.62]]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1640" y="4165903"/>
            <a:ext cx="7488832" cy="1323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prod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products:</a:t>
            </a:r>
          </a:p>
          <a:p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[0],</a:t>
            </a:r>
            <a:r>
              <a:rPr lang="fr-FR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[1],</a:t>
            </a:r>
            <a:r>
              <a:rPr lang="fr-FR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[2])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5856" y="4941168"/>
            <a:ext cx="3078088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a123     Hammer          2.75</a:t>
            </a:r>
          </a:p>
          <a:p>
            <a:r>
              <a:rPr lang="en-GB" dirty="0"/>
              <a:t>a124     Screwdriver     0.95</a:t>
            </a:r>
          </a:p>
          <a:p>
            <a:r>
              <a:rPr lang="en-GB" dirty="0"/>
              <a:t>a125     Pliers          1.62</a:t>
            </a:r>
          </a:p>
          <a:p>
            <a:r>
              <a:rPr lang="en-GB" dirty="0"/>
              <a:t>Press any key to continue . . .</a:t>
            </a:r>
          </a:p>
        </p:txBody>
      </p:sp>
    </p:spTree>
    <p:extLst>
      <p:ext uri="{BB962C8B-B14F-4D97-AF65-F5344CB8AC3E}">
        <p14:creationId xmlns:p14="http://schemas.microsoft.com/office/powerpoint/2010/main" val="40745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this chapter you will learn how to</a:t>
            </a:r>
          </a:p>
          <a:p>
            <a:pPr lvl="1"/>
            <a:r>
              <a:rPr lang="en-GB" dirty="0" smtClean="0"/>
              <a:t>Create lists</a:t>
            </a:r>
          </a:p>
          <a:p>
            <a:pPr lvl="1"/>
            <a:r>
              <a:rPr lang="en-GB" dirty="0" smtClean="0"/>
              <a:t>Read an item from a list</a:t>
            </a:r>
          </a:p>
          <a:p>
            <a:pPr lvl="1"/>
            <a:r>
              <a:rPr lang="en-GB" dirty="0" smtClean="0"/>
              <a:t>Add and item to a list</a:t>
            </a:r>
          </a:p>
          <a:p>
            <a:pPr lvl="1"/>
            <a:r>
              <a:rPr lang="en-GB" dirty="0" smtClean="0"/>
              <a:t>Remove and item from a list</a:t>
            </a:r>
          </a:p>
          <a:p>
            <a:pPr lvl="1"/>
            <a:r>
              <a:rPr lang="en-GB" dirty="0" smtClean="0"/>
              <a:t>Replace an item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Lesson Objectives</a:t>
            </a:r>
          </a:p>
        </p:txBody>
      </p:sp>
    </p:spTree>
    <p:extLst>
      <p:ext uri="{BB962C8B-B14F-4D97-AF65-F5344CB8AC3E}">
        <p14:creationId xmlns:p14="http://schemas.microsoft.com/office/powerpoint/2010/main" val="2331881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list of elements in 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Lists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83221" y="1358232"/>
            <a:ext cx="3600401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1,3,5,7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3622" y="1358232"/>
            <a:ext cx="1224136" cy="199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183622" y="1838481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183622" y="2342537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83622" y="2846593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515267" y="14031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19498" y="18384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3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22642" y="23425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6873" y="2846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3221" y="3758657"/>
            <a:ext cx="6002324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['Bob', 'Steve', 'Helen']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09281" y="4397667"/>
            <a:ext cx="1477144" cy="1488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4209281" y="4877916"/>
            <a:ext cx="147714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209281" y="5381972"/>
            <a:ext cx="147714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313360" y="4442616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Bob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330740" y="4877916"/>
            <a:ext cx="88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Steve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330740" y="5381972"/>
            <a:ext cx="121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Helen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17307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Address an element using its </a:t>
            </a:r>
            <a:r>
              <a:rPr lang="en-GB" dirty="0"/>
              <a:t>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122" y="1211610"/>
            <a:ext cx="388843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1,3,5,7,9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numbers[0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numbers[2]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0730" y="1211610"/>
            <a:ext cx="1224136" cy="1992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20730" y="1691859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20730" y="2195915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120730" y="2699971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452375" y="12565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56606" y="16918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3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59750" y="2195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0770" y="26999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4666" y="1226942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[0]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4666" y="1662242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[1]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4666" y="2166298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[2]</a:t>
            </a: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4666" y="2670354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[3]</a:t>
            </a: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08762" y="1238791"/>
            <a:ext cx="439149" cy="4711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408762" y="2218274"/>
            <a:ext cx="439149" cy="4711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408762" y="1259811"/>
            <a:ext cx="439149" cy="4711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17714" y="3803898"/>
            <a:ext cx="58420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Bob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", "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Steve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", "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Helen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"]</a:t>
            </a:r>
            <a:b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names[1]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7" name="Freeform 26"/>
          <p:cNvSpPr/>
          <p:nvPr/>
        </p:nvSpPr>
        <p:spPr>
          <a:xfrm>
            <a:off x="3307503" y="4235947"/>
            <a:ext cx="580979" cy="579610"/>
          </a:xfrm>
          <a:custGeom>
            <a:avLst/>
            <a:gdLst>
              <a:gd name="connsiteX0" fmla="*/ 0 w 462455"/>
              <a:gd name="connsiteY0" fmla="*/ 388883 h 426303"/>
              <a:gd name="connsiteX1" fmla="*/ 325820 w 462455"/>
              <a:gd name="connsiteY1" fmla="*/ 388883 h 426303"/>
              <a:gd name="connsiteX2" fmla="*/ 462455 w 462455"/>
              <a:gd name="connsiteY2" fmla="*/ 0 h 426303"/>
              <a:gd name="connsiteX3" fmla="*/ 462455 w 462455"/>
              <a:gd name="connsiteY3" fmla="*/ 0 h 42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455" h="426303">
                <a:moveTo>
                  <a:pt x="0" y="388883"/>
                </a:moveTo>
                <a:cubicBezTo>
                  <a:pt x="124372" y="421290"/>
                  <a:pt x="248744" y="453697"/>
                  <a:pt x="325820" y="388883"/>
                </a:cubicBezTo>
                <a:cubicBezTo>
                  <a:pt x="402896" y="324069"/>
                  <a:pt x="462455" y="0"/>
                  <a:pt x="462455" y="0"/>
                </a:cubicBezTo>
                <a:lnTo>
                  <a:pt x="462455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5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 smtClean="0"/>
              <a:t>Use the </a:t>
            </a:r>
            <a:r>
              <a:rPr lang="en-GB" b="1" dirty="0" err="1" smtClean="0">
                <a:solidFill>
                  <a:srgbClr val="0070C0"/>
                </a:solidFill>
              </a:rPr>
              <a:t>len</a:t>
            </a:r>
            <a:r>
              <a:rPr lang="en-GB" dirty="0" smtClean="0"/>
              <a:t>() function to get the length of a List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b="1" dirty="0" err="1" smtClean="0">
                <a:solidFill>
                  <a:srgbClr val="0070C0"/>
                </a:solidFill>
              </a:rPr>
              <a:t>len</a:t>
            </a:r>
            <a:r>
              <a:rPr lang="en-GB" dirty="0" smtClean="0"/>
              <a:t>() function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6222" y="1471700"/>
            <a:ext cx="3888432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1,3,5,7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400" b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(numbers)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6222" y="3434896"/>
            <a:ext cx="5904656" cy="1443020"/>
            <a:chOff x="1331640" y="5057889"/>
            <a:chExt cx="4896544" cy="1877437"/>
          </a:xfrm>
        </p:grpSpPr>
        <p:sp>
          <p:nvSpPr>
            <p:cNvPr id="24" name="Rectangle 23"/>
            <p:cNvSpPr/>
            <p:nvPr/>
          </p:nvSpPr>
          <p:spPr>
            <a:xfrm>
              <a:off x="1331640" y="5057889"/>
              <a:ext cx="4896544" cy="1877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GB" sz="24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names</a:t>
              </a:r>
              <a:r>
                <a:rPr lang="en-GB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GB" sz="24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["</a:t>
              </a:r>
              <a:r>
                <a:rPr lang="en-GB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Bob</a:t>
              </a:r>
              <a:r>
                <a:rPr lang="en-GB" sz="24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", "</a:t>
              </a:r>
              <a:r>
                <a:rPr lang="en-GB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Steve</a:t>
              </a:r>
              <a:r>
                <a:rPr lang="en-GB" sz="24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", "</a:t>
              </a:r>
              <a:r>
                <a:rPr lang="en-GB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Helen</a:t>
              </a:r>
              <a:r>
                <a:rPr lang="en-GB" sz="24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"]</a:t>
              </a:r>
              <a:endParaRPr lang="en-GB" sz="24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print(</a:t>
              </a:r>
              <a:r>
                <a:rPr lang="en-GB" sz="2400" b="1" dirty="0" err="1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len</a:t>
              </a:r>
              <a:r>
                <a:rPr lang="en-GB" sz="24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(names)</a:t>
              </a:r>
              <a:r>
                <a:rPr lang="en-GB" sz="2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GB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Oval Callout 24"/>
            <p:cNvSpPr/>
            <p:nvPr/>
          </p:nvSpPr>
          <p:spPr>
            <a:xfrm>
              <a:off x="3967835" y="5991133"/>
              <a:ext cx="588358" cy="665599"/>
            </a:xfrm>
            <a:prstGeom prst="wedgeEllipseCallout">
              <a:avLst>
                <a:gd name="adj1" fmla="val -65516"/>
                <a:gd name="adj2" fmla="val -625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/>
                <a:t>3</a:t>
              </a:r>
              <a:endParaRPr lang="en-GB" b="1" dirty="0"/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4250618" y="2254377"/>
            <a:ext cx="648072" cy="504056"/>
          </a:xfrm>
          <a:prstGeom prst="wedgeEllipseCallout">
            <a:avLst>
              <a:gd name="adj1" fmla="val -69602"/>
              <a:gd name="adj2" fmla="val -160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3515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Iterating through a List - for loop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20688" y="1146274"/>
            <a:ext cx="6192688" cy="184665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"Steve"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"Helen"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GB" sz="24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print(name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b="1" dirty="0"/>
          </a:p>
        </p:txBody>
      </p:sp>
      <p:sp>
        <p:nvSpPr>
          <p:cNvPr id="3" name="Rectangle 2"/>
          <p:cNvSpPr/>
          <p:nvPr/>
        </p:nvSpPr>
        <p:spPr>
          <a:xfrm>
            <a:off x="4113584" y="2645668"/>
            <a:ext cx="3563888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/>
              <a:t>Bob</a:t>
            </a:r>
          </a:p>
          <a:p>
            <a:r>
              <a:rPr lang="en-GB" sz="2000" b="1" dirty="0"/>
              <a:t>Steve</a:t>
            </a:r>
          </a:p>
          <a:p>
            <a:r>
              <a:rPr lang="en-GB" sz="2000" b="1" dirty="0" smtClean="0"/>
              <a:t>Helen</a:t>
            </a:r>
            <a:br>
              <a:rPr lang="en-GB" sz="2000" b="1" dirty="0" smtClean="0"/>
            </a:br>
            <a:endParaRPr lang="en-GB" sz="2000" b="1" dirty="0"/>
          </a:p>
          <a:p>
            <a:r>
              <a:rPr lang="en-GB" sz="1600" b="1" dirty="0"/>
              <a:t>P</a:t>
            </a:r>
            <a:r>
              <a:rPr lang="en-GB" sz="1800" b="1" dirty="0"/>
              <a:t>ress any key to continue . . .</a:t>
            </a:r>
          </a:p>
        </p:txBody>
      </p:sp>
    </p:spTree>
    <p:extLst>
      <p:ext uri="{BB962C8B-B14F-4D97-AF65-F5344CB8AC3E}">
        <p14:creationId xmlns:p14="http://schemas.microsoft.com/office/powerpoint/2010/main" val="210219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925" y="936526"/>
            <a:ext cx="6660232" cy="267765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"Steve"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"Helen"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=0     </a:t>
            </a:r>
            <a:r>
              <a:rPr lang="en-GB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# used as index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(names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):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print(names[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Iterating through a List – while loop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179118" y="3790181"/>
            <a:ext cx="3563888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800" b="1" dirty="0"/>
              <a:t>Bob</a:t>
            </a:r>
          </a:p>
          <a:p>
            <a:r>
              <a:rPr lang="en-GB" sz="1800" b="1" dirty="0"/>
              <a:t>Steve</a:t>
            </a:r>
          </a:p>
          <a:p>
            <a:r>
              <a:rPr lang="en-GB" sz="1800" b="1" dirty="0" smtClean="0"/>
              <a:t>Helen</a:t>
            </a:r>
            <a:br>
              <a:rPr lang="en-GB" sz="1800" b="1" dirty="0" smtClean="0"/>
            </a:br>
            <a:endParaRPr lang="en-GB" sz="1800" b="1" dirty="0"/>
          </a:p>
          <a:p>
            <a:r>
              <a:rPr lang="en-GB" sz="1600" b="1" dirty="0"/>
              <a:t>Press any key to continue . . .</a:t>
            </a:r>
          </a:p>
        </p:txBody>
      </p:sp>
    </p:spTree>
    <p:extLst>
      <p:ext uri="{BB962C8B-B14F-4D97-AF65-F5344CB8AC3E}">
        <p14:creationId xmlns:p14="http://schemas.microsoft.com/office/powerpoint/2010/main" val="195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is a list of characters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59557" y="1148050"/>
            <a:ext cx="338437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greeting =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greeting: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print(x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9557" y="3239765"/>
            <a:ext cx="489654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greeting =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=0     </a:t>
            </a:r>
            <a:r>
              <a:rPr lang="en-GB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# used as index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(greeting)):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print(greeting[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547989" y="1183035"/>
            <a:ext cx="3384376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600" b="1" dirty="0" smtClean="0"/>
              <a:t> H</a:t>
            </a:r>
            <a:endParaRPr lang="en-GB" sz="1600" b="1" dirty="0"/>
          </a:p>
          <a:p>
            <a:r>
              <a:rPr lang="en-GB" sz="1600" b="1" dirty="0" smtClean="0"/>
              <a:t> e</a:t>
            </a:r>
            <a:endParaRPr lang="en-GB" sz="1600" b="1" dirty="0"/>
          </a:p>
          <a:p>
            <a:r>
              <a:rPr lang="en-GB" sz="1600" b="1" dirty="0" smtClean="0"/>
              <a:t> l</a:t>
            </a:r>
            <a:endParaRPr lang="en-GB" sz="1600" b="1" dirty="0"/>
          </a:p>
          <a:p>
            <a:r>
              <a:rPr lang="en-GB" sz="1600" b="1" dirty="0" smtClean="0"/>
              <a:t> l</a:t>
            </a:r>
            <a:endParaRPr lang="en-GB" sz="1600" b="1" dirty="0"/>
          </a:p>
          <a:p>
            <a:r>
              <a:rPr lang="en-GB" sz="1600" b="1" dirty="0" smtClean="0"/>
              <a:t> o</a:t>
            </a:r>
            <a:endParaRPr lang="en-GB" sz="1600" b="1" dirty="0"/>
          </a:p>
          <a:p>
            <a:r>
              <a:rPr lang="en-GB" sz="1600" b="1" dirty="0" smtClean="0"/>
              <a:t> Press </a:t>
            </a:r>
            <a:r>
              <a:rPr lang="en-GB" sz="1600" b="1" dirty="0"/>
              <a:t>any key to continue . . .</a:t>
            </a:r>
          </a:p>
        </p:txBody>
      </p:sp>
    </p:spTree>
    <p:extLst>
      <p:ext uri="{BB962C8B-B14F-4D97-AF65-F5344CB8AC3E}">
        <p14:creationId xmlns:p14="http://schemas.microsoft.com/office/powerpoint/2010/main" val="4298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Appending elements at the end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66031" y="1236782"/>
            <a:ext cx="6264696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numbers = [1,3,5,7,9]</a:t>
            </a:r>
          </a:p>
          <a:p>
            <a:endParaRPr lang="en-GB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numbers.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(88)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5311" y="1800107"/>
            <a:ext cx="2535655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 smtClean="0"/>
              <a:t> </a:t>
            </a:r>
            <a:r>
              <a:rPr lang="en-GB" sz="2400" b="1" dirty="0" smtClean="0"/>
              <a:t>[</a:t>
            </a:r>
            <a:r>
              <a:rPr lang="en-GB" sz="2400" b="1" dirty="0"/>
              <a:t>1, 3, 5, 7, 9, 88</a:t>
            </a:r>
            <a:r>
              <a:rPr lang="en-GB" sz="2400" b="1" dirty="0" smtClean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666031" y="2965083"/>
            <a:ext cx="6264696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You can start with an empty 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List: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nos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[]</a:t>
            </a:r>
          </a:p>
          <a:p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nos.</a:t>
            </a:r>
            <a:r>
              <a:rPr lang="en-GB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nos.</a:t>
            </a:r>
            <a:r>
              <a:rPr lang="en-GB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nos.</a:t>
            </a:r>
            <a:r>
              <a:rPr lang="en-GB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(30)</a:t>
            </a:r>
          </a:p>
          <a:p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779546" y="4536225"/>
            <a:ext cx="207142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 smtClean="0"/>
              <a:t> [10, 20, 30]</a:t>
            </a:r>
          </a:p>
        </p:txBody>
      </p:sp>
    </p:spTree>
    <p:extLst>
      <p:ext uri="{BB962C8B-B14F-4D97-AF65-F5344CB8AC3E}">
        <p14:creationId xmlns:p14="http://schemas.microsoft.com/office/powerpoint/2010/main" val="16427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IT_Slides_2013_v1.0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/>
    </BookTypeField0>
    <SequenceNumber xmlns="E64DA411-94AE-4202-97C9-83273A834252" xsi:nil="true"/>
    <IsBuildFile xmlns="E64DA411-94AE-4202-97C9-83273A83425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Workbook - Chapter (PowerPoint)" ma:contentTypeID="0x0101009AB076E22428264284E11C73D716557C16006472FDE12FC56C41A665EA0A8AC4DD52" ma:contentTypeVersion="1" ma:contentTypeDescription="PowerPoint chapter (not full workbook)" ma:contentTypeScope="" ma:versionID="18e429d0b5e2cf1bf8d674d32388628a">
  <xsd:schema xmlns:xsd="http://www.w3.org/2001/XMLSchema" xmlns:xs="http://www.w3.org/2001/XMLSchema" xmlns:p="http://schemas.microsoft.com/office/2006/metadata/properties" xmlns:ns2="4ff00d7d-e7fe-48a8-a79f-9d301ade6bee" xmlns:ns3="d87ebf94-adeb-449c-a646-cea72623b18d" targetNamespace="http://schemas.microsoft.com/office/2006/metadata/properties" ma:root="true" ma:fieldsID="139425e7952c92862b8a9102cb2cdd20" ns2:_="" ns3:_="">
    <xsd:import namespace="4ff00d7d-e7fe-48a8-a79f-9d301ade6bee"/>
    <xsd:import namespace="d87ebf94-adeb-449c-a646-cea72623b18d"/>
    <xsd:element name="properties">
      <xsd:complexType>
        <xsd:sequence>
          <xsd:element name="documentManagement">
            <xsd:complexType>
              <xsd:all>
                <xsd:element ref="ns2:BookType" minOccurs="0"/>
                <xsd:element ref="ns2:SequenceNo" minOccurs="0"/>
                <xsd:element ref="ns2:ChapterType" minOccurs="0"/>
                <xsd:element ref="ns2:ChapterNo" minOccurs="0"/>
                <xsd:element ref="ns2:EnsureEvenPages" minOccurs="0"/>
                <xsd:element ref="ns2:PageNumbering" minOccurs="0"/>
                <xsd:element ref="ns2:PPTPrintingStyle" minOccurs="0"/>
                <xsd:element ref="ns2:StartPageNumber" minOccurs="0"/>
                <xsd:element ref="ns3:CoursewareMaster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00d7d-e7fe-48a8-a79f-9d301ade6bee" elementFormDefault="qualified">
    <xsd:import namespace="http://schemas.microsoft.com/office/2006/documentManagement/types"/>
    <xsd:import namespace="http://schemas.microsoft.com/office/infopath/2007/PartnerControls"/>
    <xsd:element name="BookType" ma:index="2" nillable="true" ma:displayName="Book Type" ma:default="None" ma:format="Dropdown" ma:internalName="BookType" ma:readOnly="false">
      <xsd:simpleType>
        <xsd:restriction base="dms:Choice">
          <xsd:enumeration value="None"/>
          <xsd:enumeration value="DG"/>
          <xsd:enumeration value="DG2"/>
          <xsd:enumeration value="DG3"/>
          <xsd:enumeration value="DG4"/>
          <xsd:enumeration value="DG_LP"/>
          <xsd:enumeration value="APP"/>
          <xsd:enumeration value="EG"/>
          <xsd:enumeration value="EG2"/>
          <xsd:enumeration value="HAND"/>
          <xsd:enumeration value="HAND2"/>
          <xsd:enumeration value="HAND3"/>
          <xsd:enumeration value="IK"/>
          <xsd:enumeration value="PCR"/>
          <xsd:enumeration value="LABS"/>
        </xsd:restriction>
      </xsd:simpleType>
    </xsd:element>
    <xsd:element name="SequenceNo" ma:index="3" nillable="true" ma:displayName="Sequence No" ma:decimals="2" ma:internalName="SequenceNo" ma:readOnly="false" ma:percentage="FALSE">
      <xsd:simpleType>
        <xsd:restriction base="dms:Number"/>
      </xsd:simpleType>
    </xsd:element>
    <xsd:element name="ChapterType" ma:index="10" nillable="true" ma:displayName="Chapter Type" ma:format="Dropdown" ma:hidden="true" ma:internalName="ChapterType" ma:readOnly="false">
      <xsd:simpleType>
        <xsd:union memberTypes="dms:Text">
          <xsd:simpleType>
            <xsd:restriction base="dms:Choice">
              <xsd:enumeration value="Appendix"/>
              <xsd:enumeration value="Chapter"/>
              <xsd:enumeration value="Exercise"/>
            </xsd:restriction>
          </xsd:simpleType>
        </xsd:union>
      </xsd:simpleType>
    </xsd:element>
    <xsd:element name="ChapterNo" ma:index="11" nillable="true" ma:displayName="Chapter No" ma:hidden="true" ma:internalName="ChapterNo" ma:readOnly="false">
      <xsd:simpleType>
        <xsd:restriction base="dms:Text">
          <xsd:maxLength value="5"/>
        </xsd:restriction>
      </xsd:simpleType>
    </xsd:element>
    <xsd:element name="EnsureEvenPages" ma:index="12" nillable="true" ma:displayName="Ensure Even Pages" ma:default="1" ma:hidden="true" ma:internalName="EnsureEvenPages" ma:readOnly="false">
      <xsd:simpleType>
        <xsd:restriction base="dms:Boolean"/>
      </xsd:simpleType>
    </xsd:element>
    <xsd:element name="PageNumbering" ma:index="13" nillable="true" ma:displayName="Page Numbering" ma:default="Sequential" ma:format="Dropdown" ma:hidden="true" ma:internalName="PageNumbering" ma:readOnly="false">
      <xsd:simpleType>
        <xsd:restriction base="dms:Choice">
          <xsd:enumeration value="None"/>
          <xsd:enumeration value="Restart at Page 1"/>
          <xsd:enumeration value="Sequential"/>
        </xsd:restriction>
      </xsd:simpleType>
    </xsd:element>
    <xsd:element name="PPTPrintingStyle" ma:index="14" nillable="true" ma:displayName="PPT Printing Style" ma:format="Dropdown" ma:internalName="PPTPrintingStyle">
      <xsd:simpleType>
        <xsd:restriction base="dms:Choice">
          <xsd:enumeration value="Handout 2 Up"/>
          <xsd:enumeration value="Handout 3 Up"/>
          <xsd:enumeration value="Landscape"/>
          <xsd:enumeration value="Portrait"/>
          <xsd:enumeration value="Portrait Print Notes"/>
        </xsd:restriction>
      </xsd:simpleType>
    </xsd:element>
    <xsd:element name="StartPageNumber" ma:index="15" nillable="true" ma:displayName="Start Page No" ma:decimals="0" ma:hidden="true" ma:internalName="StartPageNumber" ma:readOnly="false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ebf94-adeb-449c-a646-cea72623b18d" elementFormDefault="qualified">
    <xsd:import namespace="http://schemas.microsoft.com/office/2006/documentManagement/types"/>
    <xsd:import namespace="http://schemas.microsoft.com/office/infopath/2007/PartnerControls"/>
    <xsd:element name="CoursewareMasterStatus" ma:index="16" nillable="true" ma:displayName="Status" ma:default="Completed" ma:description="Courseware Master Status Field" ma:format="Dropdown" ma:internalName="CoursewareMasterStatus">
      <xsd:simpleType>
        <xsd:restriction base="dms:Choice">
          <xsd:enumeration value="PDF Convert"/>
          <xsd:enumeration value="Transfer - No PDF"/>
          <xsd:enumeration value="Complet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E3596B-E668-4D46-BAFD-A1B0D89743A3}">
  <ds:schemaRefs>
    <ds:schemaRef ds:uri="d87ebf94-adeb-449c-a646-cea72623b18d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4ff00d7d-e7fe-48a8-a79f-9d301ade6be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9EF86D6-2F2D-4455-B986-7ABA382CE2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DABD8E-7FD6-4DAE-820E-434562C64580}"/>
</file>

<file path=customXml/itemProps4.xml><?xml version="1.0" encoding="utf-8"?>
<ds:datastoreItem xmlns:ds="http://schemas.openxmlformats.org/officeDocument/2006/customXml" ds:itemID="{DF2A9A19-70D8-46DC-A109-A8A003573C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f00d7d-e7fe-48a8-a79f-9d301ade6bee"/>
    <ds:schemaRef ds:uri="d87ebf94-adeb-449c-a646-cea72623b1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241</TotalTime>
  <Words>743</Words>
  <Application>Microsoft Office PowerPoint</Application>
  <PresentationFormat>On-screen Show (4:3)</PresentationFormat>
  <Paragraphs>182</Paragraphs>
  <Slides>17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Wingdings</vt:lpstr>
      <vt:lpstr>IT_Slides_2013_v1.0</vt:lpstr>
      <vt:lpstr>Lists</vt:lpstr>
      <vt:lpstr>Lesson Objectives</vt:lpstr>
      <vt:lpstr>Python Lists</vt:lpstr>
      <vt:lpstr>Address an element using its index</vt:lpstr>
      <vt:lpstr>The len() function</vt:lpstr>
      <vt:lpstr>Iterating through a List - for loop</vt:lpstr>
      <vt:lpstr>Iterating through a List – while loop</vt:lpstr>
      <vt:lpstr>String is a list of characters</vt:lpstr>
      <vt:lpstr>Appending elements at the end</vt:lpstr>
      <vt:lpstr>Removing elements</vt:lpstr>
      <vt:lpstr>Checking for existence</vt:lpstr>
      <vt:lpstr>Sorting List elements</vt:lpstr>
      <vt:lpstr>The string.split() function</vt:lpstr>
      <vt:lpstr>Python Fundamentals</vt:lpstr>
      <vt:lpstr>Exercise</vt:lpstr>
      <vt:lpstr>Further Reading</vt:lpstr>
      <vt:lpstr>Lists of Lists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Potter</dc:creator>
  <cp:lastModifiedBy>Admin</cp:lastModifiedBy>
  <cp:revision>57</cp:revision>
  <dcterms:created xsi:type="dcterms:W3CDTF">2014-01-31T18:44:40Z</dcterms:created>
  <dcterms:modified xsi:type="dcterms:W3CDTF">2019-09-24T09:10:09Z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Order">
    <vt:r8>200</vt:r8>
  </property>
  <property fmtid="{D5CDD505-2E9C-101B-9397-08002B2CF9AE}" pid="4" name="ContentTypeId">
    <vt:lpwstr>0x010100F0967B7CEE8D417F966757887D9466FB00BF827E6A33EABC489C0FABBC440ED818</vt:lpwstr>
  </property>
</Properties>
</file>