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7779" autoAdjust="0"/>
  </p:normalViewPr>
  <p:slideViewPr>
    <p:cSldViewPr snapToGrid="0">
      <p:cViewPr varScale="1">
        <p:scale>
          <a:sx n="68" d="100"/>
          <a:sy n="68" d="100"/>
        </p:scale>
        <p:origin x="6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30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number_abs.htm" TargetMode="External"/><Relationship Id="rId7" Type="http://schemas.openxmlformats.org/officeDocument/2006/relationships/hyperlink" Target="https://www.tutorialspoint.com/python/number_round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ialspoint.com/python/number_pow.htm" TargetMode="External"/><Relationship Id="rId5" Type="http://schemas.openxmlformats.org/officeDocument/2006/relationships/hyperlink" Target="https://www.tutorialspoint.com/python/number_min.htm" TargetMode="External"/><Relationship Id="rId4" Type="http://schemas.openxmlformats.org/officeDocument/2006/relationships/hyperlink" Target="https://www.tutorialspoint.com/python/number_max.htm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string_upper.htm" TargetMode="External"/><Relationship Id="rId3" Type="http://schemas.openxmlformats.org/officeDocument/2006/relationships/hyperlink" Target="https://www.tutorialspoint.com/python/string_capitalize.htm" TargetMode="External"/><Relationship Id="rId7" Type="http://schemas.openxmlformats.org/officeDocument/2006/relationships/hyperlink" Target="https://www.tutorialspoint.com/python/string_lower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ialspoint.com/python/string_ljust.htm" TargetMode="External"/><Relationship Id="rId5" Type="http://schemas.openxmlformats.org/officeDocument/2006/relationships/hyperlink" Target="https://www.tutorialspoint.com/python/string_len.htm" TargetMode="External"/><Relationship Id="rId4" Type="http://schemas.openxmlformats.org/officeDocument/2006/relationships/hyperlink" Target="https://www.tutorialspoint.com/python/string_center.htm" TargetMode="External"/><Relationship Id="rId9" Type="http://schemas.openxmlformats.org/officeDocument/2006/relationships/hyperlink" Target="https://www.tutorialspoint.com/python/string_zfill.htm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string_upper.htm" TargetMode="External"/><Relationship Id="rId3" Type="http://schemas.openxmlformats.org/officeDocument/2006/relationships/hyperlink" Target="https://www.tutorialspoint.com/python/string_capitalize.htm" TargetMode="External"/><Relationship Id="rId7" Type="http://schemas.openxmlformats.org/officeDocument/2006/relationships/hyperlink" Target="https://www.tutorialspoint.com/python/string_lower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ialspoint.com/python/string_ljust.htm" TargetMode="External"/><Relationship Id="rId5" Type="http://schemas.openxmlformats.org/officeDocument/2006/relationships/hyperlink" Target="https://www.tutorialspoint.com/python/string_len.htm" TargetMode="External"/><Relationship Id="rId4" Type="http://schemas.openxmlformats.org/officeDocument/2006/relationships/hyperlink" Target="https://www.tutorialspoint.com/python/string_center.htm" TargetMode="External"/><Relationship Id="rId9" Type="http://schemas.openxmlformats.org/officeDocument/2006/relationships/hyperlink" Target="https://www.tutorialspoint.com/python/string_zfill.htm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2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0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function doesn’t always take parameters. For example, it goes and calculates something for which it doesn’t need parameters, e.g. a function </a:t>
            </a:r>
            <a:r>
              <a:rPr lang="en-GB" b="1" dirty="0" err="1"/>
              <a:t>get_pi_fiveplaces</a:t>
            </a:r>
            <a:r>
              <a:rPr lang="en-GB" b="1" dirty="0"/>
              <a:t>()</a:t>
            </a:r>
            <a:r>
              <a:rPr lang="en-GB" dirty="0"/>
              <a:t> returns the value of PI to five decimal places – no parameter necessary.</a:t>
            </a:r>
          </a:p>
          <a:p>
            <a:endParaRPr lang="en-GB" dirty="0"/>
          </a:p>
          <a:p>
            <a:r>
              <a:rPr lang="en-GB" dirty="0"/>
              <a:t>A function may not return a result. A function to delete a file on disk doesn’t need to return anything – though it may be better to </a:t>
            </a:r>
            <a:r>
              <a:rPr lang="en-GB" dirty="0" err="1"/>
              <a:t>to</a:t>
            </a:r>
            <a:r>
              <a:rPr lang="en-GB" dirty="0"/>
              <a:t> return the success or otherwise of the operation.</a:t>
            </a:r>
          </a:p>
          <a:p>
            <a:endParaRPr lang="en-GB" dirty="0"/>
          </a:p>
          <a:p>
            <a:r>
              <a:rPr lang="en-GB" dirty="0"/>
              <a:t>There are hundreds of built-in functions in the Python main library but it is still very common to write our own to do tasks specific to our needs.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9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literal can be an actual number or a piece of text.</a:t>
            </a:r>
          </a:p>
          <a:p>
            <a:r>
              <a:rPr lang="en-GB" dirty="0"/>
              <a:t>A variable is a container for a value. The print function prints out the value contained in the variable.</a:t>
            </a:r>
          </a:p>
          <a:p>
            <a:r>
              <a:rPr lang="en-GB" dirty="0"/>
              <a:t>An expression is simply a different way of saying “the result of some calculation”. </a:t>
            </a:r>
          </a:p>
          <a:p>
            <a:r>
              <a:rPr lang="en-GB" dirty="0"/>
              <a:t>In the example the expression evaluates to 10 (2 x 3 = 6 + 4 = 10) so the print function prints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75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0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Numeric Functions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abs(x)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>
                <a:effectLst/>
              </a:rPr>
              <a:t>Returns the absolute (positive) value of x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max(x1, x2,...)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>
                <a:effectLst/>
              </a:rPr>
              <a:t>Returns the largest of its parameters.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min(x1, x2,...)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>
                <a:effectLst/>
              </a:rPr>
              <a:t>Returns the smallest of its parameters.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pow(x, y)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>
                <a:effectLst/>
              </a:rPr>
              <a:t>Returns the value of x raised to the power of y. E.g., pow(3,3) = 27 (3x3x3)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round(x [,n])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>
                <a:effectLst/>
              </a:rPr>
              <a:t>Returns </a:t>
            </a:r>
            <a:r>
              <a:rPr lang="en-GB" b="1" dirty="0">
                <a:effectLst/>
              </a:rPr>
              <a:t>x</a:t>
            </a:r>
            <a:r>
              <a:rPr lang="en-GB" dirty="0">
                <a:effectLst/>
              </a:rPr>
              <a:t> rounded to n digits from the decimal point. Python rounds 0.5 up to 1.0 and rounds -0.5 down to -1.0.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9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capitalize()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Capitalise first letter of a piece of text.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center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(width, </a:t>
            </a:r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fillchar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 text within a string, padding with a specified character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len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(string)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 smtClean="0">
                <a:effectLst/>
              </a:rPr>
              <a:t>Returns the length of the string</a:t>
            </a:r>
          </a:p>
          <a:p>
            <a:pPr fontAlgn="t"/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ljust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(width[, </a:t>
            </a:r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fillchar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])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justify text, padding with a specified character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lower()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all uppercase letters in string to lowercase.</a:t>
            </a:r>
          </a:p>
          <a:p>
            <a:r>
              <a:rPr lang="en-GB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upper()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lowercase letters in string to uppercase.</a:t>
            </a:r>
          </a:p>
          <a:p>
            <a:r>
              <a:rPr lang="en-GB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zfill</a:t>
            </a:r>
            <a:r>
              <a:rPr lang="en-GB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(width)</a:t>
            </a:r>
            <a:endParaRPr lang="en-GB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original string left-padded with zeros to a total of 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characters; intended for numbers</a:t>
            </a:r>
            <a:endParaRPr lang="en-GB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0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capitalize()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Capitalise first letter of a piece of text.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center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(width, </a:t>
            </a:r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fillchar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 text within a string, padding with a specified character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len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(string)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 smtClean="0">
                <a:effectLst/>
              </a:rPr>
              <a:t>Returns the length of the string</a:t>
            </a:r>
          </a:p>
          <a:p>
            <a:pPr fontAlgn="t"/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ljust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(width[, </a:t>
            </a:r>
            <a:r>
              <a:rPr lang="en-GB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fillchar</a:t>
            </a:r>
            <a:r>
              <a:rPr lang="en-GB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])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justify text, padding with a specified character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lower()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all uppercase letters in string to lowercase.</a:t>
            </a:r>
          </a:p>
          <a:p>
            <a:r>
              <a:rPr lang="en-GB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upper()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lowercase letters in string to uppercase.</a:t>
            </a:r>
          </a:p>
          <a:p>
            <a:r>
              <a:rPr lang="en-GB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zfill</a:t>
            </a:r>
            <a:r>
              <a:rPr lang="en-GB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(width)</a:t>
            </a:r>
            <a:endParaRPr lang="en-GB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original string left-padded with zeros to a total of 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characters; intended for numbers</a:t>
            </a:r>
            <a:endParaRPr lang="en-GB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2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about floats? There is no </a:t>
            </a:r>
            <a:r>
              <a:rPr lang="en-GB" dirty="0" err="1" smtClean="0"/>
              <a:t>isfloat</a:t>
            </a:r>
            <a:r>
              <a:rPr lang="en-GB" dirty="0" smtClean="0"/>
              <a:t>()</a:t>
            </a:r>
            <a:r>
              <a:rPr lang="en-GB" baseline="0" dirty="0" smtClean="0"/>
              <a:t> function! One easy way to do this is to remove one decimal point from the string and then test with the </a:t>
            </a:r>
            <a:r>
              <a:rPr lang="en-GB" baseline="0" dirty="0" err="1" smtClean="0"/>
              <a:t>isdigit</a:t>
            </a:r>
            <a:r>
              <a:rPr lang="en-GB" baseline="0" dirty="0" smtClean="0"/>
              <a:t>() function.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"1.2"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n.replace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(".", "", 1).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isdigit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print('OK')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print("No")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5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5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Python_librar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strings.ht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index.html#tutorial-inde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Python Library Functions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23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Formatting Strings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8406" y="1225371"/>
            <a:ext cx="6912768" cy="33393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"Bob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center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ljust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(7)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Smith"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month.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zfill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5438" y="1441395"/>
            <a:ext cx="190770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300" dirty="0" smtClean="0"/>
              <a:t/>
            </a:r>
            <a:br>
              <a:rPr lang="en-GB" sz="300" dirty="0" smtClean="0"/>
            </a:br>
            <a:r>
              <a:rPr lang="en-GB" sz="2000" dirty="0" smtClean="0"/>
              <a:t>---Bob-</a:t>
            </a:r>
            <a:r>
              <a:rPr lang="en-GB" sz="2000" dirty="0"/>
              <a:t>---</a:t>
            </a:r>
          </a:p>
          <a:p>
            <a:endParaRPr lang="en-GB" sz="1400" dirty="0" smtClean="0"/>
          </a:p>
          <a:p>
            <a:endParaRPr lang="en-GB" sz="1200" dirty="0" smtClean="0"/>
          </a:p>
          <a:p>
            <a:r>
              <a:rPr lang="en-GB" sz="2000" dirty="0" smtClean="0"/>
              <a:t>3</a:t>
            </a:r>
          </a:p>
          <a:p>
            <a:endParaRPr lang="en-GB" sz="1600" dirty="0"/>
          </a:p>
          <a:p>
            <a:r>
              <a:rPr lang="en-GB" sz="2000" dirty="0" smtClean="0"/>
              <a:t>Bob    </a:t>
            </a:r>
            <a:r>
              <a:rPr lang="en-GB" sz="2000" dirty="0"/>
              <a:t>Smith</a:t>
            </a:r>
          </a:p>
          <a:p>
            <a:endParaRPr lang="en-GB" sz="3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8846" y="1729427"/>
            <a:ext cx="648072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10694" y="2377499"/>
            <a:ext cx="197930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23675" y="4192513"/>
            <a:ext cx="1403243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22862" y="2935858"/>
            <a:ext cx="513681" cy="962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rved Down Arrow 27"/>
          <p:cNvSpPr/>
          <p:nvPr/>
        </p:nvSpPr>
        <p:spPr>
          <a:xfrm>
            <a:off x="5370934" y="2647826"/>
            <a:ext cx="648072" cy="189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12607" y="2988616"/>
            <a:ext cx="244599" cy="144016"/>
            <a:chOff x="4283968" y="5229200"/>
            <a:chExt cx="316607" cy="144016"/>
          </a:xfrm>
        </p:grpSpPr>
        <p:sp>
          <p:nvSpPr>
            <p:cNvPr id="14" name="Rectangle 13"/>
            <p:cNvSpPr/>
            <p:nvPr/>
          </p:nvSpPr>
          <p:spPr>
            <a:xfrm>
              <a:off x="4447034" y="5229200"/>
              <a:ext cx="7200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83968" y="5229200"/>
              <a:ext cx="316607" cy="144016"/>
              <a:chOff x="4283968" y="5229200"/>
              <a:chExt cx="316607" cy="14401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283968" y="5229200"/>
                <a:ext cx="72008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65501" y="5229200"/>
                <a:ext cx="72008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28567" y="5229200"/>
                <a:ext cx="72008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5332697" y="3984672"/>
            <a:ext cx="190770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 smtClean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841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84177" y="4453864"/>
            <a:ext cx="6520839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name.lower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bob'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"You're not bob!"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Lowercase and uppercase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0281" y="682446"/>
            <a:ext cx="6912768" cy="20313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"Bob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lower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b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upper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GB" sz="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8633" y="1315715"/>
            <a:ext cx="11521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/>
              <a:t>bob</a:t>
            </a:r>
            <a:endParaRPr lang="en-GB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52289" y="2604889"/>
            <a:ext cx="655272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'Bob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bob'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"You're not bob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69718" y="3816017"/>
            <a:ext cx="209128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You're not bob</a:t>
            </a:r>
            <a:r>
              <a:rPr lang="en-GB" sz="2000" b="1" dirty="0" smtClean="0"/>
              <a:t>!</a:t>
            </a:r>
            <a:endParaRPr lang="en-GB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4916785" y="4801716"/>
            <a:ext cx="194421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/>
              <a:t>Hello </a:t>
            </a:r>
            <a:r>
              <a:rPr lang="en-GB" sz="2000" b="1" dirty="0"/>
              <a:t>bob</a:t>
            </a:r>
            <a:endParaRPr lang="en-GB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3548633" y="1891779"/>
            <a:ext cx="11521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/>
              <a:t>BOB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69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 examples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6182" y="885274"/>
            <a:ext cx="6912768" cy="21082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"bob smith"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capitalize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3214" y="1704370"/>
            <a:ext cx="1547664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/>
              <a:t>Bob </a:t>
            </a:r>
            <a:r>
              <a:rPr lang="en-GB" sz="2000" b="1" dirty="0"/>
              <a:t>smith</a:t>
            </a:r>
          </a:p>
          <a:p>
            <a:r>
              <a:rPr lang="en-GB" sz="2000" b="1" dirty="0"/>
              <a:t>Bob </a:t>
            </a:r>
            <a:r>
              <a:rPr lang="en-GB" sz="2000" b="1" dirty="0" smtClean="0"/>
              <a:t>Smith</a:t>
            </a:r>
          </a:p>
          <a:p>
            <a:endParaRPr lang="en-GB" sz="2000" b="1" dirty="0" smtClean="0"/>
          </a:p>
          <a:p>
            <a:r>
              <a:rPr lang="en-GB" sz="2000" b="1" dirty="0" err="1" smtClean="0"/>
              <a:t>bob_smith</a:t>
            </a:r>
            <a:endParaRPr lang="en-GB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8510" y="2215977"/>
            <a:ext cx="1619267" cy="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95019" y="3847688"/>
            <a:ext cx="1748315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 err="1" smtClean="0"/>
              <a:t>Bob_Smith</a:t>
            </a:r>
            <a:endParaRPr lang="en-GB" sz="2000" b="1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29774" y="4508191"/>
            <a:ext cx="3105969" cy="571662"/>
          </a:xfrm>
          <a:prstGeom prst="wedgeRoundRectCallout">
            <a:avLst>
              <a:gd name="adj1" fmla="val -9678"/>
              <a:gd name="adj2" fmla="val -7575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Can chain functions together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326182" y="3827140"/>
            <a:ext cx="517619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Split a string into a List by a delimiter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Split</a:t>
            </a:r>
            <a:r>
              <a:rPr lang="en-GB" dirty="0" smtClean="0"/>
              <a:t> function and </a:t>
            </a:r>
            <a:r>
              <a:rPr lang="en-GB" dirty="0" smtClean="0">
                <a:solidFill>
                  <a:srgbClr val="0070C0"/>
                </a:solidFill>
              </a:rPr>
              <a:t>IN</a:t>
            </a:r>
            <a:r>
              <a:rPr lang="en-GB" dirty="0" smtClean="0"/>
              <a:t> command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4023" y="1320135"/>
            <a:ext cx="7128792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ities = </a:t>
            </a:r>
            <a:r>
              <a:rPr lang="en-GB" sz="1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london,birmingham,leeds,manchester,bristol</a:t>
            </a:r>
            <a:r>
              <a:rPr lang="en-GB" sz="1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cityList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cities.split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0487" y="1960776"/>
            <a:ext cx="1547664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dirty="0" err="1"/>
              <a:t>l</a:t>
            </a:r>
            <a:r>
              <a:rPr lang="en-GB" sz="1600" dirty="0" err="1" smtClean="0"/>
              <a:t>ondon</a:t>
            </a:r>
            <a:endParaRPr lang="en-GB" sz="1600" dirty="0"/>
          </a:p>
          <a:p>
            <a:r>
              <a:rPr lang="en-GB" sz="1600" dirty="0" err="1"/>
              <a:t>b</a:t>
            </a:r>
            <a:r>
              <a:rPr lang="en-GB" sz="1600" dirty="0" err="1" smtClean="0"/>
              <a:t>irmingham</a:t>
            </a:r>
            <a:endParaRPr lang="en-GB" sz="1600" dirty="0"/>
          </a:p>
          <a:p>
            <a:r>
              <a:rPr lang="en-GB" sz="1600" dirty="0" err="1"/>
              <a:t>l</a:t>
            </a:r>
            <a:r>
              <a:rPr lang="en-GB" sz="1600" dirty="0" err="1" smtClean="0"/>
              <a:t>eeds</a:t>
            </a:r>
            <a:endParaRPr lang="en-GB" sz="1600" dirty="0"/>
          </a:p>
          <a:p>
            <a:r>
              <a:rPr lang="en-GB" sz="1600" dirty="0" err="1"/>
              <a:t>m</a:t>
            </a:r>
            <a:r>
              <a:rPr lang="en-GB" sz="1600" dirty="0" err="1" smtClean="0"/>
              <a:t>anchester</a:t>
            </a:r>
            <a:endParaRPr lang="en-GB" sz="1600" dirty="0"/>
          </a:p>
          <a:p>
            <a:r>
              <a:rPr lang="en-GB" sz="1600" dirty="0" err="1"/>
              <a:t>b</a:t>
            </a:r>
            <a:r>
              <a:rPr lang="en-GB" sz="1600" dirty="0" err="1" smtClean="0"/>
              <a:t>ristol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594023" y="3524046"/>
            <a:ext cx="6192688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city = input(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'Please enter a city name: 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city.lower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cityList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'Your city is in the list!'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4180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You can extract part of a List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sz="1400" dirty="0" smtClean="0"/>
          </a:p>
          <a:p>
            <a:endParaRPr lang="en-GB" dirty="0" smtClean="0"/>
          </a:p>
          <a:p>
            <a:r>
              <a:rPr lang="en-GB" dirty="0" smtClean="0"/>
              <a:t>And that includes a string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part of a string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8788" y="1189340"/>
            <a:ext cx="496855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[1,3,5,7,9,11,13,15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print(data[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1:5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838" y="3043039"/>
            <a:ext cx="496855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word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abcdefgh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b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</a:br>
            <a:endParaRPr lang="en-GB" sz="2400" b="1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print(word[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1:5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7310" y="1482874"/>
            <a:ext cx="161967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[3, 5, 7, 9</a:t>
            </a:r>
            <a:r>
              <a:rPr lang="en-GB" sz="2400" b="1" dirty="0" smtClean="0"/>
              <a:t>]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754910" y="3043039"/>
            <a:ext cx="161967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err="1" smtClean="0"/>
              <a:t>bcde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321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before casting to </a:t>
            </a:r>
            <a:r>
              <a:rPr lang="en-GB" dirty="0" err="1" smtClean="0"/>
              <a:t>int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5873" y="683543"/>
            <a:ext cx="7272808" cy="27469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'Please enter your age: 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GB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strAge.isdigit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GB" sz="2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strAge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print(age + 1)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strAge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'is not a valid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age!'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string tests – </a:t>
            </a:r>
            <a:r>
              <a:rPr lang="en-GB" dirty="0" err="1" smtClean="0">
                <a:solidFill>
                  <a:srgbClr val="7E0000"/>
                </a:solidFill>
              </a:rPr>
              <a:t>startswith</a:t>
            </a:r>
            <a:r>
              <a:rPr lang="en-GB" dirty="0" smtClean="0"/>
              <a:t> and </a:t>
            </a:r>
            <a:r>
              <a:rPr lang="en-GB" dirty="0" err="1" smtClean="0">
                <a:solidFill>
                  <a:srgbClr val="7E0000"/>
                </a:solidFill>
              </a:rPr>
              <a:t>endwith</a:t>
            </a:r>
            <a:r>
              <a:rPr lang="en-GB" dirty="0" smtClean="0">
                <a:solidFill>
                  <a:srgbClr val="7E0000"/>
                </a:solidFill>
              </a:rPr>
              <a:t>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6181" y="963612"/>
            <a:ext cx="804629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Petrograd</a:t>
            </a:r>
            <a:r>
              <a:rPr lang="en-GB" sz="20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Petersfield</a:t>
            </a:r>
            <a:r>
              <a:rPr lang="en-GB" sz="20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Peterson"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"Jameson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870798" y="1755700"/>
            <a:ext cx="1656184" cy="864096"/>
          </a:xfrm>
          <a:prstGeom prst="wedgeRoundRectCallout">
            <a:avLst>
              <a:gd name="adj1" fmla="val -57295"/>
              <a:gd name="adj2" fmla="val -72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List names 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beginning with "Pet</a:t>
            </a:r>
            <a:r>
              <a:rPr lang="en-GB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GB" sz="1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869731" y="3316577"/>
            <a:ext cx="1657251" cy="963999"/>
          </a:xfrm>
          <a:prstGeom prst="wedgeRoundRectCallout">
            <a:avLst>
              <a:gd name="adj1" fmla="val -56503"/>
              <a:gd name="adj2" fmla="val -24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List </a:t>
            </a:r>
            <a:r>
              <a:rPr lang="en-GB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names 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ending with "son"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406574" y="3316577"/>
            <a:ext cx="52482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name.endswith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"son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print(name)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574" y="1560587"/>
            <a:ext cx="52482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name.startswith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"Pet"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print(name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format function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7142" y="96205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age=21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"London"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GB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en-GB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lives in </a:t>
            </a:r>
            <a:r>
              <a:rPr lang="en-GB" sz="1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en-GB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 He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is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 years 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old"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name,city,age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1852915" y="3611741"/>
            <a:ext cx="5366732" cy="1138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Bob lives in London. He is 21 years old</a:t>
            </a:r>
          </a:p>
          <a:p>
            <a:endParaRPr lang="en-GB" sz="2400" dirty="0" smtClean="0"/>
          </a:p>
          <a:p>
            <a:r>
              <a:rPr lang="en-GB" sz="2400" dirty="0" smtClean="0"/>
              <a:t>Press </a:t>
            </a:r>
            <a:r>
              <a:rPr lang="en-GB" sz="2400" dirty="0"/>
              <a:t>any key to continue . . .</a:t>
            </a:r>
          </a:p>
        </p:txBody>
      </p:sp>
      <p:sp>
        <p:nvSpPr>
          <p:cNvPr id="6" name="Freeform 5"/>
          <p:cNvSpPr/>
          <p:nvPr/>
        </p:nvSpPr>
        <p:spPr>
          <a:xfrm>
            <a:off x="1571279" y="1602310"/>
            <a:ext cx="5318472" cy="511867"/>
          </a:xfrm>
          <a:custGeom>
            <a:avLst/>
            <a:gdLst>
              <a:gd name="connsiteX0" fmla="*/ 5317067 w 5317067"/>
              <a:gd name="connsiteY0" fmla="*/ 474139 h 482606"/>
              <a:gd name="connsiteX1" fmla="*/ 2599267 w 5317067"/>
              <a:gd name="connsiteY1" fmla="*/ 6 h 482606"/>
              <a:gd name="connsiteX2" fmla="*/ 0 w 5317067"/>
              <a:gd name="connsiteY2" fmla="*/ 482606 h 48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7067" h="482606">
                <a:moveTo>
                  <a:pt x="5317067" y="474139"/>
                </a:moveTo>
                <a:cubicBezTo>
                  <a:pt x="4401256" y="236367"/>
                  <a:pt x="3485445" y="-1405"/>
                  <a:pt x="2599267" y="6"/>
                </a:cubicBezTo>
                <a:cubicBezTo>
                  <a:pt x="1713089" y="1417"/>
                  <a:pt x="856544" y="242011"/>
                  <a:pt x="0" y="48260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flipV="1">
            <a:off x="2905562" y="2455544"/>
            <a:ext cx="4536504" cy="433788"/>
          </a:xfrm>
          <a:custGeom>
            <a:avLst/>
            <a:gdLst>
              <a:gd name="connsiteX0" fmla="*/ 5317067 w 5317067"/>
              <a:gd name="connsiteY0" fmla="*/ 474139 h 482606"/>
              <a:gd name="connsiteX1" fmla="*/ 2599267 w 5317067"/>
              <a:gd name="connsiteY1" fmla="*/ 6 h 482606"/>
              <a:gd name="connsiteX2" fmla="*/ 0 w 5317067"/>
              <a:gd name="connsiteY2" fmla="*/ 482606 h 48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7067" h="482606">
                <a:moveTo>
                  <a:pt x="5317067" y="474139"/>
                </a:moveTo>
                <a:cubicBezTo>
                  <a:pt x="4401256" y="236367"/>
                  <a:pt x="3485445" y="-1405"/>
                  <a:pt x="2599267" y="6"/>
                </a:cubicBezTo>
                <a:cubicBezTo>
                  <a:pt x="1713089" y="1417"/>
                  <a:pt x="856544" y="242011"/>
                  <a:pt x="0" y="48260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4235574" y="1610122"/>
            <a:ext cx="3888432" cy="504055"/>
          </a:xfrm>
          <a:custGeom>
            <a:avLst/>
            <a:gdLst>
              <a:gd name="connsiteX0" fmla="*/ 5317067 w 5317067"/>
              <a:gd name="connsiteY0" fmla="*/ 474139 h 482606"/>
              <a:gd name="connsiteX1" fmla="*/ 2599267 w 5317067"/>
              <a:gd name="connsiteY1" fmla="*/ 6 h 482606"/>
              <a:gd name="connsiteX2" fmla="*/ 0 w 5317067"/>
              <a:gd name="connsiteY2" fmla="*/ 482606 h 48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7067" h="482606">
                <a:moveTo>
                  <a:pt x="5317067" y="474139"/>
                </a:moveTo>
                <a:cubicBezTo>
                  <a:pt x="4401256" y="236367"/>
                  <a:pt x="3485445" y="-1405"/>
                  <a:pt x="2599267" y="6"/>
                </a:cubicBezTo>
                <a:cubicBezTo>
                  <a:pt x="1713089" y="1417"/>
                  <a:pt x="856544" y="242011"/>
                  <a:pt x="0" y="482606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There are 100's </a:t>
            </a:r>
            <a:r>
              <a:rPr lang="en-GB" dirty="0"/>
              <a:t>of libraries</a:t>
            </a:r>
            <a:br>
              <a:rPr lang="en-GB" dirty="0"/>
            </a:b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en.wikipedia.org/wiki/Category:Python_libraries</a:t>
            </a:r>
            <a:endParaRPr lang="en-GB" sz="2800" dirty="0" smtClean="0"/>
          </a:p>
          <a:p>
            <a:endParaRPr lang="en-GB" dirty="0" smtClean="0"/>
          </a:p>
          <a:p>
            <a:r>
              <a:rPr lang="en-GB" dirty="0" smtClean="0"/>
              <a:t>Here are a few from the </a:t>
            </a:r>
            <a:r>
              <a:rPr lang="en-GB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Other Libraries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0223" y="2330202"/>
            <a:ext cx="7128792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[99,63,51,7,99,11,23,15,17,8]</a:t>
            </a:r>
          </a:p>
          <a:p>
            <a:endParaRPr lang="en-GB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16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) 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average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16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.median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)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middle value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16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)  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most common </a:t>
            </a:r>
            <a:r>
              <a:rPr lang="en-GB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data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046487" y="2114178"/>
            <a:ext cx="1944216" cy="432048"/>
          </a:xfrm>
          <a:prstGeom prst="wedgeEllipseCallout">
            <a:avLst>
              <a:gd name="adj1" fmla="val -52011"/>
              <a:gd name="adj2" fmla="val 482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Must import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2590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this chapter </a:t>
            </a:r>
            <a:r>
              <a:rPr lang="en-GB" dirty="0" smtClean="0"/>
              <a:t>you learned </a:t>
            </a:r>
            <a:r>
              <a:rPr lang="en-GB" dirty="0"/>
              <a:t>about:</a:t>
            </a:r>
          </a:p>
          <a:p>
            <a:pPr lvl="1"/>
            <a:r>
              <a:rPr lang="en-GB" dirty="0"/>
              <a:t>Python inbuilt Functions </a:t>
            </a:r>
          </a:p>
          <a:p>
            <a:pPr lvl="1"/>
            <a:r>
              <a:rPr lang="en-GB" dirty="0"/>
              <a:t>How to call such functions</a:t>
            </a:r>
          </a:p>
          <a:p>
            <a:pPr lvl="1"/>
            <a:r>
              <a:rPr lang="en-GB" dirty="0"/>
              <a:t>Pass Parameters to these functions </a:t>
            </a:r>
          </a:p>
          <a:p>
            <a:pPr lvl="1"/>
            <a:r>
              <a:rPr lang="en-GB" dirty="0"/>
              <a:t>How to capture the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Python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 this chapter you'll learn about:</a:t>
            </a:r>
            <a:endParaRPr lang="en-GB" dirty="0"/>
          </a:p>
          <a:p>
            <a:pPr lvl="1"/>
            <a:r>
              <a:rPr lang="en-GB" dirty="0" smtClean="0"/>
              <a:t>Python inbuilt Functions </a:t>
            </a:r>
          </a:p>
          <a:p>
            <a:pPr lvl="1"/>
            <a:r>
              <a:rPr lang="en-GB" dirty="0" smtClean="0"/>
              <a:t>How to call such functions</a:t>
            </a:r>
          </a:p>
          <a:p>
            <a:pPr lvl="1"/>
            <a:r>
              <a:rPr lang="en-GB" dirty="0" smtClean="0"/>
              <a:t>Pass Parameters </a:t>
            </a:r>
            <a:r>
              <a:rPr lang="en-GB" dirty="0"/>
              <a:t>to these </a:t>
            </a:r>
            <a:r>
              <a:rPr lang="en-GB" dirty="0" smtClean="0"/>
              <a:t>functions </a:t>
            </a:r>
          </a:p>
          <a:p>
            <a:pPr lvl="1"/>
            <a:r>
              <a:rPr lang="en-GB" dirty="0" smtClean="0"/>
              <a:t>How to capture the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</a:t>
            </a:r>
            <a:r>
              <a:rPr lang="en-GB" dirty="0" smtClean="0"/>
              <a:t>Library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229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Please see your Exercise </a:t>
            </a:r>
            <a:r>
              <a:rPr lang="en-GB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Guide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05-Inbuilt Functions.docx</a:t>
            </a:r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Exercise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https://www.tutorialspoint.com/python/python_strings.htm</a:t>
            </a:r>
            <a:endParaRPr lang="en-GB" sz="2000" dirty="0"/>
          </a:p>
          <a:p>
            <a:r>
              <a:rPr lang="en-GB" sz="2000" dirty="0">
                <a:hlinkClick r:id="rId4"/>
              </a:rPr>
              <a:t>https://docs.python.org/3/tutorial/index.html#tutorial-index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150161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Python Functions</a:t>
            </a: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Built-in functions 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print, input, number &amp; string functions</a:t>
            </a: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Library functions</a:t>
            </a:r>
          </a:p>
          <a:p>
            <a:pPr lvl="2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math.min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math.max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statistics.median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/>
            <a:r>
              <a:rPr lang="en-GB" b="1" dirty="0"/>
              <a:t>User defined functions</a:t>
            </a:r>
          </a:p>
          <a:p>
            <a:pPr lvl="2"/>
            <a:r>
              <a:rPr lang="en-GB" dirty="0"/>
              <a:t>Functions we write ourselves</a:t>
            </a:r>
          </a:p>
          <a:p>
            <a:endParaRPr lang="en-GB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Python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3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 can take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or more </a:t>
            </a:r>
            <a:r>
              <a:rPr lang="en-GB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parameters</a:t>
            </a:r>
          </a:p>
          <a:p>
            <a:pPr lvl="2"/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value to be used in the function</a:t>
            </a:r>
          </a:p>
          <a:p>
            <a:pPr lvl="2"/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GB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.g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zero or one result</a:t>
            </a:r>
          </a:p>
          <a:p>
            <a:pPr marL="457200" lvl="1" indent="0"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stuff!</a:t>
            </a:r>
          </a:p>
          <a:p>
            <a:pPr lvl="2"/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Many useful things</a:t>
            </a:r>
          </a:p>
          <a:p>
            <a:pPr lvl="2"/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there? Write it</a:t>
            </a:r>
            <a:r>
              <a:rPr lang="en-GB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! (see the next chapter)</a:t>
            </a:r>
            <a:endParaRPr lang="en-GB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Parameters and return value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46015" y="1476380"/>
            <a:ext cx="31470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World!'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58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 can be …</a:t>
            </a:r>
          </a:p>
          <a:p>
            <a:pPr lvl="1"/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literal</a:t>
            </a:r>
            <a:endParaRPr lang="en-GB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GB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expression</a:t>
            </a:r>
          </a:p>
          <a:p>
            <a:pPr marL="914400" lvl="2" indent="0">
              <a:buNone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About function parameters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96336" y="1341513"/>
            <a:ext cx="364624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World!'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706688" y="2132692"/>
            <a:ext cx="363589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greeting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print(greeting)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6335" y="3164972"/>
            <a:ext cx="364624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print(100 * 0.2)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1774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You've seen a few inbuilt functions</a:t>
            </a:r>
          </a:p>
          <a:p>
            <a:pPr lvl="1"/>
            <a:r>
              <a:rPr lang="en-GB" dirty="0"/>
              <a:t>print, input, </a:t>
            </a:r>
            <a:r>
              <a:rPr lang="en-GB" dirty="0" err="1"/>
              <a:t>len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, </a:t>
            </a:r>
            <a:r>
              <a:rPr lang="en-GB" dirty="0" err="1"/>
              <a:t>str</a:t>
            </a:r>
            <a:r>
              <a:rPr lang="en-GB" dirty="0"/>
              <a:t>, float, split</a:t>
            </a:r>
          </a:p>
          <a:p>
            <a:endParaRPr lang="en-GB" dirty="0" smtClean="0"/>
          </a:p>
          <a:p>
            <a:r>
              <a:rPr lang="en-GB" dirty="0" smtClean="0"/>
              <a:t>But </a:t>
            </a:r>
            <a:r>
              <a:rPr lang="en-GB" dirty="0"/>
              <a:t>there are many more</a:t>
            </a:r>
          </a:p>
          <a:p>
            <a:pPr lvl="1"/>
            <a:r>
              <a:rPr lang="en-GB" sz="2400" dirty="0" smtClean="0"/>
              <a:t>Numeric </a:t>
            </a:r>
            <a:r>
              <a:rPr lang="en-GB" sz="2400" dirty="0"/>
              <a:t>functions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abs, min, max, pow, round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functions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capitalize, title, lower, upper </a:t>
            </a:r>
          </a:p>
          <a:p>
            <a:pPr lvl="2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Zfill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format,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ljust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rjust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isdigit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replace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Standard Library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797" y="1159793"/>
            <a:ext cx="6840760" cy="40318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 = [</a:t>
            </a:r>
            <a:r>
              <a:rPr lang="en-GB" sz="2400" b="1" dirty="0">
                <a:solidFill>
                  <a:srgbClr val="7E0000"/>
                </a:solidFill>
                <a:latin typeface="Consolas" panose="020B0609020204030204" pitchFamily="49" charset="0"/>
              </a:rPr>
              <a:t>19,63,51,7,99,11,23,15,17,8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pow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(2,3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2**3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(-123))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Built-in </a:t>
            </a:r>
            <a:r>
              <a:rPr lang="en-GB" dirty="0" smtClean="0"/>
              <a:t>Numeric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41904" y="1965598"/>
            <a:ext cx="973021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7 </a:t>
            </a:r>
            <a:r>
              <a:rPr lang="en-GB" sz="2400" b="1" dirty="0" smtClean="0"/>
              <a:t> </a:t>
            </a:r>
          </a:p>
          <a:p>
            <a:endParaRPr lang="en-GB" sz="2400" b="1" dirty="0"/>
          </a:p>
          <a:p>
            <a:r>
              <a:rPr lang="en-GB" sz="2400" b="1" dirty="0" smtClean="0"/>
              <a:t>99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8</a:t>
            </a:r>
          </a:p>
          <a:p>
            <a:r>
              <a:rPr lang="en-GB" sz="2400" b="1" dirty="0"/>
              <a:t/>
            </a:r>
            <a:br>
              <a:rPr lang="en-GB" sz="2400" b="1" dirty="0"/>
            </a:br>
            <a:endParaRPr lang="en-GB" sz="1600" b="1" dirty="0"/>
          </a:p>
          <a:p>
            <a:r>
              <a:rPr lang="en-GB" sz="2400" b="1" dirty="0" smtClean="0"/>
              <a:t>123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418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Rounding floats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1029" y="1359406"/>
            <a:ext cx="4896544" cy="2677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round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(5.671)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round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(5.671,1)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round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(5.671,2)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(5.671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2485" y="1372766"/>
            <a:ext cx="864096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6</a:t>
            </a:r>
          </a:p>
          <a:p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>5.7</a:t>
            </a:r>
            <a:endParaRPr lang="en-GB" sz="2400" b="1" dirty="0"/>
          </a:p>
          <a:p>
            <a:endParaRPr lang="en-GB" sz="2400" b="1" dirty="0" smtClean="0"/>
          </a:p>
          <a:p>
            <a:r>
              <a:rPr lang="en-GB" sz="2400" b="1" dirty="0" smtClean="0"/>
              <a:t>5.67</a:t>
            </a:r>
            <a:endParaRPr lang="en-GB" sz="2400" b="1" dirty="0"/>
          </a:p>
          <a:p>
            <a:endParaRPr lang="en-GB" sz="2400" b="1" dirty="0" smtClean="0"/>
          </a:p>
          <a:p>
            <a:r>
              <a:rPr lang="en-GB" sz="2400" b="1" dirty="0" smtClean="0"/>
              <a:t>5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3152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Rounding floats – math library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87363" y="1412776"/>
            <a:ext cx="4752528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math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math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.ceil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(2000.98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math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.floor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(2000.98)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5915" y="2151439"/>
            <a:ext cx="108012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/>
              <a:t>2001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7363" y="3861048"/>
            <a:ext cx="6580212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onsolas" panose="020B0609020204030204" pitchFamily="49" charset="0"/>
              </a:rPr>
              <a:t>ceil(x)  </a:t>
            </a:r>
            <a:r>
              <a:rPr lang="en-GB" sz="2400" b="1" dirty="0" smtClean="0"/>
              <a:t>	the smallest integer  &gt;=  x</a:t>
            </a:r>
          </a:p>
          <a:p>
            <a:endParaRPr lang="en-GB" sz="2400" b="1" dirty="0" smtClean="0"/>
          </a:p>
          <a:p>
            <a:r>
              <a:rPr lang="en-GB" sz="2400" b="1" dirty="0" smtClean="0">
                <a:latin typeface="Consolas" panose="020B0609020204030204" pitchFamily="49" charset="0"/>
              </a:rPr>
              <a:t>floor(x)  </a:t>
            </a:r>
            <a:r>
              <a:rPr lang="en-GB" sz="2400" b="1" dirty="0" smtClean="0"/>
              <a:t>	the largest integer 	&lt;=  x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655915" y="2852936"/>
            <a:ext cx="108012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/>
              <a:t>2000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930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Workbook - Chapter (PowerPoint)" ma:contentTypeID="0x0101009AB076E22428264284E11C73D716557C16006472FDE12FC56C41A665EA0A8AC4DD52" ma:contentTypeVersion="1" ma:contentTypeDescription="PowerPoint chapter (not full workbook)" ma:contentTypeScope="" ma:versionID="18e429d0b5e2cf1bf8d674d32388628a">
  <xsd:schema xmlns:xsd="http://www.w3.org/2001/XMLSchema" xmlns:xs="http://www.w3.org/2001/XMLSchema" xmlns:p="http://schemas.microsoft.com/office/2006/metadata/properties" xmlns:ns2="4ff00d7d-e7fe-48a8-a79f-9d301ade6bee" xmlns:ns3="d87ebf94-adeb-449c-a646-cea72623b18d" targetNamespace="http://schemas.microsoft.com/office/2006/metadata/properties" ma:root="true" ma:fieldsID="139425e7952c92862b8a9102cb2cdd20" ns2:_="" ns3:_="">
    <xsd:import namespace="4ff00d7d-e7fe-48a8-a79f-9d301ade6bee"/>
    <xsd:import namespace="d87ebf94-adeb-449c-a646-cea72623b18d"/>
    <xsd:element name="properties">
      <xsd:complexType>
        <xsd:sequence>
          <xsd:element name="documentManagement">
            <xsd:complexType>
              <xsd:all>
                <xsd:element ref="ns2:BookType" minOccurs="0"/>
                <xsd:element ref="ns2:SequenceNo" minOccurs="0"/>
                <xsd:element ref="ns2:ChapterType" minOccurs="0"/>
                <xsd:element ref="ns2:ChapterNo" minOccurs="0"/>
                <xsd:element ref="ns2:EnsureEvenPages" minOccurs="0"/>
                <xsd:element ref="ns2:PageNumbering" minOccurs="0"/>
                <xsd:element ref="ns2:PPTPrintingStyle" minOccurs="0"/>
                <xsd:element ref="ns2:StartPageNumber" minOccurs="0"/>
                <xsd:element ref="ns3:CoursewareMaster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00d7d-e7fe-48a8-a79f-9d301ade6bee" elementFormDefault="qualified">
    <xsd:import namespace="http://schemas.microsoft.com/office/2006/documentManagement/types"/>
    <xsd:import namespace="http://schemas.microsoft.com/office/infopath/2007/PartnerControls"/>
    <xsd:element name="BookType" ma:index="2" nillable="true" ma:displayName="Book Type" ma:default="None" ma:format="Dropdown" ma:internalName="BookType" ma:readOnly="false">
      <xsd:simpleType>
        <xsd:restriction base="dms:Choice">
          <xsd:enumeration value="None"/>
          <xsd:enumeration value="DG"/>
          <xsd:enumeration value="DG2"/>
          <xsd:enumeration value="DG3"/>
          <xsd:enumeration value="DG4"/>
          <xsd:enumeration value="DG_LP"/>
          <xsd:enumeration value="APP"/>
          <xsd:enumeration value="EG"/>
          <xsd:enumeration value="EG2"/>
          <xsd:enumeration value="HAND"/>
          <xsd:enumeration value="HAND2"/>
          <xsd:enumeration value="HAND3"/>
          <xsd:enumeration value="IK"/>
          <xsd:enumeration value="PCR"/>
          <xsd:enumeration value="LABS"/>
        </xsd:restriction>
      </xsd:simpleType>
    </xsd:element>
    <xsd:element name="SequenceNo" ma:index="3" nillable="true" ma:displayName="Sequence No" ma:decimals="2" ma:internalName="SequenceNo" ma:readOnly="false" ma:percentage="FALSE">
      <xsd:simpleType>
        <xsd:restriction base="dms:Number"/>
      </xsd:simpleType>
    </xsd:element>
    <xsd:element name="ChapterType" ma:index="10" nillable="true" ma:displayName="Chapter Type" ma:format="Dropdown" ma:hidden="true" ma:internalName="ChapterType" ma:readOnly="false">
      <xsd:simpleType>
        <xsd:union memberTypes="dms:Text">
          <xsd:simpleType>
            <xsd:restriction base="dms:Choice">
              <xsd:enumeration value="Appendix"/>
              <xsd:enumeration value="Chapter"/>
              <xsd:enumeration value="Exercise"/>
            </xsd:restriction>
          </xsd:simpleType>
        </xsd:union>
      </xsd:simpleType>
    </xsd:element>
    <xsd:element name="ChapterNo" ma:index="11" nillable="true" ma:displayName="Chapter No" ma:hidden="true" ma:internalName="ChapterNo" ma:readOnly="false">
      <xsd:simpleType>
        <xsd:restriction base="dms:Text">
          <xsd:maxLength value="5"/>
        </xsd:restriction>
      </xsd:simpleType>
    </xsd:element>
    <xsd:element name="EnsureEvenPages" ma:index="12" nillable="true" ma:displayName="Ensure Even Pages" ma:default="1" ma:hidden="true" ma:internalName="EnsureEvenPages" ma:readOnly="false">
      <xsd:simpleType>
        <xsd:restriction base="dms:Boolean"/>
      </xsd:simpleType>
    </xsd:element>
    <xsd:element name="PageNumbering" ma:index="13" nillable="true" ma:displayName="Page Numbering" ma:default="Sequential" ma:format="Dropdown" ma:hidden="true" ma:internalName="PageNumbering" ma:readOnly="false">
      <xsd:simpleType>
        <xsd:restriction base="dms:Choice">
          <xsd:enumeration value="None"/>
          <xsd:enumeration value="Restart at Page 1"/>
          <xsd:enumeration value="Sequential"/>
        </xsd:restriction>
      </xsd:simpleType>
    </xsd:element>
    <xsd:element name="PPTPrintingStyle" ma:index="14" nillable="true" ma:displayName="PPT Printing Style" ma:format="Dropdown" ma:internalName="PPTPrintingStyle">
      <xsd:simpleType>
        <xsd:restriction base="dms:Choice">
          <xsd:enumeration value="Handout 2 Up"/>
          <xsd:enumeration value="Handout 3 Up"/>
          <xsd:enumeration value="Landscape"/>
          <xsd:enumeration value="Portrait"/>
          <xsd:enumeration value="Portrait Print Notes"/>
        </xsd:restriction>
      </xsd:simpleType>
    </xsd:element>
    <xsd:element name="StartPageNumber" ma:index="15" nillable="true" ma:displayName="Start Page No" ma:decimals="0" ma:hidden="true" ma:internalName="StartPageNumber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ebf94-adeb-449c-a646-cea72623b18d" elementFormDefault="qualified">
    <xsd:import namespace="http://schemas.microsoft.com/office/2006/documentManagement/types"/>
    <xsd:import namespace="http://schemas.microsoft.com/office/infopath/2007/PartnerControls"/>
    <xsd:element name="CoursewareMasterStatus" ma:index="16" nillable="true" ma:displayName="Status" ma:default="Completed" ma:description="Courseware Master Status Field" ma:format="Dropdown" ma:internalName="CoursewareMasterStatus">
      <xsd:simpleType>
        <xsd:restriction base="dms:Choice">
          <xsd:enumeration value="PDF Convert"/>
          <xsd:enumeration value="Transfer - No PDF"/>
          <xsd:enumeration value="Comple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E3596B-E668-4D46-BAFD-A1B0D89743A3}">
  <ds:schemaRefs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4ff00d7d-e7fe-48a8-a79f-9d301ade6bee"/>
    <ds:schemaRef ds:uri="http://schemas.microsoft.com/office/infopath/2007/PartnerControls"/>
    <ds:schemaRef ds:uri="d87ebf94-adeb-449c-a646-cea72623b18d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764DD-B4A3-4B0C-AF85-82E2F5CA2E45}"/>
</file>

<file path=customXml/itemProps4.xml><?xml version="1.0" encoding="utf-8"?>
<ds:datastoreItem xmlns:ds="http://schemas.openxmlformats.org/officeDocument/2006/customXml" ds:itemID="{DF2A9A19-70D8-46DC-A109-A8A003573C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f00d7d-e7fe-48a8-a79f-9d301ade6bee"/>
    <ds:schemaRef ds:uri="d87ebf94-adeb-449c-a646-cea72623b1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266</TotalTime>
  <Words>984</Words>
  <Application>Microsoft Office PowerPoint</Application>
  <PresentationFormat>On-screen Show (4:3)</PresentationFormat>
  <Paragraphs>287</Paragraphs>
  <Slides>21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Wingdings</vt:lpstr>
      <vt:lpstr>IT_Slides_2013_v1.0</vt:lpstr>
      <vt:lpstr>Python Library Functions</vt:lpstr>
      <vt:lpstr>Python Library Functions</vt:lpstr>
      <vt:lpstr>Python Functions</vt:lpstr>
      <vt:lpstr>Parameters and return value</vt:lpstr>
      <vt:lpstr>About function parameters</vt:lpstr>
      <vt:lpstr>Standard Library functions</vt:lpstr>
      <vt:lpstr>Built-in Numeric functions</vt:lpstr>
      <vt:lpstr>Rounding floats</vt:lpstr>
      <vt:lpstr>Rounding floats – math library</vt:lpstr>
      <vt:lpstr>Formatting Strings</vt:lpstr>
      <vt:lpstr>Lowercase and uppercase</vt:lpstr>
      <vt:lpstr>String function examples</vt:lpstr>
      <vt:lpstr>Split function and IN command</vt:lpstr>
      <vt:lpstr>Extracting part of a string</vt:lpstr>
      <vt:lpstr>Test before casting to int</vt:lpstr>
      <vt:lpstr>More string tests – startswith and endwith functions</vt:lpstr>
      <vt:lpstr>String format function</vt:lpstr>
      <vt:lpstr>Other Libraries</vt:lpstr>
      <vt:lpstr>Python Functions</vt:lpstr>
      <vt:lpstr>Exercise</vt:lpstr>
      <vt:lpstr>Further Reading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Admin</cp:lastModifiedBy>
  <cp:revision>63</cp:revision>
  <dcterms:created xsi:type="dcterms:W3CDTF">2014-01-31T18:44:40Z</dcterms:created>
  <dcterms:modified xsi:type="dcterms:W3CDTF">2019-09-24T12:28:43Z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0x010100F0967B7CEE8D417F966757887D9466FB00BF827E6A33EABC489C0FABBC440ED818</vt:lpwstr>
  </property>
  <property fmtid="{D5CDD505-2E9C-101B-9397-08002B2CF9AE}" pid="5" name="BookType">
    <vt:lpwstr>4</vt:lpwstr>
  </property>
</Properties>
</file>