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5"/>
  </p:sldMasterIdLst>
  <p:notesMasterIdLst>
    <p:notesMasterId r:id="rId15"/>
  </p:notesMasterIdLst>
  <p:handoutMasterIdLst>
    <p:handoutMasterId r:id="rId16"/>
  </p:handoutMasterIdLst>
  <p:sldIdLst>
    <p:sldId id="256" r:id="rId6"/>
    <p:sldId id="257" r:id="rId7"/>
    <p:sldId id="258" r:id="rId8"/>
    <p:sldId id="260" r:id="rId9"/>
    <p:sldId id="261" r:id="rId10"/>
    <p:sldId id="262" r:id="rId11"/>
    <p:sldId id="263" r:id="rId12"/>
    <p:sldId id="264" r:id="rId13"/>
    <p:sldId id="265" r:id="rId14"/>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0000"/>
    <a:srgbClr val="0070C0"/>
    <a:srgbClr val="0070AB"/>
    <a:srgbClr val="FF70C0"/>
    <a:srgbClr val="005AAB"/>
    <a:srgbClr val="DFFFCD"/>
    <a:srgbClr val="C80000"/>
    <a:srgbClr val="0000C8"/>
    <a:srgbClr val="134183"/>
    <a:srgbClr val="005A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2" autoAdjust="0"/>
    <p:restoredTop sz="87779" autoAdjust="0"/>
  </p:normalViewPr>
  <p:slideViewPr>
    <p:cSldViewPr snapToGrid="0">
      <p:cViewPr varScale="1">
        <p:scale>
          <a:sx n="88" d="100"/>
          <a:sy n="88" d="100"/>
        </p:scale>
        <p:origin x="102" y="228"/>
      </p:cViewPr>
      <p:guideLst>
        <p:guide orient="horz" pos="2160"/>
        <p:guide pos="2880"/>
      </p:guideLst>
    </p:cSldViewPr>
  </p:slideViewPr>
  <p:outlineViewPr>
    <p:cViewPr>
      <p:scale>
        <a:sx n="33" d="100"/>
        <a:sy n="33" d="100"/>
      </p:scale>
      <p:origin x="0" y="76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4" d="100"/>
          <a:sy n="54" d="100"/>
        </p:scale>
        <p:origin x="2904" y="44"/>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14" Type="http://schemas.openxmlformats.org/officeDocument/2006/relationships/slide" Target="slides/slide9.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3608880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Tree>
    <p:extLst>
      <p:ext uri="{BB962C8B-B14F-4D97-AF65-F5344CB8AC3E}">
        <p14:creationId xmlns:p14="http://schemas.microsoft.com/office/powerpoint/2010/main" val="4253202792"/>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utorialspoint.com/python/number_abs.ht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D2E844A-8339-4B2D-99EE-F9C52689A565}" type="slidenum">
              <a:rPr lang="en-GB" smtClean="0"/>
              <a:pPr/>
              <a:t>2</a:t>
            </a:fld>
            <a:endParaRPr lang="en-GB"/>
          </a:p>
        </p:txBody>
      </p:sp>
    </p:spTree>
    <p:extLst>
      <p:ext uri="{BB962C8B-B14F-4D97-AF65-F5344CB8AC3E}">
        <p14:creationId xmlns:p14="http://schemas.microsoft.com/office/powerpoint/2010/main" val="49358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fontAlgn="t"/>
            <a:r>
              <a:rPr lang="en-GB" sz="1200" b="1" u="none" strike="noStrike" kern="1200" dirty="0">
                <a:solidFill>
                  <a:schemeClr val="tx1"/>
                </a:solidFill>
                <a:effectLst/>
                <a:latin typeface="+mn-lt"/>
                <a:ea typeface="+mn-ea"/>
                <a:cs typeface="+mn-cs"/>
                <a:hlinkClick r:id="rId3"/>
              </a:rPr>
              <a:t>User-Defined Functions</a:t>
            </a:r>
          </a:p>
          <a:p>
            <a:pPr marL="0" marR="0" lvl="0" indent="0" algn="l" defTabSz="914400" rtl="0" eaLnBrk="1" fontAlgn="t" latinLnBrk="0" hangingPunct="1">
              <a:lnSpc>
                <a:spcPct val="100000"/>
              </a:lnSpc>
              <a:spcBef>
                <a:spcPts val="0"/>
              </a:spcBef>
              <a:spcAft>
                <a:spcPts val="0"/>
              </a:spcAft>
              <a:buClrTx/>
              <a:buSzTx/>
              <a:buFontTx/>
              <a:buNone/>
              <a:tabLst/>
              <a:defRPr/>
            </a:pPr>
            <a:r>
              <a:rPr lang="en-GB" sz="1200" b="0" u="none" strike="noStrike" kern="1200" dirty="0">
                <a:solidFill>
                  <a:schemeClr val="tx1"/>
                </a:solidFill>
                <a:effectLst/>
                <a:latin typeface="+mn-lt"/>
                <a:ea typeface="+mn-ea"/>
                <a:cs typeface="+mn-cs"/>
              </a:rPr>
              <a:t>There are thousands of built-in and library functions but we will always need to write our own</a:t>
            </a:r>
          </a:p>
          <a:p>
            <a:endParaRPr lang="en-GB" dirty="0"/>
          </a:p>
          <a:p>
            <a:pPr fontAlgn="t"/>
            <a:r>
              <a:rPr lang="en-GB" b="1" dirty="0"/>
              <a:t>def</a:t>
            </a:r>
          </a:p>
          <a:p>
            <a:pPr fontAlgn="t"/>
            <a:r>
              <a:rPr lang="en-GB" dirty="0"/>
              <a:t>Def is the keyword which denotes the start of a function.</a:t>
            </a:r>
          </a:p>
          <a:p>
            <a:pPr fontAlgn="t"/>
            <a:r>
              <a:rPr lang="en-GB" dirty="0"/>
              <a:t>This is followed by the </a:t>
            </a:r>
            <a:r>
              <a:rPr lang="en-GB" b="1" dirty="0"/>
              <a:t>name</a:t>
            </a:r>
            <a:r>
              <a:rPr lang="en-GB" b="0" dirty="0"/>
              <a:t> of the function. Convention has this in lower case.</a:t>
            </a:r>
          </a:p>
          <a:p>
            <a:pPr fontAlgn="t"/>
            <a:r>
              <a:rPr lang="en-GB" b="1" dirty="0"/>
              <a:t>Parentheses</a:t>
            </a:r>
            <a:r>
              <a:rPr lang="en-GB" b="0" dirty="0"/>
              <a:t> (round brackets) come next, even if the function doesn’t take parameters.</a:t>
            </a:r>
          </a:p>
          <a:p>
            <a:pPr fontAlgn="t"/>
            <a:r>
              <a:rPr lang="en-GB" b="0" dirty="0"/>
              <a:t>The </a:t>
            </a:r>
            <a:r>
              <a:rPr lang="en-GB" b="1" dirty="0"/>
              <a:t>parameters</a:t>
            </a:r>
            <a:r>
              <a:rPr lang="en-GB" b="0" dirty="0"/>
              <a:t> go inside the brackets. Unlike other languages Python does not need type declarations for the parameters (or the returned value).</a:t>
            </a:r>
          </a:p>
          <a:p>
            <a:pPr fontAlgn="t"/>
            <a:r>
              <a:rPr lang="en-GB" b="0" dirty="0"/>
              <a:t>Code to do whatever is necessary for the functionality is next followed by the </a:t>
            </a:r>
            <a:r>
              <a:rPr lang="en-GB" b="1" dirty="0"/>
              <a:t>return</a:t>
            </a:r>
            <a:r>
              <a:rPr lang="en-GB" b="0" dirty="0"/>
              <a:t> statement which states what is being returned to where it was called from.</a:t>
            </a:r>
          </a:p>
          <a:p>
            <a:pPr fontAlgn="t"/>
            <a:endParaRPr lang="en-GB" b="0" dirty="0"/>
          </a:p>
          <a:p>
            <a:pPr fontAlgn="t"/>
            <a:r>
              <a:rPr lang="en-GB" b="0" dirty="0"/>
              <a:t>In the example, two pieces of text are “passed” to the function as parameters. We can pass the parameters as text literals (as shown) or variables or as expressions. It is only the value that counts.</a:t>
            </a:r>
          </a:p>
          <a:p>
            <a:pPr fontAlgn="t"/>
            <a:r>
              <a:rPr lang="en-GB" b="0" dirty="0"/>
              <a:t>The code then concatenates these text items together, not forgetting a space in between them. We have used a temporary variable and returned that but this is optional. </a:t>
            </a:r>
          </a:p>
          <a:p>
            <a:pPr fontAlgn="t"/>
            <a:r>
              <a:rPr lang="en-GB" b="0" dirty="0"/>
              <a:t>We could have written </a:t>
            </a:r>
            <a:r>
              <a:rPr lang="en-GB" b="0" i="1" dirty="0"/>
              <a:t>return </a:t>
            </a:r>
            <a:r>
              <a:rPr lang="en-GB" sz="1200" i="1" kern="1200" dirty="0" err="1">
                <a:solidFill>
                  <a:schemeClr val="tx1"/>
                </a:solidFill>
                <a:latin typeface="+mn-lt"/>
                <a:ea typeface="+mn-ea"/>
                <a:cs typeface="+mn-cs"/>
              </a:rPr>
              <a:t>first_name</a:t>
            </a:r>
            <a:r>
              <a:rPr lang="en-GB" sz="1200" i="1" kern="1200" dirty="0">
                <a:solidFill>
                  <a:schemeClr val="tx1"/>
                </a:solidFill>
                <a:latin typeface="+mn-lt"/>
                <a:ea typeface="+mn-ea"/>
                <a:cs typeface="+mn-cs"/>
              </a:rPr>
              <a:t> + " " + </a:t>
            </a:r>
            <a:r>
              <a:rPr lang="en-GB" sz="1200" i="1" kern="1200" dirty="0" err="1">
                <a:solidFill>
                  <a:schemeClr val="tx1"/>
                </a:solidFill>
                <a:latin typeface="+mn-lt"/>
                <a:ea typeface="+mn-ea"/>
                <a:cs typeface="+mn-cs"/>
              </a:rPr>
              <a:t>last_name</a:t>
            </a:r>
            <a:r>
              <a:rPr lang="en-GB" sz="1200" i="1" kern="1200" dirty="0">
                <a:solidFill>
                  <a:schemeClr val="tx1"/>
                </a:solidFill>
                <a:latin typeface="+mn-lt"/>
                <a:ea typeface="+mn-ea"/>
                <a:cs typeface="+mn-cs"/>
              </a:rPr>
              <a:t> </a:t>
            </a:r>
            <a:r>
              <a:rPr lang="en-GB" sz="1200" i="0" kern="1200" dirty="0">
                <a:solidFill>
                  <a:schemeClr val="tx1"/>
                </a:solidFill>
                <a:latin typeface="+mn-lt"/>
                <a:ea typeface="+mn-ea"/>
                <a:cs typeface="+mn-cs"/>
              </a:rPr>
              <a:t>and it would have worked just the same (with one line less of code!).</a:t>
            </a:r>
          </a:p>
          <a:p>
            <a:pPr fontAlgn="t"/>
            <a:endParaRPr lang="en-GB" sz="1200" i="0" kern="1200" dirty="0">
              <a:solidFill>
                <a:schemeClr val="tx1"/>
              </a:solidFill>
              <a:latin typeface="+mn-lt"/>
              <a:ea typeface="+mn-ea"/>
              <a:cs typeface="+mn-cs"/>
            </a:endParaRPr>
          </a:p>
          <a:p>
            <a:pPr fontAlgn="t"/>
            <a:r>
              <a:rPr lang="en-GB" sz="1200" i="0" kern="1200" dirty="0">
                <a:solidFill>
                  <a:schemeClr val="tx1"/>
                </a:solidFill>
                <a:latin typeface="+mn-lt"/>
                <a:ea typeface="+mn-ea"/>
                <a:cs typeface="+mn-cs"/>
              </a:rPr>
              <a:t>The code underneath shows how we can use our function as the parameter to a print command.</a:t>
            </a:r>
            <a:endParaRPr lang="en-GB" i="1"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D2E844A-8339-4B2D-99EE-F9C52689A565}" type="slidenum">
              <a:rPr lang="en-GB" smtClean="0"/>
              <a:pPr/>
              <a:t>4</a:t>
            </a:fld>
            <a:endParaRPr lang="en-GB"/>
          </a:p>
        </p:txBody>
      </p:sp>
    </p:spTree>
    <p:extLst>
      <p:ext uri="{BB962C8B-B14F-4D97-AF65-F5344CB8AC3E}">
        <p14:creationId xmlns:p14="http://schemas.microsoft.com/office/powerpoint/2010/main" val="135160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D2E844A-8339-4B2D-99EE-F9C52689A565}" type="slidenum">
              <a:rPr lang="en-GB" smtClean="0"/>
              <a:pPr/>
              <a:t>7</a:t>
            </a:fld>
            <a:endParaRPr lang="en-GB"/>
          </a:p>
        </p:txBody>
      </p:sp>
    </p:spTree>
    <p:extLst>
      <p:ext uri="{BB962C8B-B14F-4D97-AF65-F5344CB8AC3E}">
        <p14:creationId xmlns:p14="http://schemas.microsoft.com/office/powerpoint/2010/main" val="501704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D2E844A-8339-4B2D-99EE-F9C52689A565}" type="slidenum">
              <a:rPr lang="en-GB" smtClean="0">
                <a:solidFill>
                  <a:prstClr val="black"/>
                </a:solidFill>
              </a:rPr>
              <a:pPr/>
              <a:t>8</a:t>
            </a:fld>
            <a:endParaRPr lang="en-GB">
              <a:solidFill>
                <a:prstClr val="black"/>
              </a:solidFill>
            </a:endParaRPr>
          </a:p>
        </p:txBody>
      </p:sp>
    </p:spTree>
    <p:extLst>
      <p:ext uri="{BB962C8B-B14F-4D97-AF65-F5344CB8AC3E}">
        <p14:creationId xmlns:p14="http://schemas.microsoft.com/office/powerpoint/2010/main" val="640756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1166155"/>
            <a:ext cx="8286808"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2905298"/>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rcRect l="47414"/>
          <a:stretch>
            <a:fillRect/>
          </a:stretch>
        </p:blipFill>
        <p:spPr>
          <a:xfrm>
            <a:off x="288174" y="270405"/>
            <a:ext cx="743712" cy="707136"/>
          </a:xfrm>
          <a:prstGeom prst="rect">
            <a:avLst/>
          </a:prstGeom>
        </p:spPr>
      </p:pic>
    </p:spTree>
    <p:extLst>
      <p:ext uri="{BB962C8B-B14F-4D97-AF65-F5344CB8AC3E}">
        <p14:creationId xmlns:p14="http://schemas.microsoft.com/office/powerpoint/2010/main" val="165614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670975"/>
            <a:ext cx="8786844" cy="5721511"/>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99472"/>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671000"/>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99472"/>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6" y="928694"/>
            <a:ext cx="4320000" cy="5286375"/>
          </a:xfrm>
        </p:spPr>
        <p:txBody>
          <a:bodyPr/>
          <a:lstStyle>
            <a:lvl1pPr>
              <a:buFont typeface="Wingdings" pitchFamily="2" charset="2"/>
              <a:buChar cha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7" name="Content Placeholder 12"/>
          <p:cNvSpPr>
            <a:spLocks noGrp="1"/>
          </p:cNvSpPr>
          <p:nvPr>
            <p:ph sz="quarter" idx="16"/>
          </p:nvPr>
        </p:nvSpPr>
        <p:spPr>
          <a:xfrm>
            <a:off x="4609711" y="926547"/>
            <a:ext cx="4320000" cy="5286375"/>
          </a:xfrm>
        </p:spPr>
        <p:txBody>
          <a:bodyPr/>
          <a:lstStyle>
            <a:lvl1pPr>
              <a:buFont typeface="Wingdings" pitchFamily="2" charset="2"/>
              <a:buChar cha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51622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99592" y="2130425"/>
            <a:ext cx="7558608" cy="1470025"/>
          </a:xfrm>
        </p:spPr>
        <p:txBody>
          <a:bodyPr/>
          <a:lstStyle/>
          <a:p>
            <a:r>
              <a:rPr lang="en-US" dirty="0"/>
              <a:t>Python Fundamentals</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7" name="Rectangle 6"/>
          <p:cNvSpPr/>
          <p:nvPr userDrawn="1"/>
        </p:nvSpPr>
        <p:spPr>
          <a:xfrm>
            <a:off x="2286000" y="2967335"/>
            <a:ext cx="4572000" cy="923330"/>
          </a:xfrm>
          <a:prstGeom prst="rect">
            <a:avLst/>
          </a:prstGeom>
        </p:spPr>
        <p:txBody>
          <a:bodyPr>
            <a:spAutoFit/>
          </a:bodyPr>
          <a:lstStyle/>
          <a:p>
            <a:r>
              <a:rPr lang="en-GB" sz="1800" b="1" dirty="0">
                <a:solidFill>
                  <a:schemeClr val="bg1"/>
                </a:solidFill>
                <a:latin typeface="Courier New" pitchFamily="49" charset="0"/>
                <a:cs typeface="Courier New" pitchFamily="49" charset="0"/>
              </a:rPr>
              <a:t>011110001110100100110010101001010101000111110010101010101010101010101010000000011</a:t>
            </a:r>
            <a:endParaRPr lang="en-GB" dirty="0"/>
          </a:p>
        </p:txBody>
      </p:sp>
    </p:spTree>
    <p:extLst>
      <p:ext uri="{BB962C8B-B14F-4D97-AF65-F5344CB8AC3E}">
        <p14:creationId xmlns:p14="http://schemas.microsoft.com/office/powerpoint/2010/main" val="309864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06090"/>
          </a:xfrm>
        </p:spPr>
        <p:txBody>
          <a:bodyPr/>
          <a:lstStyle/>
          <a:p>
            <a:r>
              <a:rPr lang="en-US"/>
              <a:t>Click to edit Master title style</a:t>
            </a:r>
            <a:endParaRPr lang="en-GB"/>
          </a:p>
        </p:txBody>
      </p:sp>
      <p:sp>
        <p:nvSpPr>
          <p:cNvPr id="3" name="Content Placeholder 2"/>
          <p:cNvSpPr>
            <a:spLocks noGrp="1"/>
          </p:cNvSpPr>
          <p:nvPr>
            <p:ph idx="1"/>
          </p:nvPr>
        </p:nvSpPr>
        <p:spPr>
          <a:xfrm>
            <a:off x="1187624" y="1124744"/>
            <a:ext cx="7499176" cy="500141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117B30A-FD64-4892-A06F-146DE04DB862}" type="slidenum">
              <a:rPr lang="en-GB" smtClean="0"/>
              <a:pPr/>
              <a:t>‹#›</a:t>
            </a:fld>
            <a:endParaRPr lang="en-GB"/>
          </a:p>
        </p:txBody>
      </p:sp>
    </p:spTree>
    <p:extLst>
      <p:ext uri="{BB962C8B-B14F-4D97-AF65-F5344CB8AC3E}">
        <p14:creationId xmlns:p14="http://schemas.microsoft.com/office/powerpoint/2010/main" val="15604522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2" name="Title Placeholder 1"/>
          <p:cNvSpPr>
            <a:spLocks noGrp="1"/>
          </p:cNvSpPr>
          <p:nvPr>
            <p:ph type="title"/>
          </p:nvPr>
        </p:nvSpPr>
        <p:spPr>
          <a:xfrm>
            <a:off x="142844" y="73767"/>
            <a:ext cx="8786874" cy="502591"/>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712671"/>
            <a:ext cx="8786874" cy="57380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4" name="Title 4"/>
          <p:cNvSpPr txBox="1">
            <a:spLocks/>
          </p:cNvSpPr>
          <p:nvPr/>
        </p:nvSpPr>
        <p:spPr>
          <a:xfrm>
            <a:off x="142844" y="74533"/>
            <a:ext cx="8786874" cy="502591"/>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702" r:id="rId1"/>
    <p:sldLayoutId id="2147483697" r:id="rId2"/>
    <p:sldLayoutId id="2147483698" r:id="rId3"/>
    <p:sldLayoutId id="2147483703" r:id="rId4"/>
    <p:sldLayoutId id="2147483704" r:id="rId5"/>
    <p:sldLayoutId id="2147483705" r:id="rId6"/>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utorialspoint.com/python/python_strings.htm"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4" Type="http://schemas.openxmlformats.org/officeDocument/2006/relationships/hyperlink" Target="https://docs.python.org/3/tutorial/index.html#tutorial-inde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solidFill>
                  <a:schemeClr val="tx1"/>
                </a:solidFill>
              </a:rPr>
              <a:t>User-defined Functions</a:t>
            </a:r>
            <a:endParaRPr lang="en-GB" dirty="0">
              <a:solidFill>
                <a:schemeClr val="tx1"/>
              </a:solidFill>
            </a:endParaRP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00088647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pPr marL="0" indent="0">
              <a:buNone/>
            </a:pPr>
            <a:r>
              <a:rPr lang="en-GB" dirty="0" smtClean="0"/>
              <a:t>In this chapter you'll learn how to:</a:t>
            </a:r>
            <a:endParaRPr lang="en-GB" dirty="0"/>
          </a:p>
          <a:p>
            <a:r>
              <a:rPr lang="en-GB" dirty="0" smtClean="0"/>
              <a:t>Write a user defined function in Python</a:t>
            </a:r>
          </a:p>
          <a:p>
            <a:r>
              <a:rPr lang="en-GB" dirty="0" smtClean="0"/>
              <a:t>Define Parameters for such functions</a:t>
            </a:r>
          </a:p>
          <a:p>
            <a:r>
              <a:rPr lang="en-GB" dirty="0" smtClean="0"/>
              <a:t>Return a value</a:t>
            </a:r>
          </a:p>
        </p:txBody>
      </p:sp>
      <p:sp>
        <p:nvSpPr>
          <p:cNvPr id="2" name="Title 1"/>
          <p:cNvSpPr>
            <a:spLocks noGrp="1"/>
          </p:cNvSpPr>
          <p:nvPr>
            <p:ph type="title"/>
          </p:nvPr>
        </p:nvSpPr>
        <p:spPr/>
        <p:txBody>
          <a:bodyPr>
            <a:normAutofit/>
          </a:bodyPr>
          <a:lstStyle/>
          <a:p>
            <a:r>
              <a:rPr lang="en-GB" dirty="0"/>
              <a:t>Python Functions</a:t>
            </a:r>
          </a:p>
        </p:txBody>
      </p:sp>
    </p:spTree>
    <p:extLst>
      <p:ext uri="{BB962C8B-B14F-4D97-AF65-F5344CB8AC3E}">
        <p14:creationId xmlns:p14="http://schemas.microsoft.com/office/powerpoint/2010/main" val="372610340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r>
              <a:rPr lang="en-GB" b="1" dirty="0" smtClean="0"/>
              <a:t>You've seen a few Built-in </a:t>
            </a:r>
            <a:r>
              <a:rPr lang="en-GB" b="1" dirty="0"/>
              <a:t>functions </a:t>
            </a:r>
            <a:r>
              <a:rPr lang="en-GB" b="1" dirty="0" smtClean="0"/>
              <a:t>in the previous chapter</a:t>
            </a:r>
            <a:endParaRPr lang="en-GB" b="1" dirty="0"/>
          </a:p>
          <a:p>
            <a:pPr lvl="2"/>
            <a:r>
              <a:rPr lang="en-GB" dirty="0"/>
              <a:t>print, input, number &amp; string functions</a:t>
            </a:r>
          </a:p>
          <a:p>
            <a:pPr lvl="1"/>
            <a:endParaRPr lang="en-GB" b="1" dirty="0" smtClean="0"/>
          </a:p>
          <a:p>
            <a:pPr lvl="1"/>
            <a:r>
              <a:rPr lang="en-GB" b="1" dirty="0" smtClean="0"/>
              <a:t>Library </a:t>
            </a:r>
            <a:r>
              <a:rPr lang="en-GB" b="1" dirty="0"/>
              <a:t>functions</a:t>
            </a:r>
          </a:p>
          <a:p>
            <a:pPr lvl="2"/>
            <a:r>
              <a:rPr lang="en-GB" dirty="0" err="1"/>
              <a:t>math.min</a:t>
            </a:r>
            <a:r>
              <a:rPr lang="en-GB" dirty="0"/>
              <a:t>(), </a:t>
            </a:r>
            <a:r>
              <a:rPr lang="en-GB" dirty="0" err="1"/>
              <a:t>math.max</a:t>
            </a:r>
            <a:r>
              <a:rPr lang="en-GB" dirty="0"/>
              <a:t>(), </a:t>
            </a:r>
            <a:r>
              <a:rPr lang="en-GB" dirty="0" err="1"/>
              <a:t>statistics.median</a:t>
            </a:r>
            <a:r>
              <a:rPr lang="en-GB" dirty="0"/>
              <a:t>()</a:t>
            </a:r>
          </a:p>
          <a:p>
            <a:endParaRPr lang="en-GB" b="1" dirty="0" smtClean="0">
              <a:solidFill>
                <a:schemeClr val="tx1">
                  <a:lumMod val="95000"/>
                  <a:lumOff val="5000"/>
                </a:schemeClr>
              </a:solidFill>
            </a:endParaRPr>
          </a:p>
          <a:p>
            <a:r>
              <a:rPr lang="en-GB" b="1" dirty="0" smtClean="0">
                <a:solidFill>
                  <a:schemeClr val="tx1">
                    <a:lumMod val="95000"/>
                    <a:lumOff val="5000"/>
                  </a:schemeClr>
                </a:solidFill>
              </a:rPr>
              <a:t>User </a:t>
            </a:r>
            <a:r>
              <a:rPr lang="en-GB" b="1" dirty="0">
                <a:solidFill>
                  <a:schemeClr val="tx1">
                    <a:lumMod val="95000"/>
                    <a:lumOff val="5000"/>
                  </a:schemeClr>
                </a:solidFill>
              </a:rPr>
              <a:t>defined functions</a:t>
            </a:r>
          </a:p>
          <a:p>
            <a:pPr lvl="1"/>
            <a:r>
              <a:rPr lang="en-GB" dirty="0">
                <a:solidFill>
                  <a:schemeClr val="tx1">
                    <a:lumMod val="95000"/>
                    <a:lumOff val="5000"/>
                  </a:schemeClr>
                </a:solidFill>
              </a:rPr>
              <a:t>Functions we write ourselves</a:t>
            </a:r>
          </a:p>
          <a:p>
            <a:endParaRPr lang="en-GB" sz="2000" b="1" dirty="0">
              <a:solidFill>
                <a:srgbClr val="FF0000"/>
              </a:solidFill>
            </a:endParaRPr>
          </a:p>
        </p:txBody>
      </p:sp>
      <p:sp>
        <p:nvSpPr>
          <p:cNvPr id="2" name="Title 1"/>
          <p:cNvSpPr>
            <a:spLocks noGrp="1"/>
          </p:cNvSpPr>
          <p:nvPr>
            <p:ph type="title"/>
          </p:nvPr>
        </p:nvSpPr>
        <p:spPr/>
        <p:txBody>
          <a:bodyPr>
            <a:normAutofit/>
          </a:bodyPr>
          <a:lstStyle/>
          <a:p>
            <a:r>
              <a:rPr lang="en-GB"/>
              <a:t>Python Functions</a:t>
            </a:r>
            <a:endParaRPr lang="en-GB" dirty="0"/>
          </a:p>
        </p:txBody>
      </p:sp>
    </p:spTree>
    <p:extLst>
      <p:ext uri="{BB962C8B-B14F-4D97-AF65-F5344CB8AC3E}">
        <p14:creationId xmlns:p14="http://schemas.microsoft.com/office/powerpoint/2010/main" val="129910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922269-2B06-46EE-A33C-2CBD7E5A2CAD}"/>
              </a:ext>
            </a:extLst>
          </p:cNvPr>
          <p:cNvSpPr>
            <a:spLocks noGrp="1"/>
          </p:cNvSpPr>
          <p:nvPr>
            <p:ph type="title"/>
          </p:nvPr>
        </p:nvSpPr>
        <p:spPr/>
        <p:txBody>
          <a:bodyPr>
            <a:normAutofit/>
          </a:bodyPr>
          <a:lstStyle/>
          <a:p>
            <a:r>
              <a:rPr lang="en-GB" dirty="0"/>
              <a:t>User-defined </a:t>
            </a:r>
            <a:r>
              <a:rPr lang="en-GB" dirty="0" smtClean="0"/>
              <a:t>functions Syntax</a:t>
            </a:r>
            <a:endParaRPr lang="en-GB" dirty="0"/>
          </a:p>
        </p:txBody>
      </p:sp>
      <p:cxnSp>
        <p:nvCxnSpPr>
          <p:cNvPr id="9" name="Straight Arrow Connector 8">
            <a:extLst>
              <a:ext uri="{FF2B5EF4-FFF2-40B4-BE49-F238E27FC236}">
                <a16:creationId xmlns:a16="http://schemas.microsoft.com/office/drawing/2014/main" id="{BDEEA932-4D98-4491-A9AF-6D7E5D676EAA}"/>
              </a:ext>
            </a:extLst>
          </p:cNvPr>
          <p:cNvCxnSpPr>
            <a:cxnSpLocks/>
            <a:stCxn id="3" idx="2"/>
          </p:cNvCxnSpPr>
          <p:nvPr/>
        </p:nvCxnSpPr>
        <p:spPr>
          <a:xfrm flipH="1">
            <a:off x="772160" y="1169839"/>
            <a:ext cx="283987" cy="496488"/>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C001BFB-1C30-453E-A549-25FAD23B4BDB}"/>
              </a:ext>
            </a:extLst>
          </p:cNvPr>
          <p:cNvSpPr txBox="1"/>
          <p:nvPr/>
        </p:nvSpPr>
        <p:spPr>
          <a:xfrm>
            <a:off x="276225" y="818303"/>
            <a:ext cx="1559843" cy="351536"/>
          </a:xfrm>
          <a:prstGeom prst="rect">
            <a:avLst/>
          </a:prstGeom>
          <a:solidFill>
            <a:schemeClr val="accent6">
              <a:lumMod val="75000"/>
            </a:schemeClr>
          </a:solidFill>
        </p:spPr>
        <p:txBody>
          <a:bodyPr wrap="square" rtlCol="0">
            <a:spAutoFit/>
          </a:bodyPr>
          <a:lstStyle/>
          <a:p>
            <a:pPr algn="ctr"/>
            <a:r>
              <a:rPr lang="en-GB" sz="2000" b="1" dirty="0">
                <a:solidFill>
                  <a:schemeClr val="bg1"/>
                </a:solidFill>
              </a:rPr>
              <a:t>Keyword</a:t>
            </a:r>
          </a:p>
        </p:txBody>
      </p:sp>
      <p:sp>
        <p:nvSpPr>
          <p:cNvPr id="6" name="TextBox 5">
            <a:extLst>
              <a:ext uri="{FF2B5EF4-FFF2-40B4-BE49-F238E27FC236}">
                <a16:creationId xmlns:a16="http://schemas.microsoft.com/office/drawing/2014/main" id="{6CCA44BF-FE8C-40D1-92C6-A99F2BDE21C0}"/>
              </a:ext>
            </a:extLst>
          </p:cNvPr>
          <p:cNvSpPr txBox="1"/>
          <p:nvPr/>
        </p:nvSpPr>
        <p:spPr>
          <a:xfrm>
            <a:off x="1908075" y="804230"/>
            <a:ext cx="2787749" cy="400110"/>
          </a:xfrm>
          <a:prstGeom prst="rect">
            <a:avLst/>
          </a:prstGeom>
          <a:solidFill>
            <a:schemeClr val="accent6">
              <a:lumMod val="75000"/>
            </a:schemeClr>
          </a:solidFill>
        </p:spPr>
        <p:txBody>
          <a:bodyPr wrap="square" rtlCol="0">
            <a:spAutoFit/>
          </a:bodyPr>
          <a:lstStyle/>
          <a:p>
            <a:pPr algn="ctr"/>
            <a:r>
              <a:rPr lang="en-GB" sz="2000" b="1" dirty="0">
                <a:solidFill>
                  <a:schemeClr val="bg1"/>
                </a:solidFill>
              </a:rPr>
              <a:t>Function name</a:t>
            </a:r>
          </a:p>
        </p:txBody>
      </p:sp>
      <p:cxnSp>
        <p:nvCxnSpPr>
          <p:cNvPr id="12" name="Straight Arrow Connector 11">
            <a:extLst>
              <a:ext uri="{FF2B5EF4-FFF2-40B4-BE49-F238E27FC236}">
                <a16:creationId xmlns:a16="http://schemas.microsoft.com/office/drawing/2014/main" id="{0BB84499-9A82-41E4-A7B1-68B28D770647}"/>
              </a:ext>
            </a:extLst>
          </p:cNvPr>
          <p:cNvCxnSpPr>
            <a:cxnSpLocks/>
            <a:stCxn id="6" idx="2"/>
          </p:cNvCxnSpPr>
          <p:nvPr/>
        </p:nvCxnSpPr>
        <p:spPr>
          <a:xfrm flipH="1">
            <a:off x="2834640" y="1204340"/>
            <a:ext cx="467310" cy="520045"/>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031DF575-94C7-4A27-A8D3-BF861D84D724}"/>
              </a:ext>
            </a:extLst>
          </p:cNvPr>
          <p:cNvGrpSpPr/>
          <p:nvPr/>
        </p:nvGrpSpPr>
        <p:grpSpPr>
          <a:xfrm>
            <a:off x="4783826" y="804231"/>
            <a:ext cx="1795498" cy="862097"/>
            <a:chOff x="5728830" y="1801135"/>
            <a:chExt cx="1795498" cy="882215"/>
          </a:xfrm>
        </p:grpSpPr>
        <p:sp>
          <p:nvSpPr>
            <p:cNvPr id="7" name="TextBox 6">
              <a:extLst>
                <a:ext uri="{FF2B5EF4-FFF2-40B4-BE49-F238E27FC236}">
                  <a16:creationId xmlns:a16="http://schemas.microsoft.com/office/drawing/2014/main" id="{9D6A65D9-CFA8-4875-8942-2541BC2326C3}"/>
                </a:ext>
              </a:extLst>
            </p:cNvPr>
            <p:cNvSpPr txBox="1"/>
            <p:nvPr/>
          </p:nvSpPr>
          <p:spPr>
            <a:xfrm>
              <a:off x="5728830" y="1801135"/>
              <a:ext cx="1795498" cy="400110"/>
            </a:xfrm>
            <a:prstGeom prst="rect">
              <a:avLst/>
            </a:prstGeom>
            <a:solidFill>
              <a:schemeClr val="accent6">
                <a:lumMod val="75000"/>
              </a:schemeClr>
            </a:solidFill>
          </p:spPr>
          <p:txBody>
            <a:bodyPr wrap="square" rtlCol="0">
              <a:spAutoFit/>
            </a:bodyPr>
            <a:lstStyle/>
            <a:p>
              <a:pPr algn="ctr"/>
              <a:r>
                <a:rPr lang="en-GB" sz="2000" b="1" dirty="0" smtClean="0">
                  <a:solidFill>
                    <a:schemeClr val="bg1"/>
                  </a:solidFill>
                </a:rPr>
                <a:t>Parameters</a:t>
              </a:r>
              <a:endParaRPr lang="en-GB" sz="2400" b="1" dirty="0">
                <a:solidFill>
                  <a:schemeClr val="bg1"/>
                </a:solidFill>
              </a:endParaRPr>
            </a:p>
          </p:txBody>
        </p:sp>
        <p:cxnSp>
          <p:nvCxnSpPr>
            <p:cNvPr id="13" name="Straight Arrow Connector 12">
              <a:extLst>
                <a:ext uri="{FF2B5EF4-FFF2-40B4-BE49-F238E27FC236}">
                  <a16:creationId xmlns:a16="http://schemas.microsoft.com/office/drawing/2014/main" id="{E3913439-190E-460C-8462-9AABA84C73FD}"/>
                </a:ext>
              </a:extLst>
            </p:cNvPr>
            <p:cNvCxnSpPr>
              <a:cxnSpLocks/>
              <a:stCxn id="7" idx="2"/>
            </p:cNvCxnSpPr>
            <p:nvPr/>
          </p:nvCxnSpPr>
          <p:spPr>
            <a:xfrm>
              <a:off x="6626579" y="2201245"/>
              <a:ext cx="394105" cy="482105"/>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F00A714-35E6-40E2-A6A6-B45D70EEB821}"/>
                </a:ext>
              </a:extLst>
            </p:cNvPr>
            <p:cNvCxnSpPr>
              <a:cxnSpLocks/>
              <a:stCxn id="7" idx="2"/>
            </p:cNvCxnSpPr>
            <p:nvPr/>
          </p:nvCxnSpPr>
          <p:spPr>
            <a:xfrm flipH="1">
              <a:off x="5852284" y="2201245"/>
              <a:ext cx="774295" cy="482105"/>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467916" y="1737598"/>
            <a:ext cx="7848872"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2400" dirty="0" err="1">
                <a:solidFill>
                  <a:srgbClr val="0000FF"/>
                </a:solidFill>
                <a:latin typeface="Consolas" panose="020B0609020204030204" pitchFamily="49" charset="0"/>
              </a:rPr>
              <a:t>def</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makeFullName</a:t>
            </a:r>
            <a:r>
              <a:rPr lang="en-GB" sz="2400" dirty="0">
                <a:solidFill>
                  <a:srgbClr val="000000"/>
                </a:solidFill>
                <a:latin typeface="Consolas" panose="020B0609020204030204" pitchFamily="49" charset="0"/>
              </a:rPr>
              <a:t>(</a:t>
            </a:r>
            <a:r>
              <a:rPr lang="en-GB" sz="2400" dirty="0" err="1">
                <a:solidFill>
                  <a:srgbClr val="808080"/>
                </a:solidFill>
                <a:latin typeface="Consolas" panose="020B0609020204030204" pitchFamily="49" charset="0"/>
              </a:rPr>
              <a:t>firstName</a:t>
            </a:r>
            <a:r>
              <a:rPr lang="en-GB" sz="2400" dirty="0">
                <a:solidFill>
                  <a:srgbClr val="000000"/>
                </a:solidFill>
                <a:latin typeface="Consolas" panose="020B0609020204030204" pitchFamily="49" charset="0"/>
              </a:rPr>
              <a:t>, </a:t>
            </a:r>
            <a:r>
              <a:rPr lang="en-GB" sz="2400" dirty="0" err="1">
                <a:solidFill>
                  <a:srgbClr val="808080"/>
                </a:solidFill>
                <a:latin typeface="Consolas" panose="020B0609020204030204" pitchFamily="49" charset="0"/>
              </a:rPr>
              <a:t>lastName</a:t>
            </a:r>
            <a:r>
              <a:rPr lang="en-GB" sz="2400" dirty="0">
                <a:solidFill>
                  <a:srgbClr val="000000"/>
                </a:solidFill>
                <a:latin typeface="Consolas" panose="020B0609020204030204" pitchFamily="49" charset="0"/>
              </a:rPr>
              <a:t>):</a:t>
            </a:r>
          </a:p>
          <a:p>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fullName</a:t>
            </a:r>
            <a:r>
              <a:rPr lang="en-GB" sz="2400" dirty="0">
                <a:solidFill>
                  <a:srgbClr val="000000"/>
                </a:solidFill>
                <a:latin typeface="Consolas" panose="020B0609020204030204" pitchFamily="49" charset="0"/>
              </a:rPr>
              <a:t> = </a:t>
            </a:r>
            <a:r>
              <a:rPr lang="en-GB" sz="2400" dirty="0" err="1">
                <a:solidFill>
                  <a:srgbClr val="808080"/>
                </a:solidFill>
                <a:latin typeface="Consolas" panose="020B0609020204030204" pitchFamily="49" charset="0"/>
              </a:rPr>
              <a:t>firstName</a:t>
            </a:r>
            <a:r>
              <a:rPr lang="en-GB" sz="2400" dirty="0">
                <a:solidFill>
                  <a:srgbClr val="000000"/>
                </a:solidFill>
                <a:latin typeface="Consolas" panose="020B0609020204030204" pitchFamily="49" charset="0"/>
              </a:rPr>
              <a:t> + </a:t>
            </a:r>
            <a:r>
              <a:rPr lang="en-GB" sz="2400" dirty="0" smtClean="0">
                <a:solidFill>
                  <a:srgbClr val="A31515"/>
                </a:solidFill>
                <a:latin typeface="Consolas" panose="020B0609020204030204" pitchFamily="49" charset="0"/>
              </a:rPr>
              <a:t>' '</a:t>
            </a:r>
            <a:r>
              <a:rPr lang="en-GB" sz="2400" dirty="0" smtClean="0">
                <a:solidFill>
                  <a:srgbClr val="000000"/>
                </a:solidFill>
                <a:latin typeface="Consolas" panose="020B0609020204030204" pitchFamily="49" charset="0"/>
              </a:rPr>
              <a:t> </a:t>
            </a:r>
            <a:r>
              <a:rPr lang="en-GB" sz="2400" dirty="0">
                <a:solidFill>
                  <a:srgbClr val="000000"/>
                </a:solidFill>
                <a:latin typeface="Consolas" panose="020B0609020204030204" pitchFamily="49" charset="0"/>
              </a:rPr>
              <a:t>+ </a:t>
            </a:r>
            <a:r>
              <a:rPr lang="en-GB" sz="2400" dirty="0" err="1">
                <a:solidFill>
                  <a:srgbClr val="808080"/>
                </a:solidFill>
                <a:latin typeface="Consolas" panose="020B0609020204030204" pitchFamily="49" charset="0"/>
              </a:rPr>
              <a:t>lastName</a:t>
            </a:r>
            <a:endParaRPr lang="en-GB" sz="2400" dirty="0">
              <a:solidFill>
                <a:srgbClr val="000000"/>
              </a:solidFill>
              <a:latin typeface="Consolas" panose="020B0609020204030204" pitchFamily="49" charset="0"/>
            </a:endParaRPr>
          </a:p>
          <a:p>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return</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fullName</a:t>
            </a:r>
            <a:endParaRPr lang="en-GB" sz="2400" dirty="0"/>
          </a:p>
        </p:txBody>
      </p:sp>
      <p:sp>
        <p:nvSpPr>
          <p:cNvPr id="17" name="Rectangle 16"/>
          <p:cNvSpPr/>
          <p:nvPr/>
        </p:nvSpPr>
        <p:spPr>
          <a:xfrm>
            <a:off x="539924" y="3816539"/>
            <a:ext cx="7427168" cy="1569660"/>
          </a:xfrm>
          <a:prstGeom prst="rect">
            <a:avLst/>
          </a:prstGeom>
          <a:ln>
            <a:solidFill>
              <a:schemeClr val="bg1">
                <a:lumMod val="50000"/>
              </a:schemeClr>
            </a:solidFill>
          </a:ln>
        </p:spPr>
        <p:txBody>
          <a:bodyPr wrap="square">
            <a:spAutoFit/>
          </a:bodyPr>
          <a:lstStyle/>
          <a:p>
            <a:r>
              <a:rPr lang="en-GB" sz="2400" dirty="0">
                <a:solidFill>
                  <a:srgbClr val="000000"/>
                </a:solidFill>
                <a:latin typeface="Consolas" panose="020B0609020204030204" pitchFamily="49" charset="0"/>
              </a:rPr>
              <a:t>print(</a:t>
            </a:r>
            <a:r>
              <a:rPr lang="en-GB" sz="2400" dirty="0" err="1">
                <a:solidFill>
                  <a:srgbClr val="000000"/>
                </a:solidFill>
                <a:latin typeface="Consolas" panose="020B0609020204030204" pitchFamily="49" charset="0"/>
              </a:rPr>
              <a:t>makeFullName</a:t>
            </a:r>
            <a:r>
              <a:rPr lang="en-GB" sz="2400" dirty="0">
                <a:solidFill>
                  <a:srgbClr val="000000"/>
                </a:solidFill>
                <a:latin typeface="Consolas" panose="020B0609020204030204" pitchFamily="49" charset="0"/>
              </a:rPr>
              <a:t>(</a:t>
            </a:r>
            <a:r>
              <a:rPr lang="en-GB" sz="2400" dirty="0">
                <a:solidFill>
                  <a:srgbClr val="A31515"/>
                </a:solidFill>
                <a:latin typeface="Consolas" panose="020B0609020204030204" pitchFamily="49" charset="0"/>
              </a:rPr>
              <a:t>'Bob'</a:t>
            </a:r>
            <a:r>
              <a:rPr lang="en-GB" sz="2400" dirty="0">
                <a:solidFill>
                  <a:srgbClr val="000000"/>
                </a:solidFill>
                <a:latin typeface="Consolas" panose="020B0609020204030204" pitchFamily="49" charset="0"/>
              </a:rPr>
              <a:t>, </a:t>
            </a:r>
            <a:r>
              <a:rPr lang="en-GB" sz="2400" dirty="0">
                <a:solidFill>
                  <a:srgbClr val="A31515"/>
                </a:solidFill>
                <a:latin typeface="Consolas" panose="020B0609020204030204" pitchFamily="49" charset="0"/>
              </a:rPr>
              <a:t>'Smith'</a:t>
            </a:r>
            <a:r>
              <a:rPr lang="en-GB" sz="2400" dirty="0">
                <a:solidFill>
                  <a:srgbClr val="000000"/>
                </a:solidFill>
                <a:latin typeface="Consolas" panose="020B0609020204030204" pitchFamily="49" charset="0"/>
              </a:rPr>
              <a:t>))</a:t>
            </a:r>
          </a:p>
          <a:p>
            <a:r>
              <a:rPr lang="en-GB" sz="2400" dirty="0">
                <a:solidFill>
                  <a:srgbClr val="008000"/>
                </a:solidFill>
                <a:latin typeface="Consolas" panose="020B0609020204030204" pitchFamily="49" charset="0"/>
              </a:rPr>
              <a:t># or use a variable</a:t>
            </a:r>
            <a:endParaRPr lang="en-GB" sz="2400" dirty="0">
              <a:solidFill>
                <a:srgbClr val="000000"/>
              </a:solidFill>
              <a:latin typeface="Consolas" panose="020B0609020204030204" pitchFamily="49" charset="0"/>
            </a:endParaRPr>
          </a:p>
          <a:p>
            <a:r>
              <a:rPr lang="en-GB" sz="2400" dirty="0" err="1">
                <a:solidFill>
                  <a:srgbClr val="000000"/>
                </a:solidFill>
                <a:latin typeface="Consolas" panose="020B0609020204030204" pitchFamily="49" charset="0"/>
              </a:rPr>
              <a:t>fn</a:t>
            </a:r>
            <a:r>
              <a:rPr lang="en-GB" sz="2400" dirty="0">
                <a:solidFill>
                  <a:srgbClr val="000000"/>
                </a:solidFill>
                <a:latin typeface="Consolas" panose="020B0609020204030204" pitchFamily="49" charset="0"/>
              </a:rPr>
              <a:t> = </a:t>
            </a:r>
            <a:r>
              <a:rPr lang="en-GB" sz="2400" dirty="0" err="1">
                <a:solidFill>
                  <a:srgbClr val="000000"/>
                </a:solidFill>
                <a:latin typeface="Consolas" panose="020B0609020204030204" pitchFamily="49" charset="0"/>
              </a:rPr>
              <a:t>makeFullName</a:t>
            </a:r>
            <a:r>
              <a:rPr lang="en-GB" sz="2400" dirty="0">
                <a:solidFill>
                  <a:srgbClr val="000000"/>
                </a:solidFill>
                <a:latin typeface="Consolas" panose="020B0609020204030204" pitchFamily="49" charset="0"/>
              </a:rPr>
              <a:t>(</a:t>
            </a:r>
            <a:r>
              <a:rPr lang="en-GB" sz="2400" dirty="0">
                <a:solidFill>
                  <a:srgbClr val="A31515"/>
                </a:solidFill>
                <a:latin typeface="Consolas" panose="020B0609020204030204" pitchFamily="49" charset="0"/>
              </a:rPr>
              <a:t>'Bob'</a:t>
            </a:r>
            <a:r>
              <a:rPr lang="en-GB" sz="2400" dirty="0">
                <a:solidFill>
                  <a:srgbClr val="000000"/>
                </a:solidFill>
                <a:latin typeface="Consolas" panose="020B0609020204030204" pitchFamily="49" charset="0"/>
              </a:rPr>
              <a:t>, </a:t>
            </a:r>
            <a:r>
              <a:rPr lang="en-GB" sz="2400" dirty="0">
                <a:solidFill>
                  <a:srgbClr val="A31515"/>
                </a:solidFill>
                <a:latin typeface="Consolas" panose="020B0609020204030204" pitchFamily="49" charset="0"/>
              </a:rPr>
              <a:t>'Smith'</a:t>
            </a:r>
            <a:r>
              <a:rPr lang="en-GB" sz="2400" dirty="0">
                <a:solidFill>
                  <a:srgbClr val="000000"/>
                </a:solidFill>
                <a:latin typeface="Consolas" panose="020B0609020204030204" pitchFamily="49" charset="0"/>
              </a:rPr>
              <a:t>)</a:t>
            </a:r>
          </a:p>
          <a:p>
            <a:r>
              <a:rPr lang="en-GB" sz="2400" dirty="0">
                <a:solidFill>
                  <a:srgbClr val="000000"/>
                </a:solidFill>
                <a:latin typeface="Consolas" panose="020B0609020204030204" pitchFamily="49" charset="0"/>
              </a:rPr>
              <a:t>print(</a:t>
            </a:r>
            <a:r>
              <a:rPr lang="en-GB" sz="2400" dirty="0">
                <a:solidFill>
                  <a:srgbClr val="A31515"/>
                </a:solidFill>
                <a:latin typeface="Consolas" panose="020B0609020204030204" pitchFamily="49" charset="0"/>
              </a:rPr>
              <a:t>'Hello'</a:t>
            </a:r>
            <a:r>
              <a:rPr lang="en-GB" sz="2400" dirty="0">
                <a:solidFill>
                  <a:srgbClr val="000000"/>
                </a:solidFill>
                <a:latin typeface="Consolas" panose="020B0609020204030204" pitchFamily="49" charset="0"/>
              </a:rPr>
              <a:t>, </a:t>
            </a:r>
            <a:r>
              <a:rPr lang="en-GB" sz="2400" dirty="0" err="1">
                <a:solidFill>
                  <a:srgbClr val="000000"/>
                </a:solidFill>
                <a:latin typeface="Consolas" panose="020B0609020204030204" pitchFamily="49" charset="0"/>
              </a:rPr>
              <a:t>fn</a:t>
            </a:r>
            <a:r>
              <a:rPr lang="en-GB" sz="2400" dirty="0">
                <a:solidFill>
                  <a:srgbClr val="000000"/>
                </a:solidFill>
                <a:latin typeface="Consolas" panose="020B0609020204030204" pitchFamily="49" charset="0"/>
              </a:rPr>
              <a:t>)</a:t>
            </a:r>
            <a:endParaRPr lang="en-GB" sz="2400" dirty="0"/>
          </a:p>
        </p:txBody>
      </p:sp>
      <p:sp>
        <p:nvSpPr>
          <p:cNvPr id="18" name="Oval Callout 17"/>
          <p:cNvSpPr/>
          <p:nvPr/>
        </p:nvSpPr>
        <p:spPr>
          <a:xfrm>
            <a:off x="539924" y="3240031"/>
            <a:ext cx="1224136" cy="489984"/>
          </a:xfrm>
          <a:prstGeom prst="wedgeEllipseCallout">
            <a:avLst>
              <a:gd name="adj1" fmla="val 12978"/>
              <a:gd name="adj2" fmla="val 68393"/>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2000" b="1" dirty="0" smtClean="0"/>
              <a:t>Calls</a:t>
            </a:r>
            <a:endParaRPr lang="en-GB" sz="2000" b="1" dirty="0"/>
          </a:p>
        </p:txBody>
      </p:sp>
      <p:grpSp>
        <p:nvGrpSpPr>
          <p:cNvPr id="35" name="Group 34">
            <a:extLst>
              <a:ext uri="{FF2B5EF4-FFF2-40B4-BE49-F238E27FC236}">
                <a16:creationId xmlns:a16="http://schemas.microsoft.com/office/drawing/2014/main" id="{7741E999-7C20-4C78-9616-7A9C04850BDA}"/>
              </a:ext>
            </a:extLst>
          </p:cNvPr>
          <p:cNvGrpSpPr/>
          <p:nvPr/>
        </p:nvGrpSpPr>
        <p:grpSpPr>
          <a:xfrm>
            <a:off x="3690257" y="2937927"/>
            <a:ext cx="3589938" cy="471383"/>
            <a:chOff x="4885540" y="4135006"/>
            <a:chExt cx="3589938" cy="471383"/>
          </a:xfrm>
        </p:grpSpPr>
        <p:cxnSp>
          <p:nvCxnSpPr>
            <p:cNvPr id="26" name="Straight Arrow Connector 25">
              <a:extLst>
                <a:ext uri="{FF2B5EF4-FFF2-40B4-BE49-F238E27FC236}">
                  <a16:creationId xmlns:a16="http://schemas.microsoft.com/office/drawing/2014/main" id="{42B8FCA1-7F74-4BFB-9115-42F6370F7D06}"/>
                </a:ext>
              </a:extLst>
            </p:cNvPr>
            <p:cNvCxnSpPr>
              <a:cxnSpLocks/>
              <a:stCxn id="28" idx="1"/>
            </p:cNvCxnSpPr>
            <p:nvPr/>
          </p:nvCxnSpPr>
          <p:spPr>
            <a:xfrm flipH="1" flipV="1">
              <a:off x="4885540" y="4135006"/>
              <a:ext cx="318276" cy="271328"/>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6217B36-BE40-4FE7-A5F1-97167E879697}"/>
                </a:ext>
              </a:extLst>
            </p:cNvPr>
            <p:cNvSpPr txBox="1"/>
            <p:nvPr/>
          </p:nvSpPr>
          <p:spPr>
            <a:xfrm>
              <a:off x="5203816" y="4206279"/>
              <a:ext cx="3271662" cy="400110"/>
            </a:xfrm>
            <a:prstGeom prst="rect">
              <a:avLst/>
            </a:prstGeom>
            <a:solidFill>
              <a:schemeClr val="accent6">
                <a:lumMod val="75000"/>
              </a:schemeClr>
            </a:solidFill>
          </p:spPr>
          <p:txBody>
            <a:bodyPr wrap="square" rtlCol="0">
              <a:spAutoFit/>
            </a:bodyPr>
            <a:lstStyle/>
            <a:p>
              <a:pPr algn="ctr"/>
              <a:r>
                <a:rPr lang="en-GB" sz="2000" b="1" dirty="0">
                  <a:solidFill>
                    <a:schemeClr val="bg1"/>
                  </a:solidFill>
                </a:rPr>
                <a:t>Value being returned</a:t>
              </a:r>
            </a:p>
          </p:txBody>
        </p:sp>
      </p:grpSp>
    </p:spTree>
    <p:extLst>
      <p:ext uri="{BB962C8B-B14F-4D97-AF65-F5344CB8AC3E}">
        <p14:creationId xmlns:p14="http://schemas.microsoft.com/office/powerpoint/2010/main" val="393856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endParaRPr lang="en-GB"/>
          </a:p>
        </p:txBody>
      </p:sp>
      <p:sp>
        <p:nvSpPr>
          <p:cNvPr id="2" name="Title 1"/>
          <p:cNvSpPr>
            <a:spLocks noGrp="1"/>
          </p:cNvSpPr>
          <p:nvPr>
            <p:ph type="title"/>
          </p:nvPr>
        </p:nvSpPr>
        <p:spPr/>
        <p:txBody>
          <a:bodyPr>
            <a:normAutofit/>
          </a:bodyPr>
          <a:lstStyle/>
          <a:p>
            <a:r>
              <a:rPr lang="en-GB" dirty="0" smtClean="0"/>
              <a:t>Examples – No return value</a:t>
            </a:r>
            <a:endParaRPr lang="en-GB" dirty="0"/>
          </a:p>
        </p:txBody>
      </p:sp>
      <p:sp>
        <p:nvSpPr>
          <p:cNvPr id="4" name="Rectangle 3"/>
          <p:cNvSpPr/>
          <p:nvPr/>
        </p:nvSpPr>
        <p:spPr>
          <a:xfrm>
            <a:off x="155873" y="682402"/>
            <a:ext cx="7283152" cy="3754874"/>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2000" b="1" dirty="0" err="1" smtClean="0">
                <a:solidFill>
                  <a:srgbClr val="0000FF"/>
                </a:solidFill>
                <a:latin typeface="Consolas" panose="020B0609020204030204" pitchFamily="49" charset="0"/>
              </a:rPr>
              <a:t>def</a:t>
            </a:r>
            <a:r>
              <a:rPr lang="en-GB" sz="2000" b="1" dirty="0" smtClean="0">
                <a:solidFill>
                  <a:srgbClr val="000000"/>
                </a:solidFill>
                <a:latin typeface="Consolas" panose="020B0609020204030204" pitchFamily="49" charset="0"/>
              </a:rPr>
              <a:t> </a:t>
            </a:r>
            <a:r>
              <a:rPr lang="en-GB" sz="2000" b="1" dirty="0">
                <a:solidFill>
                  <a:srgbClr val="000000"/>
                </a:solidFill>
                <a:latin typeface="Consolas" panose="020B0609020204030204" pitchFamily="49" charset="0"/>
              </a:rPr>
              <a:t>add(</a:t>
            </a:r>
            <a:r>
              <a:rPr lang="en-GB" sz="2000" b="1" dirty="0" err="1">
                <a:solidFill>
                  <a:srgbClr val="808080"/>
                </a:solidFill>
                <a:latin typeface="Consolas" panose="020B0609020204030204" pitchFamily="49" charset="0"/>
              </a:rPr>
              <a:t>a</a:t>
            </a:r>
            <a:r>
              <a:rPr lang="en-GB" sz="2000" b="1" dirty="0" err="1">
                <a:solidFill>
                  <a:srgbClr val="000000"/>
                </a:solidFill>
                <a:latin typeface="Consolas" panose="020B0609020204030204" pitchFamily="49" charset="0"/>
              </a:rPr>
              <a:t>,</a:t>
            </a:r>
            <a:r>
              <a:rPr lang="en-GB" sz="2000" b="1" dirty="0" err="1">
                <a:solidFill>
                  <a:srgbClr val="808080"/>
                </a:solidFill>
                <a:latin typeface="Consolas" panose="020B0609020204030204" pitchFamily="49" charset="0"/>
              </a:rPr>
              <a:t>b</a:t>
            </a:r>
            <a:r>
              <a:rPr lang="en-GB" sz="2000" b="1" dirty="0">
                <a:solidFill>
                  <a:srgbClr val="000000"/>
                </a:solidFill>
                <a:latin typeface="Consolas" panose="020B0609020204030204" pitchFamily="49" charset="0"/>
              </a:rPr>
              <a:t>):</a:t>
            </a:r>
          </a:p>
          <a:p>
            <a:r>
              <a:rPr lang="en-GB" sz="2000" b="1" dirty="0">
                <a:solidFill>
                  <a:srgbClr val="000000"/>
                </a:solidFill>
                <a:latin typeface="Consolas" panose="020B0609020204030204" pitchFamily="49" charset="0"/>
              </a:rPr>
              <a:t>    </a:t>
            </a:r>
            <a:r>
              <a:rPr lang="en-GB" sz="2000" b="1" dirty="0" smtClean="0">
                <a:solidFill>
                  <a:srgbClr val="0000FF"/>
                </a:solidFill>
                <a:latin typeface="Consolas" panose="020B0609020204030204" pitchFamily="49" charset="0"/>
              </a:rPr>
              <a:t>print</a:t>
            </a:r>
            <a:r>
              <a:rPr lang="en-GB" sz="2000" b="1" dirty="0" smtClean="0">
                <a:solidFill>
                  <a:srgbClr val="000000"/>
                </a:solidFill>
                <a:latin typeface="Consolas" panose="020B0609020204030204" pitchFamily="49" charset="0"/>
              </a:rPr>
              <a:t> </a:t>
            </a:r>
            <a:r>
              <a:rPr lang="en-GB" sz="2000" b="1" dirty="0">
                <a:solidFill>
                  <a:srgbClr val="000000"/>
                </a:solidFill>
                <a:latin typeface="Consolas" panose="020B0609020204030204" pitchFamily="49" charset="0"/>
              </a:rPr>
              <a:t>(</a:t>
            </a:r>
            <a:r>
              <a:rPr lang="en-GB" sz="2000" b="1" dirty="0" err="1" smtClean="0">
                <a:solidFill>
                  <a:srgbClr val="808080"/>
                </a:solidFill>
                <a:latin typeface="Consolas" panose="020B0609020204030204" pitchFamily="49" charset="0"/>
              </a:rPr>
              <a:t>a</a:t>
            </a:r>
            <a:r>
              <a:rPr lang="en-GB" sz="2000" b="1" dirty="0" err="1" smtClean="0">
                <a:solidFill>
                  <a:srgbClr val="000000"/>
                </a:solidFill>
                <a:latin typeface="Consolas" panose="020B0609020204030204" pitchFamily="49" charset="0"/>
              </a:rPr>
              <a:t>+</a:t>
            </a:r>
            <a:r>
              <a:rPr lang="en-GB" sz="2000" b="1" dirty="0" err="1" smtClean="0">
                <a:solidFill>
                  <a:srgbClr val="808080"/>
                </a:solidFill>
                <a:latin typeface="Consolas" panose="020B0609020204030204" pitchFamily="49" charset="0"/>
              </a:rPr>
              <a:t>b</a:t>
            </a:r>
            <a:r>
              <a:rPr lang="en-GB" sz="2000" b="1" dirty="0">
                <a:solidFill>
                  <a:srgbClr val="000000"/>
                </a:solidFill>
                <a:latin typeface="Consolas" panose="020B0609020204030204" pitchFamily="49" charset="0"/>
              </a:rPr>
              <a:t>)</a:t>
            </a:r>
          </a:p>
          <a:p>
            <a:endParaRPr lang="en-GB" sz="2000" b="1" dirty="0">
              <a:solidFill>
                <a:srgbClr val="000000"/>
              </a:solidFill>
              <a:latin typeface="Consolas" panose="020B0609020204030204" pitchFamily="49" charset="0"/>
            </a:endParaRPr>
          </a:p>
          <a:p>
            <a:r>
              <a:rPr lang="en-GB" sz="2000" b="1" dirty="0" err="1">
                <a:solidFill>
                  <a:srgbClr val="0000FF"/>
                </a:solidFill>
                <a:latin typeface="Consolas" panose="020B0609020204030204" pitchFamily="49" charset="0"/>
              </a:rPr>
              <a:t>def</a:t>
            </a:r>
            <a:r>
              <a:rPr lang="en-GB" sz="2000" b="1" dirty="0">
                <a:solidFill>
                  <a:srgbClr val="000000"/>
                </a:solidFill>
                <a:latin typeface="Consolas" panose="020B0609020204030204" pitchFamily="49" charset="0"/>
              </a:rPr>
              <a:t> </a:t>
            </a:r>
            <a:r>
              <a:rPr lang="en-GB" sz="2000" b="1" dirty="0" err="1" smtClean="0">
                <a:solidFill>
                  <a:srgbClr val="000000"/>
                </a:solidFill>
                <a:latin typeface="Consolas" panose="020B0609020204030204" pitchFamily="49" charset="0"/>
              </a:rPr>
              <a:t>priceIncVAT</a:t>
            </a:r>
            <a:r>
              <a:rPr lang="en-GB" sz="2000" b="1" dirty="0" smtClean="0">
                <a:solidFill>
                  <a:srgbClr val="000000"/>
                </a:solidFill>
                <a:latin typeface="Consolas" panose="020B0609020204030204" pitchFamily="49" charset="0"/>
              </a:rPr>
              <a:t>(</a:t>
            </a:r>
            <a:r>
              <a:rPr lang="en-GB" sz="2000" b="1" dirty="0" smtClean="0">
                <a:solidFill>
                  <a:srgbClr val="808080"/>
                </a:solidFill>
                <a:latin typeface="Consolas" panose="020B0609020204030204" pitchFamily="49" charset="0"/>
              </a:rPr>
              <a:t>price</a:t>
            </a:r>
            <a:r>
              <a:rPr lang="en-GB" sz="2000" b="1" dirty="0">
                <a:solidFill>
                  <a:srgbClr val="000000"/>
                </a:solidFill>
                <a:latin typeface="Consolas" panose="020B0609020204030204" pitchFamily="49" charset="0"/>
              </a:rPr>
              <a:t>):</a:t>
            </a:r>
          </a:p>
          <a:p>
            <a:r>
              <a:rPr lang="en-GB" sz="2000" b="1" dirty="0">
                <a:solidFill>
                  <a:srgbClr val="000000"/>
                </a:solidFill>
                <a:latin typeface="Consolas" panose="020B0609020204030204" pitchFamily="49" charset="0"/>
              </a:rPr>
              <a:t>  </a:t>
            </a:r>
            <a:r>
              <a:rPr lang="en-GB" sz="2000" b="1" dirty="0" smtClean="0">
                <a:solidFill>
                  <a:srgbClr val="000000"/>
                </a:solidFill>
                <a:latin typeface="Consolas" panose="020B0609020204030204" pitchFamily="49" charset="0"/>
              </a:rPr>
              <a:t>  </a:t>
            </a:r>
            <a:r>
              <a:rPr lang="en-GB" sz="2000" b="1" dirty="0" smtClean="0">
                <a:solidFill>
                  <a:srgbClr val="0000FF"/>
                </a:solidFill>
                <a:latin typeface="Consolas" panose="020B0609020204030204" pitchFamily="49" charset="0"/>
              </a:rPr>
              <a:t>print</a:t>
            </a:r>
            <a:r>
              <a:rPr lang="en-GB" sz="2000" b="1" dirty="0" smtClean="0">
                <a:solidFill>
                  <a:srgbClr val="000000"/>
                </a:solidFill>
                <a:latin typeface="Consolas" panose="020B0609020204030204" pitchFamily="49" charset="0"/>
              </a:rPr>
              <a:t> </a:t>
            </a:r>
            <a:r>
              <a:rPr lang="en-GB" sz="2000" b="1" dirty="0">
                <a:solidFill>
                  <a:srgbClr val="000000"/>
                </a:solidFill>
                <a:latin typeface="Consolas" panose="020B0609020204030204" pitchFamily="49" charset="0"/>
              </a:rPr>
              <a:t>( </a:t>
            </a:r>
            <a:r>
              <a:rPr lang="en-GB" sz="2000" b="1" dirty="0" smtClean="0">
                <a:solidFill>
                  <a:srgbClr val="808080"/>
                </a:solidFill>
                <a:latin typeface="Consolas" panose="020B0609020204030204" pitchFamily="49" charset="0"/>
              </a:rPr>
              <a:t>price</a:t>
            </a:r>
            <a:r>
              <a:rPr lang="en-GB" sz="2000" b="1" dirty="0" smtClean="0">
                <a:solidFill>
                  <a:srgbClr val="000000"/>
                </a:solidFill>
                <a:latin typeface="Consolas" panose="020B0609020204030204" pitchFamily="49" charset="0"/>
              </a:rPr>
              <a:t> </a:t>
            </a:r>
            <a:r>
              <a:rPr lang="en-GB" sz="2000" b="1" dirty="0">
                <a:solidFill>
                  <a:srgbClr val="000000"/>
                </a:solidFill>
                <a:latin typeface="Consolas" panose="020B0609020204030204" pitchFamily="49" charset="0"/>
              </a:rPr>
              <a:t>* </a:t>
            </a:r>
            <a:r>
              <a:rPr lang="en-GB" sz="2000" b="1" dirty="0" smtClean="0">
                <a:solidFill>
                  <a:srgbClr val="000000"/>
                </a:solidFill>
                <a:latin typeface="Consolas" panose="020B0609020204030204" pitchFamily="49" charset="0"/>
              </a:rPr>
              <a:t>1.2</a:t>
            </a:r>
            <a:r>
              <a:rPr lang="en-GB" sz="2000" b="1" dirty="0">
                <a:solidFill>
                  <a:srgbClr val="000000"/>
                </a:solidFill>
                <a:latin typeface="Consolas" panose="020B0609020204030204" pitchFamily="49" charset="0"/>
              </a:rPr>
              <a:t>)</a:t>
            </a:r>
          </a:p>
          <a:p>
            <a:endParaRPr lang="en-GB" sz="2000" b="1" dirty="0">
              <a:solidFill>
                <a:srgbClr val="000000"/>
              </a:solidFill>
              <a:latin typeface="Consolas" panose="020B0609020204030204" pitchFamily="49" charset="0"/>
            </a:endParaRPr>
          </a:p>
          <a:p>
            <a:r>
              <a:rPr lang="en-GB" sz="2000" b="1" dirty="0" smtClean="0">
                <a:solidFill>
                  <a:srgbClr val="008000"/>
                </a:solidFill>
                <a:latin typeface="Consolas" panose="020B0609020204030204" pitchFamily="49" charset="0"/>
              </a:rPr>
              <a:t>#--------- </a:t>
            </a:r>
            <a:r>
              <a:rPr lang="en-GB" sz="2000" b="1" dirty="0">
                <a:solidFill>
                  <a:srgbClr val="008000"/>
                </a:solidFill>
                <a:latin typeface="Consolas" panose="020B0609020204030204" pitchFamily="49" charset="0"/>
              </a:rPr>
              <a:t>Main program </a:t>
            </a:r>
            <a:r>
              <a:rPr lang="en-GB" sz="2000" b="1" dirty="0" smtClean="0">
                <a:solidFill>
                  <a:srgbClr val="008000"/>
                </a:solidFill>
                <a:latin typeface="Consolas" panose="020B0609020204030204" pitchFamily="49" charset="0"/>
              </a:rPr>
              <a:t>----------</a:t>
            </a:r>
            <a:endParaRPr lang="en-GB" sz="2000" b="1" dirty="0">
              <a:solidFill>
                <a:srgbClr val="000000"/>
              </a:solidFill>
              <a:latin typeface="Consolas" panose="020B0609020204030204" pitchFamily="49" charset="0"/>
            </a:endParaRPr>
          </a:p>
          <a:p>
            <a:endParaRPr lang="en-GB" sz="2000" b="1" dirty="0" smtClean="0">
              <a:solidFill>
                <a:srgbClr val="000000"/>
              </a:solidFill>
              <a:latin typeface="Consolas" panose="020B0609020204030204" pitchFamily="49" charset="0"/>
            </a:endParaRPr>
          </a:p>
          <a:p>
            <a:r>
              <a:rPr lang="en-GB" sz="2000" b="1" dirty="0" smtClean="0">
                <a:solidFill>
                  <a:srgbClr val="000000"/>
                </a:solidFill>
                <a:latin typeface="Consolas" panose="020B0609020204030204" pitchFamily="49" charset="0"/>
              </a:rPr>
              <a:t>add(2,3)</a:t>
            </a:r>
          </a:p>
          <a:p>
            <a:endParaRPr lang="en-GB" sz="2000" b="1" dirty="0">
              <a:solidFill>
                <a:srgbClr val="000000"/>
              </a:solidFill>
              <a:latin typeface="Consolas" panose="020B0609020204030204" pitchFamily="49" charset="0"/>
            </a:endParaRPr>
          </a:p>
          <a:p>
            <a:r>
              <a:rPr lang="en-GB" sz="2000" b="1" dirty="0" err="1" smtClean="0">
                <a:solidFill>
                  <a:srgbClr val="000000"/>
                </a:solidFill>
                <a:latin typeface="Consolas" panose="020B0609020204030204" pitchFamily="49" charset="0"/>
              </a:rPr>
              <a:t>priceIncVAT</a:t>
            </a:r>
            <a:r>
              <a:rPr lang="en-GB" sz="2000" b="1" dirty="0" smtClean="0">
                <a:solidFill>
                  <a:srgbClr val="000000"/>
                </a:solidFill>
                <a:latin typeface="Consolas" panose="020B0609020204030204" pitchFamily="49" charset="0"/>
              </a:rPr>
              <a:t>(100)</a:t>
            </a:r>
          </a:p>
          <a:p>
            <a:endParaRPr lang="en-GB" b="1" dirty="0">
              <a:solidFill>
                <a:srgbClr val="000000"/>
              </a:solidFill>
              <a:latin typeface="Consolas" panose="020B0609020204030204" pitchFamily="49" charset="0"/>
            </a:endParaRPr>
          </a:p>
        </p:txBody>
      </p:sp>
      <p:sp>
        <p:nvSpPr>
          <p:cNvPr id="5" name="Rectangle 4"/>
          <p:cNvSpPr/>
          <p:nvPr/>
        </p:nvSpPr>
        <p:spPr>
          <a:xfrm>
            <a:off x="3462139" y="3656062"/>
            <a:ext cx="3312368" cy="10156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GB" sz="2000" b="1" dirty="0"/>
              <a:t>5</a:t>
            </a:r>
          </a:p>
          <a:p>
            <a:r>
              <a:rPr lang="en-GB" sz="2000" b="1" dirty="0" smtClean="0"/>
              <a:t>120.0</a:t>
            </a:r>
          </a:p>
          <a:p>
            <a:r>
              <a:rPr lang="en-GB" sz="2000" b="1" dirty="0"/>
              <a:t>Press any key to continue </a:t>
            </a:r>
            <a:r>
              <a:rPr lang="en-GB" sz="2000" b="1" dirty="0" smtClean="0"/>
              <a:t>. . </a:t>
            </a:r>
            <a:r>
              <a:rPr lang="en-GB" sz="2000" b="1" dirty="0"/>
              <a:t>. </a:t>
            </a:r>
          </a:p>
        </p:txBody>
      </p:sp>
      <p:sp>
        <p:nvSpPr>
          <p:cNvPr id="3" name="Cloud Callout 2"/>
          <p:cNvSpPr/>
          <p:nvPr/>
        </p:nvSpPr>
        <p:spPr>
          <a:xfrm>
            <a:off x="4908401" y="682402"/>
            <a:ext cx="2304256" cy="1440160"/>
          </a:xfrm>
          <a:prstGeom prst="cloudCallout">
            <a:avLst>
              <a:gd name="adj1" fmla="val -66622"/>
              <a:gd name="adj2" fmla="val 2086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b="1" i="1" dirty="0" smtClean="0"/>
              <a:t>Define the functions first</a:t>
            </a:r>
            <a:endParaRPr lang="en-GB" sz="2000" b="1" i="1" dirty="0"/>
          </a:p>
        </p:txBody>
      </p:sp>
    </p:spTree>
    <p:extLst>
      <p:ext uri="{BB962C8B-B14F-4D97-AF65-F5344CB8AC3E}">
        <p14:creationId xmlns:p14="http://schemas.microsoft.com/office/powerpoint/2010/main" val="1186643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endParaRPr lang="en-GB"/>
          </a:p>
        </p:txBody>
      </p:sp>
      <p:sp>
        <p:nvSpPr>
          <p:cNvPr id="2" name="Title 1"/>
          <p:cNvSpPr>
            <a:spLocks noGrp="1"/>
          </p:cNvSpPr>
          <p:nvPr>
            <p:ph type="title"/>
          </p:nvPr>
        </p:nvSpPr>
        <p:spPr/>
        <p:txBody>
          <a:bodyPr>
            <a:normAutofit/>
          </a:bodyPr>
          <a:lstStyle/>
          <a:p>
            <a:r>
              <a:rPr lang="en-GB" dirty="0" smtClean="0"/>
              <a:t>Examples – Returning a value</a:t>
            </a:r>
            <a:endParaRPr lang="en-GB" dirty="0"/>
          </a:p>
        </p:txBody>
      </p:sp>
      <p:sp>
        <p:nvSpPr>
          <p:cNvPr id="4" name="Rectangle 3"/>
          <p:cNvSpPr/>
          <p:nvPr/>
        </p:nvSpPr>
        <p:spPr>
          <a:xfrm>
            <a:off x="155873" y="682402"/>
            <a:ext cx="6400800" cy="384720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2000" b="1" dirty="0" err="1" smtClean="0">
                <a:solidFill>
                  <a:srgbClr val="0000FF"/>
                </a:solidFill>
                <a:latin typeface="Consolas" panose="020B0609020204030204" pitchFamily="49" charset="0"/>
              </a:rPr>
              <a:t>def</a:t>
            </a:r>
            <a:r>
              <a:rPr lang="en-GB" sz="2000" b="1" dirty="0" smtClean="0">
                <a:solidFill>
                  <a:srgbClr val="000000"/>
                </a:solidFill>
                <a:latin typeface="Consolas" panose="020B0609020204030204" pitchFamily="49" charset="0"/>
              </a:rPr>
              <a:t> </a:t>
            </a:r>
            <a:r>
              <a:rPr lang="en-GB" sz="2000" b="1" dirty="0">
                <a:solidFill>
                  <a:srgbClr val="000000"/>
                </a:solidFill>
                <a:latin typeface="Consolas" panose="020B0609020204030204" pitchFamily="49" charset="0"/>
              </a:rPr>
              <a:t>add(</a:t>
            </a:r>
            <a:r>
              <a:rPr lang="en-GB" sz="2000" b="1" dirty="0" err="1">
                <a:solidFill>
                  <a:srgbClr val="808080"/>
                </a:solidFill>
                <a:latin typeface="Consolas" panose="020B0609020204030204" pitchFamily="49" charset="0"/>
              </a:rPr>
              <a:t>a</a:t>
            </a:r>
            <a:r>
              <a:rPr lang="en-GB" sz="2000" b="1" dirty="0" err="1">
                <a:solidFill>
                  <a:srgbClr val="000000"/>
                </a:solidFill>
                <a:latin typeface="Consolas" panose="020B0609020204030204" pitchFamily="49" charset="0"/>
              </a:rPr>
              <a:t>,</a:t>
            </a:r>
            <a:r>
              <a:rPr lang="en-GB" sz="2000" b="1" dirty="0" err="1">
                <a:solidFill>
                  <a:srgbClr val="808080"/>
                </a:solidFill>
                <a:latin typeface="Consolas" panose="020B0609020204030204" pitchFamily="49" charset="0"/>
              </a:rPr>
              <a:t>b</a:t>
            </a:r>
            <a:r>
              <a:rPr lang="en-GB" sz="2000" b="1" dirty="0">
                <a:solidFill>
                  <a:srgbClr val="000000"/>
                </a:solidFill>
                <a:latin typeface="Consolas" panose="020B0609020204030204" pitchFamily="49" charset="0"/>
              </a:rPr>
              <a:t>):</a:t>
            </a:r>
          </a:p>
          <a:p>
            <a:r>
              <a:rPr lang="en-GB" sz="2000" b="1" dirty="0">
                <a:solidFill>
                  <a:srgbClr val="000000"/>
                </a:solidFill>
                <a:latin typeface="Consolas" panose="020B0609020204030204" pitchFamily="49" charset="0"/>
              </a:rPr>
              <a:t>    </a:t>
            </a:r>
            <a:r>
              <a:rPr lang="en-GB" sz="2000" b="1" dirty="0">
                <a:solidFill>
                  <a:srgbClr val="0000FF"/>
                </a:solidFill>
                <a:latin typeface="Consolas" panose="020B0609020204030204" pitchFamily="49" charset="0"/>
              </a:rPr>
              <a:t>return</a:t>
            </a:r>
            <a:r>
              <a:rPr lang="en-GB" sz="2000" b="1" dirty="0">
                <a:solidFill>
                  <a:srgbClr val="000000"/>
                </a:solidFill>
                <a:latin typeface="Consolas" panose="020B0609020204030204" pitchFamily="49" charset="0"/>
              </a:rPr>
              <a:t> </a:t>
            </a:r>
            <a:r>
              <a:rPr lang="en-GB" sz="2000" b="1" dirty="0" err="1">
                <a:solidFill>
                  <a:srgbClr val="808080"/>
                </a:solidFill>
                <a:latin typeface="Consolas" panose="020B0609020204030204" pitchFamily="49" charset="0"/>
              </a:rPr>
              <a:t>a</a:t>
            </a:r>
            <a:r>
              <a:rPr lang="en-GB" sz="2000" b="1" dirty="0" err="1">
                <a:solidFill>
                  <a:srgbClr val="000000"/>
                </a:solidFill>
                <a:latin typeface="Consolas" panose="020B0609020204030204" pitchFamily="49" charset="0"/>
              </a:rPr>
              <a:t>+</a:t>
            </a:r>
            <a:r>
              <a:rPr lang="en-GB" sz="2000" b="1" dirty="0" err="1">
                <a:solidFill>
                  <a:srgbClr val="808080"/>
                </a:solidFill>
                <a:latin typeface="Consolas" panose="020B0609020204030204" pitchFamily="49" charset="0"/>
              </a:rPr>
              <a:t>b</a:t>
            </a:r>
            <a:endParaRPr lang="en-GB" sz="2000" b="1" dirty="0">
              <a:solidFill>
                <a:srgbClr val="000000"/>
              </a:solidFill>
              <a:latin typeface="Consolas" panose="020B0609020204030204" pitchFamily="49" charset="0"/>
            </a:endParaRPr>
          </a:p>
          <a:p>
            <a:endParaRPr lang="en-GB" sz="2000" b="1" dirty="0">
              <a:solidFill>
                <a:srgbClr val="000000"/>
              </a:solidFill>
              <a:latin typeface="Consolas" panose="020B0609020204030204" pitchFamily="49" charset="0"/>
            </a:endParaRPr>
          </a:p>
          <a:p>
            <a:r>
              <a:rPr lang="en-GB" sz="2000" b="1" dirty="0" err="1">
                <a:solidFill>
                  <a:srgbClr val="0000FF"/>
                </a:solidFill>
                <a:latin typeface="Consolas" panose="020B0609020204030204" pitchFamily="49" charset="0"/>
              </a:rPr>
              <a:t>def</a:t>
            </a:r>
            <a:r>
              <a:rPr lang="en-GB" sz="2000" b="1" dirty="0">
                <a:solidFill>
                  <a:srgbClr val="000000"/>
                </a:solidFill>
                <a:latin typeface="Consolas" panose="020B0609020204030204" pitchFamily="49" charset="0"/>
              </a:rPr>
              <a:t> </a:t>
            </a:r>
            <a:r>
              <a:rPr lang="en-GB" sz="2000" b="1" dirty="0" err="1">
                <a:solidFill>
                  <a:srgbClr val="000000"/>
                </a:solidFill>
                <a:latin typeface="Consolas" panose="020B0609020204030204" pitchFamily="49" charset="0"/>
              </a:rPr>
              <a:t>getPriceIncVAT</a:t>
            </a:r>
            <a:r>
              <a:rPr lang="en-GB" sz="2000" b="1" dirty="0">
                <a:solidFill>
                  <a:srgbClr val="000000"/>
                </a:solidFill>
                <a:latin typeface="Consolas" panose="020B0609020204030204" pitchFamily="49" charset="0"/>
              </a:rPr>
              <a:t>(</a:t>
            </a:r>
            <a:r>
              <a:rPr lang="en-GB" sz="2000" b="1" dirty="0">
                <a:solidFill>
                  <a:srgbClr val="808080"/>
                </a:solidFill>
                <a:latin typeface="Consolas" panose="020B0609020204030204" pitchFamily="49" charset="0"/>
              </a:rPr>
              <a:t>price</a:t>
            </a:r>
            <a:r>
              <a:rPr lang="en-GB" sz="2000" b="1" dirty="0">
                <a:solidFill>
                  <a:srgbClr val="000000"/>
                </a:solidFill>
                <a:latin typeface="Consolas" panose="020B0609020204030204" pitchFamily="49" charset="0"/>
              </a:rPr>
              <a:t>):</a:t>
            </a:r>
          </a:p>
          <a:p>
            <a:r>
              <a:rPr lang="en-GB" sz="2000" b="1" dirty="0">
                <a:solidFill>
                  <a:srgbClr val="000000"/>
                </a:solidFill>
                <a:latin typeface="Consolas" panose="020B0609020204030204" pitchFamily="49" charset="0"/>
              </a:rPr>
              <a:t>    </a:t>
            </a:r>
            <a:r>
              <a:rPr lang="en-GB" sz="2000" b="1" dirty="0">
                <a:solidFill>
                  <a:srgbClr val="0000FF"/>
                </a:solidFill>
                <a:latin typeface="Consolas" panose="020B0609020204030204" pitchFamily="49" charset="0"/>
              </a:rPr>
              <a:t>return</a:t>
            </a:r>
            <a:r>
              <a:rPr lang="en-GB" sz="2000" b="1" dirty="0">
                <a:solidFill>
                  <a:srgbClr val="000000"/>
                </a:solidFill>
                <a:latin typeface="Consolas" panose="020B0609020204030204" pitchFamily="49" charset="0"/>
              </a:rPr>
              <a:t> </a:t>
            </a:r>
            <a:r>
              <a:rPr lang="en-GB" sz="2000" b="1" dirty="0">
                <a:solidFill>
                  <a:srgbClr val="808080"/>
                </a:solidFill>
                <a:latin typeface="Consolas" panose="020B0609020204030204" pitchFamily="49" charset="0"/>
              </a:rPr>
              <a:t>price</a:t>
            </a:r>
            <a:r>
              <a:rPr lang="en-GB" sz="2000" b="1" dirty="0">
                <a:solidFill>
                  <a:srgbClr val="000000"/>
                </a:solidFill>
                <a:latin typeface="Consolas" panose="020B0609020204030204" pitchFamily="49" charset="0"/>
              </a:rPr>
              <a:t> * 1.2</a:t>
            </a:r>
          </a:p>
          <a:p>
            <a:endParaRPr lang="en-GB" sz="2000" b="1" dirty="0">
              <a:solidFill>
                <a:srgbClr val="000000"/>
              </a:solidFill>
              <a:latin typeface="Consolas" panose="020B0609020204030204" pitchFamily="49" charset="0"/>
            </a:endParaRPr>
          </a:p>
          <a:p>
            <a:r>
              <a:rPr lang="en-GB" sz="2000" b="1" dirty="0" smtClean="0">
                <a:solidFill>
                  <a:srgbClr val="008000"/>
                </a:solidFill>
                <a:latin typeface="Consolas" panose="020B0609020204030204" pitchFamily="49" charset="0"/>
              </a:rPr>
              <a:t>#---------- </a:t>
            </a:r>
            <a:r>
              <a:rPr lang="en-GB" sz="2000" b="1" dirty="0">
                <a:solidFill>
                  <a:srgbClr val="008000"/>
                </a:solidFill>
                <a:latin typeface="Consolas" panose="020B0609020204030204" pitchFamily="49" charset="0"/>
              </a:rPr>
              <a:t>Main program </a:t>
            </a:r>
            <a:r>
              <a:rPr lang="en-GB" sz="2000" b="1" dirty="0" smtClean="0">
                <a:solidFill>
                  <a:srgbClr val="008000"/>
                </a:solidFill>
                <a:latin typeface="Consolas" panose="020B0609020204030204" pitchFamily="49" charset="0"/>
              </a:rPr>
              <a:t>----------</a:t>
            </a:r>
            <a:endParaRPr lang="en-GB" sz="2000" b="1" dirty="0">
              <a:solidFill>
                <a:srgbClr val="000000"/>
              </a:solidFill>
              <a:latin typeface="Consolas" panose="020B0609020204030204" pitchFamily="49" charset="0"/>
            </a:endParaRPr>
          </a:p>
          <a:p>
            <a:r>
              <a:rPr lang="en-GB" sz="2000" b="1" dirty="0">
                <a:solidFill>
                  <a:srgbClr val="000000"/>
                </a:solidFill>
                <a:latin typeface="Consolas" panose="020B0609020204030204" pitchFamily="49" charset="0"/>
              </a:rPr>
              <a:t>print( add(2,3) )</a:t>
            </a:r>
          </a:p>
          <a:p>
            <a:endParaRPr lang="en-GB" sz="2000" b="1" dirty="0" smtClean="0">
              <a:solidFill>
                <a:srgbClr val="000000"/>
              </a:solidFill>
              <a:latin typeface="Consolas" panose="020B0609020204030204" pitchFamily="49" charset="0"/>
            </a:endParaRPr>
          </a:p>
          <a:p>
            <a:r>
              <a:rPr lang="en-GB" sz="2000" b="1" dirty="0" smtClean="0">
                <a:solidFill>
                  <a:srgbClr val="000000"/>
                </a:solidFill>
                <a:latin typeface="Consolas" panose="020B0609020204030204" pitchFamily="49" charset="0"/>
              </a:rPr>
              <a:t>price = </a:t>
            </a:r>
            <a:r>
              <a:rPr lang="en-GB" sz="2000" b="1" dirty="0" err="1" smtClean="0">
                <a:solidFill>
                  <a:srgbClr val="000000"/>
                </a:solidFill>
                <a:latin typeface="Consolas" panose="020B0609020204030204" pitchFamily="49" charset="0"/>
              </a:rPr>
              <a:t>getPriceIncVAT</a:t>
            </a:r>
            <a:r>
              <a:rPr lang="en-GB" sz="2000" b="1" dirty="0" smtClean="0">
                <a:solidFill>
                  <a:srgbClr val="000000"/>
                </a:solidFill>
                <a:latin typeface="Consolas" panose="020B0609020204030204" pitchFamily="49" charset="0"/>
              </a:rPr>
              <a:t>(100)</a:t>
            </a:r>
          </a:p>
          <a:p>
            <a:r>
              <a:rPr lang="en-GB" sz="2000" b="1" dirty="0">
                <a:solidFill>
                  <a:srgbClr val="000000"/>
                </a:solidFill>
                <a:latin typeface="Consolas" panose="020B0609020204030204" pitchFamily="49" charset="0"/>
              </a:rPr>
              <a:t>p</a:t>
            </a:r>
            <a:r>
              <a:rPr lang="en-GB" sz="2000" b="1" dirty="0" smtClean="0">
                <a:solidFill>
                  <a:srgbClr val="000000"/>
                </a:solidFill>
                <a:latin typeface="Consolas" panose="020B0609020204030204" pitchFamily="49" charset="0"/>
              </a:rPr>
              <a:t>rint(price)</a:t>
            </a:r>
          </a:p>
          <a:p>
            <a:endParaRPr lang="en-GB" sz="2400" b="1" dirty="0">
              <a:solidFill>
                <a:srgbClr val="000000"/>
              </a:solidFill>
              <a:latin typeface="Consolas" panose="020B0609020204030204" pitchFamily="49" charset="0"/>
            </a:endParaRPr>
          </a:p>
        </p:txBody>
      </p:sp>
      <p:sp>
        <p:nvSpPr>
          <p:cNvPr id="5" name="Rectangle 4"/>
          <p:cNvSpPr/>
          <p:nvPr/>
        </p:nvSpPr>
        <p:spPr>
          <a:xfrm>
            <a:off x="4411588" y="3541762"/>
            <a:ext cx="3240360" cy="10156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GB" sz="2000" b="1" dirty="0"/>
              <a:t>5</a:t>
            </a:r>
          </a:p>
          <a:p>
            <a:r>
              <a:rPr lang="en-GB" sz="2000" b="1" dirty="0" smtClean="0"/>
              <a:t>120.0</a:t>
            </a:r>
          </a:p>
          <a:p>
            <a:r>
              <a:rPr lang="en-GB" sz="2000" b="1" dirty="0"/>
              <a:t>Press any key to continue </a:t>
            </a:r>
            <a:r>
              <a:rPr lang="en-GB" sz="2000" b="1" dirty="0" smtClean="0"/>
              <a:t>. . </a:t>
            </a:r>
            <a:r>
              <a:rPr lang="en-GB" sz="2000" b="1" dirty="0"/>
              <a:t>. </a:t>
            </a:r>
          </a:p>
        </p:txBody>
      </p:sp>
    </p:spTree>
    <p:extLst>
      <p:ext uri="{BB962C8B-B14F-4D97-AF65-F5344CB8AC3E}">
        <p14:creationId xmlns:p14="http://schemas.microsoft.com/office/powerpoint/2010/main" val="3068709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pPr marL="0" indent="0">
              <a:buNone/>
            </a:pPr>
            <a:r>
              <a:rPr lang="en-GB" dirty="0"/>
              <a:t>In this chapter </a:t>
            </a:r>
            <a:r>
              <a:rPr lang="en-GB" dirty="0" smtClean="0"/>
              <a:t>you learned </a:t>
            </a:r>
            <a:r>
              <a:rPr lang="en-GB" dirty="0"/>
              <a:t>how to:</a:t>
            </a:r>
          </a:p>
          <a:p>
            <a:pPr lvl="1"/>
            <a:r>
              <a:rPr lang="en-GB" dirty="0"/>
              <a:t>Write a user defined function in Python</a:t>
            </a:r>
          </a:p>
          <a:p>
            <a:pPr lvl="1"/>
            <a:r>
              <a:rPr lang="en-GB" dirty="0"/>
              <a:t>Define Parameters for such functions</a:t>
            </a:r>
          </a:p>
          <a:p>
            <a:pPr lvl="1"/>
            <a:r>
              <a:rPr lang="en-GB" dirty="0"/>
              <a:t>Return a value</a:t>
            </a:r>
          </a:p>
          <a:p>
            <a:pPr marL="0" indent="0">
              <a:buNone/>
            </a:pPr>
            <a:endParaRPr lang="en-GB" dirty="0"/>
          </a:p>
        </p:txBody>
      </p:sp>
      <p:sp>
        <p:nvSpPr>
          <p:cNvPr id="2" name="Title 1"/>
          <p:cNvSpPr>
            <a:spLocks noGrp="1"/>
          </p:cNvSpPr>
          <p:nvPr>
            <p:ph type="title"/>
          </p:nvPr>
        </p:nvSpPr>
        <p:spPr/>
        <p:txBody>
          <a:bodyPr>
            <a:normAutofit/>
          </a:bodyPr>
          <a:lstStyle/>
          <a:p>
            <a:r>
              <a:rPr lang="en-US"/>
              <a:t>Python Functions</a:t>
            </a:r>
            <a:endParaRPr lang="en-GB" dirty="0"/>
          </a:p>
        </p:txBody>
      </p:sp>
    </p:spTree>
    <p:extLst>
      <p:ext uri="{BB962C8B-B14F-4D97-AF65-F5344CB8AC3E}">
        <p14:creationId xmlns:p14="http://schemas.microsoft.com/office/powerpoint/2010/main" val="119163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pPr marL="0" indent="0">
              <a:buNone/>
            </a:pPr>
            <a:r>
              <a:rPr lang="en-GB" sz="2800" dirty="0">
                <a:solidFill>
                  <a:srgbClr val="0070C0"/>
                </a:solidFill>
                <a:latin typeface="Arial" pitchFamily="34" charset="0"/>
                <a:cs typeface="Arial" pitchFamily="34" charset="0"/>
              </a:rPr>
              <a:t>Please see your Exercise </a:t>
            </a:r>
            <a:r>
              <a:rPr lang="en-GB" sz="2800" dirty="0" smtClean="0">
                <a:solidFill>
                  <a:srgbClr val="0070C0"/>
                </a:solidFill>
                <a:latin typeface="Arial" pitchFamily="34" charset="0"/>
                <a:cs typeface="Arial" pitchFamily="34" charset="0"/>
              </a:rPr>
              <a:t>Guide</a:t>
            </a:r>
          </a:p>
          <a:p>
            <a:pPr marL="0" indent="0">
              <a:buNone/>
            </a:pPr>
            <a:endParaRPr lang="en-GB" sz="2800" dirty="0">
              <a:solidFill>
                <a:srgbClr val="0070C0"/>
              </a:solidFill>
              <a:latin typeface="Arial" pitchFamily="34" charset="0"/>
              <a:cs typeface="Arial" pitchFamily="34" charset="0"/>
            </a:endParaRPr>
          </a:p>
          <a:p>
            <a:pPr marL="0" indent="0">
              <a:buNone/>
            </a:pPr>
            <a:r>
              <a:rPr lang="en-GB" sz="2800" dirty="0" smtClean="0">
                <a:solidFill>
                  <a:srgbClr val="0070C0"/>
                </a:solidFill>
                <a:latin typeface="Arial" pitchFamily="34" charset="0"/>
                <a:cs typeface="Arial" pitchFamily="34" charset="0"/>
              </a:rPr>
              <a:t>	</a:t>
            </a:r>
            <a:r>
              <a:rPr lang="en-GB" sz="2800" b="1" dirty="0" smtClean="0">
                <a:solidFill>
                  <a:srgbClr val="0070C0"/>
                </a:solidFill>
                <a:latin typeface="Arial" pitchFamily="34" charset="0"/>
                <a:cs typeface="Arial" pitchFamily="34" charset="0"/>
              </a:rPr>
              <a:t>06-User-defined Functions.docx</a:t>
            </a:r>
          </a:p>
          <a:p>
            <a:pPr marL="0" indent="0">
              <a:buNone/>
            </a:pPr>
            <a:endParaRPr lang="en-GB" sz="2800" dirty="0" smtClean="0"/>
          </a:p>
        </p:txBody>
      </p:sp>
      <p:sp>
        <p:nvSpPr>
          <p:cNvPr id="2" name="Title 1"/>
          <p:cNvSpPr>
            <a:spLocks noGrp="1"/>
          </p:cNvSpPr>
          <p:nvPr>
            <p:ph type="title"/>
          </p:nvPr>
        </p:nvSpPr>
        <p:spPr/>
        <p:txBody>
          <a:bodyPr>
            <a:normAutofit fontScale="90000"/>
          </a:bodyPr>
          <a:lstStyle/>
          <a:p>
            <a:r>
              <a:rPr lang="en-GB" sz="3200" b="1" dirty="0">
                <a:solidFill>
                  <a:srgbClr val="0070C0"/>
                </a:solidFill>
                <a:latin typeface="Arial" pitchFamily="34" charset="0"/>
                <a:ea typeface="+mn-ea"/>
                <a:cs typeface="Arial" pitchFamily="34" charset="0"/>
              </a:rPr>
              <a:t>Exercise</a:t>
            </a:r>
            <a:endParaRPr lang="en-GB" sz="2400" b="1" dirty="0">
              <a:solidFill>
                <a:srgbClr val="0070C0"/>
              </a:solidFill>
              <a:latin typeface="Arial" pitchFamily="34" charset="0"/>
              <a:ea typeface="+mn-ea"/>
              <a:cs typeface="Arial" pitchFamily="34" charset="0"/>
            </a:endParaRPr>
          </a:p>
        </p:txBody>
      </p:sp>
    </p:spTree>
    <p:extLst>
      <p:ext uri="{BB962C8B-B14F-4D97-AF65-F5344CB8AC3E}">
        <p14:creationId xmlns:p14="http://schemas.microsoft.com/office/powerpoint/2010/main" val="2003279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normAutofit/>
          </a:bodyPr>
          <a:lstStyle/>
          <a:p>
            <a:r>
              <a:rPr lang="en-GB" sz="2000" dirty="0">
                <a:hlinkClick r:id="rId2"/>
              </a:rPr>
              <a:t>https://www.python.org/</a:t>
            </a:r>
            <a:endParaRPr lang="en-GB" sz="2000" dirty="0"/>
          </a:p>
          <a:p>
            <a:r>
              <a:rPr lang="en-GB" sz="2000" dirty="0">
                <a:hlinkClick r:id="rId3"/>
              </a:rPr>
              <a:t>https://www.tutorialspoint.com/python/python_strings.htm</a:t>
            </a:r>
            <a:endParaRPr lang="en-GB" sz="2000" dirty="0"/>
          </a:p>
          <a:p>
            <a:r>
              <a:rPr lang="en-GB" sz="2000" dirty="0">
                <a:hlinkClick r:id="rId4"/>
              </a:rPr>
              <a:t>https://docs.python.org/3/tutorial/index.html#tutorial-index</a:t>
            </a:r>
            <a:endParaRPr lang="en-GB" sz="2000" dirty="0"/>
          </a:p>
          <a:p>
            <a:pPr marL="0" indent="0">
              <a:buNone/>
            </a:pPr>
            <a:endParaRPr lang="en-GB" sz="2000" dirty="0"/>
          </a:p>
          <a:p>
            <a:endParaRPr lang="en-GB" sz="2800" dirty="0"/>
          </a:p>
          <a:p>
            <a:endParaRPr lang="en-GB" sz="2800" dirty="0"/>
          </a:p>
        </p:txBody>
      </p:sp>
      <p:sp>
        <p:nvSpPr>
          <p:cNvPr id="2" name="Title 1"/>
          <p:cNvSpPr>
            <a:spLocks noGrp="1"/>
          </p:cNvSpPr>
          <p:nvPr>
            <p:ph type="title"/>
          </p:nvPr>
        </p:nvSpPr>
        <p:spPr/>
        <p:txBody>
          <a:bodyPr>
            <a:normAutofit/>
          </a:bodyPr>
          <a:lstStyle/>
          <a:p>
            <a:r>
              <a:rPr lang="en-GB" dirty="0"/>
              <a:t>Further Reading</a:t>
            </a:r>
          </a:p>
        </p:txBody>
      </p:sp>
    </p:spTree>
    <p:extLst>
      <p:ext uri="{BB962C8B-B14F-4D97-AF65-F5344CB8AC3E}">
        <p14:creationId xmlns:p14="http://schemas.microsoft.com/office/powerpoint/2010/main" val="375657317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E64DA411-94AE-4202-97C9-83273A834252" xsi:nil="true"/>
    <IsBuildFile xmlns="E64DA411-94AE-4202-97C9-83273A83425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t:contentTypeSchema xmlns:ct="http://schemas.microsoft.com/office/2006/metadata/contentType" xmlns:ma="http://schemas.microsoft.com/office/2006/metadata/properties/metaAttributes" ct:_="" ma:_="" ma:contentTypeName="Workbook - Chapter (PowerPoint)" ma:contentTypeID="0x0101009AB076E22428264284E11C73D716557C16006472FDE12FC56C41A665EA0A8AC4DD52" ma:contentTypeVersion="1" ma:contentTypeDescription="PowerPoint chapter (not full workbook)" ma:contentTypeScope="" ma:versionID="18e429d0b5e2cf1bf8d674d32388628a">
  <xsd:schema xmlns:xsd="http://www.w3.org/2001/XMLSchema" xmlns:xs="http://www.w3.org/2001/XMLSchema" xmlns:p="http://schemas.microsoft.com/office/2006/metadata/properties" xmlns:ns2="4ff00d7d-e7fe-48a8-a79f-9d301ade6bee" xmlns:ns3="d87ebf94-adeb-449c-a646-cea72623b18d" targetNamespace="http://schemas.microsoft.com/office/2006/metadata/properties" ma:root="true" ma:fieldsID="139425e7952c92862b8a9102cb2cdd20" ns2:_="" ns3:_="">
    <xsd:import namespace="4ff00d7d-e7fe-48a8-a79f-9d301ade6bee"/>
    <xsd:import namespace="d87ebf94-adeb-449c-a646-cea72623b18d"/>
    <xsd:element name="properties">
      <xsd:complexType>
        <xsd:sequence>
          <xsd:element name="documentManagement">
            <xsd:complexType>
              <xsd:all>
                <xsd:element ref="ns2:BookType" minOccurs="0"/>
                <xsd:element ref="ns2:SequenceNo" minOccurs="0"/>
                <xsd:element ref="ns2:ChapterType" minOccurs="0"/>
                <xsd:element ref="ns2:ChapterNo" minOccurs="0"/>
                <xsd:element ref="ns2:EnsureEvenPages" minOccurs="0"/>
                <xsd:element ref="ns2:PageNumbering" minOccurs="0"/>
                <xsd:element ref="ns2:PPTPrintingStyle" minOccurs="0"/>
                <xsd:element ref="ns2:StartPageNumber" minOccurs="0"/>
                <xsd:element ref="ns3:CoursewareMaster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f00d7d-e7fe-48a8-a79f-9d301ade6bee" elementFormDefault="qualified">
    <xsd:import namespace="http://schemas.microsoft.com/office/2006/documentManagement/types"/>
    <xsd:import namespace="http://schemas.microsoft.com/office/infopath/2007/PartnerControls"/>
    <xsd:element name="BookType" ma:index="2" nillable="true" ma:displayName="Book Type" ma:default="None" ma:format="Dropdown" ma:internalName="BookType" ma:readOnly="false">
      <xsd:simpleType>
        <xsd:restriction base="dms:Choice">
          <xsd:enumeration value="None"/>
          <xsd:enumeration value="DG"/>
          <xsd:enumeration value="DG2"/>
          <xsd:enumeration value="DG3"/>
          <xsd:enumeration value="DG4"/>
          <xsd:enumeration value="DG_LP"/>
          <xsd:enumeration value="APP"/>
          <xsd:enumeration value="EG"/>
          <xsd:enumeration value="EG2"/>
          <xsd:enumeration value="HAND"/>
          <xsd:enumeration value="HAND2"/>
          <xsd:enumeration value="HAND3"/>
          <xsd:enumeration value="IK"/>
          <xsd:enumeration value="PCR"/>
          <xsd:enumeration value="LABS"/>
        </xsd:restriction>
      </xsd:simpleType>
    </xsd:element>
    <xsd:element name="SequenceNo" ma:index="3" nillable="true" ma:displayName="Sequence No" ma:decimals="2" ma:internalName="SequenceNo" ma:readOnly="false" ma:percentage="FALSE">
      <xsd:simpleType>
        <xsd:restriction base="dms:Number"/>
      </xsd:simpleType>
    </xsd:element>
    <xsd:element name="ChapterType" ma:index="10" nillable="true" ma:displayName="Chapter Type" ma:format="Dropdown" ma:hidden="true" ma:internalName="ChapterType" ma:readOnly="false">
      <xsd:simpleType>
        <xsd:union memberTypes="dms:Text">
          <xsd:simpleType>
            <xsd:restriction base="dms:Choice">
              <xsd:enumeration value="Appendix"/>
              <xsd:enumeration value="Chapter"/>
              <xsd:enumeration value="Exercise"/>
            </xsd:restriction>
          </xsd:simpleType>
        </xsd:union>
      </xsd:simpleType>
    </xsd:element>
    <xsd:element name="ChapterNo" ma:index="11" nillable="true" ma:displayName="Chapter No" ma:hidden="true" ma:internalName="ChapterNo" ma:readOnly="false">
      <xsd:simpleType>
        <xsd:restriction base="dms:Text">
          <xsd:maxLength value="5"/>
        </xsd:restriction>
      </xsd:simpleType>
    </xsd:element>
    <xsd:element name="EnsureEvenPages" ma:index="12" nillable="true" ma:displayName="Ensure Even Pages" ma:default="1" ma:hidden="true" ma:internalName="EnsureEvenPages" ma:readOnly="false">
      <xsd:simpleType>
        <xsd:restriction base="dms:Boolean"/>
      </xsd:simpleType>
    </xsd:element>
    <xsd:element name="PageNumbering" ma:index="13" nillable="true" ma:displayName="Page Numbering" ma:default="Sequential" ma:format="Dropdown" ma:hidden="true" ma:internalName="PageNumbering" ma:readOnly="false">
      <xsd:simpleType>
        <xsd:restriction base="dms:Choice">
          <xsd:enumeration value="None"/>
          <xsd:enumeration value="Restart at Page 1"/>
          <xsd:enumeration value="Sequential"/>
        </xsd:restriction>
      </xsd:simpleType>
    </xsd:element>
    <xsd:element name="PPTPrintingStyle" ma:index="14" nillable="true" ma:displayName="PPT Printing Style" ma:format="Dropdown" ma:internalName="PPTPrintingStyle">
      <xsd:simpleType>
        <xsd:restriction base="dms:Choice">
          <xsd:enumeration value="Handout 2 Up"/>
          <xsd:enumeration value="Handout 3 Up"/>
          <xsd:enumeration value="Landscape"/>
          <xsd:enumeration value="Portrait"/>
          <xsd:enumeration value="Portrait Print Notes"/>
        </xsd:restriction>
      </xsd:simpleType>
    </xsd:element>
    <xsd:element name="StartPageNumber" ma:index="15" nillable="true" ma:displayName="Start Page No" ma:decimals="0" ma:hidden="true" ma:internalName="StartPageNumber" ma:readOnly="false"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d87ebf94-adeb-449c-a646-cea72623b18d" elementFormDefault="qualified">
    <xsd:import namespace="http://schemas.microsoft.com/office/2006/documentManagement/types"/>
    <xsd:import namespace="http://schemas.microsoft.com/office/infopath/2007/PartnerControls"/>
    <xsd:element name="CoursewareMasterStatus" ma:index="16" nillable="true" ma:displayName="Status" ma:default="Completed" ma:description="Courseware Master Status Field" ma:format="Dropdown" ma:internalName="CoursewareMasterStatus">
      <xsd:simpleType>
        <xsd:restriction base="dms:Choice">
          <xsd:enumeration value="PDF Convert"/>
          <xsd:enumeration value="Transfer - No PDF"/>
          <xsd:enumeration value="Completed"/>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E3596B-E668-4D46-BAFD-A1B0D89743A3}">
  <ds:schemaRefs>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4ff00d7d-e7fe-48a8-a79f-9d301ade6bee"/>
    <ds:schemaRef ds:uri="http://www.w3.org/XML/1998/namespace"/>
    <ds:schemaRef ds:uri="d87ebf94-adeb-449c-a646-cea72623b18d"/>
    <ds:schemaRef ds:uri="http://purl.org/dc/elements/1.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A9EF86D6-2F2D-4455-B986-7ABA382CE27D}">
  <ds:schemaRefs>
    <ds:schemaRef ds:uri="http://schemas.microsoft.com/sharepoint/v3/contenttype/forms"/>
  </ds:schemaRefs>
</ds:datastoreItem>
</file>

<file path=customXml/itemProps3.xml><?xml version="1.0" encoding="utf-8"?>
<ds:datastoreItem xmlns:ds="http://schemas.openxmlformats.org/officeDocument/2006/customXml" ds:itemID="{B9EBC0F6-48A7-49B3-AFBE-954A30C5E8D6}"/>
</file>

<file path=customXml/itemProps4.xml><?xml version="1.0" encoding="utf-8"?>
<ds:datastoreItem xmlns:ds="http://schemas.openxmlformats.org/officeDocument/2006/customXml" ds:itemID="{DF2A9A19-70D8-46DC-A109-A8A003573C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f00d7d-e7fe-48a8-a79f-9d301ade6bee"/>
    <ds:schemaRef ds:uri="d87ebf94-adeb-449c-a646-cea72623b1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IT_Slides_2013_v1.0</Template>
  <TotalTime>271</TotalTime>
  <Words>490</Words>
  <Application>Microsoft Office PowerPoint</Application>
  <PresentationFormat>On-screen Show (4:3)</PresentationFormat>
  <Paragraphs>92</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Consolas</vt:lpstr>
      <vt:lpstr>Courier New</vt:lpstr>
      <vt:lpstr>Wingdings</vt:lpstr>
      <vt:lpstr>IT_Slides_2013_v1.0</vt:lpstr>
      <vt:lpstr>User-defined Functions</vt:lpstr>
      <vt:lpstr>Python Functions</vt:lpstr>
      <vt:lpstr>Python Functions</vt:lpstr>
      <vt:lpstr>User-defined functions Syntax</vt:lpstr>
      <vt:lpstr>Examples – No return value</vt:lpstr>
      <vt:lpstr>Examples – Returning a value</vt:lpstr>
      <vt:lpstr>Python Functions</vt:lpstr>
      <vt:lpstr>Exercise</vt:lpstr>
      <vt:lpstr>Further Reading</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Steve Potter</dc:creator>
  <cp:lastModifiedBy>Admin</cp:lastModifiedBy>
  <cp:revision>68</cp:revision>
  <dcterms:created xsi:type="dcterms:W3CDTF">2014-01-31T18:44:40Z</dcterms:created>
  <dcterms:modified xsi:type="dcterms:W3CDTF">2019-09-24T13:06:26Z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Order">
    <vt:r8>200</vt:r8>
  </property>
  <property fmtid="{D5CDD505-2E9C-101B-9397-08002B2CF9AE}" pid="4" name="ContentTypeId">
    <vt:lpwstr>0x010100F0967B7CEE8D417F966757887D9466FB00BF827E6A33EABC489C0FABBC440ED818</vt:lpwstr>
  </property>
  <property fmtid="{D5CDD505-2E9C-101B-9397-08002B2CF9AE}" pid="5" name="BookType">
    <vt:lpwstr>4</vt:lpwstr>
  </property>
</Properties>
</file>