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4"/>
  </p:notesMasterIdLst>
  <p:handoutMasterIdLst>
    <p:handoutMasterId r:id="rId15"/>
  </p:handoutMasterIdLst>
  <p:sldIdLst>
    <p:sldId id="1058" r:id="rId5"/>
    <p:sldId id="1059" r:id="rId6"/>
    <p:sldId id="1060" r:id="rId7"/>
    <p:sldId id="1061" r:id="rId8"/>
    <p:sldId id="1062" r:id="rId9"/>
    <p:sldId id="1063" r:id="rId10"/>
    <p:sldId id="1064" r:id="rId11"/>
    <p:sldId id="1065" r:id="rId12"/>
    <p:sldId id="980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FFFFFF"/>
    <a:srgbClr val="00B288"/>
    <a:srgbClr val="28CFF9"/>
    <a:srgbClr val="7E007C"/>
    <a:srgbClr val="333399"/>
    <a:srgbClr val="A6A6A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550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140" y="60"/>
      </p:cViewPr>
      <p:guideLst>
        <p:guide pos="3840"/>
        <p:guide orient="horz" pos="377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8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2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784225"/>
            <a:ext cx="5756275" cy="3238500"/>
          </a:xfrm>
          <a:ln/>
        </p:spPr>
      </p:sp>
    </p:spTree>
    <p:extLst>
      <p:ext uri="{BB962C8B-B14F-4D97-AF65-F5344CB8AC3E}">
        <p14:creationId xmlns:p14="http://schemas.microsoft.com/office/powerpoint/2010/main" val="294582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494" y="727788"/>
            <a:ext cx="5883322" cy="3309369"/>
          </a:xfrm>
          <a:ln/>
        </p:spPr>
      </p:sp>
    </p:spTree>
    <p:extLst>
      <p:ext uri="{BB962C8B-B14F-4D97-AF65-F5344CB8AC3E}">
        <p14:creationId xmlns:p14="http://schemas.microsoft.com/office/powerpoint/2010/main" val="28870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192" y="741117"/>
            <a:ext cx="5859624" cy="3296039"/>
          </a:xfrm>
          <a:ln/>
        </p:spPr>
      </p:sp>
    </p:spTree>
    <p:extLst>
      <p:ext uri="{BB962C8B-B14F-4D97-AF65-F5344CB8AC3E}">
        <p14:creationId xmlns:p14="http://schemas.microsoft.com/office/powerpoint/2010/main" val="347088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9208" y="728288"/>
            <a:ext cx="5803641" cy="3264548"/>
          </a:xfrm>
          <a:ln/>
        </p:spPr>
      </p:sp>
    </p:spTree>
    <p:extLst>
      <p:ext uri="{BB962C8B-B14F-4D97-AF65-F5344CB8AC3E}">
        <p14:creationId xmlns:p14="http://schemas.microsoft.com/office/powerpoint/2010/main" val="345941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8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503" y="896238"/>
            <a:ext cx="5934269" cy="3338027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608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0.svg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5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257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90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2" y="5835985"/>
            <a:ext cx="1057835" cy="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10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939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360000"/>
            <a:ext cx="1176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00" y="900000"/>
            <a:ext cx="1176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33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usekeeping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F91258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334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811" r:id="rId2"/>
    <p:sldLayoutId id="2147483904" r:id="rId3"/>
    <p:sldLayoutId id="2147483812" r:id="rId4"/>
    <p:sldLayoutId id="2147483813" r:id="rId5"/>
    <p:sldLayoutId id="2147483798" r:id="rId6"/>
    <p:sldLayoutId id="2147483806" r:id="rId7"/>
    <p:sldLayoutId id="2147483941" r:id="rId8"/>
    <p:sldLayoutId id="2147483709" r:id="rId9"/>
    <p:sldLayoutId id="2147483822" r:id="rId10"/>
    <p:sldLayoutId id="2147483802" r:id="rId11"/>
    <p:sldLayoutId id="2147483792" r:id="rId12"/>
    <p:sldLayoutId id="2147483810" r:id="rId13"/>
    <p:sldLayoutId id="2147483804" r:id="rId14"/>
    <p:sldLayoutId id="2147483821" r:id="rId15"/>
    <p:sldLayoutId id="2147483824" r:id="rId16"/>
    <p:sldLayoutId id="2147483828" r:id="rId17"/>
    <p:sldLayoutId id="2147483853" r:id="rId18"/>
    <p:sldLayoutId id="2147483899" r:id="rId19"/>
    <p:sldLayoutId id="2147483832" r:id="rId20"/>
    <p:sldLayoutId id="2147483833" r:id="rId21"/>
    <p:sldLayoutId id="2147483836" r:id="rId22"/>
    <p:sldLayoutId id="2147483852" r:id="rId23"/>
    <p:sldLayoutId id="2147483900" r:id="rId24"/>
    <p:sldLayoutId id="2147483820" r:id="rId25"/>
    <p:sldLayoutId id="2147483842" r:id="rId26"/>
    <p:sldLayoutId id="2147483845" r:id="rId27"/>
    <p:sldLayoutId id="2147483851" r:id="rId28"/>
    <p:sldLayoutId id="2147483901" r:id="rId29"/>
    <p:sldLayoutId id="2147483650" r:id="rId30"/>
    <p:sldLayoutId id="2147483734" r:id="rId31"/>
    <p:sldLayoutId id="2147483796" r:id="rId32"/>
    <p:sldLayoutId id="2147483719" r:id="rId33"/>
    <p:sldLayoutId id="2147483721" r:id="rId34"/>
    <p:sldLayoutId id="2147483724" r:id="rId35"/>
    <p:sldLayoutId id="2147483797" r:id="rId36"/>
    <p:sldLayoutId id="2147483814" r:id="rId37"/>
    <p:sldLayoutId id="2147483942" r:id="rId38"/>
    <p:sldLayoutId id="2147483944" r:id="rId39"/>
    <p:sldLayoutId id="2147483945" r:id="rId40"/>
    <p:sldLayoutId id="2147483946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PYODBC </a:t>
            </a:r>
            <a:r>
              <a:rPr lang="en-GB" dirty="0" smtClean="0"/>
              <a:t>Package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4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OBJECTIVES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118543" cy="5119407"/>
          </a:xfrm>
        </p:spPr>
        <p:txBody>
          <a:bodyPr/>
          <a:lstStyle/>
          <a:p>
            <a:pPr marL="342900" lvl="1" indent="-342900">
              <a:buSzPct val="115000"/>
            </a:pPr>
            <a:r>
              <a:rPr lang="en-GB" dirty="0"/>
              <a:t>Explain what </a:t>
            </a:r>
            <a:r>
              <a:rPr lang="en-GB" dirty="0" err="1"/>
              <a:t>pyodbc</a:t>
            </a:r>
            <a:r>
              <a:rPr lang="en-GB" dirty="0"/>
              <a:t> is</a:t>
            </a:r>
          </a:p>
          <a:p>
            <a:pPr marL="342900" lvl="1" indent="-342900">
              <a:buSzPct val="115000"/>
            </a:pPr>
            <a:r>
              <a:rPr lang="en-GB" dirty="0"/>
              <a:t>Install the </a:t>
            </a:r>
            <a:r>
              <a:rPr lang="en-GB" dirty="0" err="1"/>
              <a:t>pyodbc</a:t>
            </a:r>
            <a:r>
              <a:rPr lang="en-GB" dirty="0"/>
              <a:t> module in a python app</a:t>
            </a:r>
          </a:p>
          <a:p>
            <a:pPr marL="342900" lvl="1" indent="-342900">
              <a:buSzPct val="115000"/>
            </a:pPr>
            <a:r>
              <a:rPr lang="en-GB" dirty="0"/>
              <a:t>Test the installation by running code that uses </a:t>
            </a:r>
            <a:r>
              <a:rPr lang="en-GB" dirty="0" err="1"/>
              <a:t>pyodbc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9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362268" cy="2917842"/>
          </a:xfrm>
        </p:spPr>
        <p:txBody>
          <a:bodyPr/>
          <a:lstStyle/>
          <a:p>
            <a:r>
              <a:rPr lang="en-GB" altLang="en-US" dirty="0"/>
              <a:t>What is </a:t>
            </a:r>
            <a:r>
              <a:rPr lang="en-GB" altLang="en-US" dirty="0" err="1"/>
              <a:t>pyodbc</a:t>
            </a:r>
            <a:r>
              <a:rPr lang="en-GB" altLang="en-US" dirty="0"/>
              <a:t>?</a:t>
            </a:r>
            <a:endParaRPr lang="en-GB" b="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 err="1"/>
              <a:t>pyodbc</a:t>
            </a:r>
            <a:r>
              <a:rPr lang="en-GB" dirty="0"/>
              <a:t> is an open source Python module that makes accessing ODBC databases </a:t>
            </a:r>
            <a:r>
              <a:rPr lang="en-GB" dirty="0" smtClean="0"/>
              <a:t>simple</a:t>
            </a: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You can install it by typing:</a:t>
            </a:r>
            <a:br>
              <a:rPr lang="en-GB" dirty="0"/>
            </a:br>
            <a:r>
              <a:rPr lang="en-GB" dirty="0"/>
              <a:t>pip install </a:t>
            </a:r>
            <a:r>
              <a:rPr lang="en-GB" dirty="0" err="1"/>
              <a:t>pyodbc</a:t>
            </a: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Or you can get </a:t>
            </a:r>
            <a:r>
              <a:rPr lang="en-GB" dirty="0" smtClean="0"/>
              <a:t>Visual </a:t>
            </a:r>
            <a:r>
              <a:rPr lang="en-GB" dirty="0"/>
              <a:t>S</a:t>
            </a:r>
            <a:r>
              <a:rPr lang="en-GB" dirty="0" smtClean="0"/>
              <a:t>tudio </a:t>
            </a:r>
            <a:r>
              <a:rPr lang="en-GB" dirty="0"/>
              <a:t>to install it for </a:t>
            </a:r>
            <a:r>
              <a:rPr lang="en-GB" dirty="0" smtClean="0"/>
              <a:t>you</a:t>
            </a: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You'll install and use </a:t>
            </a:r>
            <a:r>
              <a:rPr lang="en-GB" dirty="0" err="1"/>
              <a:t>pyodbc</a:t>
            </a:r>
            <a:r>
              <a:rPr lang="en-GB" dirty="0"/>
              <a:t> during this lecture as an i</a:t>
            </a:r>
            <a:r>
              <a:rPr lang="en-GB" dirty="0" smtClean="0"/>
              <a:t>nline </a:t>
            </a:r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11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python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Open the Solution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Click the menu items shown </a:t>
            </a:r>
            <a:r>
              <a:rPr lang="en-GB" dirty="0" smtClean="0"/>
              <a:t>below</a:t>
            </a:r>
            <a:endParaRPr lang="en-GB" dirty="0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Installing pyodbc - 1</a:t>
            </a:r>
            <a:endParaRPr lang="en-GB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7" y="1992792"/>
            <a:ext cx="5107029" cy="228727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102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Installing pyodbc - 2</a:t>
            </a:r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342000" indent="-457200">
              <a:buFont typeface="+mj-lt"/>
              <a:buAutoNum type="arabicPeriod"/>
            </a:pPr>
            <a:r>
              <a:rPr lang="en-GB" dirty="0" smtClean="0"/>
              <a:t>Search for </a:t>
            </a:r>
            <a:r>
              <a:rPr lang="en-GB" dirty="0" err="1" smtClean="0"/>
              <a:t>pyodbc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800" dirty="0"/>
          </a:p>
          <a:p>
            <a:pPr marL="342000" indent="-457200">
              <a:buFont typeface="+mj-lt"/>
              <a:buAutoNum type="arabicPeriod"/>
            </a:pPr>
            <a:r>
              <a:rPr lang="en-GB" dirty="0" smtClean="0"/>
              <a:t>Select this link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300292" y="1386116"/>
            <a:ext cx="4133970" cy="4707052"/>
            <a:chOff x="3528892" y="1375290"/>
            <a:chExt cx="4133970" cy="47070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375290"/>
              <a:ext cx="3548062" cy="4637509"/>
            </a:xfrm>
            <a:prstGeom prst="rect">
              <a:avLst/>
            </a:prstGeom>
            <a:noFill/>
            <a:ln w="19050">
              <a:solidFill>
                <a:srgbClr val="004050"/>
              </a:solidFill>
            </a:ln>
          </p:spPr>
        </p:pic>
        <p:sp>
          <p:nvSpPr>
            <p:cNvPr id="5" name="Right Arrow 4"/>
            <p:cNvSpPr/>
            <p:nvPr/>
          </p:nvSpPr>
          <p:spPr>
            <a:xfrm>
              <a:off x="3528892" y="4901977"/>
              <a:ext cx="480688" cy="323600"/>
            </a:xfrm>
            <a:prstGeom prst="rightArrow">
              <a:avLst/>
            </a:prstGeom>
            <a:solidFill>
              <a:srgbClr val="09EDB8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45221" y="5758742"/>
              <a:ext cx="480688" cy="323600"/>
            </a:xfrm>
            <a:prstGeom prst="rightArrow">
              <a:avLst/>
            </a:prstGeom>
            <a:solidFill>
              <a:srgbClr val="09EDB8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42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Try pyodbc to fetch a rows</a:t>
            </a:r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5337344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buSzPct val="115000"/>
            </a:pPr>
            <a:r>
              <a:rPr lang="en-GB" b="1" dirty="0"/>
              <a:t>Copy and past the following code to test pyodbc is installed</a:t>
            </a:r>
          </a:p>
          <a:p>
            <a:pPr marL="684000" lvl="1" indent="-342900">
              <a:lnSpc>
                <a:spcPct val="110000"/>
              </a:lnSpc>
              <a:buSzPct val="115000"/>
            </a:pPr>
            <a:r>
              <a:rPr lang="en-GB" dirty="0"/>
              <a:t>The code will be explained in the next chapter</a:t>
            </a:r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/>
          </a:p>
          <a:p>
            <a:pPr marL="0" lvl="1" indent="0">
              <a:lnSpc>
                <a:spcPct val="110000"/>
              </a:lnSpc>
              <a:buSzPct val="115000"/>
              <a:buNone/>
            </a:pPr>
            <a:endParaRPr lang="en-GB" dirty="0"/>
          </a:p>
          <a:p>
            <a:pPr marL="342900" lvl="1" indent="-342900">
              <a:lnSpc>
                <a:spcPct val="110000"/>
              </a:lnSpc>
              <a:buSzPct val="115000"/>
            </a:pPr>
            <a:endParaRPr lang="en-GB" dirty="0" smtClean="0"/>
          </a:p>
          <a:p>
            <a:pPr marL="342900" lvl="1" indent="-342900">
              <a:lnSpc>
                <a:spcPct val="110000"/>
              </a:lnSpc>
              <a:buSzPct val="115000"/>
            </a:pPr>
            <a:r>
              <a:rPr lang="en-GB" b="1" dirty="0" smtClean="0"/>
              <a:t>Ask </a:t>
            </a:r>
            <a:r>
              <a:rPr lang="en-GB" b="1" dirty="0"/>
              <a:t>your trainer if the table content is not shown</a:t>
            </a:r>
          </a:p>
        </p:txBody>
      </p:sp>
      <p:sp>
        <p:nvSpPr>
          <p:cNvPr id="2" name="Rectangle 1"/>
          <p:cNvSpPr/>
          <p:nvPr/>
        </p:nvSpPr>
        <p:spPr>
          <a:xfrm>
            <a:off x="736757" y="2174880"/>
            <a:ext cx="8256494" cy="3724096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pyodbc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000" b="1" dirty="0"/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qastore;Trusted_Connection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2026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lvl="1" indent="-342900">
              <a:buSzPct val="115000"/>
            </a:pPr>
            <a:r>
              <a:rPr lang="en-GB" b="1" dirty="0"/>
              <a:t>Explain what </a:t>
            </a:r>
            <a:r>
              <a:rPr lang="en-GB" b="1" dirty="0" err="1"/>
              <a:t>pyodbc</a:t>
            </a:r>
            <a:r>
              <a:rPr lang="en-GB" b="1" dirty="0"/>
              <a:t> is</a:t>
            </a:r>
          </a:p>
          <a:p>
            <a:pPr marL="342900" lvl="1" indent="-342900">
              <a:buSzPct val="115000"/>
            </a:pPr>
            <a:r>
              <a:rPr lang="en-GB" b="1" dirty="0"/>
              <a:t>Install the </a:t>
            </a:r>
            <a:r>
              <a:rPr lang="en-GB" b="1" dirty="0" err="1"/>
              <a:t>pyodbc</a:t>
            </a:r>
            <a:r>
              <a:rPr lang="en-GB" b="1" dirty="0"/>
              <a:t> module in a python app</a:t>
            </a:r>
          </a:p>
          <a:p>
            <a:pPr marL="342900" lvl="1" indent="-342900">
              <a:buSzPct val="115000"/>
            </a:pPr>
            <a:r>
              <a:rPr lang="en-GB" b="1" dirty="0"/>
              <a:t>Test the installation by running code that uses </a:t>
            </a:r>
            <a:r>
              <a:rPr lang="en-GB" b="1" dirty="0" err="1"/>
              <a:t>pyodbc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No lab for this chapter as you've performed an inline </a:t>
            </a:r>
            <a:r>
              <a:rPr lang="en-GB" b="1" dirty="0" smtClean="0"/>
              <a:t>lab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389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Any Questions?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Theme1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F2F3C84-6417-4875-9257-298930BEDE10}" vid="{9E2425A1-3053-4C24-BFCA-1F4C1A529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25394A-28F3-4BAE-BAF4-8A2210BBB6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184697-D1ED-4632-AAF9-5C2379668EB5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4DA411-94AE-4202-97C9-83273A83425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C1E478-F061-4692-BF33-F4317168541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2539</TotalTime>
  <Words>154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Krana Fat B</vt:lpstr>
      <vt:lpstr>Montserrat</vt:lpstr>
      <vt:lpstr>Theme1</vt:lpstr>
      <vt:lpstr>Installing PYODBC Package  in Visual Studio</vt:lpstr>
      <vt:lpstr>PowerPoint Presentation</vt:lpstr>
      <vt:lpstr>PowerPoint Presentation</vt:lpstr>
      <vt:lpstr>Installing pyodbc - 1</vt:lpstr>
      <vt:lpstr>Installing pyodbc - 2</vt:lpstr>
      <vt:lpstr>Try pyodbc to fetch a rows</vt:lpstr>
      <vt:lpstr>PowerPoint Presentation</vt:lpstr>
      <vt:lpstr>Any Questions?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368</cp:revision>
  <cp:lastPrinted>2019-07-03T09:46:41Z</cp:lastPrinted>
  <dcterms:created xsi:type="dcterms:W3CDTF">2019-09-05T08:17:12Z</dcterms:created>
  <dcterms:modified xsi:type="dcterms:W3CDTF">2020-04-02T17:49:34Z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4</vt:lpwstr>
  </property>
</Properties>
</file>