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4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5" r:id="rId18"/>
    <p:sldId id="263" r:id="rId19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34183"/>
    <a:srgbClr val="FF70C0"/>
    <a:srgbClr val="005AAB"/>
    <a:srgbClr val="DFFFCD"/>
    <a:srgbClr val="C80000"/>
    <a:srgbClr val="0000C8"/>
    <a:srgbClr val="005AA9"/>
    <a:srgbClr val="EAEAE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79151" autoAdjust="0"/>
  </p:normalViewPr>
  <p:slideViewPr>
    <p:cSldViewPr snapToGrid="0">
      <p:cViewPr varScale="1">
        <p:scale>
          <a:sx n="56" d="100"/>
          <a:sy n="56" d="100"/>
        </p:scale>
        <p:origin x="16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2646" y="-3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29004" y="9596226"/>
            <a:ext cx="5403199" cy="276402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7560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41" y="90000"/>
            <a:ext cx="5400000" cy="277146"/>
          </a:xfrm>
          <a:prstGeom prst="rect">
            <a:avLst/>
          </a:prstGeom>
          <a:noFill/>
        </p:spPr>
        <p:txBody>
          <a:bodyPr lIns="0" tIns="45793" rIns="0" bIns="4579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807237" algn="r"/>
              </a:tabLst>
              <a:defRPr/>
            </a:pPr>
            <a:r>
              <a:rPr lang="en-GB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SQL Server	AEITCSQTBL3 V1.0</a:t>
            </a:r>
          </a:p>
        </p:txBody>
      </p:sp>
    </p:spTree>
    <p:extLst>
      <p:ext uri="{BB962C8B-B14F-4D97-AF65-F5344CB8AC3E}">
        <p14:creationId xmlns:p14="http://schemas.microsoft.com/office/powerpoint/2010/main" val="73411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450851"/>
            <a:ext cx="5400000" cy="40496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pPr lvl="0"/>
            <a:endParaRPr lang="en-GB" noProof="0" dirty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0337" y="4680000"/>
            <a:ext cx="54000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9004" y="90546"/>
            <a:ext cx="5403199" cy="277045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baseline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SQL Server	</a:t>
            </a:r>
            <a:r>
              <a:rPr lang="en-GB" sz="1200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AEITCSQTBL3 </a:t>
            </a:r>
            <a:r>
              <a:rPr lang="en-GB" sz="1200" baseline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V1.0</a:t>
            </a:r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004" y="9596226"/>
            <a:ext cx="5403199" cy="276402"/>
          </a:xfrm>
          <a:prstGeom prst="rect">
            <a:avLst/>
          </a:prstGeom>
          <a:noFill/>
        </p:spPr>
        <p:txBody>
          <a:bodyPr lIns="0" tIns="45743" rIns="0" bIns="45743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7560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7560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637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ts val="0"/>
      </a:spcBef>
      <a:spcAft>
        <a:spcPts val="60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6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72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08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440000" indent="-180000" algn="just" rtl="0" eaLnBrk="0" fontAlgn="base" hangingPunct="0">
      <a:spcBef>
        <a:spcPts val="0"/>
      </a:spcBef>
      <a:spcAft>
        <a:spcPts val="600"/>
      </a:spcAft>
      <a:buFont typeface="Arial" panose="020B0604020202020204" pitchFamily="34" charset="0"/>
      <a:buChar char="•"/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230155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2006992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422606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  <p:sp>
        <p:nvSpPr>
          <p:cNvPr id="4669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8852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405111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36397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Connection string has</a:t>
            </a:r>
            <a:r>
              <a:rPr lang="en-GB" baseline="0" dirty="0" smtClean="0"/>
              <a:t> information about the drivers for accessing a database (Here is ODBC – Open Database Connection) , Server name, database name and user authentication credentials (here is the same credential as the person logged on Windows).</a:t>
            </a:r>
          </a:p>
          <a:p>
            <a:pPr algn="l"/>
            <a:r>
              <a:rPr lang="en-GB" baseline="0" dirty="0" err="1" smtClean="0"/>
              <a:t>sqlStr</a:t>
            </a:r>
            <a:r>
              <a:rPr lang="en-GB" baseline="0" dirty="0" smtClean="0"/>
              <a:t> is any valid statement returning a set of rows.</a:t>
            </a:r>
            <a:br>
              <a:rPr lang="en-GB" baseline="0" dirty="0" smtClean="0"/>
            </a:br>
            <a:r>
              <a:rPr lang="en-GB" baseline="0" dirty="0" smtClean="0"/>
              <a:t>The cursor (current set of records) is an area in memory dedicated to storing the </a:t>
            </a:r>
            <a:r>
              <a:rPr lang="en-GB" baseline="0" dirty="0" err="1" smtClean="0"/>
              <a:t>resultset</a:t>
            </a:r>
            <a:r>
              <a:rPr lang="en-GB" baseline="0" dirty="0" smtClean="0"/>
              <a:t>.</a:t>
            </a:r>
          </a:p>
          <a:p>
            <a:pPr algn="l"/>
            <a:r>
              <a:rPr lang="en-GB" baseline="0" dirty="0" smtClean="0"/>
              <a:t>After executing the execute() method, the </a:t>
            </a:r>
            <a:r>
              <a:rPr lang="en-GB" baseline="0" dirty="0" err="1" smtClean="0"/>
              <a:t>fetchall</a:t>
            </a:r>
            <a:r>
              <a:rPr lang="en-GB" baseline="0" dirty="0" smtClean="0"/>
              <a:t>() method extracts all the rows.</a:t>
            </a:r>
          </a:p>
          <a:p>
            <a:pPr algn="l"/>
            <a:r>
              <a:rPr lang="en-GB" baseline="0" dirty="0" smtClean="0"/>
              <a:t>The for loop reads every line and prints the row as raw data which is a simple list. Therefore row[0] is the first </a:t>
            </a:r>
            <a:r>
              <a:rPr lang="en-GB" baseline="0" dirty="0" err="1" smtClean="0"/>
              <a:t>coloum</a:t>
            </a:r>
            <a:r>
              <a:rPr lang="en-GB" baseline="0" dirty="0" smtClean="0"/>
              <a:t> data and row[1] is the second column and so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06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19026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128446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300856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Please note</a:t>
            </a:r>
            <a:r>
              <a:rPr lang="en-GB" baseline="0" dirty="0" smtClean="0"/>
              <a:t> there is no fetch all because there is nothing read.</a:t>
            </a:r>
          </a:p>
          <a:p>
            <a:r>
              <a:rPr lang="en-GB" baseline="0" dirty="0" smtClean="0"/>
              <a:t>Also the commit() statement. This is necessary to ensure the insert statement's command is committed/saved.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450850"/>
            <a:ext cx="5400675" cy="4049713"/>
          </a:xfrm>
          <a:ln/>
        </p:spPr>
      </p:sp>
    </p:spTree>
    <p:extLst>
      <p:ext uri="{BB962C8B-B14F-4D97-AF65-F5344CB8AC3E}">
        <p14:creationId xmlns:p14="http://schemas.microsoft.com/office/powerpoint/2010/main" val="34269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" y="776574"/>
            <a:ext cx="755139" cy="74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3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280000" cy="14400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3960000"/>
            <a:ext cx="6480000" cy="18000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0000" y="900000"/>
            <a:ext cx="8820000" cy="5220000"/>
          </a:xfrm>
        </p:spPr>
        <p:txBody>
          <a:bodyPr/>
          <a:lstStyle>
            <a:lvl1pPr marL="360000" indent="-360000">
              <a:spcBef>
                <a:spcPts val="0"/>
              </a:spcBef>
              <a:defRPr b="1"/>
            </a:lvl1pPr>
            <a:lvl2pPr marL="720000" indent="-360000">
              <a:spcBef>
                <a:spcPts val="0"/>
              </a:spcBef>
              <a:defRPr/>
            </a:lvl2pPr>
            <a:lvl3pPr marL="1080000" indent="-360000">
              <a:spcBef>
                <a:spcPts val="0"/>
              </a:spcBef>
              <a:defRPr/>
            </a:lvl3pPr>
            <a:lvl4pPr marL="1440000" indent="-360000">
              <a:spcBef>
                <a:spcPts val="0"/>
              </a:spcBef>
              <a:defRPr/>
            </a:lvl4pPr>
            <a:lvl5pPr marL="1800000" indent="-360000"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80000" y="900000"/>
            <a:ext cx="8820000" cy="52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000" y="900000"/>
            <a:ext cx="8820000" cy="5220000"/>
          </a:xfrm>
          <a:prstGeom prst="rect">
            <a:avLst/>
          </a:prstGeom>
        </p:spPr>
        <p:txBody>
          <a:bodyPr/>
          <a:lstStyle>
            <a:lvl1pPr indent="-360000">
              <a:spcBef>
                <a:spcPts val="0"/>
              </a:spcBef>
              <a:spcAft>
                <a:spcPts val="600"/>
              </a:spcAft>
              <a:defRPr sz="2400" baseline="0">
                <a:solidFill>
                  <a:schemeClr val="tx1"/>
                </a:solidFill>
              </a:defRPr>
            </a:lvl1pPr>
            <a:lvl2pPr indent="-360000"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2pPr>
            <a:lvl3pPr indent="-360000">
              <a:spcBef>
                <a:spcPts val="0"/>
              </a:spcBef>
              <a:spcAft>
                <a:spcPts val="600"/>
              </a:spcAft>
              <a:defRPr sz="1800" baseline="0">
                <a:solidFill>
                  <a:schemeClr val="tx1"/>
                </a:solidFill>
              </a:defRPr>
            </a:lvl3pPr>
            <a:lvl4pPr indent="-360000"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tx1"/>
                </a:solidFill>
              </a:defRPr>
            </a:lvl4pPr>
            <a:lvl5pPr indent="-360000">
              <a:spcBef>
                <a:spcPts val="0"/>
              </a:spcBef>
              <a:spcAft>
                <a:spcPts val="600"/>
              </a:spcAft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5284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/>
          <a:lstStyle/>
          <a:p>
            <a:fld id="{518ABFB6-A9C6-4619-9721-3B608E8ED14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0000" y="900000"/>
            <a:ext cx="8820000" cy="5220000"/>
          </a:xfrm>
        </p:spPr>
        <p:txBody>
          <a:bodyPr>
            <a:normAutofit/>
          </a:bodyPr>
          <a:lstStyle>
            <a:lvl1pPr marL="360000" indent="-360000">
              <a:spcBef>
                <a:spcPts val="0"/>
              </a:spcBef>
              <a:defRPr sz="2400" b="1"/>
            </a:lvl1pPr>
            <a:lvl2pPr marL="720000" indent="-360000">
              <a:spcBef>
                <a:spcPts val="0"/>
              </a:spcBef>
              <a:defRPr sz="2400"/>
            </a:lvl2pPr>
            <a:lvl3pPr marL="1080000" indent="-360000">
              <a:spcBef>
                <a:spcPts val="0"/>
              </a:spcBef>
              <a:defRPr sz="2000"/>
            </a:lvl3pPr>
            <a:lvl4pPr marL="1440000" indent="-360000">
              <a:spcBef>
                <a:spcPts val="0"/>
              </a:spcBef>
              <a:defRPr sz="1800"/>
            </a:lvl4pPr>
            <a:lvl5pPr marL="1800000" indent="-360000"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0000" y="360000"/>
            <a:ext cx="8820000" cy="5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8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More on 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8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00" y="144100"/>
            <a:ext cx="882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00" y="900000"/>
            <a:ext cx="8820000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1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4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US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lang="en-GB" sz="20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Databases and Python</a:t>
            </a:r>
            <a:br>
              <a:rPr lang="en-GB" dirty="0" smtClean="0"/>
            </a:br>
            <a:r>
              <a:rPr lang="en-GB" dirty="0" smtClean="0"/>
              <a:t>using PYODBC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use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2048" y="1076471"/>
            <a:ext cx="8100392" cy="46628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=yes'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134183"/>
                </a:solidFill>
                <a:latin typeface="Consolas" panose="020B0609020204030204" pitchFamily="49" charset="0"/>
              </a:rPr>
              <a:t>sql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sz="18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result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</a:p>
          <a:p>
            <a:endParaRPr lang="en-GB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#------------------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Main code ---------------------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res =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readData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1800" dirty="0"/>
              <a:t> *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1800" dirty="0"/>
              <a:t> company 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GB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800" dirty="0"/>
              <a:t>county='Devon</a:t>
            </a:r>
            <a:r>
              <a:rPr lang="en-GB" sz="1800" dirty="0" smtClean="0"/>
              <a:t>' "</a:t>
            </a:r>
            <a:r>
              <a:rPr lang="en-GB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row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res:        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print(row)</a:t>
            </a:r>
            <a:endParaRPr lang="en-GB" sz="1800" b="1" dirty="0"/>
          </a:p>
          <a:p>
            <a:endParaRPr lang="en-GB" sz="105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676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Updating </a:t>
            </a:r>
            <a:r>
              <a:rPr lang="en-GB" dirty="0" smtClean="0"/>
              <a:t>Databases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Inserting new rows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6330" y="1052736"/>
            <a:ext cx="8030126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INTO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tel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county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post_code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'QA'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'0207 888555'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'Devon'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'SE8 5ER</a:t>
            </a:r>
            <a:r>
              <a:rPr lang="en-GB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3198" y="4699766"/>
            <a:ext cx="1872208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loud Callout 4"/>
          <p:cNvSpPr/>
          <p:nvPr/>
        </p:nvSpPr>
        <p:spPr>
          <a:xfrm>
            <a:off x="4716016" y="4077072"/>
            <a:ext cx="2232248" cy="864096"/>
          </a:xfrm>
          <a:prstGeom prst="cloudCallout">
            <a:avLst>
              <a:gd name="adj1" fmla="val -84873"/>
              <a:gd name="adj2" fmla="val -324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No </a:t>
            </a:r>
            <a:br>
              <a:rPr lang="en-GB" sz="1800" b="1" dirty="0" smtClean="0"/>
            </a:br>
            <a:r>
              <a:rPr lang="en-GB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7841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Changing Row/s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9552" y="1167039"/>
            <a:ext cx="8158143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'QA Ltd'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'5000'</a:t>
            </a:r>
            <a:endParaRPr lang="en-GB" sz="2000" dirty="0"/>
          </a:p>
          <a:p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1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with Functions!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2695" y="1063379"/>
            <a:ext cx="8460432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updateData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conn 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cur 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sql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#------------------Main code </a:t>
            </a:r>
            <a:r>
              <a:rPr lang="en-GB" sz="20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-------------------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company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'QA Ltd'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'5000'</a:t>
            </a:r>
            <a:endParaRPr lang="en-GB" sz="2000" dirty="0"/>
          </a:p>
          <a:p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updateData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4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Deleting Row/s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46305" y="1149266"/>
            <a:ext cx="8158143" cy="40318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</a:t>
            </a:r>
          </a:p>
          <a:p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company_no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</a:p>
          <a:p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4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Update – Creating a new Table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90321" y="1052736"/>
            <a:ext cx="8158143" cy="49552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StudentID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Surname  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Course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City </a:t>
            </a:r>
            <a:r>
              <a:rPr lang="en-GB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NULL)</a:t>
            </a:r>
            <a:r>
              <a:rPr lang="en-GB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conn.commit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85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Explain what pyodbc is</a:t>
            </a:r>
          </a:p>
          <a:p>
            <a:r>
              <a:rPr lang="en-GB" dirty="0" smtClean="0"/>
              <a:t>Install the pyodbc module in a python app</a:t>
            </a:r>
          </a:p>
          <a:p>
            <a:r>
              <a:rPr lang="en-GB" dirty="0" smtClean="0"/>
              <a:t>Test the installation by running code that uses </a:t>
            </a:r>
            <a:r>
              <a:rPr lang="en-GB" dirty="0" err="1" smtClean="0"/>
              <a:t>pyodbc</a:t>
            </a:r>
            <a:endParaRPr lang="en-GB" dirty="0" smtClean="0"/>
          </a:p>
          <a:p>
            <a:r>
              <a:rPr lang="en-GB" dirty="0" smtClean="0"/>
              <a:t>Read data from </a:t>
            </a:r>
            <a:r>
              <a:rPr lang="en-GB" dirty="0" smtClean="0"/>
              <a:t>databases</a:t>
            </a:r>
          </a:p>
          <a:p>
            <a:r>
              <a:rPr lang="en-GB" dirty="0"/>
              <a:t>Update data in a table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27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24" name="Rectangle 20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/>
              <a:t>Any 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16832"/>
            <a:ext cx="2340869" cy="37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0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Explain what pyodbc is</a:t>
            </a:r>
          </a:p>
          <a:p>
            <a:r>
              <a:rPr lang="en-GB" dirty="0" smtClean="0"/>
              <a:t>Install the pyodbc module in a python app</a:t>
            </a:r>
          </a:p>
          <a:p>
            <a:r>
              <a:rPr lang="en-GB" dirty="0" smtClean="0"/>
              <a:t>Test the installation by running code that uses </a:t>
            </a:r>
            <a:r>
              <a:rPr lang="en-GB" dirty="0" err="1" smtClean="0"/>
              <a:t>pyodbc</a:t>
            </a:r>
            <a:endParaRPr lang="en-GB" dirty="0" smtClean="0"/>
          </a:p>
          <a:p>
            <a:r>
              <a:rPr lang="en-GB" dirty="0" smtClean="0"/>
              <a:t>Read data from a </a:t>
            </a:r>
            <a:r>
              <a:rPr lang="en-GB" dirty="0" smtClean="0"/>
              <a:t>table</a:t>
            </a:r>
          </a:p>
          <a:p>
            <a:r>
              <a:rPr lang="en-GB" dirty="0" smtClean="0"/>
              <a:t>Update data in a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2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0" dirty="0"/>
              <a:t>pyodbc is an open source Python module that makes accessing ODBC databases simple. </a:t>
            </a:r>
            <a:endParaRPr lang="en-GB" b="0" dirty="0" smtClean="0"/>
          </a:p>
          <a:p>
            <a:endParaRPr lang="en-GB" b="0" dirty="0"/>
          </a:p>
          <a:p>
            <a:r>
              <a:rPr lang="en-GB" b="0" dirty="0" smtClean="0"/>
              <a:t>You can install it by typing:</a:t>
            </a:r>
            <a:br>
              <a:rPr lang="en-GB" b="0" dirty="0" smtClean="0"/>
            </a:br>
            <a:r>
              <a:rPr lang="en-GB" b="0" dirty="0" smtClean="0"/>
              <a:t>pip install pyodbc</a:t>
            </a:r>
          </a:p>
          <a:p>
            <a:endParaRPr lang="en-GB" b="0" dirty="0"/>
          </a:p>
          <a:p>
            <a:r>
              <a:rPr lang="en-GB" b="0" dirty="0" smtClean="0"/>
              <a:t>Or you can get visual studio to install it for you.</a:t>
            </a:r>
          </a:p>
          <a:p>
            <a:endParaRPr lang="en-GB" b="0" dirty="0"/>
          </a:p>
          <a:p>
            <a:r>
              <a:rPr lang="en-GB" b="0" dirty="0" smtClean="0"/>
              <a:t>You'll install and use pyodbc during this lecture as an inline exercise.</a:t>
            </a:r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What is pyodbc?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12218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Create a python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Open the Solution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Click the menu items shown below</a:t>
            </a:r>
            <a:endParaRPr lang="en-GB" dirty="0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Installing pyodbc - 1</a:t>
            </a:r>
            <a:endParaRPr lang="en-GB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0" y="2251307"/>
            <a:ext cx="7879589" cy="352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7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sz="1100" dirty="0" smtClean="0"/>
          </a:p>
          <a:p>
            <a:endParaRPr lang="en-GB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Search for pyodbc</a:t>
            </a:r>
            <a:br>
              <a:rPr lang="en-GB" dirty="0" smtClean="0"/>
            </a:br>
            <a:endParaRPr lang="en-GB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Select this link</a:t>
            </a:r>
            <a:endParaRPr lang="en-GB" dirty="0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Installing pyodbc - 2</a:t>
            </a:r>
            <a:endParaRPr lang="en-GB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52" y="907583"/>
            <a:ext cx="3548062" cy="4637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102427" y="4474027"/>
            <a:ext cx="480688" cy="323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118756" y="5291036"/>
            <a:ext cx="480688" cy="323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725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Read Rows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8030126" cy="430887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292380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Read Rows with filter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6330" y="1052736"/>
            <a:ext cx="8030126" cy="43396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city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'London</a:t>
            </a:r>
            <a:r>
              <a:rPr lang="en-GB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print(row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30951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Read Rows sorted 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8030126" cy="40010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 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contactName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14719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9109" y="236665"/>
            <a:ext cx="8786874" cy="500400"/>
          </a:xfrm>
        </p:spPr>
        <p:txBody>
          <a:bodyPr/>
          <a:lstStyle/>
          <a:p>
            <a:r>
              <a:rPr lang="en-GB" altLang="en-US" dirty="0" smtClean="0"/>
              <a:t>Read Rows - sorted and filtered</a:t>
            </a:r>
            <a:endParaRPr lang="en-GB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0306" y="1069065"/>
            <a:ext cx="8030126" cy="46474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pyodbc</a:t>
            </a:r>
            <a:endParaRPr lang="en-GB" sz="2000" dirty="0"/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r'DRIVER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={ODBC Driver 13 for SQL Server};SERVER=.\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SQLExpress;DATABASE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northwind;Trusted_Connection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=yes</a:t>
            </a:r>
            <a:r>
              <a:rPr lang="en-GB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GB" sz="2000" dirty="0" smtClean="0"/>
              <a:t> </a:t>
            </a:r>
            <a:r>
              <a:rPr lang="en-GB" sz="2000" dirty="0"/>
              <a:t>*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GB" sz="2000" dirty="0"/>
              <a:t> company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smtClean="0"/>
              <a:t>county</a:t>
            </a:r>
            <a:r>
              <a:rPr lang="en-GB" sz="2000" dirty="0"/>
              <a:t>='Devon</a:t>
            </a:r>
            <a:r>
              <a:rPr lang="en-GB" sz="2000" dirty="0" smtClean="0"/>
              <a:t>'</a:t>
            </a:r>
            <a:br>
              <a:rPr lang="en-GB" sz="2000" dirty="0" smtClean="0"/>
            </a:b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/>
              <a:t>company_no</a:t>
            </a:r>
            <a:r>
              <a:rPr lang="en-GB" sz="20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"""</a:t>
            </a:r>
            <a:endParaRPr lang="en-GB" sz="2000" b="1" dirty="0"/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conn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6F008A"/>
                </a:solidFill>
                <a:latin typeface="Consolas" panose="020B0609020204030204" pitchFamily="49" charset="0"/>
              </a:rPr>
              <a:t>pyodbc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cur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conn.cursor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cur.execute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sqlStr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fetchall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GB" sz="20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row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result:        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print(row)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63469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F827E6A33EABC489C0FABBC440ED818" ma:contentTypeVersion="0" ma:contentTypeDescription="Base content type which represents courseware documents" ma:contentTypeScope="" ma:versionID="8a59d95b2d855327d0cb7580dd693dff">
  <xsd:schema xmlns:xsd="http://www.w3.org/2001/XMLSchema" xmlns:xs="http://www.w3.org/2001/XMLSchema" xmlns:p="http://schemas.microsoft.com/office/2006/metadata/properties" xmlns:ns2="E64DA411-94AE-4202-97C9-83273A834252" targetNamespace="http://schemas.microsoft.com/office/2006/metadata/properties" ma:root="true" ma:fieldsID="926c69dd6e25a8455cbd6f3669752403" ns2:_="">
    <xsd:import namespace="E64DA411-94AE-4202-97C9-83273A83425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DA411-94AE-4202-97C9-83273A83425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E64DA411-94AE-4202-97C9-83273A834252">
      <Terms xmlns="http://schemas.microsoft.com/office/infopath/2007/PartnerControls"/>
    </BookTypeField0>
    <SequenceNumber xmlns="E64DA411-94AE-4202-97C9-83273A834252" xsi:nil="true"/>
    <IsBuildFile xmlns="E64DA411-94AE-4202-97C9-83273A834252" xsi:nil="true"/>
  </documentManagement>
</p:properties>
</file>

<file path=customXml/itemProps1.xml><?xml version="1.0" encoding="utf-8"?>
<ds:datastoreItem xmlns:ds="http://schemas.openxmlformats.org/officeDocument/2006/customXml" ds:itemID="{DF2F71E3-28DF-4281-A33B-1D25B367A3B6}"/>
</file>

<file path=customXml/itemProps2.xml><?xml version="1.0" encoding="utf-8"?>
<ds:datastoreItem xmlns:ds="http://schemas.openxmlformats.org/officeDocument/2006/customXml" ds:itemID="{4092E244-2C91-4935-9001-BB3AF710F952}"/>
</file>

<file path=customXml/itemProps3.xml><?xml version="1.0" encoding="utf-8"?>
<ds:datastoreItem xmlns:ds="http://schemas.openxmlformats.org/officeDocument/2006/customXml" ds:itemID="{7ADD4B70-4317-4B42-9E4A-4474A044D3F6}"/>
</file>

<file path=docProps/app.xml><?xml version="1.0" encoding="utf-8"?>
<Properties xmlns="http://schemas.openxmlformats.org/officeDocument/2006/extended-properties" xmlns:vt="http://schemas.openxmlformats.org/officeDocument/2006/docPropsVTypes">
  <Template>QA PowerPoint Template_DRAFTMay2012</Template>
  <TotalTime>6593</TotalTime>
  <Words>708</Words>
  <Application>Microsoft Office PowerPoint</Application>
  <PresentationFormat>On-screen Show (4:3)</PresentationFormat>
  <Paragraphs>191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Courier New</vt:lpstr>
      <vt:lpstr>Wingdings</vt:lpstr>
      <vt:lpstr>QA PowerPoint Template_DRAFTMay2012</vt:lpstr>
      <vt:lpstr>Databases and Python using PYODBC</vt:lpstr>
      <vt:lpstr>Objectives</vt:lpstr>
      <vt:lpstr>What is pyodbc?</vt:lpstr>
      <vt:lpstr>Installing pyodbc - 1</vt:lpstr>
      <vt:lpstr>Installing pyodbc - 2</vt:lpstr>
      <vt:lpstr>Read Rows</vt:lpstr>
      <vt:lpstr>Read Rows with filter</vt:lpstr>
      <vt:lpstr>Read Rows sorted </vt:lpstr>
      <vt:lpstr>Read Rows - sorted and filtered</vt:lpstr>
      <vt:lpstr>Better use Functions</vt:lpstr>
      <vt:lpstr>Updating Databases</vt:lpstr>
      <vt:lpstr>Inserting new rows</vt:lpstr>
      <vt:lpstr>Changing Row/s</vt:lpstr>
      <vt:lpstr>Better with Functions!</vt:lpstr>
      <vt:lpstr>Deleting Row/s</vt:lpstr>
      <vt:lpstr>Update – Creating a new Table</vt:lpstr>
      <vt:lpstr>Objectives</vt:lpstr>
      <vt:lpstr>Any Questions?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wpriestley</dc:creator>
  <cp:lastModifiedBy>Microsoft account</cp:lastModifiedBy>
  <cp:revision>279</cp:revision>
  <cp:lastPrinted>2015-07-09T08:30:58Z</cp:lastPrinted>
  <dcterms:created xsi:type="dcterms:W3CDTF">2012-05-29T10:22:07Z</dcterms:created>
  <dcterms:modified xsi:type="dcterms:W3CDTF">2020-11-07T23:52:59Z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ContentTypeId">
    <vt:lpwstr>0x010100F0967B7CEE8D417F966757887D9466FB00BF827E6A33EABC489C0FABBC440ED818</vt:lpwstr>
  </property>
</Properties>
</file>