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3"/>
  </p:notesMasterIdLst>
  <p:handoutMasterIdLst>
    <p:handoutMasterId r:id="rId14"/>
  </p:handoutMasterIdLst>
  <p:sldIdLst>
    <p:sldId id="1067" r:id="rId5"/>
    <p:sldId id="1068" r:id="rId6"/>
    <p:sldId id="1069" r:id="rId7"/>
    <p:sldId id="1070" r:id="rId8"/>
    <p:sldId id="1071" r:id="rId9"/>
    <p:sldId id="1072" r:id="rId10"/>
    <p:sldId id="1073" r:id="rId11"/>
    <p:sldId id="980" r:id="rId12"/>
  </p:sldIdLst>
  <p:sldSz cx="12192000" cy="6858000"/>
  <p:notesSz cx="6645275" cy="977582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28CFF9"/>
    <a:srgbClr val="09EDB8"/>
    <a:srgbClr val="7E007C"/>
    <a:srgbClr val="F91258"/>
    <a:srgbClr val="333399"/>
    <a:srgbClr val="A6A6A6"/>
    <a:srgbClr val="00B28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8550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200" y="60"/>
      </p:cViewPr>
      <p:guideLst>
        <p:guide pos="3840"/>
        <p:guide orient="horz" pos="3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70" d="100"/>
          <a:sy n="70" d="100"/>
        </p:scale>
        <p:origin x="258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2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148" y="688633"/>
            <a:ext cx="5784979" cy="32540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64528" y="4142793"/>
            <a:ext cx="5316220" cy="4411056"/>
          </a:xfrm>
        </p:spPr>
        <p:txBody>
          <a:bodyPr/>
          <a:lstStyle/>
          <a:p>
            <a:pPr algn="l"/>
            <a:r>
              <a:rPr lang="en-GB" dirty="0" smtClean="0"/>
              <a:t>Connection string has</a:t>
            </a:r>
            <a:r>
              <a:rPr lang="en-GB" baseline="0" dirty="0" smtClean="0"/>
              <a:t> information about the drivers for accessing a database (Here is ODBC – Open Database Connection) , Server name, database name and user authentication credentials (here is the same credential as the person logged on Windows).</a:t>
            </a:r>
          </a:p>
          <a:p>
            <a:pPr algn="l"/>
            <a:r>
              <a:rPr lang="en-GB" baseline="0" dirty="0" err="1" smtClean="0"/>
              <a:t>sqlStr</a:t>
            </a:r>
            <a:r>
              <a:rPr lang="en-GB" baseline="0" dirty="0" smtClean="0"/>
              <a:t> is any valid statement returning a set of rows.</a:t>
            </a:r>
            <a:br>
              <a:rPr lang="en-GB" baseline="0" dirty="0" smtClean="0"/>
            </a:br>
            <a:r>
              <a:rPr lang="en-GB" baseline="0" dirty="0" smtClean="0"/>
              <a:t>The cursor (current set of records) is an area in memory dedicated to storing the </a:t>
            </a:r>
            <a:r>
              <a:rPr lang="en-GB" baseline="0" dirty="0" err="1" smtClean="0"/>
              <a:t>resultset</a:t>
            </a:r>
            <a:r>
              <a:rPr lang="en-GB" baseline="0" dirty="0" smtClean="0"/>
              <a:t>.</a:t>
            </a:r>
          </a:p>
          <a:p>
            <a:pPr algn="l"/>
            <a:r>
              <a:rPr lang="en-GB" baseline="0" dirty="0" smtClean="0"/>
              <a:t>After executing the execute() method, the </a:t>
            </a:r>
            <a:r>
              <a:rPr lang="en-GB" baseline="0" dirty="0" err="1" smtClean="0"/>
              <a:t>fetchall</a:t>
            </a:r>
            <a:r>
              <a:rPr lang="en-GB" baseline="0" dirty="0" smtClean="0"/>
              <a:t>() method extracts all the rows.</a:t>
            </a:r>
          </a:p>
          <a:p>
            <a:pPr algn="l"/>
            <a:r>
              <a:rPr lang="en-GB" baseline="0" dirty="0" smtClean="0"/>
              <a:t>The for loop reads every line and prints the row as raw data which is a simple list. Therefore row[0] is the first </a:t>
            </a:r>
            <a:r>
              <a:rPr lang="en-GB" baseline="0" dirty="0" err="1" smtClean="0"/>
              <a:t>coloum</a:t>
            </a:r>
            <a:r>
              <a:rPr lang="en-GB" baseline="0" dirty="0" smtClean="0"/>
              <a:t> data and row[1] is the second column and so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75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22" y="746449"/>
            <a:ext cx="5694637" cy="3203233"/>
          </a:xfrm>
          <a:ln/>
        </p:spPr>
      </p:sp>
    </p:spTree>
    <p:extLst>
      <p:ext uri="{BB962C8B-B14F-4D97-AF65-F5344CB8AC3E}">
        <p14:creationId xmlns:p14="http://schemas.microsoft.com/office/powerpoint/2010/main" val="217580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531" y="599992"/>
            <a:ext cx="5710334" cy="3212063"/>
          </a:xfrm>
          <a:ln/>
        </p:spPr>
      </p:sp>
    </p:spTree>
    <p:extLst>
      <p:ext uri="{BB962C8B-B14F-4D97-AF65-F5344CB8AC3E}">
        <p14:creationId xmlns:p14="http://schemas.microsoft.com/office/powerpoint/2010/main" val="353489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4669" y="783771"/>
            <a:ext cx="5831486" cy="3280211"/>
          </a:xfrm>
          <a:ln/>
        </p:spPr>
      </p:sp>
    </p:spTree>
    <p:extLst>
      <p:ext uri="{BB962C8B-B14F-4D97-AF65-F5344CB8AC3E}">
        <p14:creationId xmlns:p14="http://schemas.microsoft.com/office/powerpoint/2010/main" val="303973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5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675" y="690465"/>
            <a:ext cx="5843926" cy="3287208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820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0.svg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5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257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90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2" y="5835985"/>
            <a:ext cx="1057835" cy="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10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939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360000"/>
            <a:ext cx="1176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00" y="900000"/>
            <a:ext cx="1176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964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usekeeping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F91258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334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811" r:id="rId2"/>
    <p:sldLayoutId id="2147483904" r:id="rId3"/>
    <p:sldLayoutId id="2147483812" r:id="rId4"/>
    <p:sldLayoutId id="2147483813" r:id="rId5"/>
    <p:sldLayoutId id="2147483798" r:id="rId6"/>
    <p:sldLayoutId id="2147483806" r:id="rId7"/>
    <p:sldLayoutId id="2147483941" r:id="rId8"/>
    <p:sldLayoutId id="2147483709" r:id="rId9"/>
    <p:sldLayoutId id="2147483822" r:id="rId10"/>
    <p:sldLayoutId id="2147483802" r:id="rId11"/>
    <p:sldLayoutId id="2147483792" r:id="rId12"/>
    <p:sldLayoutId id="2147483810" r:id="rId13"/>
    <p:sldLayoutId id="2147483804" r:id="rId14"/>
    <p:sldLayoutId id="2147483821" r:id="rId15"/>
    <p:sldLayoutId id="2147483824" r:id="rId16"/>
    <p:sldLayoutId id="2147483828" r:id="rId17"/>
    <p:sldLayoutId id="2147483853" r:id="rId18"/>
    <p:sldLayoutId id="2147483899" r:id="rId19"/>
    <p:sldLayoutId id="2147483832" r:id="rId20"/>
    <p:sldLayoutId id="2147483833" r:id="rId21"/>
    <p:sldLayoutId id="2147483836" r:id="rId22"/>
    <p:sldLayoutId id="2147483852" r:id="rId23"/>
    <p:sldLayoutId id="2147483900" r:id="rId24"/>
    <p:sldLayoutId id="2147483820" r:id="rId25"/>
    <p:sldLayoutId id="2147483842" r:id="rId26"/>
    <p:sldLayoutId id="2147483845" r:id="rId27"/>
    <p:sldLayoutId id="2147483851" r:id="rId28"/>
    <p:sldLayoutId id="2147483901" r:id="rId29"/>
    <p:sldLayoutId id="2147483650" r:id="rId30"/>
    <p:sldLayoutId id="2147483734" r:id="rId31"/>
    <p:sldLayoutId id="2147483796" r:id="rId32"/>
    <p:sldLayoutId id="2147483719" r:id="rId33"/>
    <p:sldLayoutId id="2147483721" r:id="rId34"/>
    <p:sldLayoutId id="2147483724" r:id="rId35"/>
    <p:sldLayoutId id="2147483797" r:id="rId36"/>
    <p:sldLayoutId id="2147483814" r:id="rId37"/>
    <p:sldLayoutId id="2147483942" r:id="rId38"/>
    <p:sldLayoutId id="2147483944" r:id="rId39"/>
    <p:sldLayoutId id="2147483945" r:id="rId40"/>
    <p:sldLayoutId id="2147483946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 smtClean="0"/>
              <a:t>Data </a:t>
            </a:r>
            <a:r>
              <a:rPr lang="en-GB" dirty="0" smtClean="0"/>
              <a:t>from </a:t>
            </a:r>
            <a:r>
              <a:rPr lang="en-GB" dirty="0" smtClean="0"/>
              <a:t>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5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mtClean="0"/>
              <a:t>Read Rows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565030"/>
            <a:ext cx="8030126" cy="43088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91655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Read Rows with filter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565030"/>
            <a:ext cx="8030126" cy="43396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'London'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95113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Read Rows sorted 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565030"/>
            <a:ext cx="8030126" cy="40010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3867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Read Rows - sorted and filtered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565030"/>
            <a:ext cx="8030126" cy="46474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/>
              <a:t> *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/>
              <a:t> company </a:t>
            </a:r>
            <a:br>
              <a:rPr lang="en-GB" sz="2000" dirty="0"/>
            </a:b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GB" sz="2000" dirty="0"/>
              <a:t>county='Devon'</a:t>
            </a:r>
            <a:br>
              <a:rPr lang="en-GB" sz="2000" dirty="0"/>
            </a:b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/>
              <a:t>company_no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/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2823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use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9971" y="1565030"/>
            <a:ext cx="8100392" cy="47859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134183"/>
                </a:solidFill>
                <a:latin typeface="Consolas" panose="020B0609020204030204" pitchFamily="49" charset="0"/>
              </a:rPr>
              <a:t>sql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result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#------------------Main code ---------------------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res =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dirty="0"/>
              <a:t> *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dirty="0"/>
              <a:t> company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GB" dirty="0"/>
              <a:t>county='Devon' 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res:        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b="1" dirty="0"/>
          </a:p>
          <a:p>
            <a:endParaRPr lang="en-GB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8073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Any Questions?</a:t>
            </a:r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Theme1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F2F3C84-6417-4875-9257-298930BEDE10}" vid="{9E2425A1-3053-4C24-BFCA-1F4C1A529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49EB1-8638-4BF2-B601-35467E73899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E64DA411-94AE-4202-97C9-83273A8342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634469-49AC-4002-B413-373A52EEBA10}"/>
</file>

<file path=customXml/itemProps3.xml><?xml version="1.0" encoding="utf-8"?>
<ds:datastoreItem xmlns:ds="http://schemas.openxmlformats.org/officeDocument/2006/customXml" ds:itemID="{580ED1DC-D6C7-4635-8ACE-1FF5E7E522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2569</TotalTime>
  <Words>332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Krana Fat B</vt:lpstr>
      <vt:lpstr>Montserrat</vt:lpstr>
      <vt:lpstr>Theme1</vt:lpstr>
      <vt:lpstr>Reading Data from Databases</vt:lpstr>
      <vt:lpstr>Read Rows</vt:lpstr>
      <vt:lpstr>Read Rows with filter</vt:lpstr>
      <vt:lpstr>Read Rows sorted </vt:lpstr>
      <vt:lpstr>Read Rows - sorted and filtered</vt:lpstr>
      <vt:lpstr>Better use Functions</vt:lpstr>
      <vt:lpstr>Any Questions?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380</cp:revision>
  <cp:lastPrinted>2019-07-03T09:46:41Z</cp:lastPrinted>
  <dcterms:created xsi:type="dcterms:W3CDTF">2019-09-05T08:17:12Z</dcterms:created>
  <dcterms:modified xsi:type="dcterms:W3CDTF">2020-04-02T13:11:10Z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4</vt:lpwstr>
  </property>
</Properties>
</file>