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1555" r:id="rId5"/>
    <p:sldId id="1560" r:id="rId6"/>
    <p:sldId id="1561" r:id="rId7"/>
    <p:sldId id="1562" r:id="rId8"/>
    <p:sldId id="1563" r:id="rId9"/>
    <p:sldId id="1565" r:id="rId10"/>
    <p:sldId id="1567" r:id="rId11"/>
    <p:sldId id="1564" r:id="rId12"/>
  </p:sldIdLst>
  <p:sldSz cx="12192000" cy="6858000"/>
  <p:notesSz cx="9775825" cy="6645275"/>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F3622C"/>
    <a:srgbClr val="28CFF9"/>
    <a:srgbClr val="000000"/>
    <a:srgbClr val="09EDB8"/>
    <a:srgbClr val="7E007C"/>
    <a:srgbClr val="BE7FBD"/>
    <a:srgbClr val="F7916D"/>
    <a:srgbClr val="E5ECED"/>
    <a:srgbClr val="FF0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89" autoAdjust="0"/>
    <p:restoredTop sz="89643" autoAdjust="0"/>
  </p:normalViewPr>
  <p:slideViewPr>
    <p:cSldViewPr snapToGrid="0" snapToObjects="1" showGuides="1">
      <p:cViewPr varScale="1">
        <p:scale>
          <a:sx n="103" d="100"/>
          <a:sy n="103" d="100"/>
        </p:scale>
        <p:origin x="1344" y="108"/>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11/02/2020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11/02/2020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0817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650171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r>
              <a:rPr lang="en-GB" dirty="0" smtClean="0"/>
              <a:t>This course is designed to give you a grounding in software development in Java. Using the Eclipse IDE </a:t>
            </a:r>
            <a:r>
              <a:rPr lang="en-GB" baseline="0" dirty="0" smtClean="0"/>
              <a:t>throughout we will concentrate on programming fundamentals, learning syntax and keywords and navigation skills initially. </a:t>
            </a:r>
            <a:r>
              <a:rPr lang="en-GB" dirty="0" smtClean="0"/>
              <a:t>We will be learning</a:t>
            </a:r>
            <a:r>
              <a:rPr lang="en-GB" baseline="0" dirty="0" smtClean="0"/>
              <a:t> how to define our own complex types and how to be </a:t>
            </a:r>
            <a:r>
              <a:rPr lang="en-GB" dirty="0" smtClean="0"/>
              <a:t>consumers of them.</a:t>
            </a:r>
            <a:r>
              <a:rPr lang="en-GB" baseline="0" dirty="0" smtClean="0"/>
              <a:t> Only then can we be productive users of the 000’s of types predefined in the Java Framework’s class libraries. This is not a ‘technology course’ – that comes later, it is semi-technical, the Technology comes later. We will learn just a little of the Java framework.</a:t>
            </a:r>
            <a:endParaRPr lang="en-GB" dirty="0" smtClean="0"/>
          </a:p>
          <a:p>
            <a:r>
              <a:rPr lang="en-GB" dirty="0" smtClean="0"/>
              <a:t>It will enable you to know </a:t>
            </a:r>
            <a:r>
              <a:rPr lang="en-GB" baseline="0" dirty="0" smtClean="0"/>
              <a:t>how hard / easy you are going to find Java development.</a:t>
            </a:r>
            <a:br>
              <a:rPr lang="en-GB" baseline="0" dirty="0" smtClean="0"/>
            </a:br>
            <a:r>
              <a:rPr lang="en-GB" baseline="0" dirty="0" smtClean="0"/>
              <a:t>It will position you ready to read and work with any Java code you should see, be it in a later course, a book, blog, article or indeed live code back at the office.</a:t>
            </a:r>
          </a:p>
          <a:p>
            <a:endParaRPr lang="en-GB" dirty="0" smtClean="0"/>
          </a:p>
          <a:p>
            <a:endParaRPr lang="en-GB" dirty="0" smtClean="0"/>
          </a:p>
        </p:txBody>
      </p:sp>
    </p:spTree>
    <p:extLst>
      <p:ext uri="{BB962C8B-B14F-4D97-AF65-F5344CB8AC3E}">
        <p14:creationId xmlns:p14="http://schemas.microsoft.com/office/powerpoint/2010/main" val="2096636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r>
              <a:rPr lang="en-GB" dirty="0" smtClean="0"/>
              <a:t>You</a:t>
            </a:r>
            <a:r>
              <a:rPr lang="en-GB" baseline="0" dirty="0" smtClean="0"/>
              <a:t> will see in the weeks ahead how the coding requires a mindset of ‘trying to type as little as possible, whilst using my (necessary) mouse even less!!’</a:t>
            </a:r>
          </a:p>
          <a:p>
            <a:endParaRPr lang="en-GB" baseline="0" dirty="0" smtClean="0"/>
          </a:p>
          <a:p>
            <a:r>
              <a:rPr lang="en-GB" baseline="0" dirty="0" smtClean="0"/>
              <a:t>Some of this will be tricky and there will be a lot coming at you. You need to apply yourself to the task ahead, but there will always be help.</a:t>
            </a:r>
          </a:p>
          <a:p>
            <a:endParaRPr lang="en-GB" baseline="0" dirty="0" smtClean="0"/>
          </a:p>
          <a:p>
            <a:r>
              <a:rPr lang="en-GB" baseline="0" dirty="0" smtClean="0"/>
              <a:t>We hope that the tasks we set you will be rewarding on completion.</a:t>
            </a:r>
            <a:endParaRPr lang="en-GB" dirty="0" smtClean="0"/>
          </a:p>
        </p:txBody>
      </p:sp>
    </p:spTree>
    <p:extLst>
      <p:ext uri="{BB962C8B-B14F-4D97-AF65-F5344CB8AC3E}">
        <p14:creationId xmlns:p14="http://schemas.microsoft.com/office/powerpoint/2010/main" val="1324901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r>
              <a:rPr lang="en-GB" dirty="0" smtClean="0"/>
              <a:t>This course is presented as an instructor led training (ILT) course, which means that it is comprised of:</a:t>
            </a:r>
          </a:p>
          <a:p>
            <a:pPr marL="171450" indent="-171450">
              <a:buFont typeface="Wingdings" panose="05000000000000000000" pitchFamily="2" charset="2"/>
              <a:buChar char="§"/>
            </a:pPr>
            <a:r>
              <a:rPr lang="en-GB" dirty="0" smtClean="0"/>
              <a:t>Teaching sessions, where the instructor will explain aspects of Java</a:t>
            </a:r>
          </a:p>
          <a:p>
            <a:pPr marL="171450" indent="-171450">
              <a:buFont typeface="Wingdings" panose="05000000000000000000" pitchFamily="2" charset="2"/>
              <a:buChar char="§"/>
            </a:pPr>
            <a:r>
              <a:rPr lang="en-GB" dirty="0" smtClean="0"/>
              <a:t>Hands on labs, where you have the opportunity to put your new knowledge into practice but you will be led step by step.</a:t>
            </a:r>
          </a:p>
          <a:p>
            <a:pPr marL="171450" indent="-171450">
              <a:buFont typeface="Wingdings" panose="05000000000000000000" pitchFamily="2" charset="2"/>
              <a:buChar char="§"/>
            </a:pPr>
            <a:r>
              <a:rPr lang="en-GB" dirty="0" smtClean="0"/>
              <a:t>Interspersed with labs will be ‘Coding Practices’,</a:t>
            </a:r>
            <a:r>
              <a:rPr lang="en-GB" baseline="0" dirty="0" smtClean="0"/>
              <a:t> get this problem solved, here are some hints and tips.</a:t>
            </a:r>
            <a:endParaRPr lang="en-GB" dirty="0" smtClean="0"/>
          </a:p>
          <a:p>
            <a:pPr marL="171450" indent="-171450">
              <a:buFont typeface="Wingdings" panose="05000000000000000000" pitchFamily="2" charset="2"/>
              <a:buChar char="§"/>
            </a:pPr>
            <a:r>
              <a:rPr lang="en-GB" dirty="0" smtClean="0"/>
              <a:t>Question and review sessions, which provide a framework for testing what you have learnt</a:t>
            </a:r>
          </a:p>
          <a:p>
            <a:pPr marL="171450" indent="-171450">
              <a:buFont typeface="Wingdings" panose="05000000000000000000" pitchFamily="2" charset="2"/>
              <a:buChar char="§"/>
            </a:pPr>
            <a:r>
              <a:rPr lang="en-GB" dirty="0" smtClean="0"/>
              <a:t>Moments where you teach yourself (maybe by </a:t>
            </a:r>
            <a:r>
              <a:rPr lang="en-GB" dirty="0" err="1" smtClean="0"/>
              <a:t>googling</a:t>
            </a:r>
            <a:r>
              <a:rPr lang="en-GB" dirty="0" smtClean="0"/>
              <a:t>!)</a:t>
            </a:r>
          </a:p>
          <a:p>
            <a:pPr marL="171450" indent="-171450">
              <a:buFont typeface="Wingdings" panose="05000000000000000000" pitchFamily="2" charset="2"/>
              <a:buChar char="§"/>
            </a:pPr>
            <a:r>
              <a:rPr lang="en-GB" dirty="0" smtClean="0"/>
              <a:t>From time to time there will be some assessed assignments (to make sure that you’re on track) and that will count towards your final qualification</a:t>
            </a:r>
          </a:p>
          <a:p>
            <a:pPr lvl="1"/>
            <a:endParaRPr lang="en-GB" dirty="0" smtClean="0"/>
          </a:p>
          <a:p>
            <a:r>
              <a:rPr lang="en-GB" dirty="0" smtClean="0"/>
              <a:t>You also have all of the slides, with some additional commentary, to take away with you (you're reading this at the moment). You also have a Hands on Lab guide book, which provides you with instructions for the Labs.</a:t>
            </a:r>
          </a:p>
        </p:txBody>
      </p:sp>
    </p:spTree>
    <p:extLst>
      <p:ext uri="{BB962C8B-B14F-4D97-AF65-F5344CB8AC3E}">
        <p14:creationId xmlns:p14="http://schemas.microsoft.com/office/powerpoint/2010/main" val="2097964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The Hands On Labs are a vitally important learning tool, as they enable you to get to grips with the material. This experimenting reinforces the learning and maximises the retention of information for when you return to work. You will be using Eclipse as the development tool when working on the labs, as this is the main development tool for Java development.</a:t>
            </a:r>
          </a:p>
          <a:p>
            <a:endParaRPr lang="en-GB" dirty="0" smtClean="0"/>
          </a:p>
          <a:p>
            <a:endParaRPr lang="en-GB" dirty="0" smtClean="0"/>
          </a:p>
        </p:txBody>
      </p:sp>
    </p:spTree>
    <p:extLst>
      <p:ext uri="{BB962C8B-B14F-4D97-AF65-F5344CB8AC3E}">
        <p14:creationId xmlns:p14="http://schemas.microsoft.com/office/powerpoint/2010/main" val="265961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r>
              <a:rPr lang="en-GB" dirty="0" smtClean="0"/>
              <a:t>It helps the course along, and especially the breaks, if we all get to know each other a little bit. Please help us here by providing a little bit of background about yourself.</a:t>
            </a:r>
          </a:p>
        </p:txBody>
      </p:sp>
    </p:spTree>
    <p:extLst>
      <p:ext uri="{BB962C8B-B14F-4D97-AF65-F5344CB8AC3E}">
        <p14:creationId xmlns:p14="http://schemas.microsoft.com/office/powerpoint/2010/main" val="1173792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smtClean="0"/>
              <a:t>Introduction</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7137" y="1349984"/>
            <a:ext cx="5843299" cy="4062525"/>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explain the aims and objectives of the course</a:t>
            </a:r>
          </a:p>
          <a:p>
            <a:pPr marL="342900" indent="-342900">
              <a:buChar char="•"/>
            </a:pPr>
            <a:endParaRPr lang="en-GB" b="1" dirty="0"/>
          </a:p>
          <a:p>
            <a:pPr marL="342900" indent="-342900">
              <a:buChar char="•"/>
            </a:pPr>
            <a:r>
              <a:rPr lang="en-GB" b="1" dirty="0"/>
              <a:t>Contents</a:t>
            </a:r>
          </a:p>
          <a:p>
            <a:pPr marL="684000" lvl="1" indent="-342900">
              <a:buSzPct val="115000"/>
            </a:pPr>
            <a:r>
              <a:rPr lang="en-GB" dirty="0"/>
              <a:t>Course administration</a:t>
            </a:r>
          </a:p>
          <a:p>
            <a:pPr marL="684000" lvl="1" indent="-342900">
              <a:buSzPct val="115000"/>
            </a:pPr>
            <a:r>
              <a:rPr lang="en-GB" dirty="0" smtClean="0"/>
              <a:t>Course </a:t>
            </a:r>
            <a:r>
              <a:rPr lang="en-GB" dirty="0"/>
              <a:t>objectives and assumptions</a:t>
            </a:r>
          </a:p>
          <a:p>
            <a:pPr marL="684000" lvl="1" indent="-342900">
              <a:buSzPct val="115000"/>
            </a:pPr>
            <a:r>
              <a:rPr lang="en-GB" dirty="0" smtClean="0"/>
              <a:t>Introductions</a:t>
            </a:r>
            <a:endParaRPr lang="en-GB" dirty="0"/>
          </a:p>
          <a:p>
            <a:pPr marL="342900" indent="-342900">
              <a:buChar char="•"/>
            </a:pPr>
            <a:endParaRPr lang="en-IN" b="1" dirty="0"/>
          </a:p>
        </p:txBody>
      </p:sp>
      <p:sp>
        <p:nvSpPr>
          <p:cNvPr id="3" name="Text Placeholder 2"/>
          <p:cNvSpPr>
            <a:spLocks noGrp="1"/>
          </p:cNvSpPr>
          <p:nvPr>
            <p:ph type="body" sz="quarter" idx="16"/>
          </p:nvPr>
        </p:nvSpPr>
        <p:spPr/>
        <p:txBody>
          <a:bodyPr/>
          <a:lstStyle/>
          <a:p>
            <a:r>
              <a:rPr lang="en-GB" dirty="0"/>
              <a:t>Contents</a:t>
            </a:r>
            <a:endParaRPr lang="en-IN" dirty="0"/>
          </a:p>
        </p:txBody>
      </p:sp>
    </p:spTree>
    <p:extLst>
      <p:ext uri="{BB962C8B-B14F-4D97-AF65-F5344CB8AC3E}">
        <p14:creationId xmlns:p14="http://schemas.microsoft.com/office/powerpoint/2010/main" val="25207971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2827190"/>
            <a:ext cx="8388220" cy="759629"/>
          </a:xfrm>
        </p:spPr>
        <p:txBody>
          <a:bodyPr/>
          <a:lstStyle/>
          <a:p>
            <a:r>
              <a:rPr lang="en-GB" sz="3200" b="1" dirty="0" smtClean="0"/>
              <a:t>Safety, Health and Environment</a:t>
            </a:r>
          </a:p>
        </p:txBody>
      </p:sp>
      <p:sp>
        <p:nvSpPr>
          <p:cNvPr id="2" name="Text Placeholder 1"/>
          <p:cNvSpPr>
            <a:spLocks noGrp="1"/>
          </p:cNvSpPr>
          <p:nvPr>
            <p:ph type="body" sz="quarter" idx="12"/>
          </p:nvPr>
        </p:nvSpPr>
        <p:spPr>
          <a:xfrm>
            <a:off x="384785" y="3966085"/>
            <a:ext cx="2718633" cy="1672526"/>
          </a:xfrm>
        </p:spPr>
        <p:txBody>
          <a:bodyPr/>
          <a:lstStyle/>
          <a:p>
            <a:r>
              <a:rPr lang="en-GB" dirty="0" smtClean="0"/>
              <a:t>Fire exits</a:t>
            </a:r>
          </a:p>
          <a:p>
            <a:r>
              <a:rPr lang="en-GB" dirty="0" smtClean="0"/>
              <a:t>Security</a:t>
            </a:r>
          </a:p>
          <a:p>
            <a:r>
              <a:rPr lang="en-GB" dirty="0" smtClean="0"/>
              <a:t>Internet access</a:t>
            </a:r>
          </a:p>
          <a:p>
            <a:r>
              <a:rPr lang="en-GB" dirty="0" smtClean="0"/>
              <a:t>Phones / mobiles</a:t>
            </a:r>
          </a:p>
          <a:p>
            <a:r>
              <a:rPr lang="en-GB" dirty="0" smtClean="0"/>
              <a:t>Messages</a:t>
            </a:r>
          </a:p>
          <a:p>
            <a:endParaRPr lang="en-GB" dirty="0" smtClean="0"/>
          </a:p>
          <a:p>
            <a:endParaRPr lang="en-GB" dirty="0" smtClean="0"/>
          </a:p>
          <a:p>
            <a:endParaRPr lang="en-IN" dirty="0"/>
          </a:p>
        </p:txBody>
      </p:sp>
      <p:sp>
        <p:nvSpPr>
          <p:cNvPr id="34" name="Text Placeholder 1"/>
          <p:cNvSpPr txBox="1">
            <a:spLocks/>
          </p:cNvSpPr>
          <p:nvPr/>
        </p:nvSpPr>
        <p:spPr>
          <a:xfrm>
            <a:off x="4180805" y="3966085"/>
            <a:ext cx="2064014" cy="1672526"/>
          </a:xfrm>
          <a:prstGeom prst="rect">
            <a:avLst/>
          </a:prstGeom>
        </p:spPr>
        <p:txBody>
          <a:bodyPr vert="horz" lIns="0" tIns="0" rIns="0" bIns="0" rtlCol="0" anchor="t" anchorCtr="0">
            <a:noAutofit/>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i="0" kern="1200">
                <a:solidFill>
                  <a:schemeClr val="bg1"/>
                </a:solidFill>
                <a:latin typeface="Montserrat" pitchFamily="2" charset="77"/>
                <a:ea typeface="+mn-ea"/>
                <a:cs typeface="+mn-cs"/>
              </a:defRPr>
            </a:lvl1pPr>
            <a:lvl2pPr marL="374650" indent="-28575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88900" indent="0" algn="l" defTabSz="914400" rtl="0" eaLnBrk="1" latinLnBrk="0" hangingPunct="1">
              <a:lnSpc>
                <a:spcPct val="100000"/>
              </a:lnSpc>
              <a:spcBef>
                <a:spcPts val="0"/>
              </a:spcBef>
              <a:spcAft>
                <a:spcPts val="650"/>
              </a:spcAft>
              <a:buSzPct val="120000"/>
              <a:buFontTx/>
              <a:buNone/>
              <a:tabLst/>
              <a:defRPr sz="2000" b="0" i="0" kern="1200">
                <a:solidFill>
                  <a:schemeClr val="tx1"/>
                </a:solidFill>
                <a:latin typeface="Montserrat" pitchFamily="2" charset="77"/>
                <a:ea typeface="+mn-ea"/>
                <a:cs typeface="+mn-cs"/>
              </a:defRPr>
            </a:lvl3pPr>
            <a:lvl4pPr marL="88900" indent="0" algn="l" defTabSz="914400" rtl="0" eaLnBrk="1" latinLnBrk="0" hangingPunct="1">
              <a:lnSpc>
                <a:spcPct val="100000"/>
              </a:lnSpc>
              <a:spcBef>
                <a:spcPts val="0"/>
              </a:spcBef>
              <a:spcAft>
                <a:spcPts val="650"/>
              </a:spcAft>
              <a:buSzPct val="120000"/>
              <a:buFontTx/>
              <a:buNone/>
              <a:tabLst/>
              <a:defRPr sz="2000" b="0" kern="1200">
                <a:solidFill>
                  <a:schemeClr val="tx1"/>
                </a:solidFill>
                <a:latin typeface="Montserrat" pitchFamily="2" charset="77"/>
                <a:ea typeface="+mn-ea"/>
                <a:cs typeface="+mn-cs"/>
              </a:defRPr>
            </a:lvl4pPr>
            <a:lvl5pPr marL="88900" indent="0" algn="l" defTabSz="914400" rtl="0" eaLnBrk="1" latinLnBrk="0" hangingPunct="1">
              <a:lnSpc>
                <a:spcPct val="100000"/>
              </a:lnSpc>
              <a:spcBef>
                <a:spcPts val="0"/>
              </a:spcBef>
              <a:spcAft>
                <a:spcPts val="650"/>
              </a:spcAft>
              <a:buSzPct val="125000"/>
              <a:buFontTx/>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Helpdesk</a:t>
            </a:r>
          </a:p>
          <a:p>
            <a:r>
              <a:rPr lang="en-GB" dirty="0" smtClean="0"/>
              <a:t>Timings</a:t>
            </a:r>
          </a:p>
          <a:p>
            <a:r>
              <a:rPr lang="en-GB" dirty="0"/>
              <a:t>Breaks</a:t>
            </a:r>
          </a:p>
          <a:p>
            <a:r>
              <a:rPr lang="en-GB" dirty="0" smtClean="0"/>
              <a:t>Lunch</a:t>
            </a:r>
            <a:endParaRPr lang="en-GB" dirty="0"/>
          </a:p>
          <a:p>
            <a:r>
              <a:rPr lang="en-GB" dirty="0"/>
              <a:t>Toilets</a:t>
            </a:r>
          </a:p>
          <a:p>
            <a:endParaRPr lang="en-GB" dirty="0" smtClean="0"/>
          </a:p>
          <a:p>
            <a:endParaRPr lang="en-IN" dirty="0"/>
          </a:p>
        </p:txBody>
      </p:sp>
    </p:spTree>
    <p:extLst>
      <p:ext uri="{BB962C8B-B14F-4D97-AF65-F5344CB8AC3E}">
        <p14:creationId xmlns:p14="http://schemas.microsoft.com/office/powerpoint/2010/main" val="133375322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b="1" dirty="0"/>
              <a:t>Course Objectives </a:t>
            </a:r>
            <a:endParaRPr lang="en-IN" b="1" dirty="0"/>
          </a:p>
        </p:txBody>
      </p:sp>
      <p:sp>
        <p:nvSpPr>
          <p:cNvPr id="3" name="Text Placeholder 2"/>
          <p:cNvSpPr>
            <a:spLocks noGrp="1"/>
          </p:cNvSpPr>
          <p:nvPr>
            <p:ph type="body" sz="quarter" idx="11"/>
          </p:nvPr>
        </p:nvSpPr>
        <p:spPr>
          <a:xfrm>
            <a:off x="6098146" y="579549"/>
            <a:ext cx="5816763" cy="6089106"/>
          </a:xfrm>
        </p:spPr>
        <p:txBody>
          <a:bodyPr vert="horz" lIns="0" tIns="0" rIns="0" bIns="0" rtlCol="0" anchor="t" anchorCtr="0">
            <a:noAutofit/>
          </a:bodyPr>
          <a:lstStyle/>
          <a:p>
            <a:pPr marL="342900" indent="-342900">
              <a:spcAft>
                <a:spcPts val="400"/>
              </a:spcAft>
              <a:buChar char="•"/>
            </a:pPr>
            <a:r>
              <a:rPr lang="en-GB" b="1" dirty="0"/>
              <a:t>Understand Programming Fundamentals</a:t>
            </a:r>
          </a:p>
          <a:p>
            <a:pPr marL="684000" lvl="1" indent="-342900">
              <a:spcAft>
                <a:spcPts val="400"/>
              </a:spcAft>
              <a:buSzPct val="115000"/>
            </a:pPr>
            <a:r>
              <a:rPr lang="en-GB" dirty="0"/>
              <a:t>Variables, logic, flow, modularity, scope</a:t>
            </a:r>
          </a:p>
          <a:p>
            <a:pPr marL="342900" indent="-342900">
              <a:spcAft>
                <a:spcPts val="400"/>
              </a:spcAft>
              <a:buChar char="•"/>
            </a:pPr>
            <a:r>
              <a:rPr lang="en-GB" b="1" dirty="0"/>
              <a:t>Gain a solid understanding of Java </a:t>
            </a:r>
            <a:r>
              <a:rPr lang="en-GB" b="1" dirty="0" smtClean="0"/>
              <a:t>&amp; C# keywords </a:t>
            </a:r>
            <a:r>
              <a:rPr lang="en-GB" b="1" dirty="0"/>
              <a:t>and syntax</a:t>
            </a:r>
          </a:p>
          <a:p>
            <a:pPr marL="342900" indent="-342900">
              <a:spcAft>
                <a:spcPts val="400"/>
              </a:spcAft>
              <a:buChar char="•"/>
            </a:pPr>
            <a:endParaRPr lang="en-GB" b="1" dirty="0"/>
          </a:p>
          <a:p>
            <a:pPr marL="342900" indent="-342900">
              <a:spcAft>
                <a:spcPts val="400"/>
              </a:spcAft>
              <a:buChar char="•"/>
            </a:pPr>
            <a:r>
              <a:rPr lang="en-GB" b="1" dirty="0"/>
              <a:t>Acquire Eclipse </a:t>
            </a:r>
            <a:r>
              <a:rPr lang="en-GB" b="1" dirty="0" smtClean="0"/>
              <a:t>&amp; Visual Studio skills</a:t>
            </a:r>
            <a:endParaRPr lang="en-GB" b="1" dirty="0"/>
          </a:p>
          <a:p>
            <a:pPr marL="684000" lvl="1" indent="-342900">
              <a:spcAft>
                <a:spcPts val="400"/>
              </a:spcAft>
              <a:buSzPct val="115000"/>
            </a:pPr>
            <a:r>
              <a:rPr lang="en-GB" dirty="0"/>
              <a:t>Building projects, know the main windows</a:t>
            </a:r>
          </a:p>
          <a:p>
            <a:pPr marL="684000" lvl="1" indent="-342900">
              <a:spcAft>
                <a:spcPts val="400"/>
              </a:spcAft>
              <a:buSzPct val="115000"/>
            </a:pPr>
            <a:r>
              <a:rPr lang="en-GB" dirty="0"/>
              <a:t>Using ‘</a:t>
            </a:r>
            <a:r>
              <a:rPr lang="en-GB" dirty="0" err="1"/>
              <a:t>Intellisense</a:t>
            </a:r>
            <a:r>
              <a:rPr lang="en-GB" dirty="0"/>
              <a:t>’, and useful Shortcut Keys </a:t>
            </a:r>
          </a:p>
          <a:p>
            <a:pPr marL="342900" indent="-342900">
              <a:spcAft>
                <a:spcPts val="400"/>
              </a:spcAft>
              <a:buChar char="•"/>
            </a:pPr>
            <a:endParaRPr lang="en-GB" b="1" dirty="0"/>
          </a:p>
          <a:p>
            <a:pPr marL="342900" indent="-342900">
              <a:spcAft>
                <a:spcPts val="400"/>
              </a:spcAft>
              <a:buChar char="•"/>
            </a:pPr>
            <a:r>
              <a:rPr lang="en-GB" b="1" dirty="0"/>
              <a:t>Start to develop practical OO </a:t>
            </a:r>
            <a:r>
              <a:rPr lang="en-GB" b="1" dirty="0" smtClean="0"/>
              <a:t>skills</a:t>
            </a:r>
            <a:endParaRPr lang="en-GB" b="1" dirty="0"/>
          </a:p>
          <a:p>
            <a:pPr marL="342900" indent="-342900">
              <a:spcAft>
                <a:spcPts val="400"/>
              </a:spcAft>
              <a:buChar char="•"/>
            </a:pPr>
            <a:r>
              <a:rPr lang="en-GB" b="1" dirty="0"/>
              <a:t>Learn </a:t>
            </a:r>
            <a:r>
              <a:rPr lang="en-GB" b="1" dirty="0" smtClean="0"/>
              <a:t>parts of the ,Net and Java Framework</a:t>
            </a:r>
            <a:endParaRPr lang="en-GB" b="1" dirty="0"/>
          </a:p>
          <a:p>
            <a:pPr marL="342900" indent="-342900">
              <a:spcAft>
                <a:spcPts val="400"/>
              </a:spcAft>
              <a:buChar char="•"/>
            </a:pPr>
            <a:r>
              <a:rPr lang="en-GB" b="1" dirty="0"/>
              <a:t>Develop some Testing skills</a:t>
            </a:r>
          </a:p>
          <a:p>
            <a:pPr marL="342900" indent="-342900">
              <a:spcAft>
                <a:spcPts val="400"/>
              </a:spcAft>
              <a:buChar char="•"/>
            </a:pPr>
            <a:r>
              <a:rPr lang="en-GB" b="1" dirty="0"/>
              <a:t>To be challenging but FUN</a:t>
            </a:r>
          </a:p>
          <a:p>
            <a:pPr marL="342900" indent="-342900">
              <a:spcAft>
                <a:spcPts val="400"/>
              </a:spcAft>
              <a:buChar char="•"/>
            </a:pPr>
            <a:endParaRPr lang="en-IN" b="1" dirty="0"/>
          </a:p>
        </p:txBody>
      </p:sp>
    </p:spTree>
    <p:extLst>
      <p:ext uri="{BB962C8B-B14F-4D97-AF65-F5344CB8AC3E}">
        <p14:creationId xmlns:p14="http://schemas.microsoft.com/office/powerpoint/2010/main" val="287907523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7137" y="435588"/>
            <a:ext cx="6877772" cy="5928267"/>
          </a:xfrm>
        </p:spPr>
        <p:txBody>
          <a:bodyPr vert="horz" lIns="0" tIns="0" rIns="0" bIns="0" rtlCol="0" anchor="t" anchorCtr="0">
            <a:noAutofit/>
          </a:bodyPr>
          <a:lstStyle/>
          <a:p>
            <a:pPr marL="342900" indent="-342900">
              <a:buChar char="•"/>
            </a:pPr>
            <a:r>
              <a:rPr lang="en-GB" sz="1900" b="1" dirty="0" smtClean="0"/>
              <a:t>Completed the pre-course studies and exercises</a:t>
            </a:r>
            <a:endParaRPr lang="en-GB" sz="1900" dirty="0"/>
          </a:p>
          <a:p>
            <a:pPr marL="342900" indent="-342900">
              <a:buChar char="•"/>
            </a:pPr>
            <a:r>
              <a:rPr lang="en-GB" sz="1900" b="1" dirty="0"/>
              <a:t>Need to commit to </a:t>
            </a:r>
            <a:r>
              <a:rPr lang="en-GB" sz="1900" b="1" dirty="0" smtClean="0"/>
              <a:t>learning</a:t>
            </a:r>
            <a:endParaRPr lang="en-GB" sz="1900" b="1" dirty="0"/>
          </a:p>
          <a:p>
            <a:pPr marL="342900" indent="-342900">
              <a:buChar char="•"/>
            </a:pPr>
            <a:endParaRPr lang="en-GB" sz="1900" b="1" dirty="0" smtClean="0"/>
          </a:p>
          <a:p>
            <a:pPr marL="342900" indent="-342900">
              <a:buChar char="•"/>
            </a:pPr>
            <a:r>
              <a:rPr lang="en-GB" sz="1900" b="1" dirty="0" smtClean="0"/>
              <a:t>Being </a:t>
            </a:r>
            <a:r>
              <a:rPr lang="en-GB" sz="1900" b="1" dirty="0"/>
              <a:t>able to read and </a:t>
            </a:r>
            <a:r>
              <a:rPr lang="en-GB" sz="1900" b="1" dirty="0" smtClean="0"/>
              <a:t>follow </a:t>
            </a:r>
            <a:r>
              <a:rPr lang="en-GB" sz="1900" b="1" dirty="0"/>
              <a:t>lab </a:t>
            </a:r>
            <a:r>
              <a:rPr lang="en-GB" sz="1900" b="1" dirty="0" smtClean="0"/>
              <a:t>instructions</a:t>
            </a:r>
          </a:p>
          <a:p>
            <a:pPr marL="342900" indent="-342900">
              <a:buChar char="•"/>
            </a:pPr>
            <a:endParaRPr lang="en-GB" sz="1900" b="1" dirty="0"/>
          </a:p>
          <a:p>
            <a:pPr marL="342900" indent="-342900">
              <a:buChar char="•"/>
            </a:pPr>
            <a:r>
              <a:rPr lang="en-GB" sz="1900" b="1" dirty="0"/>
              <a:t>Be ready to apply yourself to the task ahead</a:t>
            </a:r>
          </a:p>
          <a:p>
            <a:pPr marL="684000" lvl="1" indent="-342900">
              <a:buSzPct val="115000"/>
            </a:pPr>
            <a:r>
              <a:rPr lang="en-GB" sz="1900" dirty="0"/>
              <a:t>Tenacity, determination with an inquiring mind</a:t>
            </a:r>
          </a:p>
          <a:p>
            <a:pPr marL="684000" lvl="1" indent="-342900">
              <a:buSzPct val="115000"/>
            </a:pPr>
            <a:r>
              <a:rPr lang="en-GB" sz="1900" dirty="0" smtClean="0"/>
              <a:t>A </a:t>
            </a:r>
            <a:r>
              <a:rPr lang="en-GB" sz="1900" dirty="0"/>
              <a:t>bit of reading up outside of class</a:t>
            </a:r>
          </a:p>
          <a:p>
            <a:pPr marL="342900" indent="-342900">
              <a:buChar char="•"/>
            </a:pPr>
            <a:endParaRPr lang="en-GB" sz="1900" b="1" dirty="0" smtClean="0"/>
          </a:p>
          <a:p>
            <a:pPr marL="342900" indent="-342900">
              <a:buChar char="•"/>
            </a:pPr>
            <a:r>
              <a:rPr lang="en-GB" sz="1900" b="1" dirty="0" smtClean="0"/>
              <a:t>Know you are at work, not at school or college now</a:t>
            </a:r>
          </a:p>
          <a:p>
            <a:pPr marL="342900" indent="-342900">
              <a:buChar char="•"/>
            </a:pPr>
            <a:endParaRPr lang="en-IN" sz="1900" b="1" dirty="0"/>
          </a:p>
        </p:txBody>
      </p:sp>
      <p:sp>
        <p:nvSpPr>
          <p:cNvPr id="3" name="Text Placeholder 2"/>
          <p:cNvSpPr>
            <a:spLocks noGrp="1"/>
          </p:cNvSpPr>
          <p:nvPr>
            <p:ph type="body" sz="quarter" idx="16"/>
          </p:nvPr>
        </p:nvSpPr>
        <p:spPr>
          <a:xfrm>
            <a:off x="179509" y="1327835"/>
            <a:ext cx="3730017" cy="2751998"/>
          </a:xfrm>
        </p:spPr>
        <p:txBody>
          <a:bodyPr/>
          <a:lstStyle/>
          <a:p>
            <a:r>
              <a:rPr lang="en-GB" dirty="0"/>
              <a:t>Course Prerequisites</a:t>
            </a:r>
            <a:endParaRPr lang="en-IN" dirty="0"/>
          </a:p>
        </p:txBody>
      </p:sp>
    </p:spTree>
    <p:extLst>
      <p:ext uri="{BB962C8B-B14F-4D97-AF65-F5344CB8AC3E}">
        <p14:creationId xmlns:p14="http://schemas.microsoft.com/office/powerpoint/2010/main" val="1609107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385388" y="666498"/>
            <a:ext cx="7626503" cy="5651175"/>
          </a:xfrm>
        </p:spPr>
        <p:txBody>
          <a:bodyPr vert="horz" lIns="0" tIns="0" rIns="0" bIns="0" rtlCol="0" anchor="t" anchorCtr="0">
            <a:noAutofit/>
          </a:bodyPr>
          <a:lstStyle/>
          <a:p>
            <a:pPr marL="342900" indent="-342900">
              <a:buChar char="•"/>
            </a:pPr>
            <a:r>
              <a:rPr lang="en-GB" b="1" dirty="0"/>
              <a:t>An Instructor Led Training (ILT) course</a:t>
            </a:r>
          </a:p>
          <a:p>
            <a:pPr marL="684000" lvl="1" indent="-342900">
              <a:buSzPct val="115000"/>
            </a:pPr>
            <a:r>
              <a:rPr lang="en-GB" dirty="0"/>
              <a:t>Chalk and </a:t>
            </a:r>
            <a:r>
              <a:rPr lang="en-GB" dirty="0" smtClean="0"/>
              <a:t>talk, demonstrations</a:t>
            </a:r>
            <a:endParaRPr lang="en-GB" dirty="0"/>
          </a:p>
          <a:p>
            <a:pPr marL="684000" lvl="1" indent="-342900">
              <a:buSzPct val="115000"/>
            </a:pPr>
            <a:r>
              <a:rPr lang="en-GB" dirty="0" smtClean="0"/>
              <a:t>Hands </a:t>
            </a:r>
            <a:r>
              <a:rPr lang="en-GB" dirty="0"/>
              <a:t>on labs </a:t>
            </a:r>
            <a:r>
              <a:rPr lang="en-GB" dirty="0" smtClean="0"/>
              <a:t> and coding </a:t>
            </a:r>
            <a:r>
              <a:rPr lang="en-GB" dirty="0"/>
              <a:t>practices </a:t>
            </a:r>
            <a:endParaRPr lang="en-GB" dirty="0" smtClean="0"/>
          </a:p>
          <a:p>
            <a:pPr marL="684000" lvl="1" indent="-342900">
              <a:buSzPct val="115000"/>
            </a:pPr>
            <a:r>
              <a:rPr lang="en-GB" dirty="0" smtClean="0"/>
              <a:t>Self </a:t>
            </a:r>
            <a:r>
              <a:rPr lang="en-GB" dirty="0"/>
              <a:t>teach </a:t>
            </a:r>
            <a:r>
              <a:rPr lang="en-GB" dirty="0" smtClean="0"/>
              <a:t>moments</a:t>
            </a:r>
          </a:p>
          <a:p>
            <a:pPr marL="684000" lvl="1" indent="-342900">
              <a:buSzPct val="115000"/>
            </a:pPr>
            <a:r>
              <a:rPr lang="en-GB" dirty="0"/>
              <a:t>Question and review sessions</a:t>
            </a:r>
          </a:p>
          <a:p>
            <a:pPr marL="341100" lvl="4" indent="0">
              <a:buSzPct val="115000"/>
              <a:buNone/>
            </a:pPr>
            <a:r>
              <a:rPr lang="en-GB" b="1" dirty="0"/>
              <a:t>	</a:t>
            </a:r>
            <a:r>
              <a:rPr lang="en-GB" sz="1800" dirty="0"/>
              <a:t>Golden Rule </a:t>
            </a:r>
            <a:r>
              <a:rPr lang="en-GB" b="1" dirty="0"/>
              <a:t>- </a:t>
            </a:r>
            <a:r>
              <a:rPr lang="en-GB" dirty="0"/>
              <a:t>"</a:t>
            </a:r>
            <a:r>
              <a:rPr lang="en-GB" sz="1800" i="1" dirty="0"/>
              <a:t>There is no such thing as a stupid question</a:t>
            </a:r>
            <a:r>
              <a:rPr lang="en-GB" dirty="0"/>
              <a:t>“</a:t>
            </a:r>
          </a:p>
          <a:p>
            <a:pPr marL="341100" lvl="4" indent="0">
              <a:buSzPct val="115000"/>
              <a:buNone/>
            </a:pPr>
            <a:r>
              <a:rPr lang="en-GB" dirty="0"/>
              <a:t>	</a:t>
            </a:r>
            <a:r>
              <a:rPr lang="en-GB" sz="1800" b="1" dirty="0">
                <a:solidFill>
                  <a:schemeClr val="accent1">
                    <a:lumMod val="90000"/>
                    <a:lumOff val="10000"/>
                  </a:schemeClr>
                </a:solidFill>
              </a:rPr>
              <a:t>Ask questions and ask for help if anything is </a:t>
            </a:r>
            <a:r>
              <a:rPr lang="en-GB" sz="1800" b="1" dirty="0" smtClean="0">
                <a:solidFill>
                  <a:schemeClr val="accent1">
                    <a:lumMod val="90000"/>
                    <a:lumOff val="10000"/>
                  </a:schemeClr>
                </a:solidFill>
              </a:rPr>
              <a:t>unclear</a:t>
            </a:r>
            <a:endParaRPr lang="en-GB" dirty="0" smtClean="0">
              <a:solidFill>
                <a:schemeClr val="accent1">
                  <a:lumMod val="90000"/>
                  <a:lumOff val="10000"/>
                </a:schemeClr>
              </a:solidFill>
            </a:endParaRPr>
          </a:p>
          <a:p>
            <a:pPr marL="684000" lvl="1" indent="-342900">
              <a:buSzPct val="115000"/>
            </a:pPr>
            <a:endParaRPr lang="en-GB" b="1" dirty="0"/>
          </a:p>
          <a:p>
            <a:pPr marL="342900" indent="-342900">
              <a:buChar char="•"/>
            </a:pPr>
            <a:r>
              <a:rPr lang="en-GB" b="1" dirty="0"/>
              <a:t>Course literature</a:t>
            </a:r>
          </a:p>
          <a:p>
            <a:pPr marL="684000" lvl="1" indent="-342900">
              <a:buSzPct val="115000"/>
            </a:pPr>
            <a:r>
              <a:rPr lang="en-GB" dirty="0"/>
              <a:t>Course delegate guides</a:t>
            </a:r>
          </a:p>
          <a:p>
            <a:pPr marL="684000" lvl="1" indent="-342900">
              <a:buSzPct val="115000"/>
            </a:pPr>
            <a:r>
              <a:rPr lang="en-GB" dirty="0"/>
              <a:t>Hands on lab guides</a:t>
            </a:r>
          </a:p>
          <a:p>
            <a:pPr marL="1026000" lvl="1" indent="-342900">
              <a:buSzPct val="115000"/>
            </a:pPr>
            <a:r>
              <a:rPr lang="en-GB" dirty="0"/>
              <a:t>Read the instructions, </a:t>
            </a:r>
            <a:r>
              <a:rPr lang="en-GB" dirty="0" smtClean="0"/>
              <a:t>do the practical – </a:t>
            </a:r>
            <a:r>
              <a:rPr lang="en-GB" dirty="0"/>
              <a:t>then deviate</a:t>
            </a:r>
            <a:r>
              <a:rPr lang="en-GB" dirty="0" smtClean="0"/>
              <a:t>.</a:t>
            </a:r>
            <a:endParaRPr lang="en-GB" dirty="0"/>
          </a:p>
        </p:txBody>
      </p:sp>
      <p:sp>
        <p:nvSpPr>
          <p:cNvPr id="3" name="Text Placeholder 2"/>
          <p:cNvSpPr>
            <a:spLocks noGrp="1"/>
          </p:cNvSpPr>
          <p:nvPr>
            <p:ph type="body" sz="quarter" idx="16"/>
          </p:nvPr>
        </p:nvSpPr>
        <p:spPr/>
        <p:txBody>
          <a:bodyPr/>
          <a:lstStyle/>
          <a:p>
            <a:r>
              <a:rPr lang="en-GB" dirty="0"/>
              <a:t>Course Delivery</a:t>
            </a:r>
            <a:endParaRPr lang="en-IN" dirty="0"/>
          </a:p>
        </p:txBody>
      </p:sp>
    </p:spTree>
    <p:extLst>
      <p:ext uri="{BB962C8B-B14F-4D97-AF65-F5344CB8AC3E}">
        <p14:creationId xmlns:p14="http://schemas.microsoft.com/office/powerpoint/2010/main" val="40987569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53339" y="659519"/>
            <a:ext cx="7254486" cy="5364852"/>
          </a:xfrm>
        </p:spPr>
        <p:txBody>
          <a:bodyPr vert="horz" lIns="0" tIns="0" rIns="0" bIns="0" rtlCol="0" anchor="t" anchorCtr="0">
            <a:noAutofit/>
          </a:bodyPr>
          <a:lstStyle/>
          <a:p>
            <a:pPr marL="342900" indent="-342900">
              <a:buChar char="•"/>
            </a:pPr>
            <a:r>
              <a:rPr lang="en-GB" b="1" dirty="0"/>
              <a:t>50%+ of the course is based on practical exercises</a:t>
            </a:r>
          </a:p>
          <a:p>
            <a:pPr marL="684000" lvl="1" indent="-342900">
              <a:buSzPct val="115000"/>
            </a:pPr>
            <a:r>
              <a:rPr lang="en-GB" dirty="0" smtClean="0"/>
              <a:t>Hear </a:t>
            </a:r>
            <a:r>
              <a:rPr lang="en-GB" dirty="0"/>
              <a:t>and Forget, See and Remember, Do and Understand</a:t>
            </a:r>
          </a:p>
          <a:p>
            <a:pPr marL="342900" indent="-342900">
              <a:buChar char="•"/>
            </a:pPr>
            <a:endParaRPr lang="en-GB" b="1" dirty="0"/>
          </a:p>
          <a:p>
            <a:pPr marL="342900" indent="-342900">
              <a:buChar char="•"/>
            </a:pPr>
            <a:r>
              <a:rPr lang="en-GB" b="1" dirty="0"/>
              <a:t>Labs are independent of each other</a:t>
            </a:r>
          </a:p>
          <a:p>
            <a:pPr marL="684000" lvl="1" indent="-342900">
              <a:buSzPct val="115000"/>
            </a:pPr>
            <a:r>
              <a:rPr lang="en-GB" dirty="0"/>
              <a:t>S</a:t>
            </a:r>
            <a:r>
              <a:rPr lang="en-GB" dirty="0" smtClean="0"/>
              <a:t>olutions </a:t>
            </a:r>
            <a:r>
              <a:rPr lang="en-GB" dirty="0"/>
              <a:t>are provided</a:t>
            </a:r>
          </a:p>
          <a:p>
            <a:pPr marL="342900" indent="-342900">
              <a:buChar char="•"/>
            </a:pPr>
            <a:endParaRPr lang="en-GB" b="1" dirty="0"/>
          </a:p>
          <a:p>
            <a:pPr marL="342900" indent="-342900">
              <a:buChar char="•"/>
            </a:pPr>
            <a:r>
              <a:rPr lang="en-GB" b="1" dirty="0"/>
              <a:t>You will be working with </a:t>
            </a:r>
            <a:r>
              <a:rPr lang="en-GB" b="1" dirty="0" smtClean="0"/>
              <a:t>Eclipse &amp; Visual Studio</a:t>
            </a:r>
            <a:endParaRPr lang="en-GB" b="1" dirty="0"/>
          </a:p>
          <a:p>
            <a:pPr marL="341100" lvl="1" indent="0">
              <a:buSzPct val="115000"/>
              <a:buNone/>
            </a:pPr>
            <a:endParaRPr lang="en-IN" b="1" dirty="0"/>
          </a:p>
        </p:txBody>
      </p:sp>
      <p:sp>
        <p:nvSpPr>
          <p:cNvPr id="3" name="Text Placeholder 2"/>
          <p:cNvSpPr>
            <a:spLocks noGrp="1"/>
          </p:cNvSpPr>
          <p:nvPr>
            <p:ph type="body" sz="quarter" idx="16"/>
          </p:nvPr>
        </p:nvSpPr>
        <p:spPr/>
        <p:txBody>
          <a:bodyPr/>
          <a:lstStyle/>
          <a:p>
            <a:r>
              <a:rPr lang="en-GB" dirty="0"/>
              <a:t>About the Hands On Labs</a:t>
            </a:r>
            <a:endParaRPr lang="en-IN" dirty="0"/>
          </a:p>
        </p:txBody>
      </p:sp>
    </p:spTree>
    <p:extLst>
      <p:ext uri="{BB962C8B-B14F-4D97-AF65-F5344CB8AC3E}">
        <p14:creationId xmlns:p14="http://schemas.microsoft.com/office/powerpoint/2010/main" val="98066514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975" y="1326009"/>
            <a:ext cx="3694112" cy="2917842"/>
          </a:xfrm>
        </p:spPr>
        <p:txBody>
          <a:bodyPr/>
          <a:lstStyle/>
          <a:p>
            <a:r>
              <a:rPr lang="en-GB" dirty="0"/>
              <a:t>Introductions</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Name</a:t>
            </a:r>
          </a:p>
          <a:p>
            <a:pPr marL="342900" indent="-342900">
              <a:buChar char="•"/>
            </a:pPr>
            <a:endParaRPr lang="en-GB" b="1" dirty="0"/>
          </a:p>
          <a:p>
            <a:pPr marL="342900" indent="-342900">
              <a:buChar char="•"/>
            </a:pPr>
            <a:r>
              <a:rPr lang="en-GB" b="1" dirty="0"/>
              <a:t>Employer</a:t>
            </a:r>
          </a:p>
          <a:p>
            <a:pPr marL="342900" indent="-342900">
              <a:buChar char="•"/>
            </a:pPr>
            <a:endParaRPr lang="en-GB" b="1" dirty="0"/>
          </a:p>
          <a:p>
            <a:pPr marL="342900" indent="-342900">
              <a:buChar char="•"/>
            </a:pPr>
            <a:r>
              <a:rPr lang="en-GB" b="1" dirty="0"/>
              <a:t>Any Programming Experience</a:t>
            </a:r>
          </a:p>
          <a:p>
            <a:pPr marL="684000" lvl="1" indent="-342900">
              <a:spcAft>
                <a:spcPts val="650"/>
              </a:spcAft>
              <a:buSzPct val="115000"/>
            </a:pPr>
            <a:r>
              <a:rPr lang="en-GB" dirty="0"/>
              <a:t>In </a:t>
            </a:r>
            <a:r>
              <a:rPr lang="en-GB" dirty="0" smtClean="0"/>
              <a:t>Java, C# </a:t>
            </a:r>
            <a:r>
              <a:rPr lang="en-GB" dirty="0"/>
              <a:t>or other languages</a:t>
            </a:r>
          </a:p>
          <a:p>
            <a:pPr marL="342900" indent="-342900">
              <a:buChar char="•"/>
            </a:pPr>
            <a:endParaRPr lang="en-GB" b="1" dirty="0"/>
          </a:p>
          <a:p>
            <a:pPr marL="342900" indent="-342900">
              <a:buChar char="•"/>
            </a:pPr>
            <a:r>
              <a:rPr lang="en-GB" b="1" dirty="0"/>
              <a:t>Something you like to do for fun</a:t>
            </a:r>
          </a:p>
          <a:p>
            <a:pPr marL="684000" lvl="1" indent="-342900">
              <a:spcAft>
                <a:spcPts val="650"/>
              </a:spcAft>
              <a:buSzPct val="115000"/>
            </a:pPr>
            <a:r>
              <a:rPr lang="en-GB" dirty="0"/>
              <a:t>Or tell us about a great place </a:t>
            </a:r>
            <a:r>
              <a:rPr lang="en-GB" dirty="0" smtClean="0"/>
              <a:t>you’ve </a:t>
            </a:r>
            <a:r>
              <a:rPr lang="en-GB" dirty="0"/>
              <a:t>visited</a:t>
            </a:r>
          </a:p>
          <a:p>
            <a:pPr marL="342900" indent="-342900">
              <a:buChar char="•"/>
            </a:pPr>
            <a:endParaRPr lang="en-IN" b="1" dirty="0"/>
          </a:p>
        </p:txBody>
      </p:sp>
    </p:spTree>
    <p:extLst>
      <p:ext uri="{BB962C8B-B14F-4D97-AF65-F5344CB8AC3E}">
        <p14:creationId xmlns:p14="http://schemas.microsoft.com/office/powerpoint/2010/main" val="23676276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4546D-8349-4715-9EA2-C336CEC2C1FD}">
  <ds:schemaRefs>
    <ds:schemaRef ds:uri="http://schemas.microsoft.com/office/2006/metadata/properties"/>
    <ds:schemaRef ds:uri="http://schemas.microsoft.com/office/infopath/2007/PartnerControls"/>
    <ds:schemaRef ds:uri="6794D9DE-4FDF-4DC0-8B2C-5438320C69D5"/>
  </ds:schemaRefs>
</ds:datastoreItem>
</file>

<file path=customXml/itemProps2.xml><?xml version="1.0" encoding="utf-8"?>
<ds:datastoreItem xmlns:ds="http://schemas.openxmlformats.org/officeDocument/2006/customXml" ds:itemID="{5FF2256A-010D-4048-B9A0-30B744723177}">
  <ds:schemaRefs>
    <ds:schemaRef ds:uri="http://schemas.microsoft.com/sharepoint/v3/contenttype/forms"/>
  </ds:schemaRefs>
</ds:datastoreItem>
</file>

<file path=customXml/itemProps3.xml><?xml version="1.0" encoding="utf-8"?>
<ds:datastoreItem xmlns:ds="http://schemas.openxmlformats.org/officeDocument/2006/customXml" ds:itemID="{B54B0421-C9A1-4AB2-8D7E-74FE4888AC1E}"/>
</file>

<file path=docProps/app.xml><?xml version="1.0" encoding="utf-8"?>
<Properties xmlns="http://schemas.openxmlformats.org/officeDocument/2006/extended-properties" xmlns:vt="http://schemas.openxmlformats.org/officeDocument/2006/docPropsVTypes">
  <Template/>
  <TotalTime>10470</TotalTime>
  <Words>755</Words>
  <Application>Microsoft Office PowerPoint</Application>
  <PresentationFormat>Widescreen</PresentationFormat>
  <Paragraphs>94</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Krana Fat B</vt:lpstr>
      <vt:lpstr>Montserrat</vt:lpstr>
      <vt:lpstr>Wingdings</vt:lpstr>
      <vt:lpstr>Master</vt:lpstr>
      <vt:lpstr>Introduction</vt:lpstr>
      <vt:lpstr>PowerPoint Presentation</vt:lpstr>
      <vt:lpstr>Safety, Health and Environment</vt:lpstr>
      <vt:lpstr>PowerPoint Presentation</vt:lpstr>
      <vt:lpstr>PowerPoint Presentation</vt:lpstr>
      <vt:lpstr>PowerPoint Presentation</vt:lpstr>
      <vt:lpstr>PowerPoint Presentation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Admin</cp:lastModifiedBy>
  <cp:revision>942</cp:revision>
  <cp:lastPrinted>2019-07-03T09:46:41Z</cp:lastPrinted>
  <dcterms:created xsi:type="dcterms:W3CDTF">2019-09-05T08:17:12Z</dcterms:created>
  <dcterms:modified xsi:type="dcterms:W3CDTF">2020-02-11T09:08:58Z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200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7</vt:lpwstr>
  </property>
</Properties>
</file>