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5" r:id="rId4"/>
  </p:sldMasterIdLst>
  <p:notesMasterIdLst>
    <p:notesMasterId r:id="rId12"/>
  </p:notesMasterIdLst>
  <p:handoutMasterIdLst>
    <p:handoutMasterId r:id="rId13"/>
  </p:handoutMasterIdLst>
  <p:sldIdLst>
    <p:sldId id="1075" r:id="rId5"/>
    <p:sldId id="1076" r:id="rId6"/>
    <p:sldId id="1077" r:id="rId7"/>
    <p:sldId id="1078" r:id="rId8"/>
    <p:sldId id="1079" r:id="rId9"/>
    <p:sldId id="1080" r:id="rId10"/>
    <p:sldId id="980" r:id="rId11"/>
  </p:sldIdLst>
  <p:sldSz cx="12192000" cy="6858000"/>
  <p:notesSz cx="6645275" cy="9775825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1258"/>
    <a:srgbClr val="004050"/>
    <a:srgbClr val="A9EEFF"/>
    <a:srgbClr val="28CFF9"/>
    <a:srgbClr val="09EDB8"/>
    <a:srgbClr val="7E007C"/>
    <a:srgbClr val="333399"/>
    <a:srgbClr val="A6A6A6"/>
    <a:srgbClr val="00B288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85501" autoAdjust="0"/>
  </p:normalViewPr>
  <p:slideViewPr>
    <p:cSldViewPr snapToGrid="0" snapToObjects="1" showGuides="1">
      <p:cViewPr varScale="1">
        <p:scale>
          <a:sx n="63" d="100"/>
          <a:sy n="63" d="100"/>
        </p:scale>
        <p:origin x="1026" y="60"/>
      </p:cViewPr>
      <p:guideLst>
        <p:guide pos="3840"/>
        <p:guide orient="horz" pos="377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 showGuides="1">
      <p:cViewPr varScale="1">
        <p:scale>
          <a:sx n="52" d="100"/>
          <a:sy n="52" d="100"/>
        </p:scale>
        <p:origin x="298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B66C6-1E92-0F4E-A300-9D4ED1F0C23F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901C6-1DA1-FB44-ABEE-06A0FEB77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152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46423" y="503854"/>
            <a:ext cx="5552429" cy="3123241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>
          <a:xfrm>
            <a:off x="664528" y="3862873"/>
            <a:ext cx="5316220" cy="4690975"/>
          </a:xfrm>
        </p:spPr>
        <p:txBody>
          <a:bodyPr/>
          <a:lstStyle/>
          <a:p>
            <a:r>
              <a:rPr lang="en-GB" dirty="0" smtClean="0"/>
              <a:t>Please note</a:t>
            </a:r>
            <a:r>
              <a:rPr lang="en-GB" baseline="0" dirty="0" smtClean="0"/>
              <a:t> there is no fetch all because there is nothing read.</a:t>
            </a:r>
          </a:p>
          <a:p>
            <a:r>
              <a:rPr lang="en-GB" baseline="0" dirty="0" smtClean="0"/>
              <a:t>Also the commit() statement. This is necessary to ensure the insert statement's command is committed/saved.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493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5379" y="615820"/>
            <a:ext cx="5812825" cy="3269714"/>
          </a:xfrm>
          <a:ln/>
        </p:spPr>
      </p:sp>
    </p:spTree>
    <p:extLst>
      <p:ext uri="{BB962C8B-B14F-4D97-AF65-F5344CB8AC3E}">
        <p14:creationId xmlns:p14="http://schemas.microsoft.com/office/powerpoint/2010/main" val="4149434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832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6530" y="928897"/>
            <a:ext cx="5635690" cy="3170075"/>
          </a:xfrm>
          <a:ln/>
        </p:spPr>
      </p:sp>
    </p:spTree>
    <p:extLst>
      <p:ext uri="{BB962C8B-B14F-4D97-AF65-F5344CB8AC3E}">
        <p14:creationId xmlns:p14="http://schemas.microsoft.com/office/powerpoint/2010/main" val="1990798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5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4454" y="909485"/>
            <a:ext cx="5856367" cy="3294206"/>
          </a:xfrm>
          <a:ln/>
        </p:spPr>
      </p:sp>
      <p:sp>
        <p:nvSpPr>
          <p:cNvPr id="46695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03545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8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0.svg"/><Relationship Id="rId4" Type="http://schemas.openxmlformats.org/officeDocument/2006/relationships/image" Target="../media/image6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NUL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NUL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 smtClean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Hope you enjoyed this learning journey.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-1" y="3516594"/>
            <a:ext cx="7016814" cy="2396903"/>
            <a:chOff x="623461" y="4580698"/>
            <a:chExt cx="4009018" cy="1370734"/>
          </a:xfrm>
          <a:solidFill>
            <a:srgbClr val="004050"/>
          </a:solidFill>
        </p:grpSpPr>
        <p:sp>
          <p:nvSpPr>
            <p:cNvPr id="9" name="Rectangle 8"/>
            <p:cNvSpPr/>
            <p:nvPr/>
          </p:nvSpPr>
          <p:spPr>
            <a:xfrm>
              <a:off x="623462" y="5031740"/>
              <a:ext cx="19306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3461" y="5373431"/>
              <a:ext cx="1930689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5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-1" y="3516594"/>
            <a:ext cx="7016814" cy="2396903"/>
            <a:chOff x="623461" y="4580698"/>
            <a:chExt cx="4009018" cy="1370734"/>
          </a:xfrm>
          <a:solidFill>
            <a:srgbClr val="004050"/>
          </a:solidFill>
        </p:grpSpPr>
        <p:sp>
          <p:nvSpPr>
            <p:cNvPr id="17" name="Rectangle 16"/>
            <p:cNvSpPr/>
            <p:nvPr userDrawn="1"/>
          </p:nvSpPr>
          <p:spPr>
            <a:xfrm>
              <a:off x="623462" y="5031740"/>
              <a:ext cx="19306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23461" y="5373431"/>
              <a:ext cx="1930689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72574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1" y="2366578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-1" y="3844205"/>
            <a:ext cx="8314267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-10132" y="4967139"/>
            <a:ext cx="8324398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-6057" y="3264823"/>
            <a:ext cx="5967455" cy="285925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6058" y="3516217"/>
            <a:ext cx="5797612" cy="2396903"/>
            <a:chOff x="1320045" y="4580698"/>
            <a:chExt cx="3312434" cy="1370734"/>
          </a:xfrm>
          <a:solidFill>
            <a:srgbClr val="28CFF9"/>
          </a:solidFill>
        </p:grpSpPr>
        <p:sp>
          <p:nvSpPr>
            <p:cNvPr id="12" name="Rectangle 11"/>
            <p:cNvSpPr/>
            <p:nvPr userDrawn="1"/>
          </p:nvSpPr>
          <p:spPr>
            <a:xfrm>
              <a:off x="1320045" y="5031740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320046" y="5373431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1" y="2366578"/>
            <a:ext cx="7767721" cy="4491421"/>
            <a:chOff x="7799133" y="1870745"/>
            <a:chExt cx="1010349" cy="584292"/>
          </a:xfrm>
          <a:solidFill>
            <a:srgbClr val="F8D237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-1" y="3841786"/>
            <a:ext cx="8212667" cy="432000"/>
          </a:xfrm>
          <a:prstGeom prst="rect">
            <a:avLst/>
          </a:prstGeom>
          <a:solidFill>
            <a:srgbClr val="F8D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-10132" y="4965471"/>
            <a:ext cx="8146316" cy="432000"/>
          </a:xfrm>
          <a:prstGeom prst="rect">
            <a:avLst/>
          </a:prstGeom>
          <a:solidFill>
            <a:srgbClr val="F8D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5030515"/>
            <a:ext cx="2361189" cy="132089"/>
          </a:xfrm>
          <a:prstGeom prst="rect">
            <a:avLst/>
          </a:prstGeom>
          <a:solidFill>
            <a:srgbClr val="F8D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0" y="5379138"/>
            <a:ext cx="2746241" cy="133200"/>
          </a:xfrm>
          <a:prstGeom prst="rect">
            <a:avLst/>
          </a:prstGeom>
          <a:solidFill>
            <a:srgbClr val="F8D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2203017" y="4568506"/>
            <a:ext cx="2424152" cy="1401684"/>
            <a:chOff x="7799133" y="1870745"/>
            <a:chExt cx="1010349" cy="584292"/>
          </a:xfrm>
          <a:solidFill>
            <a:srgbClr val="F8D237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6058" y="3516217"/>
            <a:ext cx="5797612" cy="2396903"/>
            <a:chOff x="1320045" y="4580698"/>
            <a:chExt cx="3312434" cy="1370734"/>
          </a:xfrm>
          <a:solidFill>
            <a:srgbClr val="F3622C"/>
          </a:solidFill>
        </p:grpSpPr>
        <p:sp>
          <p:nvSpPr>
            <p:cNvPr id="9" name="Rectangle 8"/>
            <p:cNvSpPr/>
            <p:nvPr userDrawn="1"/>
          </p:nvSpPr>
          <p:spPr>
            <a:xfrm>
              <a:off x="1320045" y="5031740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320046" y="5373431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2327195" y="4606108"/>
            <a:ext cx="2293146" cy="1326143"/>
            <a:chOff x="7799133" y="1870745"/>
            <a:chExt cx="1010349" cy="584292"/>
          </a:xfrm>
          <a:solidFill>
            <a:srgbClr val="FF004C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-11069" y="5042941"/>
            <a:ext cx="2506981" cy="126517"/>
          </a:xfrm>
          <a:prstGeom prst="rect">
            <a:avLst/>
          </a:prstGeom>
          <a:solidFill>
            <a:srgbClr val="FF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0" y="5374222"/>
            <a:ext cx="2506981" cy="126000"/>
          </a:xfrm>
          <a:prstGeom prst="rect">
            <a:avLst/>
          </a:prstGeom>
          <a:solidFill>
            <a:srgbClr val="FF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-6058" y="3516217"/>
            <a:ext cx="5797612" cy="2396903"/>
            <a:chOff x="1320045" y="4580698"/>
            <a:chExt cx="3312434" cy="1370734"/>
          </a:xfrm>
          <a:solidFill>
            <a:srgbClr val="7E007C"/>
          </a:solidFill>
        </p:grpSpPr>
        <p:sp>
          <p:nvSpPr>
            <p:cNvPr id="16" name="Rectangle 15"/>
            <p:cNvSpPr/>
            <p:nvPr userDrawn="1"/>
          </p:nvSpPr>
          <p:spPr>
            <a:xfrm>
              <a:off x="1320045" y="5031740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320046" y="5373431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Q&amp;A/what's next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FF004C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108904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2pPr marL="355600" indent="-266700">
              <a:buFont typeface="Arial" panose="020B0604020202020204" pitchFamily="34" charset="0"/>
              <a:buChar char="•"/>
              <a:defRPr/>
            </a:lvl2pPr>
            <a:lvl3pPr marL="355600" indent="-266700">
              <a:buFont typeface="Arial" panose="020B0604020202020204" pitchFamily="34" charset="0"/>
              <a:buChar char="•"/>
              <a:defRPr/>
            </a:lvl3pPr>
            <a:lvl4pPr marL="355600" indent="-266700">
              <a:buFont typeface="Arial" panose="020B0604020202020204" pitchFamily="34" charset="0"/>
              <a:buChar char="•"/>
              <a:defRPr/>
            </a:lvl4pPr>
            <a:lvl5pPr marL="355600" indent="-2667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</a:t>
            </a:r>
            <a:r>
              <a:rPr lang="en-US" dirty="0" smtClean="0"/>
              <a:t>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 smtClean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Hope you enjoyed this learning journey.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" y="3516594"/>
            <a:ext cx="7016814" cy="2396903"/>
            <a:chOff x="623461" y="4580698"/>
            <a:chExt cx="4009018" cy="1370734"/>
          </a:xfrm>
          <a:solidFill>
            <a:srgbClr val="004050"/>
          </a:solidFill>
        </p:grpSpPr>
        <p:sp>
          <p:nvSpPr>
            <p:cNvPr id="9" name="Rectangle 8"/>
            <p:cNvSpPr/>
            <p:nvPr userDrawn="1"/>
          </p:nvSpPr>
          <p:spPr>
            <a:xfrm>
              <a:off x="623462" y="5031740"/>
              <a:ext cx="19306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23461" y="5373431"/>
              <a:ext cx="1930689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5" name="Picture 4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682" y="5835985"/>
            <a:ext cx="1057835" cy="76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740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4102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359396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00" y="360000"/>
            <a:ext cx="11760000" cy="54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0000" y="900000"/>
            <a:ext cx="11760000" cy="5220000"/>
          </a:xfrm>
          <a:prstGeom prst="rect">
            <a:avLst/>
          </a:prstGeom>
        </p:spPr>
        <p:txBody>
          <a:bodyPr/>
          <a:lstStyle>
            <a:lvl1pPr indent="-360000">
              <a:spcBef>
                <a:spcPts val="0"/>
              </a:spcBef>
              <a:spcAft>
                <a:spcPts val="600"/>
              </a:spcAft>
              <a:defRPr sz="2400" baseline="0">
                <a:solidFill>
                  <a:schemeClr val="tx1"/>
                </a:solidFill>
              </a:defRPr>
            </a:lvl1pPr>
            <a:lvl2pPr indent="-360000">
              <a:spcBef>
                <a:spcPts val="0"/>
              </a:spcBef>
              <a:spcAft>
                <a:spcPts val="600"/>
              </a:spcAft>
              <a:defRPr sz="2000">
                <a:solidFill>
                  <a:schemeClr val="tx1"/>
                </a:solidFill>
              </a:defRPr>
            </a:lvl2pPr>
            <a:lvl3pPr indent="-360000">
              <a:spcBef>
                <a:spcPts val="0"/>
              </a:spcBef>
              <a:spcAft>
                <a:spcPts val="600"/>
              </a:spcAft>
              <a:defRPr sz="1800" baseline="0">
                <a:solidFill>
                  <a:schemeClr val="tx1"/>
                </a:solidFill>
              </a:defRPr>
            </a:lvl3pPr>
            <a:lvl4pPr indent="-360000">
              <a:spcBef>
                <a:spcPts val="0"/>
              </a:spcBef>
              <a:spcAft>
                <a:spcPts val="600"/>
              </a:spcAft>
              <a:defRPr sz="1600" baseline="0">
                <a:solidFill>
                  <a:schemeClr val="tx1"/>
                </a:solidFill>
              </a:defRPr>
            </a:lvl4pPr>
            <a:lvl5pPr indent="-360000">
              <a:spcBef>
                <a:spcPts val="0"/>
              </a:spcBef>
              <a:spcAft>
                <a:spcPts val="600"/>
              </a:spcAft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90126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Housekeeping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F91258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1333468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</a:t>
            </a:r>
            <a:r>
              <a:rPr lang="en-US" dirty="0" smtClean="0"/>
              <a:t>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</a:t>
            </a:r>
            <a:r>
              <a:rPr lang="en-US" dirty="0" smtClean="0"/>
              <a:t>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76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811" r:id="rId2"/>
    <p:sldLayoutId id="2147483904" r:id="rId3"/>
    <p:sldLayoutId id="2147483812" r:id="rId4"/>
    <p:sldLayoutId id="2147483813" r:id="rId5"/>
    <p:sldLayoutId id="2147483798" r:id="rId6"/>
    <p:sldLayoutId id="2147483806" r:id="rId7"/>
    <p:sldLayoutId id="2147483941" r:id="rId8"/>
    <p:sldLayoutId id="2147483709" r:id="rId9"/>
    <p:sldLayoutId id="2147483822" r:id="rId10"/>
    <p:sldLayoutId id="2147483802" r:id="rId11"/>
    <p:sldLayoutId id="2147483792" r:id="rId12"/>
    <p:sldLayoutId id="2147483810" r:id="rId13"/>
    <p:sldLayoutId id="2147483804" r:id="rId14"/>
    <p:sldLayoutId id="2147483821" r:id="rId15"/>
    <p:sldLayoutId id="2147483824" r:id="rId16"/>
    <p:sldLayoutId id="2147483828" r:id="rId17"/>
    <p:sldLayoutId id="2147483853" r:id="rId18"/>
    <p:sldLayoutId id="2147483899" r:id="rId19"/>
    <p:sldLayoutId id="2147483832" r:id="rId20"/>
    <p:sldLayoutId id="2147483833" r:id="rId21"/>
    <p:sldLayoutId id="2147483836" r:id="rId22"/>
    <p:sldLayoutId id="2147483852" r:id="rId23"/>
    <p:sldLayoutId id="2147483900" r:id="rId24"/>
    <p:sldLayoutId id="2147483820" r:id="rId25"/>
    <p:sldLayoutId id="2147483842" r:id="rId26"/>
    <p:sldLayoutId id="2147483845" r:id="rId27"/>
    <p:sldLayoutId id="2147483851" r:id="rId28"/>
    <p:sldLayoutId id="2147483901" r:id="rId29"/>
    <p:sldLayoutId id="2147483650" r:id="rId30"/>
    <p:sldLayoutId id="2147483734" r:id="rId31"/>
    <p:sldLayoutId id="2147483796" r:id="rId32"/>
    <p:sldLayoutId id="2147483719" r:id="rId33"/>
    <p:sldLayoutId id="2147483721" r:id="rId34"/>
    <p:sldLayoutId id="2147483724" r:id="rId35"/>
    <p:sldLayoutId id="2147483797" r:id="rId36"/>
    <p:sldLayoutId id="2147483814" r:id="rId37"/>
    <p:sldLayoutId id="2147483942" r:id="rId38"/>
    <p:sldLayoutId id="2147483944" r:id="rId39"/>
    <p:sldLayoutId id="2147483945" r:id="rId40"/>
    <p:sldLayoutId id="2147483946" r:id="rId4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3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3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3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3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0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4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2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6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0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4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8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Updating Databases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437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 smtClean="0"/>
              <a:t>Inserting new rows</a:t>
            </a:r>
            <a:endParaRPr lang="en-GB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39971" y="1569575"/>
            <a:ext cx="8030126" cy="4647426"/>
            <a:chOff x="2170330" y="1052736"/>
            <a:chExt cx="8030126" cy="4647426"/>
          </a:xfrm>
        </p:grpSpPr>
        <p:sp>
          <p:nvSpPr>
            <p:cNvPr id="2" name="Rectangle 1"/>
            <p:cNvSpPr/>
            <p:nvPr/>
          </p:nvSpPr>
          <p:spPr>
            <a:xfrm>
              <a:off x="2170330" y="1052736"/>
              <a:ext cx="8030126" cy="46474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GB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import</a:t>
              </a:r>
              <a:r>
                <a:rPr lang="en-GB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20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pyodbc</a:t>
              </a:r>
              <a:endParaRPr lang="en-GB" sz="2000" dirty="0"/>
            </a:p>
            <a:p>
              <a:r>
                <a:rPr lang="en-GB" sz="20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connectionString</a:t>
              </a:r>
              <a:r>
                <a:rPr lang="en-GB" sz="20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GB" sz="1600" b="1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r'DRIVER</a:t>
              </a:r>
              <a:r>
                <a:rPr lang="en-GB" sz="1600" b="1" dirty="0">
                  <a:solidFill>
                    <a:srgbClr val="A31515"/>
                  </a:solidFill>
                  <a:latin typeface="Consolas" panose="020B0609020204030204" pitchFamily="49" charset="0"/>
                </a:rPr>
                <a:t>={ODBC Driver 13 for SQL Server};SERVER=.\</a:t>
              </a:r>
              <a:r>
                <a:rPr lang="en-GB" sz="1600" b="1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SQLExpress;DATABASE</a:t>
              </a:r>
              <a:r>
                <a:rPr lang="en-GB" sz="1600" b="1" dirty="0">
                  <a:solidFill>
                    <a:srgbClr val="A31515"/>
                  </a:solidFill>
                  <a:latin typeface="Consolas" panose="020B0609020204030204" pitchFamily="49" charset="0"/>
                </a:rPr>
                <a:t>=</a:t>
              </a:r>
              <a:r>
                <a:rPr lang="en-GB" sz="1600" b="1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northwind;Trusted_Connection</a:t>
              </a:r>
              <a:r>
                <a:rPr lang="en-GB" sz="1600" b="1" dirty="0">
                  <a:solidFill>
                    <a:srgbClr val="A31515"/>
                  </a:solidFill>
                  <a:latin typeface="Consolas" panose="020B0609020204030204" pitchFamily="49" charset="0"/>
                </a:rPr>
                <a:t>=yes'</a:t>
              </a:r>
            </a:p>
            <a:p>
              <a:endParaRPr lang="en-GB" sz="2000" b="1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GB" sz="20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sqlStr</a:t>
              </a:r>
              <a:r>
                <a:rPr lang="en-GB" sz="20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</a:t>
              </a:r>
              <a:r>
                <a:rPr lang="en-GB" sz="2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"""</a:t>
              </a:r>
              <a:r>
                <a:rPr lang="en-GB" sz="20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INSERT</a:t>
              </a:r>
              <a:r>
                <a:rPr lang="en-GB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GB" sz="20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INTO</a:t>
              </a:r>
              <a:r>
                <a:rPr lang="en-GB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company</a:t>
              </a:r>
            </a:p>
            <a:p>
              <a:r>
                <a:rPr lang="en-GB" sz="20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</a:t>
              </a:r>
              <a:r>
                <a:rPr lang="en-GB" sz="20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GB" sz="20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company_no</a:t>
              </a:r>
              <a:r>
                <a:rPr lang="en-GB" sz="20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</a:t>
              </a:r>
              <a:r>
                <a:rPr lang="en-GB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GB" sz="20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company_name</a:t>
              </a:r>
              <a:r>
                <a:rPr lang="en-GB" sz="20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</a:t>
              </a:r>
              <a:r>
                <a:rPr lang="en-GB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GB" sz="20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tel</a:t>
              </a:r>
              <a:r>
                <a:rPr lang="en-GB" sz="20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</a:t>
              </a:r>
              <a:r>
                <a:rPr lang="en-GB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county</a:t>
              </a:r>
              <a:r>
                <a:rPr lang="en-GB" sz="20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</a:t>
              </a:r>
              <a:r>
                <a:rPr lang="en-GB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GB" sz="20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post_code</a:t>
              </a:r>
              <a:r>
                <a:rPr lang="en-GB" sz="20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</a:t>
              </a:r>
              <a:endPara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GB" sz="20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VALUES </a:t>
              </a:r>
              <a:r>
                <a:rPr lang="en-GB" sz="20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GB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5000</a:t>
              </a:r>
              <a:r>
                <a:rPr lang="en-GB" sz="20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</a:t>
              </a:r>
              <a:r>
                <a:rPr lang="en-GB" sz="2000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'QA'</a:t>
              </a:r>
              <a:r>
                <a:rPr lang="en-GB" sz="20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</a:t>
              </a:r>
              <a:r>
                <a:rPr lang="en-GB" sz="2000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'0207 888555'</a:t>
              </a:r>
              <a:r>
                <a:rPr lang="en-GB" sz="20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</a:t>
              </a:r>
              <a:r>
                <a:rPr lang="en-GB" sz="2000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'Devon'</a:t>
              </a:r>
              <a:r>
                <a:rPr lang="en-GB" sz="20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</a:t>
              </a:r>
              <a:r>
                <a:rPr lang="en-GB" sz="2000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'SE8 5ER'</a:t>
              </a:r>
              <a:r>
                <a:rPr lang="en-GB" sz="20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</a:t>
              </a:r>
              <a:r>
                <a:rPr lang="en-GB" sz="2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"""</a:t>
              </a:r>
              <a:endParaRPr lang="en-GB" sz="2000" b="1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GB" sz="20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conn = </a:t>
              </a:r>
              <a:r>
                <a:rPr lang="en-GB" sz="2000" b="1" dirty="0" err="1">
                  <a:solidFill>
                    <a:srgbClr val="6F008A"/>
                  </a:solidFill>
                  <a:latin typeface="Consolas" panose="020B0609020204030204" pitchFamily="49" charset="0"/>
                </a:rPr>
                <a:t>pyodbc</a:t>
              </a:r>
              <a:r>
                <a:rPr lang="en-GB" sz="20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.connect</a:t>
              </a:r>
              <a:r>
                <a:rPr lang="en-GB" sz="20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20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connectionString</a:t>
              </a:r>
              <a:r>
                <a:rPr lang="en-GB" sz="20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GB" sz="20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cur = </a:t>
              </a:r>
              <a:r>
                <a:rPr lang="en-GB" sz="20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conn.cursor</a:t>
              </a:r>
              <a:r>
                <a:rPr lang="en-GB" sz="20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</a:t>
              </a:r>
            </a:p>
            <a:p>
              <a:r>
                <a:rPr lang="en-GB" sz="20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cur.execute</a:t>
              </a:r>
              <a:r>
                <a:rPr lang="en-GB" sz="20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20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sqlStr</a:t>
              </a:r>
              <a:r>
                <a:rPr lang="en-GB" sz="20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endParaRPr lang="en-GB" sz="2000" b="1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GB" sz="20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conn.commit</a:t>
              </a:r>
              <a:r>
                <a:rPr lang="en-GB" sz="20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</a:t>
              </a:r>
            </a:p>
            <a:p>
              <a:endParaRPr lang="en-GB" sz="2000" b="1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GB" sz="20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conn.close</a:t>
              </a:r>
              <a:r>
                <a:rPr lang="en-GB" sz="20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</a:t>
              </a:r>
            </a:p>
            <a:p>
              <a:endParaRPr lang="en-GB" sz="2000" b="1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378113" y="4706193"/>
              <a:ext cx="1872208" cy="327309"/>
            </a:xfrm>
            <a:prstGeom prst="rect">
              <a:avLst/>
            </a:prstGeom>
            <a:noFill/>
            <a:ln w="19050">
              <a:solidFill>
                <a:srgbClr val="F912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Cloud Callout 4"/>
            <p:cNvSpPr/>
            <p:nvPr/>
          </p:nvSpPr>
          <p:spPr>
            <a:xfrm>
              <a:off x="6240016" y="4077072"/>
              <a:ext cx="2232248" cy="864096"/>
            </a:xfrm>
            <a:prstGeom prst="cloudCallout">
              <a:avLst>
                <a:gd name="adj1" fmla="val -84873"/>
                <a:gd name="adj2" fmla="val -32488"/>
              </a:avLst>
            </a:prstGeom>
            <a:ln w="19050">
              <a:solidFill>
                <a:srgbClr val="F9125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b="1" dirty="0" smtClean="0"/>
            </a:p>
            <a:p>
              <a:pPr algn="ctr"/>
              <a:r>
                <a:rPr lang="en-GB" b="1" dirty="0" smtClean="0"/>
                <a:t>No </a:t>
              </a:r>
              <a:r>
                <a:rPr lang="en-GB" b="1" dirty="0"/>
                <a:t/>
              </a:r>
              <a:br>
                <a:rPr lang="en-GB" b="1" dirty="0"/>
              </a:br>
              <a:r>
                <a:rPr lang="en-GB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fetchall</a:t>
              </a:r>
              <a:r>
                <a:rPr lang="en-GB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</a:t>
              </a:r>
            </a:p>
            <a:p>
              <a:pPr algn="ctr"/>
              <a:r>
                <a:rPr lang="en-GB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4702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 smtClean="0"/>
              <a:t>Changing Row/s</a:t>
            </a:r>
            <a:endParaRPr lang="en-GB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39971" y="1367059"/>
            <a:ext cx="8158143" cy="464742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pyodbc</a:t>
            </a:r>
            <a:endParaRPr lang="en-GB" sz="2000" dirty="0"/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r'DRIVER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={ODBC Driver 13 for SQL Server};SERVER=.\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SQLExpress;DATABASE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northwind;Trusted_Connection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=yes'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sqlStr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"""</a:t>
            </a:r>
            <a:r>
              <a:rPr lang="en-GB" sz="2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company</a:t>
            </a:r>
          </a:p>
          <a:p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company_name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'QA Ltd'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company_no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'5000'</a:t>
            </a:r>
            <a:endParaRPr lang="en-GB" sz="2000" dirty="0"/>
          </a:p>
          <a:p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"""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conn = </a:t>
            </a:r>
            <a:r>
              <a:rPr lang="en-GB" sz="2000" b="1" dirty="0" err="1">
                <a:solidFill>
                  <a:srgbClr val="6F008A"/>
                </a:solidFill>
                <a:latin typeface="Consolas" panose="020B0609020204030204" pitchFamily="49" charset="0"/>
              </a:rPr>
              <a:t>pyodbc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.connect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cur =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conn.cursor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cur.execute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sqlStr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conn.commit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conn.close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15592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Better with Functions!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39971" y="1376890"/>
            <a:ext cx="8460432" cy="464742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updateData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sql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conn = </a:t>
            </a:r>
            <a:r>
              <a:rPr lang="en-GB" sz="2000" b="1" dirty="0" err="1">
                <a:solidFill>
                  <a:srgbClr val="6F008A"/>
                </a:solidFill>
                <a:latin typeface="Consolas" panose="020B0609020204030204" pitchFamily="49" charset="0"/>
              </a:rPr>
              <a:t>pyodbc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.connect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cur =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conn.cursor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cur.execute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sql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conn.commit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conn.close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GB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#------------------Main code -------------------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sqlStr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"""</a:t>
            </a:r>
            <a:r>
              <a:rPr lang="en-GB" sz="2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company</a:t>
            </a:r>
          </a:p>
          <a:p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company_name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'QA Ltd'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company_no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'5000'</a:t>
            </a:r>
            <a:endParaRPr lang="en-GB" sz="2000" dirty="0"/>
          </a:p>
          <a:p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"""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updateData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sqlStr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30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 smtClean="0"/>
              <a:t>Deleting Row/s</a:t>
            </a:r>
            <a:endParaRPr lang="en-GB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39971" y="1676040"/>
            <a:ext cx="8158143" cy="403187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pyodbc</a:t>
            </a:r>
            <a:endParaRPr lang="en-GB" sz="2000" dirty="0"/>
          </a:p>
          <a:p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r'DRIVER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={ODBC Driver 13 for SQL Server};SERVER=.\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SQLExpress;DATABASE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northwind;Trusted_Connection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=yes'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sqlStr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"""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company</a:t>
            </a:r>
          </a:p>
          <a:p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company_no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5000</a:t>
            </a:r>
          </a:p>
          <a:p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"""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conn = </a:t>
            </a:r>
            <a:r>
              <a:rPr lang="en-GB" sz="2000" b="1" dirty="0" err="1">
                <a:solidFill>
                  <a:srgbClr val="6F008A"/>
                </a:solidFill>
                <a:latin typeface="Consolas" panose="020B0609020204030204" pitchFamily="49" charset="0"/>
              </a:rPr>
              <a:t>pyodbc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.connect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cur =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conn.cursor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cur.execute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sqlStr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conn.commit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conn.close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64613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124" name="Rectangle 20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smtClean="0"/>
              <a:t>Any Questions?</a:t>
            </a:r>
            <a:endParaRPr lang="en-GB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069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Theme1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9F2F3C84-6417-4875-9257-298930BEDE10}" vid="{9E2425A1-3053-4C24-BFCA-1F4C1A5294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ookTypeField0 xmlns="E64DA411-94AE-4202-97C9-83273A834252">
      <Terms xmlns="http://schemas.microsoft.com/office/infopath/2007/PartnerControls">
        <TermInfo xmlns="http://schemas.microsoft.com/office/infopath/2007/PartnerControls">
          <TermName xmlns="http://schemas.microsoft.com/office/infopath/2007/PartnerControls">IK</TermName>
          <TermId xmlns="http://schemas.microsoft.com/office/infopath/2007/PartnerControls">5abe6401-e87a-4499-80b4-3d21a1a6ebd7</TermId>
        </TermInfo>
      </Terms>
    </BookTypeField0>
    <SequenceNumber xmlns="E64DA411-94AE-4202-97C9-83273A834252" xsi:nil="true"/>
    <IsBuildFile xmlns="E64DA411-94AE-4202-97C9-83273A83425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BF827E6A33EABC489C0FABBC440ED818" ma:contentTypeVersion="0" ma:contentTypeDescription="Base content type which represents courseware documents" ma:contentTypeScope="" ma:versionID="8a59d95b2d855327d0cb7580dd693dff">
  <xsd:schema xmlns:xsd="http://www.w3.org/2001/XMLSchema" xmlns:xs="http://www.w3.org/2001/XMLSchema" xmlns:p="http://schemas.microsoft.com/office/2006/metadata/properties" xmlns:ns2="E64DA411-94AE-4202-97C9-83273A834252" targetNamespace="http://schemas.microsoft.com/office/2006/metadata/properties" ma:root="true" ma:fieldsID="926c69dd6e25a8455cbd6f3669752403" ns2:_="">
    <xsd:import namespace="E64DA411-94AE-4202-97C9-83273A834252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4DA411-94AE-4202-97C9-83273A834252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B808C6-7937-4741-9BB5-ED90C2AC2BA1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E64DA411-94AE-4202-97C9-83273A83425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B6F8A07-3714-4B9E-9505-1D8E6433DED2}"/>
</file>

<file path=customXml/itemProps3.xml><?xml version="1.0" encoding="utf-8"?>
<ds:datastoreItem xmlns:ds="http://schemas.openxmlformats.org/officeDocument/2006/customXml" ds:itemID="{20819E88-47C1-4C95-9241-74D5021452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2703</TotalTime>
  <Words>248</Words>
  <Application>Microsoft Office PowerPoint</Application>
  <PresentationFormat>Widescreen</PresentationFormat>
  <Paragraphs>67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Krana Fat B</vt:lpstr>
      <vt:lpstr>Montserrat</vt:lpstr>
      <vt:lpstr>Theme1</vt:lpstr>
      <vt:lpstr>Updating Databases</vt:lpstr>
      <vt:lpstr>Inserting new rows</vt:lpstr>
      <vt:lpstr>Changing Row/s</vt:lpstr>
      <vt:lpstr>Better with Functions!</vt:lpstr>
      <vt:lpstr>Deleting Row/s</vt:lpstr>
      <vt:lpstr>Any Questions?</vt:lpstr>
      <vt:lpstr>Thank you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Singh, Vaishali</dc:creator>
  <cp:keywords/>
  <dc:description/>
  <cp:lastModifiedBy>Serdar, Heather</cp:lastModifiedBy>
  <cp:revision>401</cp:revision>
  <cp:lastPrinted>2019-07-03T09:46:41Z</cp:lastPrinted>
  <dcterms:created xsi:type="dcterms:W3CDTF">2019-09-05T08:17:12Z</dcterms:created>
  <dcterms:modified xsi:type="dcterms:W3CDTF">2020-04-02T13:10:05Z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ContentTypeId">
    <vt:lpwstr>0x010100F0967B7CEE8D417F966757887D9466FB00BF827E6A33EABC489C0FABBC440ED818</vt:lpwstr>
  </property>
  <property fmtid="{D5CDD505-2E9C-101B-9397-08002B2CF9AE}" pid="4" name="BookType">
    <vt:lpwstr>4</vt:lpwstr>
  </property>
</Properties>
</file>