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1555" r:id="rId5"/>
    <p:sldId id="1562" r:id="rId6"/>
    <p:sldId id="1563" r:id="rId7"/>
    <p:sldId id="1564" r:id="rId8"/>
    <p:sldId id="1565" r:id="rId9"/>
    <p:sldId id="1566" r:id="rId10"/>
    <p:sldId id="1567" r:id="rId11"/>
    <p:sldId id="1568" r:id="rId12"/>
    <p:sldId id="1569" r:id="rId13"/>
    <p:sldId id="1570" r:id="rId14"/>
    <p:sldId id="1572" r:id="rId15"/>
    <p:sldId id="1571" r:id="rId16"/>
  </p:sldIdLst>
  <p:sldSz cx="12192000" cy="6858000"/>
  <p:notesSz cx="9775825" cy="6645275"/>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 xmlns:p15="http://schemas.microsoft.com/office/powerpoint/2012/main" userId="S-1-5-21-3476036342-1731177862-1559577602-51474" providerId="AD"/>
      </p:ext>
    </p:extLst>
  </p:cmAuthor>
  <p:cmAuthor id="2" name="Singh, Vaishali" initials="SV" lastIdx="7" clrIdx="1">
    <p:extLst>
      <p:ext uri="{19B8F6BF-5375-455C-9EA6-DF929625EA0E}">
        <p15:presenceInfo xmlns="" xmlns:p15="http://schemas.microsoft.com/office/powerpoint/2012/main" userId="S-1-5-21-3476036342-1731177862-1559577602-15527" providerId="AD"/>
      </p:ext>
    </p:extLst>
  </p:cmAuthor>
  <p:cmAuthor id="3" name="Sterne, Symon" initials="SS" lastIdx="71" clrIdx="2">
    <p:extLst>
      <p:ext uri="{19B8F6BF-5375-455C-9EA6-DF929625EA0E}">
        <p15:presenceInfo xmlns=""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04050"/>
    <a:srgbClr val="F7916D"/>
    <a:srgbClr val="28CFF9"/>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94473" autoAdjust="0"/>
  </p:normalViewPr>
  <p:slideViewPr>
    <p:cSldViewPr snapToGrid="0" snapToObjects="1" showGuides="1">
      <p:cViewPr varScale="1">
        <p:scale>
          <a:sx n="65" d="100"/>
          <a:sy n="65" d="100"/>
        </p:scale>
        <p:origin x="-984" y="-60"/>
      </p:cViewPr>
      <p:guideLst>
        <p:guide orient="horz" pos="3770"/>
        <p:guide pos="384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18/05/2020</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18/05/2020</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cite_note-2"/><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089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90843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dirty="0" smtClean="0"/>
              <a:t>During this lab, you'll learn</a:t>
            </a:r>
          </a:p>
          <a:p>
            <a:pPr marL="171450" indent="-171450">
              <a:buFont typeface="Arial" panose="020B0604020202020204" pitchFamily="34" charset="0"/>
              <a:buChar char="•"/>
            </a:pPr>
            <a:r>
              <a:rPr lang="en-GB" dirty="0" smtClean="0"/>
              <a:t>How to write a standalone Java application, as is demonstrated by the Java example of the "Hello, World" program </a:t>
            </a:r>
          </a:p>
          <a:p>
            <a:pPr marL="171450" indent="-171450">
              <a:buFont typeface="Arial" panose="020B0604020202020204" pitchFamily="34" charset="0"/>
              <a:buChar char="•"/>
            </a:pPr>
            <a:r>
              <a:rPr lang="en-GB" dirty="0" smtClean="0"/>
              <a:t>How to compile</a:t>
            </a:r>
            <a:r>
              <a:rPr lang="en-GB" baseline="0" dirty="0" smtClean="0"/>
              <a:t> </a:t>
            </a:r>
            <a:r>
              <a:rPr lang="en-GB" dirty="0" smtClean="0"/>
              <a:t>a program using Eclipse and also by</a:t>
            </a:r>
            <a:r>
              <a:rPr lang="en-GB" baseline="0" dirty="0" smtClean="0"/>
              <a:t> using the </a:t>
            </a:r>
            <a:r>
              <a:rPr lang="en-GB" dirty="0" smtClean="0"/>
              <a:t>command line.</a:t>
            </a:r>
          </a:p>
          <a:p>
            <a:pPr marL="171450" indent="-171450">
              <a:buFont typeface="Arial" panose="020B0604020202020204" pitchFamily="34" charset="0"/>
              <a:buChar char="•"/>
            </a:pPr>
            <a:r>
              <a:rPr lang="en-GB" dirty="0" smtClean="0"/>
              <a:t>A Java application has an entry point called main(). Also, the execution of the Java program will end when the main() ends.</a:t>
            </a:r>
          </a:p>
          <a:p>
            <a:pPr marL="171450" indent="-171450">
              <a:buFont typeface="Wingdings" panose="05000000000000000000" pitchFamily="2" charset="2"/>
              <a:buChar char="§"/>
            </a:pPr>
            <a:r>
              <a:rPr lang="en-GB" dirty="0" smtClean="0"/>
              <a:t>Names are case sensitive, so System is different from system</a:t>
            </a:r>
          </a:p>
          <a:p>
            <a:pPr marL="171450" indent="-171450">
              <a:buFont typeface="Wingdings" panose="05000000000000000000" pitchFamily="2" charset="2"/>
              <a:buChar char="§"/>
            </a:pPr>
            <a:r>
              <a:rPr lang="en-GB" dirty="0" smtClean="0"/>
              <a:t>Statements are terminated with semi-colons</a:t>
            </a:r>
          </a:p>
          <a:p>
            <a:pPr marL="171450" indent="-171450">
              <a:buFont typeface="Wingdings" panose="05000000000000000000" pitchFamily="2" charset="2"/>
              <a:buChar char="§"/>
            </a:pPr>
            <a:r>
              <a:rPr lang="en-GB" dirty="0" smtClean="0"/>
              <a:t>All code must be contained within a class definition</a:t>
            </a:r>
          </a:p>
          <a:p>
            <a:pPr lvl="0"/>
            <a:endParaRPr lang="en-GB" dirty="0" smtClean="0"/>
          </a:p>
        </p:txBody>
      </p:sp>
    </p:spTree>
    <p:extLst>
      <p:ext uri="{BB962C8B-B14F-4D97-AF65-F5344CB8AC3E}">
        <p14:creationId xmlns:p14="http://schemas.microsoft.com/office/powerpoint/2010/main" val="130426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Java Technology </a:t>
            </a:r>
            <a:r>
              <a:rPr lang="en-GB" dirty="0" smtClean="0"/>
              <a:t>is one way of </a:t>
            </a:r>
            <a:r>
              <a:rPr lang="en-GB" b="1" dirty="0" smtClean="0"/>
              <a:t>implementing applications </a:t>
            </a:r>
            <a:r>
              <a:rPr lang="en-GB" b="0" dirty="0" smtClean="0"/>
              <a:t>written in the </a:t>
            </a:r>
            <a:r>
              <a:rPr lang="en-GB" b="1" dirty="0" smtClean="0"/>
              <a:t>Java programming language.</a:t>
            </a:r>
          </a:p>
          <a:p>
            <a:r>
              <a:rPr lang="en-GB" dirty="0" smtClean="0"/>
              <a:t>The syntax of the </a:t>
            </a:r>
            <a:r>
              <a:rPr lang="en-GB" b="1" dirty="0" smtClean="0"/>
              <a:t>Java programming language </a:t>
            </a:r>
            <a:r>
              <a:rPr lang="en-GB" dirty="0" smtClean="0"/>
              <a:t>is similar to C++ syntax and the semantics are similar to </a:t>
            </a:r>
            <a:r>
              <a:rPr lang="en-GB" dirty="0" err="1" smtClean="0"/>
              <a:t>SmallTalk</a:t>
            </a:r>
            <a:r>
              <a:rPr lang="en-GB" dirty="0" smtClean="0"/>
              <a:t> semantics. You can use the Java programming language to create all kinds of applications that you could create using any conventional programming language.</a:t>
            </a:r>
          </a:p>
          <a:p>
            <a:r>
              <a:rPr lang="en-GB" dirty="0" smtClean="0"/>
              <a:t>As a </a:t>
            </a:r>
            <a:r>
              <a:rPr lang="en-GB" b="1" dirty="0" smtClean="0"/>
              <a:t>development environment</a:t>
            </a:r>
            <a:r>
              <a:rPr lang="en-GB" dirty="0" smtClean="0"/>
              <a:t>, Java technology provides the programmer with the </a:t>
            </a:r>
            <a:r>
              <a:rPr lang="en-GB" b="1" dirty="0" smtClean="0"/>
              <a:t>Java Development Kit (JDK</a:t>
            </a:r>
            <a:r>
              <a:rPr lang="en-GB" dirty="0" smtClean="0"/>
              <a:t>), a large suite of tools: a compiler, an interpreter, a Documentation generator, a class file packaging tool, and so on.</a:t>
            </a:r>
          </a:p>
          <a:p>
            <a:r>
              <a:rPr lang="en-GB" b="1" dirty="0" smtClean="0"/>
              <a:t>Java applications</a:t>
            </a:r>
            <a:r>
              <a:rPr lang="en-GB" b="1" i="1" dirty="0" smtClean="0"/>
              <a:t> </a:t>
            </a:r>
            <a:r>
              <a:rPr lang="en-GB" dirty="0" smtClean="0"/>
              <a:t>are typically standalone programs. They are typically general-purpose programs that run on any machine where </a:t>
            </a:r>
            <a:r>
              <a:rPr lang="en-GB" b="1" dirty="0" smtClean="0"/>
              <a:t>the Java runtime environment (JRE)</a:t>
            </a:r>
            <a:r>
              <a:rPr lang="en-GB" dirty="0" smtClean="0"/>
              <a:t> is installed.</a:t>
            </a:r>
          </a:p>
          <a:p>
            <a:r>
              <a:rPr lang="en-GB" dirty="0" smtClean="0"/>
              <a:t>The main </a:t>
            </a:r>
            <a:r>
              <a:rPr lang="en-GB" b="1" dirty="0" smtClean="0"/>
              <a:t>deployment environment provides</a:t>
            </a:r>
            <a:r>
              <a:rPr lang="en-GB" dirty="0" smtClean="0"/>
              <a:t> the JRE, supplied by the Java SDK (Software Development Kit) and</a:t>
            </a:r>
            <a:r>
              <a:rPr lang="en-GB" baseline="0" dirty="0" smtClean="0"/>
              <a:t> </a:t>
            </a:r>
            <a:r>
              <a:rPr lang="en-GB" dirty="0" smtClean="0"/>
              <a:t>contains the complete set of class files for all of the Java packages, including basic language classes, GUI component classes, an advanced Collections API and so on.</a:t>
            </a:r>
          </a:p>
          <a:p>
            <a:endParaRPr lang="en-GB" dirty="0"/>
          </a:p>
        </p:txBody>
      </p:sp>
    </p:spTree>
    <p:extLst>
      <p:ext uri="{BB962C8B-B14F-4D97-AF65-F5344CB8AC3E}">
        <p14:creationId xmlns:p14="http://schemas.microsoft.com/office/powerpoint/2010/main" val="192871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a:t>The slide above illustrates how Java technology programs can be compiled and then run on the Java virtual machine (JVM). There are many implementations of the JVM on different hardware and operating system platforms</a:t>
            </a:r>
            <a:r>
              <a:rPr lang="en-GB" dirty="0" smtClean="0"/>
              <a:t>.</a:t>
            </a:r>
            <a:endParaRPr lang="en-GB" dirty="0"/>
          </a:p>
          <a:p>
            <a:r>
              <a:rPr lang="en-GB" dirty="0"/>
              <a:t>Consider an application consisting of two classes, </a:t>
            </a:r>
            <a:r>
              <a:rPr lang="en-GB" dirty="0" err="1" smtClean="0"/>
              <a:t>ClassA</a:t>
            </a:r>
            <a:r>
              <a:rPr lang="en-GB" dirty="0" smtClean="0"/>
              <a:t> </a:t>
            </a:r>
            <a:r>
              <a:rPr lang="en-GB" dirty="0"/>
              <a:t>and </a:t>
            </a:r>
            <a:r>
              <a:rPr lang="en-GB" dirty="0" err="1" smtClean="0"/>
              <a:t>ClassB</a:t>
            </a:r>
            <a:r>
              <a:rPr lang="en-GB" dirty="0" smtClean="0"/>
              <a:t> which are defined in files called ClassA.java</a:t>
            </a:r>
            <a:r>
              <a:rPr lang="en-GB" baseline="0" dirty="0" smtClean="0"/>
              <a:t> and ClassB.java respectively</a:t>
            </a:r>
            <a:r>
              <a:rPr lang="en-GB" dirty="0" smtClean="0"/>
              <a:t>. </a:t>
            </a:r>
            <a:r>
              <a:rPr lang="en-GB" dirty="0"/>
              <a:t>When you have created </a:t>
            </a:r>
            <a:r>
              <a:rPr lang="en-GB" dirty="0" smtClean="0"/>
              <a:t>a source file, </a:t>
            </a:r>
            <a:r>
              <a:rPr lang="en-GB" dirty="0"/>
              <a:t>you can compile </a:t>
            </a:r>
            <a:r>
              <a:rPr lang="en-GB" dirty="0" smtClean="0"/>
              <a:t>the class with </a:t>
            </a:r>
            <a:r>
              <a:rPr lang="en-GB" dirty="0"/>
              <a:t>the following </a:t>
            </a:r>
            <a:r>
              <a:rPr lang="en-GB" dirty="0" smtClean="0"/>
              <a:t>command:</a:t>
            </a:r>
            <a:endParaRPr lang="en-GB" dirty="0"/>
          </a:p>
          <a:p>
            <a:r>
              <a:rPr lang="en-GB" b="1" dirty="0" err="1" smtClean="0"/>
              <a:t>javac</a:t>
            </a:r>
            <a:r>
              <a:rPr lang="en-GB" b="1" dirty="0" smtClean="0"/>
              <a:t> </a:t>
            </a:r>
            <a:r>
              <a:rPr lang="en-GB" b="1" i="1" dirty="0" smtClean="0"/>
              <a:t>classname</a:t>
            </a:r>
            <a:r>
              <a:rPr lang="en-GB" b="1" dirty="0" smtClean="0"/>
              <a:t>.java</a:t>
            </a:r>
          </a:p>
          <a:p>
            <a:endParaRPr lang="en-GB" b="1" dirty="0"/>
          </a:p>
          <a:p>
            <a:r>
              <a:rPr lang="en-GB" dirty="0" smtClean="0"/>
              <a:t>If </a:t>
            </a:r>
            <a:r>
              <a:rPr lang="en-GB" dirty="0"/>
              <a:t>the compiler does not return any messages, the new files </a:t>
            </a:r>
            <a:r>
              <a:rPr lang="en-GB" dirty="0" err="1"/>
              <a:t>ClassA.class</a:t>
            </a:r>
            <a:r>
              <a:rPr lang="en-GB" dirty="0"/>
              <a:t> and </a:t>
            </a:r>
            <a:r>
              <a:rPr lang="en-GB" dirty="0" err="1"/>
              <a:t>ClassB.class</a:t>
            </a:r>
            <a:r>
              <a:rPr lang="en-GB" dirty="0"/>
              <a:t> are stored in the same directory as the source file</a:t>
            </a:r>
            <a:r>
              <a:rPr lang="en-GB" dirty="0" smtClean="0"/>
              <a:t>. These .class files contain semi-compiled java byte code.</a:t>
            </a:r>
            <a:endParaRPr lang="en-GB" dirty="0"/>
          </a:p>
          <a:p>
            <a:r>
              <a:rPr lang="en-GB" dirty="0" smtClean="0"/>
              <a:t>To </a:t>
            </a:r>
            <a:r>
              <a:rPr lang="en-GB" dirty="0"/>
              <a:t>run your application, use the Java interpreter. The executables for the Java technology tools (</a:t>
            </a:r>
            <a:r>
              <a:rPr lang="en-GB" dirty="0" err="1"/>
              <a:t>javac</a:t>
            </a:r>
            <a:r>
              <a:rPr lang="en-GB" dirty="0"/>
              <a:t>, java, </a:t>
            </a:r>
            <a:r>
              <a:rPr lang="en-GB" dirty="0" err="1"/>
              <a:t>javadoc</a:t>
            </a:r>
            <a:r>
              <a:rPr lang="en-GB" dirty="0"/>
              <a:t>, </a:t>
            </a:r>
            <a:r>
              <a:rPr lang="en-GB" dirty="0" smtClean="0"/>
              <a:t>and so </a:t>
            </a:r>
            <a:r>
              <a:rPr lang="en-GB" dirty="0"/>
              <a:t>on) are </a:t>
            </a:r>
            <a:r>
              <a:rPr lang="en-GB" dirty="0" smtClean="0"/>
              <a:t>always located </a:t>
            </a:r>
            <a:r>
              <a:rPr lang="en-GB" dirty="0"/>
              <a:t>in </a:t>
            </a:r>
            <a:r>
              <a:rPr lang="en-GB" dirty="0" smtClean="0"/>
              <a:t>a ‘bin’ </a:t>
            </a:r>
            <a:r>
              <a:rPr lang="en-GB" dirty="0"/>
              <a:t>directory.</a:t>
            </a:r>
          </a:p>
          <a:p>
            <a:r>
              <a:rPr lang="en-GB" b="1" dirty="0"/>
              <a:t>	java </a:t>
            </a:r>
            <a:r>
              <a:rPr lang="en-GB" b="1" dirty="0" err="1" smtClean="0"/>
              <a:t>ClassA</a:t>
            </a:r>
            <a:endParaRPr lang="en-GB" b="1" dirty="0" smtClean="0"/>
          </a:p>
          <a:p>
            <a:endParaRPr lang="en-GB" dirty="0"/>
          </a:p>
          <a:p>
            <a:r>
              <a:rPr lang="en-GB" b="1" dirty="0" smtClean="0"/>
              <a:t>Note</a:t>
            </a:r>
            <a:r>
              <a:rPr lang="en-GB" dirty="0"/>
              <a:t>:  If any errors are encountered, then the Java Technology software will report the specific error:</a:t>
            </a:r>
          </a:p>
          <a:p>
            <a:pPr marL="171450" indent="-171450">
              <a:buFont typeface="Wingdings" panose="05000000000000000000" pitchFamily="2" charset="2"/>
              <a:buChar char="§"/>
            </a:pPr>
            <a:r>
              <a:rPr lang="en-GB" b="1" dirty="0"/>
              <a:t>Compile-time errors </a:t>
            </a:r>
            <a:r>
              <a:rPr lang="en-GB" dirty="0"/>
              <a:t>– generated by the java compiler (</a:t>
            </a:r>
            <a:r>
              <a:rPr lang="en-GB" dirty="0" smtClean="0"/>
              <a:t>javac.exe)</a:t>
            </a:r>
            <a:endParaRPr lang="en-GB" dirty="0"/>
          </a:p>
          <a:p>
            <a:pPr marL="171450" indent="-171450">
              <a:buFont typeface="Wingdings" panose="05000000000000000000" pitchFamily="2" charset="2"/>
              <a:buChar char="§"/>
            </a:pPr>
            <a:r>
              <a:rPr lang="en-GB" b="1" dirty="0"/>
              <a:t>Run-time Errors </a:t>
            </a:r>
            <a:r>
              <a:rPr lang="en-GB" dirty="0"/>
              <a:t>– generated by the JVM (</a:t>
            </a:r>
            <a:r>
              <a:rPr lang="en-GB" dirty="0" smtClean="0"/>
              <a:t>java.exe)</a:t>
            </a:r>
            <a:endParaRPr lang="en-GB" dirty="0"/>
          </a:p>
          <a:p>
            <a:endParaRPr lang="en-GB" dirty="0" smtClean="0"/>
          </a:p>
          <a:p>
            <a:r>
              <a:rPr lang="en-GB" dirty="0" smtClean="0"/>
              <a:t>A </a:t>
            </a:r>
            <a:r>
              <a:rPr lang="en-GB" b="1" dirty="0" smtClean="0"/>
              <a:t>Java Virtual Machine (JVM) </a:t>
            </a:r>
            <a:r>
              <a:rPr lang="en-GB" dirty="0" smtClean="0"/>
              <a:t>is:</a:t>
            </a:r>
          </a:p>
          <a:p>
            <a:pPr marL="171450" indent="-171450">
              <a:buFont typeface="Wingdings" panose="05000000000000000000" pitchFamily="2" charset="2"/>
              <a:buChar char="§"/>
            </a:pPr>
            <a:r>
              <a:rPr lang="en-GB" i="1" dirty="0" smtClean="0"/>
              <a:t>An imaginary machine that is implemented by emulating it in software on a real machine. Code used by the Java virtual machine is stored in </a:t>
            </a:r>
            <a:r>
              <a:rPr lang="en-GB" dirty="0" smtClean="0"/>
              <a:t>.class </a:t>
            </a:r>
            <a:r>
              <a:rPr lang="en-GB" i="1" dirty="0" smtClean="0"/>
              <a:t>files, each of which contains code for at most one public class.</a:t>
            </a:r>
          </a:p>
          <a:p>
            <a:pPr marL="171433" indent="-171433">
              <a:buFont typeface="Arial" panose="020B0604020202020204" pitchFamily="34" charset="0"/>
              <a:buChar char="•"/>
            </a:pPr>
            <a:endParaRPr lang="en-GB" i="1" dirty="0" smtClean="0"/>
          </a:p>
          <a:p>
            <a:r>
              <a:rPr lang="en-GB" dirty="0" smtClean="0"/>
              <a:t>The JVM supports </a:t>
            </a:r>
            <a:r>
              <a:rPr lang="en-GB" b="1" dirty="0" smtClean="0"/>
              <a:t>Garbage Collection</a:t>
            </a:r>
            <a:r>
              <a:rPr lang="en-GB" dirty="0" smtClean="0"/>
              <a:t>, which is concerned with recovering computer memory automatically, when the data that memory holds is no longer required.</a:t>
            </a:r>
          </a:p>
          <a:p>
            <a:endParaRPr lang="en-GB" dirty="0" smtClean="0"/>
          </a:p>
          <a:p>
            <a:r>
              <a:rPr lang="en-GB" dirty="0" smtClean="0"/>
              <a:t>The JVM provides </a:t>
            </a:r>
            <a:r>
              <a:rPr lang="en-GB" b="1" dirty="0" smtClean="0"/>
              <a:t>code security</a:t>
            </a:r>
            <a:r>
              <a:rPr lang="en-GB" dirty="0" smtClean="0"/>
              <a:t>, by ensuring that the code loaded does not contain any invalid</a:t>
            </a:r>
            <a:r>
              <a:rPr lang="en-GB" baseline="0" dirty="0" smtClean="0"/>
              <a:t> Java instructions</a:t>
            </a:r>
            <a:r>
              <a:rPr lang="en-GB" dirty="0" smtClean="0"/>
              <a:t>.</a:t>
            </a:r>
          </a:p>
          <a:p>
            <a:endParaRPr lang="en-GB" dirty="0" smtClean="0"/>
          </a:p>
          <a:p>
            <a:pPr rtl="0"/>
            <a:r>
              <a:rPr lang="en-GB" dirty="0" smtClean="0"/>
              <a:t>A Java virtual machine (JVM) interprets compiled Java binary code (called bytecode) for a computer's processor (or "hardware platform") so that it can perform a Java program's instructions. Java was designed to allow application programs to be built that could be run on any platform without having to be rewritten or recompiled by the programmer for each separate platform. A Java virtual machine makes this possible because it is aware of the specific instruction lengths and other particularities of the platform.</a:t>
            </a:r>
            <a:r>
              <a:rPr lang="en-GB" baseline="30000" dirty="0" smtClean="0">
                <a:hlinkClick r:id="rId3" action="ppaction://hlinkfile"/>
              </a:rPr>
              <a:t>[2]</a:t>
            </a:r>
            <a:endParaRPr lang="en-GB" dirty="0" smtClean="0"/>
          </a:p>
          <a:p>
            <a:pPr rtl="0"/>
            <a:r>
              <a:rPr lang="en-GB" dirty="0" smtClean="0"/>
              <a:t>JIT compiling, not interpreting, is used in most JVMs today to achieve greater speed.</a:t>
            </a:r>
          </a:p>
          <a:p>
            <a:endParaRPr lang="en-GB" dirty="0" smtClean="0"/>
          </a:p>
          <a:p>
            <a:endParaRPr lang="en-GB" dirty="0"/>
          </a:p>
        </p:txBody>
      </p:sp>
    </p:spTree>
    <p:extLst>
      <p:ext uri="{BB962C8B-B14F-4D97-AF65-F5344CB8AC3E}">
        <p14:creationId xmlns:p14="http://schemas.microsoft.com/office/powerpoint/2010/main" val="3077434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0" dirty="0" smtClean="0"/>
              <a:t>Why was .NET created? In the old days,</a:t>
            </a:r>
            <a:r>
              <a:rPr lang="en-GB" b="0" baseline="0" dirty="0" smtClean="0"/>
              <a:t> developers wrote apps in C, C++, VB6 etc. These apps had one thing in common, they all generated code for MS-Windows OS which interacted directly on it. Windows is not the most secure OS you would think of and coupling compiled code with any OS is not wise. The compiled code (generated by .NET is also managed by .NET before being executed on the OS. This is why .NET is considered a safer framework for compiling and running apps.</a:t>
            </a:r>
            <a:br>
              <a:rPr lang="en-GB" b="0" baseline="0" dirty="0" smtClean="0"/>
            </a:br>
            <a:endParaRPr lang="en-GB" b="0" dirty="0" smtClean="0"/>
          </a:p>
          <a:p>
            <a:r>
              <a:rPr lang="en-GB" b="0" dirty="0" smtClean="0"/>
              <a:t>C# is not the only .NET</a:t>
            </a:r>
            <a:r>
              <a:rPr lang="en-GB" b="0" baseline="0" dirty="0" smtClean="0"/>
              <a:t> </a:t>
            </a:r>
            <a:r>
              <a:rPr lang="en-GB" b="0" dirty="0" smtClean="0"/>
              <a:t>language.</a:t>
            </a:r>
            <a:r>
              <a:rPr lang="en-GB" b="0" baseline="0" dirty="0" smtClean="0"/>
              <a:t> There are over 30 others but all compile to the same Byte code which in the world of .NET is called the Common Intermediate Language (CIL).  CIL is operating system agnostic which means it can (theoretically) run on any OS that has a suitable Common Language Runtime and .NET framework. .NET provides classes as part of its Framework Class Library (Base library or FCL) for creating database, Web apps amongst many others. Visual Studio.NET is the primary tool we use to create such applications. </a:t>
            </a:r>
          </a:p>
          <a:p>
            <a:endParaRPr lang="en-GB" dirty="0"/>
          </a:p>
        </p:txBody>
      </p:sp>
    </p:spTree>
    <p:extLst>
      <p:ext uri="{BB962C8B-B14F-4D97-AF65-F5344CB8AC3E}">
        <p14:creationId xmlns:p14="http://schemas.microsoft.com/office/powerpoint/2010/main" val="2518439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dirty="0"/>
              <a:t>The slide above illustrates how </a:t>
            </a:r>
            <a:r>
              <a:rPr lang="en-GB" dirty="0" smtClean="0"/>
              <a:t>.NET programs </a:t>
            </a:r>
            <a:r>
              <a:rPr lang="en-GB" dirty="0"/>
              <a:t>can be compiled and then run on </a:t>
            </a:r>
            <a:r>
              <a:rPr lang="en-GB" dirty="0" smtClean="0"/>
              <a:t>an OS using the Common Language Runtime (CLR)</a:t>
            </a:r>
          </a:p>
          <a:p>
            <a:r>
              <a:rPr lang="en-GB" dirty="0" smtClean="0"/>
              <a:t>The .NET Framework provides many services for</a:t>
            </a:r>
            <a:r>
              <a:rPr lang="en-GB" baseline="0" dirty="0" smtClean="0"/>
              <a:t> making your programs more secure and it has components to take care of low level tasks such as freeing memory by using a component called Garbage Collector (GC). </a:t>
            </a:r>
            <a:br>
              <a:rPr lang="en-GB" baseline="0" dirty="0" smtClean="0"/>
            </a:br>
            <a:r>
              <a:rPr lang="en-GB" baseline="0" dirty="0" smtClean="0"/>
              <a:t>It would not be right to discuss all services provided by .NET at this stage as you'll discover many of its features during the next few courses.</a:t>
            </a:r>
            <a:endParaRPr lang="en-GB" dirty="0"/>
          </a:p>
        </p:txBody>
      </p:sp>
    </p:spTree>
    <p:extLst>
      <p:ext uri="{BB962C8B-B14F-4D97-AF65-F5344CB8AC3E}">
        <p14:creationId xmlns:p14="http://schemas.microsoft.com/office/powerpoint/2010/main" val="2460447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dirty="0" smtClean="0"/>
              <a:t>Each class may belong to only one package. You should always place your classes inside a package that you define, otherwise it will belong to a default package which</a:t>
            </a:r>
            <a:r>
              <a:rPr lang="en-US" baseline="0" dirty="0" smtClean="0"/>
              <a:t> may result in </a:t>
            </a:r>
            <a:r>
              <a:rPr lang="en-US" dirty="0" smtClean="0"/>
              <a:t>naming conflicts with other classes.</a:t>
            </a:r>
          </a:p>
          <a:p>
            <a:r>
              <a:rPr lang="en-US" dirty="0" smtClean="0"/>
              <a:t>When a class belongs to a package, the full name of that class includes the dot separated package name. So if Program belongs to </a:t>
            </a:r>
            <a:r>
              <a:rPr lang="en-US" dirty="0" err="1" smtClean="0"/>
              <a:t>qa.apprentice</a:t>
            </a:r>
            <a:r>
              <a:rPr lang="en-US" dirty="0" smtClean="0"/>
              <a:t>, then its fully qualified name is </a:t>
            </a:r>
            <a:r>
              <a:rPr lang="en-US" dirty="0" err="1" smtClean="0"/>
              <a:t>qa.apprentice.Program</a:t>
            </a:r>
            <a:r>
              <a:rPr lang="en-US" dirty="0" smtClean="0"/>
              <a:t>.  </a:t>
            </a:r>
          </a:p>
          <a:p>
            <a:r>
              <a:rPr lang="en-US" dirty="0" smtClean="0"/>
              <a:t>We can avoid typing the fully qualified name by using an import statement(s) described soon.</a:t>
            </a:r>
          </a:p>
          <a:p>
            <a:endParaRPr lang="en-US" dirty="0" smtClean="0"/>
          </a:p>
          <a:p>
            <a:r>
              <a:rPr lang="en-GB" dirty="0" smtClean="0"/>
              <a:t>There are many ways to group classes into meaningful packages.</a:t>
            </a:r>
          </a:p>
          <a:p>
            <a:endParaRPr lang="en-GB" dirty="0" smtClean="0"/>
          </a:p>
          <a:p>
            <a:r>
              <a:rPr lang="en-GB" dirty="0" smtClean="0"/>
              <a:t>There is no right or wrong way; but a common technique is to group classes into a package by semantic similarity.</a:t>
            </a:r>
          </a:p>
          <a:p>
            <a:endParaRPr lang="en-GB" dirty="0" smtClean="0"/>
          </a:p>
          <a:p>
            <a:r>
              <a:rPr lang="en-GB" dirty="0" smtClean="0"/>
              <a:t>For example, a QA software system could contain a set of domain objects (such as hr and </a:t>
            </a:r>
            <a:r>
              <a:rPr lang="en-US" sz="1200" dirty="0" smtClean="0">
                <a:solidFill>
                  <a:srgbClr val="000000"/>
                </a:solidFill>
                <a:latin typeface="Lucida Console" pitchFamily="49" charset="0"/>
              </a:rPr>
              <a:t>apprentice</a:t>
            </a:r>
            <a:r>
              <a:rPr lang="en-GB" dirty="0" smtClean="0"/>
              <a:t>), a set of classes such as Program, and</a:t>
            </a:r>
            <a:r>
              <a:rPr lang="en-GB" baseline="0" dirty="0" smtClean="0"/>
              <a:t> Timetable and others for things like </a:t>
            </a:r>
            <a:r>
              <a:rPr lang="en-GB" dirty="0" smtClean="0"/>
              <a:t>GUI panels (not included on the slide) that are used to create the main data entry application. All of these packages are contained in the top-level package called QA. Please note,</a:t>
            </a:r>
            <a:r>
              <a:rPr lang="en-GB" baseline="0" dirty="0" smtClean="0"/>
              <a:t> packages enable us to create two distinct classes called Timesheet, one belonging to the qa.hr package and the other to </a:t>
            </a:r>
            <a:r>
              <a:rPr lang="en-GB" baseline="0" dirty="0" err="1" smtClean="0"/>
              <a:t>qa</a:t>
            </a:r>
            <a:r>
              <a:rPr lang="en-GB" baseline="0" dirty="0" smtClean="0"/>
              <a:t>.</a:t>
            </a:r>
            <a:r>
              <a:rPr lang="en-US" sz="1200" dirty="0" smtClean="0">
                <a:solidFill>
                  <a:srgbClr val="000000"/>
                </a:solidFill>
                <a:latin typeface="Lucida Console" pitchFamily="49" charset="0"/>
              </a:rPr>
              <a:t> Apprentice package. In the old days,</a:t>
            </a:r>
            <a:r>
              <a:rPr lang="en-US" sz="1200" baseline="0" dirty="0" smtClean="0">
                <a:solidFill>
                  <a:srgbClr val="000000"/>
                </a:solidFill>
                <a:latin typeface="Lucida Console" pitchFamily="49" charset="0"/>
              </a:rPr>
              <a:t> we had to come up with different names for these such as </a:t>
            </a:r>
            <a:r>
              <a:rPr lang="en-US" sz="1200" baseline="0" dirty="0" err="1" smtClean="0">
                <a:solidFill>
                  <a:srgbClr val="000000"/>
                </a:solidFill>
                <a:latin typeface="Lucida Console" pitchFamily="49" charset="0"/>
              </a:rPr>
              <a:t>HrTimesheet</a:t>
            </a:r>
            <a:r>
              <a:rPr lang="en-US" sz="1200" baseline="0" dirty="0" smtClean="0">
                <a:solidFill>
                  <a:srgbClr val="000000"/>
                </a:solidFill>
                <a:latin typeface="Lucida Console" pitchFamily="49" charset="0"/>
              </a:rPr>
              <a:t> and </a:t>
            </a:r>
            <a:r>
              <a:rPr lang="en-US" sz="1200" baseline="0" dirty="0" err="1" smtClean="0">
                <a:solidFill>
                  <a:srgbClr val="000000"/>
                </a:solidFill>
                <a:latin typeface="Lucida Console" pitchFamily="49" charset="0"/>
              </a:rPr>
              <a:t>A</a:t>
            </a:r>
            <a:r>
              <a:rPr lang="en-US" sz="1200" dirty="0" err="1" smtClean="0">
                <a:solidFill>
                  <a:srgbClr val="000000"/>
                </a:solidFill>
                <a:latin typeface="Lucida Console" pitchFamily="49" charset="0"/>
              </a:rPr>
              <a:t>pprenticeTimesheet</a:t>
            </a:r>
            <a:r>
              <a:rPr lang="en-US" sz="1200" dirty="0" smtClean="0">
                <a:solidFill>
                  <a:srgbClr val="000000"/>
                </a:solidFill>
                <a:latin typeface="Lucida Console" pitchFamily="49" charset="0"/>
              </a:rPr>
              <a:t>! </a:t>
            </a:r>
          </a:p>
          <a:p>
            <a:r>
              <a:rPr lang="en-US" sz="1200" dirty="0" smtClean="0">
                <a:solidFill>
                  <a:srgbClr val="000000"/>
                </a:solidFill>
                <a:latin typeface="Lucida Console" pitchFamily="49" charset="0"/>
              </a:rPr>
              <a:t>You'll learn more about defining and using packages at a</a:t>
            </a:r>
            <a:r>
              <a:rPr lang="en-US" sz="1200" baseline="0" dirty="0" smtClean="0">
                <a:solidFill>
                  <a:srgbClr val="000000"/>
                </a:solidFill>
                <a:latin typeface="Lucida Console" pitchFamily="49" charset="0"/>
              </a:rPr>
              <a:t> later date in this course.</a:t>
            </a:r>
          </a:p>
          <a:p>
            <a:r>
              <a:rPr lang="en-US" sz="1200" dirty="0" smtClean="0">
                <a:solidFill>
                  <a:srgbClr val="000000"/>
                </a:solidFill>
                <a:latin typeface="Lucida Console" pitchFamily="49" charset="0"/>
              </a:rPr>
              <a:t/>
            </a:r>
            <a:br>
              <a:rPr lang="en-US" sz="1200" dirty="0" smtClean="0">
                <a:solidFill>
                  <a:srgbClr val="000000"/>
                </a:solidFill>
                <a:latin typeface="Lucida Console" pitchFamily="49" charset="0"/>
              </a:rPr>
            </a:br>
            <a:endParaRPr lang="en-GB" dirty="0" smtClean="0"/>
          </a:p>
          <a:p>
            <a:endParaRPr lang="en-US" dirty="0" smtClean="0"/>
          </a:p>
          <a:p>
            <a:endParaRPr lang="en-GB" dirty="0" smtClean="0"/>
          </a:p>
        </p:txBody>
      </p:sp>
    </p:spTree>
    <p:extLst>
      <p:ext uri="{BB962C8B-B14F-4D97-AF65-F5344CB8AC3E}">
        <p14:creationId xmlns:p14="http://schemas.microsoft.com/office/powerpoint/2010/main" val="318511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class is effectively named </a:t>
            </a:r>
            <a:r>
              <a:rPr lang="en-GB" baseline="0" dirty="0" err="1" smtClean="0"/>
              <a:t>qa.apprentice.Program</a:t>
            </a:r>
            <a:endParaRPr lang="en-GB" baseline="0" dirty="0" smtClean="0"/>
          </a:p>
          <a:p>
            <a:endParaRPr lang="en-GB" baseline="0" dirty="0" smtClean="0"/>
          </a:p>
          <a:p>
            <a:r>
              <a:rPr lang="en-US" dirty="0" smtClean="0"/>
              <a:t>Each class may belong to only one package. You always place your classes inside a package that you define, otherwise you can find that you will get naming conflicts with other classes.</a:t>
            </a:r>
          </a:p>
          <a:p>
            <a:r>
              <a:rPr lang="en-US" dirty="0" smtClean="0"/>
              <a:t>On this course the package will tend to be known as ‘Starter’ but with a separate ‘Starter’ package existing inside each project, and a separate</a:t>
            </a:r>
            <a:r>
              <a:rPr lang="en-US" baseline="0" dirty="0" smtClean="0"/>
              <a:t> project created for each chapter</a:t>
            </a:r>
            <a:r>
              <a:rPr lang="en-US" dirty="0" smtClean="0"/>
              <a:t>.</a:t>
            </a:r>
          </a:p>
          <a:p>
            <a:r>
              <a:rPr lang="en-US" dirty="0" smtClean="0"/>
              <a:t>A</a:t>
            </a:r>
            <a:r>
              <a:rPr lang="en-US" baseline="0" dirty="0" smtClean="0"/>
              <a:t> separate package called ‘Solution’ will exist for each chapter’s project containing solution code that might be useful for review post-course.</a:t>
            </a:r>
            <a:endParaRPr lang="en-US" dirty="0" smtClean="0"/>
          </a:p>
          <a:p>
            <a:r>
              <a:rPr lang="en-US" dirty="0" smtClean="0"/>
              <a:t/>
            </a:r>
            <a:br>
              <a:rPr lang="en-US" dirty="0" smtClean="0"/>
            </a:br>
            <a:r>
              <a:rPr lang="en-US" dirty="0" smtClean="0"/>
              <a:t>We can avoid typing the fully qualified name of a class when using the class elsewhere by using an import statement.</a:t>
            </a:r>
            <a:br>
              <a:rPr lang="en-US" dirty="0" smtClean="0"/>
            </a:br>
            <a:r>
              <a:rPr lang="en-US" dirty="0" smtClean="0"/>
              <a:t>The two import examples</a:t>
            </a:r>
            <a:r>
              <a:rPr lang="en-US" baseline="0" dirty="0" smtClean="0"/>
              <a:t> above show the List class of package </a:t>
            </a:r>
            <a:r>
              <a:rPr lang="en-US" baseline="0" dirty="0" err="1" smtClean="0"/>
              <a:t>java.util</a:t>
            </a:r>
            <a:r>
              <a:rPr lang="en-US" baseline="0" dirty="0" smtClean="0"/>
              <a:t> being made available and also </a:t>
            </a:r>
            <a:r>
              <a:rPr lang="en-US" b="1" baseline="0" dirty="0" smtClean="0"/>
              <a:t>all</a:t>
            </a:r>
            <a:r>
              <a:rPr lang="en-US" baseline="0" dirty="0" smtClean="0"/>
              <a:t> classes of the java.io package.</a:t>
            </a:r>
            <a:endParaRPr lang="en-US" dirty="0" smtClean="0"/>
          </a:p>
          <a:p>
            <a:endParaRPr lang="en-GB" dirty="0"/>
          </a:p>
        </p:txBody>
      </p:sp>
    </p:spTree>
    <p:extLst>
      <p:ext uri="{BB962C8B-B14F-4D97-AF65-F5344CB8AC3E}">
        <p14:creationId xmlns:p14="http://schemas.microsoft.com/office/powerpoint/2010/main" val="1517592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dirty="0" smtClean="0"/>
              <a:t>Each class may belong to only one namespace. You should always place your classes inside a namespace that you define, otherwise it will belong to a default package which</a:t>
            </a:r>
            <a:r>
              <a:rPr lang="en-US" baseline="0" dirty="0" smtClean="0"/>
              <a:t> may result in </a:t>
            </a:r>
            <a:r>
              <a:rPr lang="en-US" dirty="0" smtClean="0"/>
              <a:t>naming conflicts with other classes.</a:t>
            </a:r>
          </a:p>
          <a:p>
            <a:r>
              <a:rPr lang="en-US" dirty="0" smtClean="0"/>
              <a:t>When a class belongs to a namespace, the full name of that class includes the dot separated package name. So if Program belongs to </a:t>
            </a:r>
            <a:r>
              <a:rPr lang="en-US" dirty="0" err="1" smtClean="0"/>
              <a:t>QA.Apprentice</a:t>
            </a:r>
            <a:r>
              <a:rPr lang="en-US" dirty="0" smtClean="0"/>
              <a:t>, then its fully qualified name is </a:t>
            </a:r>
            <a:r>
              <a:rPr lang="en-US" dirty="0" err="1" smtClean="0"/>
              <a:t>QA.Apprentice.Program</a:t>
            </a:r>
            <a:r>
              <a:rPr lang="en-US" dirty="0" smtClean="0"/>
              <a:t>.  </a:t>
            </a:r>
          </a:p>
          <a:p>
            <a:r>
              <a:rPr lang="en-US" dirty="0" smtClean="0"/>
              <a:t>We can avoid typing the fully qualified name by using an using statement(s) described soon.</a:t>
            </a:r>
          </a:p>
          <a:p>
            <a:endParaRPr lang="en-US" dirty="0" smtClean="0"/>
          </a:p>
          <a:p>
            <a:r>
              <a:rPr lang="en-GB" dirty="0" smtClean="0"/>
              <a:t>There are many ways to group classes into meaningful packages.</a:t>
            </a:r>
          </a:p>
          <a:p>
            <a:endParaRPr lang="en-GB" dirty="0" smtClean="0"/>
          </a:p>
          <a:p>
            <a:r>
              <a:rPr lang="en-GB" dirty="0" smtClean="0"/>
              <a:t>There is no right or wrong way; but a common technique is to group classes into a package by semantic similarity.</a:t>
            </a:r>
          </a:p>
          <a:p>
            <a:endParaRPr lang="en-GB" dirty="0" smtClean="0"/>
          </a:p>
          <a:p>
            <a:r>
              <a:rPr lang="en-GB" dirty="0" smtClean="0"/>
              <a:t>For example, a QA software system could contain a set of domain objects (such as hr and </a:t>
            </a:r>
            <a:r>
              <a:rPr lang="en-US" sz="1200" dirty="0" smtClean="0">
                <a:solidFill>
                  <a:srgbClr val="000000"/>
                </a:solidFill>
                <a:latin typeface="Lucida Console" pitchFamily="49" charset="0"/>
              </a:rPr>
              <a:t>apprentice</a:t>
            </a:r>
            <a:r>
              <a:rPr lang="en-GB" dirty="0" smtClean="0"/>
              <a:t>), a set of classes such as Program, and</a:t>
            </a:r>
            <a:r>
              <a:rPr lang="en-GB" baseline="0" dirty="0" smtClean="0"/>
              <a:t> Timetable and others for things like </a:t>
            </a:r>
            <a:r>
              <a:rPr lang="en-GB" dirty="0" smtClean="0"/>
              <a:t>GUI panels (not included on the slide) that are used to create the main data entry application. All of these packages are contained in the top-level package called QA. Please note,</a:t>
            </a:r>
            <a:r>
              <a:rPr lang="en-GB" baseline="0" dirty="0" smtClean="0"/>
              <a:t> namespaces enable us to create two distinct classes called Timesheet, one belonging to the </a:t>
            </a:r>
            <a:r>
              <a:rPr lang="en-GB" baseline="0" dirty="0" err="1" smtClean="0"/>
              <a:t>QA.Hr</a:t>
            </a:r>
            <a:r>
              <a:rPr lang="en-GB" baseline="0" dirty="0" smtClean="0"/>
              <a:t> package and the other to QA.</a:t>
            </a:r>
            <a:r>
              <a:rPr lang="en-US" sz="1200" dirty="0" smtClean="0">
                <a:solidFill>
                  <a:srgbClr val="000000"/>
                </a:solidFill>
                <a:latin typeface="Lucida Console" pitchFamily="49" charset="0"/>
              </a:rPr>
              <a:t> Apprentice package. In the old days,</a:t>
            </a:r>
            <a:r>
              <a:rPr lang="en-US" sz="1200" baseline="0" dirty="0" smtClean="0">
                <a:solidFill>
                  <a:srgbClr val="000000"/>
                </a:solidFill>
                <a:latin typeface="Lucida Console" pitchFamily="49" charset="0"/>
              </a:rPr>
              <a:t> we had to come up with different names for these such as </a:t>
            </a:r>
            <a:r>
              <a:rPr lang="en-US" sz="1200" baseline="0" dirty="0" err="1" smtClean="0">
                <a:solidFill>
                  <a:srgbClr val="000000"/>
                </a:solidFill>
                <a:latin typeface="Lucida Console" pitchFamily="49" charset="0"/>
              </a:rPr>
              <a:t>HrTimesheet</a:t>
            </a:r>
            <a:r>
              <a:rPr lang="en-US" sz="1200" baseline="0" dirty="0" smtClean="0">
                <a:solidFill>
                  <a:srgbClr val="000000"/>
                </a:solidFill>
                <a:latin typeface="Lucida Console" pitchFamily="49" charset="0"/>
              </a:rPr>
              <a:t> and </a:t>
            </a:r>
            <a:r>
              <a:rPr lang="en-US" sz="1200" baseline="0" dirty="0" err="1" smtClean="0">
                <a:solidFill>
                  <a:srgbClr val="000000"/>
                </a:solidFill>
                <a:latin typeface="Lucida Console" pitchFamily="49" charset="0"/>
              </a:rPr>
              <a:t>A</a:t>
            </a:r>
            <a:r>
              <a:rPr lang="en-US" sz="1200" dirty="0" err="1" smtClean="0">
                <a:solidFill>
                  <a:srgbClr val="000000"/>
                </a:solidFill>
                <a:latin typeface="Lucida Console" pitchFamily="49" charset="0"/>
              </a:rPr>
              <a:t>pprenticeTimesheet</a:t>
            </a:r>
            <a:r>
              <a:rPr lang="en-US" sz="1200" dirty="0" smtClean="0">
                <a:solidFill>
                  <a:srgbClr val="000000"/>
                </a:solidFill>
                <a:latin typeface="Lucida Console" pitchFamily="49" charset="0"/>
              </a:rPr>
              <a:t>! </a:t>
            </a:r>
          </a:p>
          <a:p>
            <a:r>
              <a:rPr lang="en-US" sz="1200" dirty="0" smtClean="0">
                <a:solidFill>
                  <a:srgbClr val="000000"/>
                </a:solidFill>
                <a:latin typeface="Lucida Console" pitchFamily="49" charset="0"/>
              </a:rPr>
              <a:t>You'll learn more about defining and using namespaces at a</a:t>
            </a:r>
            <a:r>
              <a:rPr lang="en-US" sz="1200" baseline="0" dirty="0" smtClean="0">
                <a:solidFill>
                  <a:srgbClr val="000000"/>
                </a:solidFill>
                <a:latin typeface="Lucida Console" pitchFamily="49" charset="0"/>
              </a:rPr>
              <a:t> later date in this course.</a:t>
            </a:r>
          </a:p>
          <a:p>
            <a:r>
              <a:rPr lang="en-US" sz="1200" dirty="0" smtClean="0">
                <a:solidFill>
                  <a:srgbClr val="000000"/>
                </a:solidFill>
                <a:latin typeface="Lucida Console" pitchFamily="49" charset="0"/>
              </a:rPr>
              <a:t/>
            </a:r>
            <a:br>
              <a:rPr lang="en-US" sz="1200" dirty="0" smtClean="0">
                <a:solidFill>
                  <a:srgbClr val="000000"/>
                </a:solidFill>
                <a:latin typeface="Lucida Console" pitchFamily="49" charset="0"/>
              </a:rPr>
            </a:br>
            <a:endParaRPr lang="en-GB" dirty="0" smtClean="0"/>
          </a:p>
          <a:p>
            <a:endParaRPr lang="en-US" dirty="0" smtClean="0"/>
          </a:p>
          <a:p>
            <a:endParaRPr lang="en-GB" dirty="0" smtClean="0"/>
          </a:p>
        </p:txBody>
      </p:sp>
    </p:spTree>
    <p:extLst>
      <p:ext uri="{BB962C8B-B14F-4D97-AF65-F5344CB8AC3E}">
        <p14:creationId xmlns:p14="http://schemas.microsoft.com/office/powerpoint/2010/main" val="3006619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This</a:t>
            </a:r>
            <a:r>
              <a:rPr lang="en-GB" baseline="0" dirty="0" smtClean="0"/>
              <a:t> class is effectively named </a:t>
            </a:r>
            <a:r>
              <a:rPr lang="en-GB" baseline="0" dirty="0" err="1" smtClean="0"/>
              <a:t>QA.Apprentice.Program</a:t>
            </a:r>
            <a:endParaRPr lang="en-GB" baseline="0" dirty="0" smtClean="0"/>
          </a:p>
          <a:p>
            <a:r>
              <a:rPr lang="en-GB" baseline="0" dirty="0" smtClean="0"/>
              <a:t>If you wish to use classes in other namespaces you've two choices. Either type the full programmatic name such as </a:t>
            </a:r>
            <a:r>
              <a:rPr lang="en-GB" baseline="0" dirty="0" err="1" smtClean="0"/>
              <a:t>QA.Hr.Timetable</a:t>
            </a:r>
            <a:r>
              <a:rPr lang="en-GB" baseline="0" dirty="0" smtClean="0"/>
              <a:t> t = new </a:t>
            </a:r>
            <a:r>
              <a:rPr lang="en-GB" baseline="0" dirty="0" err="1" smtClean="0"/>
              <a:t>QA.Hr.Timetable</a:t>
            </a:r>
            <a:r>
              <a:rPr lang="en-GB" baseline="0" dirty="0" smtClean="0"/>
              <a:t>( );</a:t>
            </a:r>
            <a:br>
              <a:rPr lang="en-GB" baseline="0" dirty="0" smtClean="0"/>
            </a:br>
            <a:r>
              <a:rPr lang="en-GB" baseline="0" dirty="0" smtClean="0"/>
              <a:t>or type "using </a:t>
            </a:r>
            <a:r>
              <a:rPr lang="en-GB" baseline="0" dirty="0" err="1" smtClean="0"/>
              <a:t>QA.Hr</a:t>
            </a:r>
            <a:r>
              <a:rPr lang="en-GB" baseline="0" dirty="0" smtClean="0"/>
              <a:t>" at the start of the page and then you're free to miss out the </a:t>
            </a:r>
            <a:r>
              <a:rPr lang="en-GB" baseline="0" dirty="0" err="1" smtClean="0"/>
              <a:t>QA.Hr</a:t>
            </a:r>
            <a:r>
              <a:rPr lang="en-GB" baseline="0" dirty="0" smtClean="0"/>
              <a:t> part like: Timetable t = new Timetable( );</a:t>
            </a:r>
          </a:p>
        </p:txBody>
      </p:sp>
    </p:spTree>
    <p:extLst>
      <p:ext uri="{BB962C8B-B14F-4D97-AF65-F5344CB8AC3E}">
        <p14:creationId xmlns:p14="http://schemas.microsoft.com/office/powerpoint/2010/main" val="1330085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0.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37035841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smtClean="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21161448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822106750"/>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2894767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smtClean="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416148498"/>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19377112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smtClean="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a:t>
            </a:r>
            <a:br>
              <a:rPr lang="en-US" dirty="0" smtClean="0"/>
            </a:br>
            <a:r>
              <a:rPr lang="en-US" dirty="0" smtClean="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a:p>
            <a:pPr lvl="1"/>
            <a:r>
              <a:rPr lang="en-US" dirty="0" smtClean="0"/>
              <a:t>Second level</a:t>
            </a:r>
          </a:p>
          <a:p>
            <a:pPr lvl="2"/>
            <a:r>
              <a:rPr lang="en-GB" dirty="0" smtClean="0"/>
              <a:t>Third level</a:t>
            </a:r>
          </a:p>
          <a:p>
            <a:pPr lvl="2"/>
            <a:r>
              <a:rPr lang="en-GB" dirty="0" smtClean="0"/>
              <a:t>Fourth level</a:t>
            </a:r>
          </a:p>
          <a:p>
            <a:pPr lvl="2"/>
            <a:r>
              <a:rPr lang="en-GB" dirty="0" smtClean="0"/>
              <a:t>Fifth level</a:t>
            </a:r>
          </a:p>
        </p:txBody>
      </p:sp>
    </p:spTree>
    <p:extLst>
      <p:ext uri="{BB962C8B-B14F-4D97-AF65-F5344CB8AC3E}">
        <p14:creationId xmlns:p14="http://schemas.microsoft.com/office/powerpoint/2010/main" val="159614847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smtClean="0"/>
              <a:t>Click icon to add picture</a:t>
            </a:r>
            <a:endParaRPr lang="en-US" dirty="0"/>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smtClean="0"/>
              <a:t>Click to edit slide title</a:t>
            </a:r>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r>
              <a:rPr lang="en-US" noProof="0" dirty="0" smtClean="0"/>
              <a:t/>
            </a:r>
            <a:br>
              <a:rPr lang="en-US" noProof="0" dirty="0" smtClean="0"/>
            </a:br>
            <a:r>
              <a:rPr lang="en-US" noProof="0" dirty="0" smtClean="0"/>
              <a:t/>
            </a:r>
            <a:br>
              <a:rPr lang="en-US" noProof="0" dirty="0" smtClean="0"/>
            </a:br>
            <a:r>
              <a:rPr lang="en-US" noProof="0" dirty="0" smtClean="0"/>
              <a:t>ACTIVITY: </a:t>
            </a:r>
            <a:br>
              <a:rPr lang="en-US" noProof="0" dirty="0" smtClean="0"/>
            </a:br>
            <a:r>
              <a:rPr lang="en-US" noProof="0" dirty="0" smtClean="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smtClean="0"/>
              <a:t>Click to edit instructions</a:t>
            </a:r>
            <a:endParaRPr lang="en-US" dirty="0"/>
          </a:p>
        </p:txBody>
      </p:sp>
    </p:spTree>
    <p:extLst>
      <p:ext uri="{BB962C8B-B14F-4D97-AF65-F5344CB8AC3E}">
        <p14:creationId xmlns:p14="http://schemas.microsoft.com/office/powerpoint/2010/main" val="317568088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8" name="Text Placeholder 2">
            <a:extLst>
              <a:ext uri="{FF2B5EF4-FFF2-40B4-BE49-F238E27FC236}">
                <a16:creationId xmlns=""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21258899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smtClean="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8"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smtClean="0"/>
              <a:t>Fifth level</a:t>
            </a:r>
            <a:endParaRPr lang="en-US" dirty="0"/>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smtClean="0"/>
              <a:t>Edit text</a:t>
            </a:r>
          </a:p>
          <a:p>
            <a:pPr lvl="1"/>
            <a:r>
              <a:rPr lang="en-US" dirty="0" smtClean="0"/>
              <a:t>Second level</a:t>
            </a:r>
          </a:p>
          <a:p>
            <a:pPr lvl="1"/>
            <a:r>
              <a:rPr lang="en-US" dirty="0" smtClean="0"/>
              <a:t>Third level</a:t>
            </a:r>
          </a:p>
          <a:p>
            <a:pPr lvl="1"/>
            <a:r>
              <a:rPr lang="en-US" dirty="0" smtClean="0"/>
              <a:t>Fourth level</a:t>
            </a:r>
          </a:p>
          <a:p>
            <a:pPr lvl="1"/>
            <a:r>
              <a:rPr lang="en-US" dirty="0" smtClean="0"/>
              <a:t>Fifth level</a:t>
            </a:r>
            <a:endParaRPr lang="en-US" dirty="0"/>
          </a:p>
        </p:txBody>
      </p:sp>
      <p:sp>
        <p:nvSpPr>
          <p:cNvPr id="6"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smtClean="0"/>
              <a:t>Edit text</a:t>
            </a:r>
          </a:p>
        </p:txBody>
      </p:sp>
      <p:sp>
        <p:nvSpPr>
          <p:cNvPr id="7" name="Picture Placeholder 4">
            <a:extLst>
              <a:ext uri="{FF2B5EF4-FFF2-40B4-BE49-F238E27FC236}">
                <a16:creationId xmlns=""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5" name="Picture Placeholder 4">
            <a:extLst>
              <a:ext uri="{FF2B5EF4-FFF2-40B4-BE49-F238E27FC236}">
                <a16:creationId xmlns=""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smtClean="0"/>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smtClean="0"/>
              <a:t>Edit text</a:t>
            </a:r>
          </a:p>
        </p:txBody>
      </p:sp>
      <p:sp>
        <p:nvSpPr>
          <p:cNvPr id="10"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smtClean="0"/>
              <a:t>THANK YOU</a:t>
            </a:r>
            <a:endParaRPr lang="en-GB" noProof="0" dirty="0"/>
          </a:p>
        </p:txBody>
      </p:sp>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smtClean="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smtClean="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smtClean="0"/>
              <a:t>Edit text</a:t>
            </a:r>
          </a:p>
        </p:txBody>
      </p:sp>
    </p:spTree>
    <p:extLst>
      <p:ext uri="{BB962C8B-B14F-4D97-AF65-F5344CB8AC3E}">
        <p14:creationId xmlns:p14="http://schemas.microsoft.com/office/powerpoint/2010/main" val="42768793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smtClean="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smtClean="0"/>
              <a:t>Click to edit instructions</a:t>
            </a:r>
            <a:endParaRPr lang="en-US" dirty="0"/>
          </a:p>
        </p:txBody>
      </p:sp>
    </p:spTree>
    <p:extLst>
      <p:ext uri="{BB962C8B-B14F-4D97-AF65-F5344CB8AC3E}">
        <p14:creationId xmlns:p14="http://schemas.microsoft.com/office/powerpoint/2010/main" val="404595973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smtClean="0"/>
              <a:t>CLICK TO EDIT </a:t>
            </a:r>
            <a:br>
              <a:rPr lang="en-US" noProof="0" dirty="0" smtClean="0"/>
            </a:br>
            <a:r>
              <a:rPr lang="en-US" noProof="0" dirty="0" smtClean="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smtClean="0"/>
              <a:t>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Freeform 12">
            <a:extLst>
              <a:ext uri="{FF2B5EF4-FFF2-40B4-BE49-F238E27FC236}">
                <a16:creationId xmlns=""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a:extLst>
              <a:ext uri="{FF2B5EF4-FFF2-40B4-BE49-F238E27FC236}">
                <a16:creationId xmlns=""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a:t>
            </a:r>
            <a:r>
              <a:rPr lang="en-US" dirty="0" smtClean="0"/>
              <a:t>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a:extLst>
              <a:ext uri="{FF2B5EF4-FFF2-40B4-BE49-F238E27FC236}">
                <a16:creationId xmlns=""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timing>
    <p:tnLst>
      <p:par>
        <p:cTn id="1" dur="indefinite" restart="never" nodeType="tmRoot"/>
      </p:par>
    </p:tnLst>
  </p:timing>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a:xfrm>
            <a:off x="385301" y="1914129"/>
            <a:ext cx="3807876" cy="2277604"/>
          </a:xfrm>
        </p:spPr>
        <p:txBody>
          <a:bodyPr/>
          <a:lstStyle/>
          <a:p>
            <a:r>
              <a:rPr lang="en-GB" dirty="0" smtClean="0"/>
              <a:t>Introduction </a:t>
            </a:r>
            <a:br>
              <a:rPr lang="en-GB" dirty="0" smtClean="0"/>
            </a:br>
            <a:r>
              <a:rPr lang="en-GB" dirty="0" smtClean="0"/>
              <a:t>to</a:t>
            </a:r>
            <a:r>
              <a:rPr lang="en-GB" dirty="0"/>
              <a:t> </a:t>
            </a:r>
            <a:r>
              <a:rPr lang="en-GB" dirty="0" smtClean="0"/>
              <a:t>Language </a:t>
            </a:r>
            <a:br>
              <a:rPr lang="en-GB" dirty="0" smtClean="0"/>
            </a:br>
            <a:r>
              <a:rPr lang="en-GB" dirty="0" smtClean="0"/>
              <a:t>and Tools</a:t>
            </a:r>
            <a:endParaRPr lang="en-IN" dirty="0"/>
          </a:p>
        </p:txBody>
      </p:sp>
    </p:spTree>
    <p:extLst>
      <p:ext uri="{BB962C8B-B14F-4D97-AF65-F5344CB8AC3E}">
        <p14:creationId xmlns:p14="http://schemas.microsoft.com/office/powerpoint/2010/main" val="1088406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classes in other namespaces</a:t>
            </a:r>
            <a:endParaRPr lang="en-GB" dirty="0"/>
          </a:p>
        </p:txBody>
      </p:sp>
      <p:sp>
        <p:nvSpPr>
          <p:cNvPr id="3" name="Rectangle 3"/>
          <p:cNvSpPr txBox="1">
            <a:spLocks noChangeArrowheads="1"/>
          </p:cNvSpPr>
          <p:nvPr/>
        </p:nvSpPr>
        <p:spPr>
          <a:xfrm>
            <a:off x="1773239" y="780615"/>
            <a:ext cx="8709025" cy="5568950"/>
          </a:xfrm>
          <a:prstGeom prst="rect">
            <a:avLst/>
          </a:prstGeom>
        </p:spPr>
        <p:txBody>
          <a:bodyPr/>
          <a:lstStyle/>
          <a:p>
            <a:pPr marL="288925" indent="-288925" eaLnBrk="0" fontAlgn="base" hangingPunct="0">
              <a:lnSpc>
                <a:spcPct val="120000"/>
              </a:lnSpc>
              <a:spcBef>
                <a:spcPct val="60000"/>
              </a:spcBef>
              <a:spcAft>
                <a:spcPct val="0"/>
              </a:spcAft>
              <a:buClr>
                <a:schemeClr val="bg2"/>
              </a:buClr>
              <a:buFontTx/>
              <a:buChar char="•"/>
              <a:defRPr/>
            </a:pPr>
            <a:endParaRPr lang="en-US" sz="2400" b="1" kern="0" dirty="0">
              <a:solidFill>
                <a:srgbClr val="134183"/>
              </a:solidFill>
            </a:endParaRPr>
          </a:p>
        </p:txBody>
      </p:sp>
      <p:sp>
        <p:nvSpPr>
          <p:cNvPr id="6" name="Rectangle 4"/>
          <p:cNvSpPr>
            <a:spLocks noChangeArrowheads="1"/>
          </p:cNvSpPr>
          <p:nvPr/>
        </p:nvSpPr>
        <p:spPr bwMode="auto">
          <a:xfrm>
            <a:off x="2393650" y="1359567"/>
            <a:ext cx="7317088" cy="382679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lstStyle/>
          <a:p>
            <a:pPr defTabSz="739775" eaLnBrk="0" hangingPunct="0">
              <a:defRPr/>
            </a:pPr>
            <a:r>
              <a:rPr lang="en-GB">
                <a:solidFill>
                  <a:srgbClr val="0000C8"/>
                </a:solidFill>
                <a:latin typeface="Lucida Console" pitchFamily="49" charset="0"/>
              </a:rPr>
              <a:t>using </a:t>
            </a:r>
            <a:r>
              <a:rPr lang="en-GB" smtClean="0">
                <a:latin typeface="Lucida Console" pitchFamily="49" charset="0"/>
              </a:rPr>
              <a:t>System.IO;</a:t>
            </a:r>
            <a:endParaRPr lang="en-GB" dirty="0">
              <a:latin typeface="Lucida Console" pitchFamily="49" charset="0"/>
            </a:endParaRPr>
          </a:p>
          <a:p>
            <a:pPr defTabSz="739775" eaLnBrk="0" hangingPunct="0">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C8"/>
                </a:solidFill>
                <a:latin typeface="Lucida Console" pitchFamily="49" charset="0"/>
              </a:rPr>
              <a:t>namespace</a:t>
            </a:r>
            <a:r>
              <a:rPr lang="en-GB" dirty="0">
                <a:solidFill>
                  <a:srgbClr val="0000FF"/>
                </a:solidFill>
                <a:latin typeface="Lucida Console" pitchFamily="49" charset="0"/>
              </a:rPr>
              <a:t> </a:t>
            </a:r>
            <a:r>
              <a:rPr lang="en-GB" dirty="0" err="1" smtClean="0">
                <a:solidFill>
                  <a:srgbClr val="000000"/>
                </a:solidFill>
                <a:latin typeface="Lucida Console" pitchFamily="49" charset="0"/>
              </a:rPr>
              <a:t>QA.Apprentice</a:t>
            </a:r>
            <a:endParaRPr lang="en-GB" dirty="0" smtClean="0">
              <a:solidFill>
                <a:srgbClr val="000000"/>
              </a:solidFill>
              <a:latin typeface="Lucida Console" pitchFamily="49" charset="0"/>
            </a:endParaRPr>
          </a:p>
          <a:p>
            <a:pPr defTabSz="739775" eaLnBrk="0" hangingPunct="0">
              <a:defRPr/>
            </a:pPr>
            <a:r>
              <a:rPr lang="en-GB" dirty="0" smtClean="0">
                <a:solidFill>
                  <a:srgbClr val="000000"/>
                </a:solidFill>
                <a:latin typeface="Lucida Console" pitchFamily="49" charset="0"/>
              </a:rPr>
              <a:t>{</a:t>
            </a: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dirty="0">
                <a:solidFill>
                  <a:srgbClr val="0000FF"/>
                </a:solidFill>
                <a:latin typeface="Lucida Console" pitchFamily="49" charset="0"/>
              </a:rPr>
              <a:t>    public</a:t>
            </a:r>
            <a:r>
              <a:rPr lang="en-GB" dirty="0">
                <a:solidFill>
                  <a:srgbClr val="0000C8"/>
                </a:solidFill>
                <a:latin typeface="Lucida Console" pitchFamily="49" charset="0"/>
              </a:rPr>
              <a:t> </a:t>
            </a:r>
            <a:r>
              <a:rPr lang="en-GB" dirty="0">
                <a:solidFill>
                  <a:srgbClr val="0000FF"/>
                </a:solidFill>
                <a:latin typeface="Lucida Console" pitchFamily="49" charset="0"/>
              </a:rPr>
              <a:t>static</a:t>
            </a:r>
            <a:r>
              <a:rPr lang="en-GB" dirty="0">
                <a:solidFill>
                  <a:srgbClr val="0000C8"/>
                </a:solidFill>
                <a:latin typeface="Lucida Console" pitchFamily="49" charset="0"/>
              </a:rPr>
              <a:t> </a:t>
            </a:r>
            <a:r>
              <a:rPr lang="en-GB" dirty="0">
                <a:solidFill>
                  <a:srgbClr val="0000FF"/>
                </a:solidFill>
                <a:latin typeface="Lucida Console" pitchFamily="49" charset="0"/>
              </a:rPr>
              <a:t>void</a:t>
            </a:r>
            <a:r>
              <a:rPr lang="en-GB" dirty="0">
                <a:latin typeface="Lucida Console" pitchFamily="49" charset="0"/>
              </a:rPr>
              <a:t> </a:t>
            </a:r>
            <a:r>
              <a:rPr lang="en-GB" dirty="0">
                <a:solidFill>
                  <a:srgbClr val="000000"/>
                </a:solidFill>
                <a:latin typeface="Lucida Console" pitchFamily="49" charset="0"/>
              </a:rPr>
              <a:t>Main(</a:t>
            </a:r>
            <a:r>
              <a:rPr lang="en-GB" dirty="0">
                <a:solidFill>
                  <a:srgbClr val="0000FF"/>
                </a:solidFill>
                <a:latin typeface="Lucida Console" pitchFamily="49" charset="0"/>
              </a:rPr>
              <a:t>string</a:t>
            </a:r>
            <a:r>
              <a:rPr lang="en-GB" dirty="0">
                <a:solidFill>
                  <a:srgbClr val="000000"/>
                </a:solidFill>
                <a:latin typeface="Lucida Console" pitchFamily="49" charset="0"/>
              </a:rPr>
              <a:t>[ ] </a:t>
            </a:r>
            <a:r>
              <a:rPr lang="en-GB" dirty="0" err="1">
                <a:solidFill>
                  <a:srgbClr val="000000"/>
                </a:solidFill>
                <a:latin typeface="Lucida Console" pitchFamily="49" charset="0"/>
              </a:rPr>
              <a:t>args</a:t>
            </a:r>
            <a:r>
              <a:rPr lang="en-GB" dirty="0">
                <a:solidFill>
                  <a:srgbClr val="000000"/>
                </a:solidFill>
                <a:latin typeface="Lucida Console" pitchFamily="49" charset="0"/>
              </a:rPr>
              <a:t>)</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r>
              <a:rPr lang="en-GB" dirty="0" err="1">
                <a:solidFill>
                  <a:srgbClr val="000000"/>
                </a:solidFill>
                <a:latin typeface="Lucida Console" pitchFamily="49" charset="0"/>
              </a:rPr>
              <a:t>TimeTable</a:t>
            </a:r>
            <a:r>
              <a:rPr lang="en-GB" dirty="0">
                <a:solidFill>
                  <a:srgbClr val="000000"/>
                </a:solidFill>
                <a:latin typeface="Lucida Console" pitchFamily="49" charset="0"/>
              </a:rPr>
              <a:t> </a:t>
            </a:r>
            <a:r>
              <a:rPr lang="en-GB" dirty="0" err="1">
                <a:solidFill>
                  <a:srgbClr val="000000"/>
                </a:solidFill>
                <a:latin typeface="Lucida Console" pitchFamily="49" charset="0"/>
              </a:rPr>
              <a:t>qaaTimetable</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using the </a:t>
            </a:r>
            <a:r>
              <a:rPr lang="en-GB" dirty="0" err="1">
                <a:solidFill>
                  <a:schemeClr val="accent6">
                    <a:lumMod val="50000"/>
                  </a:schemeClr>
                </a:solidFill>
                <a:latin typeface="Lucida Console" pitchFamily="49" charset="0"/>
              </a:rPr>
              <a:t>qaaTimetable</a:t>
            </a:r>
            <a:r>
              <a:rPr lang="en-GB" dirty="0">
                <a:solidFill>
                  <a:schemeClr val="accent6">
                    <a:lumMod val="50000"/>
                  </a:schemeClr>
                </a:solidFill>
                <a:latin typeface="Lucida Console" pitchFamily="49" charset="0"/>
              </a:rPr>
              <a:t> instance...</a:t>
            </a:r>
          </a:p>
          <a:p>
            <a:pPr defTabSz="739775" eaLnBrk="0" hangingPunct="0">
              <a:tabLst>
                <a:tab pos="341313" algn="l"/>
                <a:tab pos="682625" algn="l"/>
                <a:tab pos="1025525" algn="l"/>
                <a:tab pos="1376363" algn="l"/>
              </a:tabLst>
              <a:defRPr/>
            </a:pPr>
            <a:r>
              <a:rPr lang="en-GB" dirty="0">
                <a:latin typeface="Lucida Console" pitchFamily="49" charset="0"/>
              </a:rPr>
              <a:t>    </a:t>
            </a: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13695781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Java and .NET history</a:t>
            </a:r>
          </a:p>
          <a:p>
            <a:pPr marL="342900" indent="-342900">
              <a:buChar char="•"/>
            </a:pPr>
            <a:endParaRPr lang="en-GB" b="1" dirty="0"/>
          </a:p>
          <a:p>
            <a:pPr marL="342900" indent="-342900">
              <a:buChar char="•"/>
            </a:pPr>
            <a:r>
              <a:rPr lang="en-GB" b="1" dirty="0"/>
              <a:t>Framework Technologies - key features</a:t>
            </a:r>
          </a:p>
          <a:p>
            <a:pPr marL="342900" indent="-342900">
              <a:buChar char="•"/>
            </a:pPr>
            <a:endParaRPr lang="en-GB" b="1" dirty="0"/>
          </a:p>
          <a:p>
            <a:pPr marL="342900" indent="-342900">
              <a:buChar char="•"/>
            </a:pPr>
            <a:r>
              <a:rPr lang="en-GB" b="1" dirty="0"/>
              <a:t>Basic code construction in Java and C# </a:t>
            </a:r>
          </a:p>
          <a:p>
            <a:pPr marL="684000" lvl="1" indent="-342900">
              <a:spcAft>
                <a:spcPts val="650"/>
              </a:spcAft>
              <a:buSzPct val="115000"/>
            </a:pPr>
            <a:r>
              <a:rPr lang="en-GB" dirty="0"/>
              <a:t> packages and namespaces</a:t>
            </a:r>
          </a:p>
          <a:p>
            <a:pPr marL="684000" lvl="1" indent="-342900">
              <a:spcAft>
                <a:spcPts val="650"/>
              </a:spcAft>
              <a:buSzPct val="115000"/>
            </a:pPr>
            <a:endParaRPr lang="en-GB" dirty="0"/>
          </a:p>
          <a:p>
            <a:pPr marL="342900" indent="-342900">
              <a:buChar char="•"/>
            </a:pPr>
            <a:r>
              <a:rPr lang="en-GB" b="1" dirty="0"/>
              <a:t>How programs are compiled and run </a:t>
            </a:r>
          </a:p>
          <a:p>
            <a:pPr marL="342900" indent="-342900">
              <a:buChar char="•"/>
            </a:pPr>
            <a:endParaRPr lang="en-GB" b="1"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202780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Hands On Labs</a:t>
            </a:r>
            <a:endParaRPr lang="en-IN" dirty="0"/>
          </a:p>
        </p:txBody>
      </p:sp>
      <p:sp>
        <p:nvSpPr>
          <p:cNvPr id="4" name="Text Placeholder 3"/>
          <p:cNvSpPr>
            <a:spLocks noGrp="1"/>
          </p:cNvSpPr>
          <p:nvPr>
            <p:ph type="body" sz="quarter" idx="15"/>
          </p:nvPr>
        </p:nvSpPr>
        <p:spPr>
          <a:xfrm>
            <a:off x="5037138" y="1349984"/>
            <a:ext cx="6757698" cy="4094163"/>
          </a:xfrm>
        </p:spPr>
        <p:txBody>
          <a:bodyPr vert="horz" lIns="0" tIns="0" rIns="0" bIns="0" rtlCol="0" anchor="t" anchorCtr="0">
            <a:noAutofit/>
          </a:bodyPr>
          <a:lstStyle/>
          <a:p>
            <a:pPr marL="342900" indent="-342900">
              <a:buChar char="•"/>
            </a:pPr>
            <a:r>
              <a:rPr lang="en-GB" b="1" dirty="0"/>
              <a:t>In this lab you will learn:</a:t>
            </a:r>
          </a:p>
          <a:p>
            <a:pPr marL="684000" lvl="1" indent="-342900">
              <a:buSzPct val="115000"/>
            </a:pPr>
            <a:r>
              <a:rPr lang="en-GB" dirty="0"/>
              <a:t>How to create and build and run a </a:t>
            </a:r>
            <a:r>
              <a:rPr lang="en-GB" dirty="0" smtClean="0"/>
              <a:t> </a:t>
            </a:r>
            <a:r>
              <a:rPr lang="en-GB" dirty="0"/>
              <a:t>program</a:t>
            </a:r>
          </a:p>
          <a:p>
            <a:pPr marL="684000" lvl="1" indent="-342900">
              <a:buSzPct val="115000"/>
            </a:pPr>
            <a:r>
              <a:rPr lang="en-GB" dirty="0"/>
              <a:t>How to use </a:t>
            </a:r>
            <a:r>
              <a:rPr lang="en-GB" dirty="0" smtClean="0"/>
              <a:t>an IDE to </a:t>
            </a:r>
            <a:r>
              <a:rPr lang="en-GB" dirty="0"/>
              <a:t>create an application</a:t>
            </a:r>
          </a:p>
          <a:p>
            <a:pPr marL="684000" lvl="1" indent="-342900">
              <a:buSzPct val="115000"/>
            </a:pPr>
            <a:r>
              <a:rPr lang="en-GB" dirty="0"/>
              <a:t>Compile code in Command line</a:t>
            </a:r>
          </a:p>
          <a:p>
            <a:pPr marL="684000" lvl="1" indent="-342900">
              <a:buSzPct val="115000"/>
            </a:pPr>
            <a:r>
              <a:rPr lang="en-GB" dirty="0" smtClean="0"/>
              <a:t>Naming </a:t>
            </a:r>
            <a:r>
              <a:rPr lang="en-GB" dirty="0"/>
              <a:t>convention</a:t>
            </a:r>
          </a:p>
          <a:p>
            <a:pPr marL="684000" lvl="1" indent="-342900">
              <a:buSzPct val="115000"/>
            </a:pPr>
            <a:r>
              <a:rPr lang="en-GB" dirty="0"/>
              <a:t>The role of the </a:t>
            </a:r>
            <a:r>
              <a:rPr lang="en-GB" dirty="0">
                <a:solidFill>
                  <a:srgbClr val="F3622C"/>
                </a:solidFill>
              </a:rPr>
              <a:t>main</a:t>
            </a:r>
            <a:r>
              <a:rPr lang="en-GB" dirty="0"/>
              <a:t>() method</a:t>
            </a:r>
          </a:p>
          <a:p>
            <a:pPr marL="684000" lvl="1" indent="-342900">
              <a:buSzPct val="115000"/>
            </a:pPr>
            <a:r>
              <a:rPr lang="en-GB" dirty="0"/>
              <a:t>The role of packages/namespaces</a:t>
            </a:r>
          </a:p>
          <a:p>
            <a:pPr marL="342900" indent="-342900">
              <a:buChar char="•"/>
            </a:pPr>
            <a:endParaRPr lang="en-IN" b="1" dirty="0"/>
          </a:p>
        </p:txBody>
      </p:sp>
      <p:sp>
        <p:nvSpPr>
          <p:cNvPr id="2" name="TextBox 1"/>
          <p:cNvSpPr txBox="1"/>
          <p:nvPr/>
        </p:nvSpPr>
        <p:spPr>
          <a:xfrm>
            <a:off x="4898571" y="4367193"/>
            <a:ext cx="6896265" cy="646331"/>
          </a:xfrm>
          <a:prstGeom prst="rect">
            <a:avLst/>
          </a:prstGeom>
          <a:solidFill>
            <a:schemeClr val="bg1"/>
          </a:solidFill>
          <a:ln w="19050">
            <a:solidFill>
              <a:srgbClr val="F3622C"/>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cs typeface="Arial" pitchFamily="34" charset="0"/>
              </a:rPr>
              <a:t>This lab forms the foundation for all the other labs.</a:t>
            </a:r>
            <a:br>
              <a:rPr lang="en-GB" dirty="0">
                <a:cs typeface="Arial" pitchFamily="34" charset="0"/>
              </a:rPr>
            </a:br>
            <a:r>
              <a:rPr lang="en-GB" dirty="0">
                <a:cs typeface="Arial" pitchFamily="34" charset="0"/>
              </a:rPr>
              <a:t>Please make sure you complete this lab and understand each step</a:t>
            </a:r>
          </a:p>
        </p:txBody>
      </p:sp>
    </p:spTree>
    <p:extLst>
      <p:ext uri="{BB962C8B-B14F-4D97-AF65-F5344CB8AC3E}">
        <p14:creationId xmlns:p14="http://schemas.microsoft.com/office/powerpoint/2010/main" val="186730316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Contents</a:t>
            </a:r>
            <a:endParaRPr lang="en-IN" dirty="0"/>
          </a:p>
        </p:txBody>
      </p:sp>
      <p:sp>
        <p:nvSpPr>
          <p:cNvPr id="5" name="Text Placeholder 4"/>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introduce Java Technologies and the Java language</a:t>
            </a:r>
          </a:p>
          <a:p>
            <a:pPr marL="684000" lvl="1" indent="-342900">
              <a:buSzPct val="115000"/>
            </a:pPr>
            <a:r>
              <a:rPr lang="en-GB" dirty="0"/>
              <a:t>Take at look around Eclipse</a:t>
            </a:r>
          </a:p>
          <a:p>
            <a:pPr marL="342900" indent="-342900">
              <a:buChar char="•"/>
            </a:pPr>
            <a:r>
              <a:rPr lang="en-GB" b="1" dirty="0"/>
              <a:t>Contents</a:t>
            </a:r>
          </a:p>
          <a:p>
            <a:pPr marL="684000" lvl="1" indent="-342900">
              <a:buSzPct val="115000"/>
            </a:pPr>
            <a:r>
              <a:rPr lang="en-GB" dirty="0"/>
              <a:t>The Java and C# story</a:t>
            </a:r>
          </a:p>
          <a:p>
            <a:pPr marL="684000" lvl="1" indent="-342900">
              <a:buSzPct val="115000"/>
            </a:pPr>
            <a:r>
              <a:rPr lang="en-GB" dirty="0"/>
              <a:t>Key framework features</a:t>
            </a:r>
          </a:p>
          <a:p>
            <a:pPr marL="684000" lvl="1" indent="-342900">
              <a:buSzPct val="115000"/>
            </a:pPr>
            <a:r>
              <a:rPr lang="en-GB" dirty="0"/>
              <a:t>Basic code construction</a:t>
            </a:r>
          </a:p>
          <a:p>
            <a:pPr marL="684000" lvl="1" indent="-342900">
              <a:buSzPct val="115000"/>
            </a:pPr>
            <a:r>
              <a:rPr lang="en-GB" dirty="0"/>
              <a:t>Your first application </a:t>
            </a:r>
          </a:p>
          <a:p>
            <a:pPr marL="342900" indent="-342900">
              <a:buChar char="•"/>
            </a:pPr>
            <a:r>
              <a:rPr lang="en-GB" b="1" dirty="0"/>
              <a:t>Hands on Labs</a:t>
            </a:r>
          </a:p>
          <a:p>
            <a:pPr marL="684000" lvl="1" indent="-342900">
              <a:buSzPct val="115000"/>
            </a:pPr>
            <a:r>
              <a:rPr lang="en-GB" dirty="0"/>
              <a:t>Create and build a simple program</a:t>
            </a:r>
          </a:p>
          <a:p>
            <a:pPr marL="342900" indent="-342900">
              <a:buChar char="•"/>
            </a:pPr>
            <a:endParaRPr lang="en-IN" b="1" dirty="0"/>
          </a:p>
        </p:txBody>
      </p:sp>
    </p:spTree>
    <p:extLst>
      <p:ext uri="{BB962C8B-B14F-4D97-AF65-F5344CB8AC3E}">
        <p14:creationId xmlns:p14="http://schemas.microsoft.com/office/powerpoint/2010/main" val="38262485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Java?</a:t>
            </a:r>
            <a:endParaRPr lang="en-GB" dirty="0"/>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Originally named ‘Oak’ (1991)</a:t>
            </a:r>
          </a:p>
          <a:p>
            <a:pPr marL="684000" lvl="1" indent="-342900">
              <a:buSzPct val="115000"/>
            </a:pPr>
            <a:r>
              <a:rPr lang="en-GB" dirty="0"/>
              <a:t>Sun (</a:t>
            </a:r>
            <a:r>
              <a:rPr lang="en-GB" i="1" dirty="0" err="1"/>
              <a:t>MicroSystems</a:t>
            </a:r>
            <a:r>
              <a:rPr lang="en-GB" dirty="0"/>
              <a:t>) project lead by </a:t>
            </a:r>
            <a:r>
              <a:rPr lang="en-GB" i="1" dirty="0"/>
              <a:t>James Gosling </a:t>
            </a:r>
          </a:p>
          <a:p>
            <a:pPr marL="342900" indent="-342900">
              <a:buFont typeface="Arial" panose="020B0604020202020204" pitchFamily="34" charset="0"/>
              <a:buChar char="•"/>
            </a:pPr>
            <a:r>
              <a:rPr lang="en-GB" b="1" dirty="0"/>
              <a:t>Created for enabling devices with different CPU’s to share s/w</a:t>
            </a:r>
          </a:p>
          <a:p>
            <a:pPr marL="342900" indent="-342900">
              <a:buFont typeface="Arial" panose="020B0604020202020204" pitchFamily="34" charset="0"/>
              <a:buChar char="•"/>
            </a:pPr>
            <a:r>
              <a:rPr lang="en-GB" b="1" dirty="0"/>
              <a:t>Java was used for web pages with multi-media components</a:t>
            </a:r>
          </a:p>
          <a:p>
            <a:pPr marL="342900" indent="-342900">
              <a:buFont typeface="Arial" panose="020B0604020202020204" pitchFamily="34" charset="0"/>
              <a:buChar char="•"/>
            </a:pPr>
            <a:endParaRPr lang="en-GB" b="1" dirty="0"/>
          </a:p>
        </p:txBody>
      </p:sp>
      <p:sp>
        <p:nvSpPr>
          <p:cNvPr id="5" name="Rounded Rectangular Callout 4"/>
          <p:cNvSpPr/>
          <p:nvPr/>
        </p:nvSpPr>
        <p:spPr>
          <a:xfrm>
            <a:off x="4971516" y="3553040"/>
            <a:ext cx="4158837" cy="385201"/>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Development Kit (JDK</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6" name="Rounded Rectangular Callout 5"/>
          <p:cNvSpPr/>
          <p:nvPr/>
        </p:nvSpPr>
        <p:spPr>
          <a:xfrm>
            <a:off x="4971518" y="4584255"/>
            <a:ext cx="4158838" cy="509157"/>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runtime Environment  (JRE</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7" name="Rounded Rectangular Callout 6"/>
          <p:cNvSpPr/>
          <p:nvPr/>
        </p:nvSpPr>
        <p:spPr>
          <a:xfrm>
            <a:off x="5018925" y="5541954"/>
            <a:ext cx="4107830" cy="654628"/>
          </a:xfrm>
          <a:prstGeom prst="wedgeRoundRectCallout">
            <a:avLst>
              <a:gd name="adj1" fmla="val -58071"/>
              <a:gd name="adj2" fmla="val -26592"/>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Java SDK (Software Development Kit)</a:t>
            </a:r>
            <a:br>
              <a:rPr lang="en-GB" sz="1400" dirty="0">
                <a:solidFill>
                  <a:schemeClr val="tx1"/>
                </a:solidFill>
              </a:rPr>
            </a:br>
            <a:r>
              <a:rPr lang="en-GB" sz="1400" dirty="0">
                <a:solidFill>
                  <a:schemeClr val="tx1"/>
                </a:solidFill>
              </a:rPr>
              <a:t>Java’s </a:t>
            </a:r>
            <a:r>
              <a:rPr lang="en-GB" sz="1400" b="1" dirty="0">
                <a:solidFill>
                  <a:schemeClr val="tx1"/>
                </a:solidFill>
              </a:rPr>
              <a:t>F</a:t>
            </a:r>
            <a:r>
              <a:rPr lang="en-GB" sz="1400" dirty="0">
                <a:solidFill>
                  <a:schemeClr val="tx1"/>
                </a:solidFill>
              </a:rPr>
              <a:t>ramework </a:t>
            </a:r>
            <a:r>
              <a:rPr lang="en-GB" sz="1400" b="1" dirty="0">
                <a:solidFill>
                  <a:schemeClr val="tx1"/>
                </a:solidFill>
              </a:rPr>
              <a:t>C</a:t>
            </a:r>
            <a:r>
              <a:rPr lang="en-GB" sz="1400" dirty="0">
                <a:solidFill>
                  <a:schemeClr val="tx1"/>
                </a:solidFill>
              </a:rPr>
              <a:t>lass </a:t>
            </a:r>
            <a:r>
              <a:rPr lang="en-GB" sz="1400" b="1" dirty="0">
                <a:solidFill>
                  <a:schemeClr val="tx1"/>
                </a:solidFill>
              </a:rPr>
              <a:t>L</a:t>
            </a:r>
            <a:r>
              <a:rPr lang="en-GB" sz="1400" dirty="0">
                <a:solidFill>
                  <a:schemeClr val="tx1"/>
                </a:solidFill>
              </a:rPr>
              <a:t>ibrary for all apps</a:t>
            </a:r>
            <a:endParaRPr lang="en-GB" sz="1400" dirty="0">
              <a:solidFill>
                <a:schemeClr val="tx1"/>
              </a:solidFill>
              <a:latin typeface="Arial" pitchFamily="34" charset="0"/>
              <a:cs typeface="Arial" pitchFamily="34" charset="0"/>
            </a:endParaRPr>
          </a:p>
        </p:txBody>
      </p:sp>
      <p:pic>
        <p:nvPicPr>
          <p:cNvPr id="1026" name="Picture 2" descr="James Gosling - DC Compu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7787" y="991715"/>
            <a:ext cx="2639947" cy="20044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67348" y="3185826"/>
            <a:ext cx="9214397" cy="300584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b="1" dirty="0" smtClean="0"/>
              <a:t>So, what is Java?</a:t>
            </a:r>
          </a:p>
          <a:p>
            <a:pPr marL="684000" lvl="1" indent="-342900">
              <a:buSzPct val="115000"/>
            </a:pPr>
            <a:r>
              <a:rPr lang="en-GB" dirty="0" smtClean="0"/>
              <a:t>A programming language</a:t>
            </a:r>
          </a:p>
          <a:p>
            <a:pPr marL="684000" lvl="1" indent="-342900">
              <a:buSzPct val="115000"/>
            </a:pPr>
            <a:r>
              <a:rPr lang="en-GB" dirty="0" smtClean="0"/>
              <a:t>A development environment</a:t>
            </a:r>
          </a:p>
          <a:p>
            <a:pPr marL="684000" lvl="1" indent="-342900">
              <a:buSzPct val="115000"/>
            </a:pPr>
            <a:endParaRPr lang="en-GB" dirty="0" smtClean="0"/>
          </a:p>
          <a:p>
            <a:pPr marL="684000" lvl="1" indent="-342900">
              <a:buSzPct val="115000"/>
            </a:pPr>
            <a:r>
              <a:rPr lang="en-GB" dirty="0" smtClean="0"/>
              <a:t>An application environment</a:t>
            </a:r>
          </a:p>
          <a:p>
            <a:pPr marL="684000" lvl="1" indent="-342900">
              <a:buSzPct val="115000"/>
            </a:pPr>
            <a:endParaRPr lang="en-GB" dirty="0" smtClean="0"/>
          </a:p>
          <a:p>
            <a:pPr marL="684000" lvl="1" indent="-342900">
              <a:buSzPct val="115000"/>
            </a:pPr>
            <a:r>
              <a:rPr lang="en-GB" dirty="0" smtClean="0"/>
              <a:t>A deployment environment</a:t>
            </a:r>
            <a:endParaRPr lang="en-GB" dirty="0"/>
          </a:p>
        </p:txBody>
      </p:sp>
    </p:spTree>
    <p:extLst>
      <p:ext uri="{BB962C8B-B14F-4D97-AF65-F5344CB8AC3E}">
        <p14:creationId xmlns:p14="http://schemas.microsoft.com/office/powerpoint/2010/main" val="39465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157" y="1267655"/>
            <a:ext cx="4660737" cy="5298881"/>
          </a:xfrm>
          <a:prstGeom prst="rect">
            <a:avLst/>
          </a:prstGeom>
        </p:spPr>
      </p:pic>
      <p:sp>
        <p:nvSpPr>
          <p:cNvPr id="5122" name="Rectangle 2"/>
          <p:cNvSpPr>
            <a:spLocks noGrp="1" noChangeArrowheads="1"/>
          </p:cNvSpPr>
          <p:nvPr>
            <p:ph type="title"/>
          </p:nvPr>
        </p:nvSpPr>
        <p:spPr/>
        <p:txBody>
          <a:bodyPr/>
          <a:lstStyle/>
          <a:p>
            <a:pPr eaLnBrk="1" hangingPunct="1"/>
            <a:r>
              <a:rPr lang="en-GB" dirty="0" smtClean="0"/>
              <a:t>Compiling and Running a Java App</a:t>
            </a:r>
          </a:p>
        </p:txBody>
      </p:sp>
      <p:sp>
        <p:nvSpPr>
          <p:cNvPr id="3" name="Rectangle 2"/>
          <p:cNvSpPr/>
          <p:nvPr/>
        </p:nvSpPr>
        <p:spPr>
          <a:xfrm>
            <a:off x="5700606" y="1368256"/>
            <a:ext cx="5677439" cy="1631216"/>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defTabSz="739775" eaLnBrk="0" hangingPunct="0">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sz="1600" dirty="0">
                <a:solidFill>
                  <a:srgbClr val="0000FF"/>
                </a:solidFill>
                <a:latin typeface="Lucida Console" pitchFamily="49" charset="0"/>
              </a:rPr>
              <a:t>  </a:t>
            </a:r>
            <a:r>
              <a:rPr lang="en-GB" sz="1600" dirty="0" smtClean="0">
                <a:solidFill>
                  <a:srgbClr val="0000FF"/>
                </a:solidFill>
                <a:latin typeface="Lucida Console" pitchFamily="49" charset="0"/>
              </a:rPr>
              <a:t>public</a:t>
            </a:r>
            <a:r>
              <a:rPr lang="en-GB" sz="1600" dirty="0" smtClean="0">
                <a:solidFill>
                  <a:srgbClr val="0000C8"/>
                </a:solidFill>
                <a:latin typeface="Lucida Console" pitchFamily="49" charset="0"/>
              </a:rPr>
              <a:t> </a:t>
            </a:r>
            <a:r>
              <a:rPr lang="en-GB" sz="1600" dirty="0">
                <a:solidFill>
                  <a:srgbClr val="0000FF"/>
                </a:solidFill>
                <a:latin typeface="Lucida Console" pitchFamily="49" charset="0"/>
              </a:rPr>
              <a:t>static</a:t>
            </a:r>
            <a:r>
              <a:rPr lang="en-GB" sz="1600" dirty="0">
                <a:solidFill>
                  <a:srgbClr val="0000C8"/>
                </a:solidFill>
                <a:latin typeface="Lucida Console" pitchFamily="49" charset="0"/>
              </a:rPr>
              <a:t> </a:t>
            </a:r>
            <a:r>
              <a:rPr lang="en-GB" sz="1600" dirty="0">
                <a:solidFill>
                  <a:srgbClr val="0000FF"/>
                </a:solidFill>
                <a:latin typeface="Lucida Console" pitchFamily="49" charset="0"/>
              </a:rPr>
              <a:t>void</a:t>
            </a:r>
            <a:r>
              <a:rPr lang="en-GB" sz="1600" dirty="0">
                <a:latin typeface="Lucida Console" pitchFamily="49" charset="0"/>
              </a:rPr>
              <a:t> </a:t>
            </a:r>
            <a:r>
              <a:rPr lang="en-GB" sz="1600" dirty="0">
                <a:solidFill>
                  <a:srgbClr val="000000"/>
                </a:solidFill>
                <a:latin typeface="Lucida Console" pitchFamily="49" charset="0"/>
              </a:rPr>
              <a:t>main(</a:t>
            </a:r>
            <a:r>
              <a:rPr lang="en-GB" sz="1600" dirty="0">
                <a:solidFill>
                  <a:srgbClr val="0000FF"/>
                </a:solidFill>
                <a:latin typeface="Lucida Console" pitchFamily="49" charset="0"/>
              </a:rPr>
              <a:t>String</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a:t>
            </a:r>
            <a:r>
              <a:rPr lang="en-GB" sz="1600" dirty="0">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endParaRPr lang="en-GB" sz="1600" dirty="0">
              <a:latin typeface="Lucida Console" pitchFamily="49" charset="0"/>
            </a:endParaRPr>
          </a:p>
          <a:p>
            <a:pPr defTabSz="739775" eaLnBrk="0" hangingPunct="0">
              <a:tabLst>
                <a:tab pos="341313" algn="l"/>
                <a:tab pos="682625" algn="l"/>
                <a:tab pos="1025525" algn="l"/>
                <a:tab pos="1376363" algn="l"/>
              </a:tabLst>
              <a:defRPr/>
            </a:pPr>
            <a:r>
              <a:rPr lang="en-GB" sz="1600" dirty="0">
                <a:latin typeface="Lucida Console" pitchFamily="49" charset="0"/>
              </a:rPr>
              <a:t>  </a:t>
            </a:r>
            <a:r>
              <a:rPr lang="en-GB" sz="1600" dirty="0" smtClean="0">
                <a:solidFill>
                  <a:srgbClr val="000000"/>
                </a:solidFill>
                <a:latin typeface="Lucida Console" pitchFamily="49" charset="0"/>
              </a:rPr>
              <a:t>} </a:t>
            </a:r>
            <a:r>
              <a:rPr lang="en-GB" sz="1600" dirty="0">
                <a:solidFill>
                  <a:schemeClr val="accent6">
                    <a:lumMod val="50000"/>
                  </a:schemeClr>
                </a:solidFill>
                <a:latin typeface="Lucida Console" pitchFamily="49" charset="0"/>
              </a:rPr>
              <a:t>// end of main method </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a:t>
            </a:r>
          </a:p>
        </p:txBody>
      </p:sp>
      <p:cxnSp>
        <p:nvCxnSpPr>
          <p:cNvPr id="6" name="Straight Arrow Connector 5"/>
          <p:cNvCxnSpPr>
            <a:stCxn id="3" idx="2"/>
            <a:endCxn id="13" idx="0"/>
          </p:cNvCxnSpPr>
          <p:nvPr/>
        </p:nvCxnSpPr>
        <p:spPr>
          <a:xfrm flipH="1">
            <a:off x="8539325" y="2999472"/>
            <a:ext cx="1" cy="90587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13" name="Rectangle 12"/>
          <p:cNvSpPr/>
          <p:nvPr/>
        </p:nvSpPr>
        <p:spPr>
          <a:xfrm>
            <a:off x="7231504" y="3905350"/>
            <a:ext cx="2615642" cy="1039091"/>
          </a:xfrm>
          <a:prstGeom prst="rect">
            <a:avLst/>
          </a:prstGeom>
          <a:solidFill>
            <a:schemeClr val="bg1"/>
          </a:solidFill>
          <a:ln w="19050">
            <a:solidFill>
              <a:srgbClr val="F3622C"/>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err="1">
                <a:solidFill>
                  <a:schemeClr val="tx1"/>
                </a:solidFill>
                <a:cs typeface="Arial" pitchFamily="34" charset="0"/>
              </a:rPr>
              <a:t>Program.class</a:t>
            </a:r>
            <a:r>
              <a:rPr lang="en-GB" dirty="0">
                <a:solidFill>
                  <a:schemeClr val="tx1"/>
                </a:solidFill>
                <a:cs typeface="Arial" pitchFamily="34" charset="0"/>
              </a:rPr>
              <a:t/>
            </a:r>
            <a:br>
              <a:rPr lang="en-GB" dirty="0">
                <a:solidFill>
                  <a:schemeClr val="tx1"/>
                </a:solidFill>
                <a:cs typeface="Arial" pitchFamily="34" charset="0"/>
              </a:rPr>
            </a:br>
            <a:r>
              <a:rPr lang="en-GB" b="1" dirty="0">
                <a:solidFill>
                  <a:schemeClr val="tx1"/>
                </a:solidFill>
                <a:cs typeface="Arial" pitchFamily="34" charset="0"/>
              </a:rPr>
              <a:t>Byte code</a:t>
            </a:r>
          </a:p>
        </p:txBody>
      </p:sp>
    </p:spTree>
    <p:extLst>
      <p:ext uri="{BB962C8B-B14F-4D97-AF65-F5344CB8AC3E}">
        <p14:creationId xmlns:p14="http://schemas.microsoft.com/office/powerpoint/2010/main" val="1366436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93306" y="1432956"/>
            <a:ext cx="6089285" cy="4376323"/>
          </a:xfrm>
        </p:spPr>
        <p:txBody>
          <a:bodyPr/>
          <a:lstStyle/>
          <a:p>
            <a:pPr marL="342900" indent="-342900">
              <a:buFont typeface="Arial" panose="020B0604020202020204" pitchFamily="34" charset="0"/>
              <a:buChar char="•"/>
            </a:pPr>
            <a:r>
              <a:rPr lang="en-GB" b="1" dirty="0"/>
              <a:t>One of .NET languages amongst 30+ others</a:t>
            </a:r>
          </a:p>
          <a:p>
            <a:pPr marL="342900" indent="-342900">
              <a:buFont typeface="Arial" panose="020B0604020202020204" pitchFamily="34" charset="0"/>
              <a:buChar char="•"/>
            </a:pPr>
            <a:r>
              <a:rPr lang="en-GB" b="1" dirty="0"/>
              <a:t>.NET was first called </a:t>
            </a:r>
            <a:r>
              <a:rPr lang="en-GB" b="1" dirty="0" smtClean="0"/>
              <a:t/>
            </a:r>
            <a:br>
              <a:rPr lang="en-GB" b="1" dirty="0" smtClean="0"/>
            </a:br>
            <a:r>
              <a:rPr lang="en-GB" b="1" i="1" dirty="0" smtClean="0"/>
              <a:t>Next </a:t>
            </a:r>
            <a:r>
              <a:rPr lang="en-GB" b="1" i="1" dirty="0"/>
              <a:t>Generation Windows Services </a:t>
            </a:r>
            <a:r>
              <a:rPr lang="en-GB" b="1" dirty="0"/>
              <a:t>(NGWS) </a:t>
            </a:r>
            <a:endParaRPr lang="en-GB" b="1" dirty="0" smtClean="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smtClean="0"/>
              <a:t>Released </a:t>
            </a:r>
            <a:r>
              <a:rPr lang="en-GB" b="1" dirty="0"/>
              <a:t>on 13 February 2002</a:t>
            </a:r>
          </a:p>
          <a:p>
            <a:pPr marL="342900" indent="-342900">
              <a:buFont typeface="Arial" panose="020B0604020202020204" pitchFamily="34" charset="0"/>
              <a:buChar char="•"/>
            </a:pPr>
            <a:r>
              <a:rPr lang="en-GB" b="1" dirty="0"/>
              <a:t>Aim was to create managed </a:t>
            </a:r>
            <a:r>
              <a:rPr lang="en-GB" b="1" dirty="0" smtClean="0"/>
              <a:t>components</a:t>
            </a:r>
            <a:endParaRPr lang="en-GB" b="1" dirty="0"/>
          </a:p>
        </p:txBody>
      </p:sp>
      <p:sp>
        <p:nvSpPr>
          <p:cNvPr id="2" name="Title 1"/>
          <p:cNvSpPr>
            <a:spLocks noGrp="1"/>
          </p:cNvSpPr>
          <p:nvPr>
            <p:ph type="title"/>
          </p:nvPr>
        </p:nvSpPr>
        <p:spPr/>
        <p:txBody>
          <a:bodyPr/>
          <a:lstStyle/>
          <a:p>
            <a:r>
              <a:rPr lang="en-GB" dirty="0" smtClean="0"/>
              <a:t>What is C#?</a:t>
            </a:r>
            <a:endParaRPr lang="en-GB" dirty="0"/>
          </a:p>
        </p:txBody>
      </p:sp>
      <p:pic>
        <p:nvPicPr>
          <p:cNvPr id="8" name="Picture 7"/>
          <p:cNvPicPr>
            <a:picLocks noChangeAspect="1"/>
          </p:cNvPicPr>
          <p:nvPr/>
        </p:nvPicPr>
        <p:blipFill>
          <a:blip r:embed="rId3"/>
          <a:stretch>
            <a:fillRect/>
          </a:stretch>
        </p:blipFill>
        <p:spPr>
          <a:xfrm>
            <a:off x="6447312" y="1432956"/>
            <a:ext cx="4705350" cy="3781425"/>
          </a:xfrm>
          <a:prstGeom prst="rect">
            <a:avLst/>
          </a:prstGeom>
          <a:ln>
            <a:noFill/>
          </a:ln>
        </p:spPr>
      </p:pic>
    </p:spTree>
    <p:extLst>
      <p:ext uri="{BB962C8B-B14F-4D97-AF65-F5344CB8AC3E}">
        <p14:creationId xmlns:p14="http://schemas.microsoft.com/office/powerpoint/2010/main" val="2571579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smtClean="0"/>
              <a:t>Compiling and Running a C# App</a:t>
            </a:r>
          </a:p>
        </p:txBody>
      </p:sp>
      <p:sp>
        <p:nvSpPr>
          <p:cNvPr id="3" name="Rectangle 2"/>
          <p:cNvSpPr/>
          <p:nvPr/>
        </p:nvSpPr>
        <p:spPr>
          <a:xfrm>
            <a:off x="5729762" y="1561776"/>
            <a:ext cx="6054802" cy="1569660"/>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pPr defTabSz="739775" eaLnBrk="0" hangingPunct="0">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sz="1600" dirty="0">
                <a:solidFill>
                  <a:srgbClr val="0000FF"/>
                </a:solidFill>
                <a:latin typeface="Lucida Console" pitchFamily="49" charset="0"/>
              </a:rPr>
              <a:t>    public</a:t>
            </a:r>
            <a:r>
              <a:rPr lang="en-GB" sz="1600" dirty="0">
                <a:solidFill>
                  <a:srgbClr val="0000C8"/>
                </a:solidFill>
                <a:latin typeface="Lucida Console" pitchFamily="49" charset="0"/>
              </a:rPr>
              <a:t> </a:t>
            </a:r>
            <a:r>
              <a:rPr lang="en-GB" sz="1600" dirty="0">
                <a:solidFill>
                  <a:srgbClr val="0000FF"/>
                </a:solidFill>
                <a:latin typeface="Lucida Console" pitchFamily="49" charset="0"/>
              </a:rPr>
              <a:t>static</a:t>
            </a:r>
            <a:r>
              <a:rPr lang="en-GB" sz="1600" dirty="0">
                <a:solidFill>
                  <a:srgbClr val="0000C8"/>
                </a:solidFill>
                <a:latin typeface="Lucida Console" pitchFamily="49" charset="0"/>
              </a:rPr>
              <a:t> </a:t>
            </a:r>
            <a:r>
              <a:rPr lang="en-GB" sz="1600" dirty="0">
                <a:solidFill>
                  <a:srgbClr val="0000FF"/>
                </a:solidFill>
                <a:latin typeface="Lucida Console" pitchFamily="49" charset="0"/>
              </a:rPr>
              <a:t>void</a:t>
            </a:r>
            <a:r>
              <a:rPr lang="en-GB" sz="1600" dirty="0">
                <a:latin typeface="Lucida Console" pitchFamily="49" charset="0"/>
              </a:rPr>
              <a:t> </a:t>
            </a:r>
            <a:r>
              <a:rPr lang="en-GB" sz="1600" dirty="0">
                <a:solidFill>
                  <a:srgbClr val="000000"/>
                </a:solidFill>
                <a:latin typeface="Lucida Console" pitchFamily="49" charset="0"/>
              </a:rPr>
              <a:t>M</a:t>
            </a:r>
            <a:r>
              <a:rPr lang="en-GB" sz="1600" dirty="0" smtClean="0">
                <a:solidFill>
                  <a:srgbClr val="000000"/>
                </a:solidFill>
                <a:latin typeface="Lucida Console" pitchFamily="49" charset="0"/>
              </a:rPr>
              <a:t>ain(</a:t>
            </a:r>
            <a:r>
              <a:rPr lang="en-GB" sz="1600" dirty="0" smtClean="0">
                <a:solidFill>
                  <a:srgbClr val="0000FF"/>
                </a:solidFill>
                <a:latin typeface="Lucida Console" pitchFamily="49" charset="0"/>
              </a:rPr>
              <a:t>String</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a:t>
            </a:r>
            <a:r>
              <a:rPr lang="en-GB" sz="1600" dirty="0">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endParaRPr lang="en-GB" sz="1600" dirty="0">
              <a:latin typeface="Lucida Console" pitchFamily="49" charset="0"/>
            </a:endParaRPr>
          </a:p>
          <a:p>
            <a:pPr defTabSz="739775" eaLnBrk="0" hangingPunct="0">
              <a:tabLst>
                <a:tab pos="341313" algn="l"/>
                <a:tab pos="682625" algn="l"/>
                <a:tab pos="1025525" algn="l"/>
                <a:tab pos="1376363" algn="l"/>
              </a:tabLst>
              <a:defRPr/>
            </a:pPr>
            <a:r>
              <a:rPr lang="en-GB" sz="1600" dirty="0">
                <a:latin typeface="Lucida Console" pitchFamily="49" charset="0"/>
              </a:rPr>
              <a:t>    </a:t>
            </a: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end of main method </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a:t>
            </a:r>
          </a:p>
        </p:txBody>
      </p:sp>
      <p:cxnSp>
        <p:nvCxnSpPr>
          <p:cNvPr id="6" name="Straight Arrow Connector 5"/>
          <p:cNvCxnSpPr>
            <a:stCxn id="3" idx="2"/>
            <a:endCxn id="13" idx="0"/>
          </p:cNvCxnSpPr>
          <p:nvPr/>
        </p:nvCxnSpPr>
        <p:spPr>
          <a:xfrm flipH="1">
            <a:off x="8748673" y="3131436"/>
            <a:ext cx="8490" cy="67508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3" name="Rectangle 12"/>
          <p:cNvSpPr/>
          <p:nvPr/>
        </p:nvSpPr>
        <p:spPr>
          <a:xfrm>
            <a:off x="6909012" y="3806524"/>
            <a:ext cx="3679322" cy="10390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chemeClr val="tx1"/>
                </a:solidFill>
                <a:cs typeface="Arial" pitchFamily="34" charset="0"/>
              </a:rPr>
              <a:t>Program.exe</a:t>
            </a:r>
            <a:br>
              <a:rPr lang="en-GB" dirty="0">
                <a:solidFill>
                  <a:schemeClr val="tx1"/>
                </a:solidFill>
                <a:cs typeface="Arial" pitchFamily="34" charset="0"/>
              </a:rPr>
            </a:br>
            <a:r>
              <a:rPr lang="en-GB" b="1" dirty="0">
                <a:solidFill>
                  <a:schemeClr val="tx1"/>
                </a:solidFill>
                <a:cs typeface="Arial" pitchFamily="34" charset="0"/>
              </a:rPr>
              <a:t>CIL code</a:t>
            </a:r>
            <a:br>
              <a:rPr lang="en-GB" b="1" dirty="0">
                <a:solidFill>
                  <a:schemeClr val="tx1"/>
                </a:solidFill>
                <a:cs typeface="Arial" pitchFamily="34" charset="0"/>
              </a:rPr>
            </a:br>
            <a:r>
              <a:rPr lang="en-GB" sz="1400" b="1" dirty="0" smtClean="0">
                <a:solidFill>
                  <a:schemeClr val="tx1"/>
                </a:solidFill>
                <a:cs typeface="Arial" pitchFamily="34" charset="0"/>
              </a:rPr>
              <a:t>(Common </a:t>
            </a:r>
            <a:r>
              <a:rPr lang="en-GB" sz="1400" b="1" dirty="0">
                <a:solidFill>
                  <a:schemeClr val="tx1"/>
                </a:solidFill>
                <a:cs typeface="Arial" pitchFamily="34" charset="0"/>
              </a:rPr>
              <a:t>I</a:t>
            </a:r>
            <a:r>
              <a:rPr lang="en-GB" sz="1400" b="1" dirty="0" smtClean="0">
                <a:solidFill>
                  <a:schemeClr val="tx1"/>
                </a:solidFill>
                <a:cs typeface="Arial" pitchFamily="34" charset="0"/>
              </a:rPr>
              <a:t>ntermediate </a:t>
            </a:r>
            <a:r>
              <a:rPr lang="en-GB" sz="1400" b="1" dirty="0">
                <a:solidFill>
                  <a:schemeClr val="tx1"/>
                </a:solidFill>
                <a:cs typeface="Arial" pitchFamily="34" charset="0"/>
              </a:rPr>
              <a:t>L</a:t>
            </a:r>
            <a:r>
              <a:rPr lang="en-GB" sz="1400" b="1" dirty="0" smtClean="0">
                <a:solidFill>
                  <a:schemeClr val="tx1"/>
                </a:solidFill>
                <a:cs typeface="Arial" pitchFamily="34" charset="0"/>
              </a:rPr>
              <a:t>anguage</a:t>
            </a:r>
            <a:r>
              <a:rPr lang="en-GB" sz="1400" b="1" dirty="0">
                <a:solidFill>
                  <a:schemeClr val="tx1"/>
                </a:solidFill>
                <a:cs typeface="Arial" pitchFamily="34" charset="0"/>
              </a:rPr>
              <a:t>)</a:t>
            </a:r>
            <a:endParaRPr lang="en-GB" b="1" dirty="0">
              <a:solidFill>
                <a:schemeClr val="tx1"/>
              </a:solidFill>
              <a:cs typeface="Arial" pitchFamily="34" charset="0"/>
            </a:endParaRPr>
          </a:p>
        </p:txBody>
      </p:sp>
      <p:sp>
        <p:nvSpPr>
          <p:cNvPr id="7" name="Flowchart: Card 6"/>
          <p:cNvSpPr/>
          <p:nvPr/>
        </p:nvSpPr>
        <p:spPr>
          <a:xfrm>
            <a:off x="958905" y="1663670"/>
            <a:ext cx="1436914" cy="720636"/>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solidFill>
                  <a:schemeClr val="tx1"/>
                </a:solidFill>
                <a:cs typeface="Arial" pitchFamily="34" charset="0"/>
              </a:rPr>
              <a:t>Program.cs</a:t>
            </a:r>
            <a:endParaRPr lang="en-GB" sz="1400" b="1" dirty="0">
              <a:solidFill>
                <a:schemeClr val="tx1"/>
              </a:solidFill>
              <a:cs typeface="Arial" pitchFamily="34" charset="0"/>
            </a:endParaRPr>
          </a:p>
        </p:txBody>
      </p:sp>
      <p:sp>
        <p:nvSpPr>
          <p:cNvPr id="14" name="Flowchart: Card 13"/>
          <p:cNvSpPr/>
          <p:nvPr/>
        </p:nvSpPr>
        <p:spPr>
          <a:xfrm>
            <a:off x="3009049" y="1663670"/>
            <a:ext cx="1447801" cy="720636"/>
          </a:xfrm>
          <a:prstGeom prst="flowChartPunchedCar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a:solidFill>
                  <a:schemeClr val="tx1"/>
                </a:solidFill>
                <a:cs typeface="Arial" pitchFamily="34" charset="0"/>
              </a:rPr>
              <a:t>QALibrary.cs</a:t>
            </a:r>
            <a:endParaRPr lang="en-GB" sz="1400" b="1" dirty="0">
              <a:solidFill>
                <a:schemeClr val="tx1"/>
              </a:solidFill>
              <a:cs typeface="Arial" pitchFamily="34" charset="0"/>
            </a:endParaRPr>
          </a:p>
        </p:txBody>
      </p:sp>
      <p:cxnSp>
        <p:nvCxnSpPr>
          <p:cNvPr id="12" name="Straight Arrow Connector 11"/>
          <p:cNvCxnSpPr/>
          <p:nvPr/>
        </p:nvCxnSpPr>
        <p:spPr>
          <a:xfrm>
            <a:off x="1677362" y="2458880"/>
            <a:ext cx="0" cy="5769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7" name="Straight Arrow Connector 16"/>
          <p:cNvCxnSpPr/>
          <p:nvPr/>
        </p:nvCxnSpPr>
        <p:spPr>
          <a:xfrm>
            <a:off x="3732948" y="2384307"/>
            <a:ext cx="0" cy="57694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p:cNvCxnSpPr/>
          <p:nvPr/>
        </p:nvCxnSpPr>
        <p:spPr>
          <a:xfrm>
            <a:off x="1786219" y="2672777"/>
            <a:ext cx="1850572" cy="0"/>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flipH="1">
            <a:off x="2040337" y="2709645"/>
            <a:ext cx="1363251" cy="307777"/>
          </a:xfrm>
          <a:prstGeom prst="rect">
            <a:avLst/>
          </a:prstGeom>
          <a:noFill/>
        </p:spPr>
        <p:txBody>
          <a:bodyPr wrap="square" rtlCol="0">
            <a:spAutoFit/>
          </a:bodyPr>
          <a:lstStyle/>
          <a:p>
            <a:r>
              <a:rPr lang="en-GB" sz="1400" dirty="0">
                <a:latin typeface="Courier New" pitchFamily="49" charset="0"/>
                <a:cs typeface="Courier New" pitchFamily="49" charset="0"/>
              </a:rPr>
              <a:t>references</a:t>
            </a:r>
          </a:p>
        </p:txBody>
      </p:sp>
      <p:sp>
        <p:nvSpPr>
          <p:cNvPr id="19" name="Flowchart: Predefined Process 18"/>
          <p:cNvSpPr/>
          <p:nvPr/>
        </p:nvSpPr>
        <p:spPr>
          <a:xfrm>
            <a:off x="632109" y="3035823"/>
            <a:ext cx="1807702" cy="776859"/>
          </a:xfrm>
          <a:prstGeom prst="flowChartPredefined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Program.exe</a:t>
            </a:r>
          </a:p>
        </p:txBody>
      </p:sp>
      <p:sp>
        <p:nvSpPr>
          <p:cNvPr id="22" name="Flowchart: Predefined Process 21"/>
          <p:cNvSpPr/>
          <p:nvPr/>
        </p:nvSpPr>
        <p:spPr>
          <a:xfrm>
            <a:off x="3041102" y="3035823"/>
            <a:ext cx="1828202" cy="776859"/>
          </a:xfrm>
          <a:prstGeom prst="flowChartPredefined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cs typeface="Arial" pitchFamily="34" charset="0"/>
              </a:rPr>
              <a:t>QALibrary.dll</a:t>
            </a:r>
          </a:p>
        </p:txBody>
      </p:sp>
      <p:cxnSp>
        <p:nvCxnSpPr>
          <p:cNvPr id="24" name="Straight Arrow Connector 23"/>
          <p:cNvCxnSpPr>
            <a:stCxn id="19" idx="2"/>
          </p:cNvCxnSpPr>
          <p:nvPr/>
        </p:nvCxnSpPr>
        <p:spPr>
          <a:xfrm>
            <a:off x="1535961" y="3812682"/>
            <a:ext cx="713057" cy="43627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8" name="Straight Arrow Connector 27"/>
          <p:cNvCxnSpPr>
            <a:stCxn id="22" idx="2"/>
          </p:cNvCxnSpPr>
          <p:nvPr/>
        </p:nvCxnSpPr>
        <p:spPr>
          <a:xfrm flipH="1">
            <a:off x="3160649" y="3812682"/>
            <a:ext cx="794554" cy="43627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32" name="Oval 31"/>
          <p:cNvSpPr/>
          <p:nvPr/>
        </p:nvSpPr>
        <p:spPr>
          <a:xfrm>
            <a:off x="2167171" y="4133192"/>
            <a:ext cx="1064335" cy="712423"/>
          </a:xfrm>
          <a:prstGeom prst="ellipse">
            <a:avLst/>
          </a:prstGeom>
          <a:solidFill>
            <a:schemeClr val="tx1"/>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GB" sz="2000" b="1" dirty="0">
                <a:solidFill>
                  <a:schemeClr val="bg1"/>
                </a:solidFill>
                <a:cs typeface="Arial" pitchFamily="34" charset="0"/>
              </a:rPr>
              <a:t>CLR</a:t>
            </a:r>
            <a:endParaRPr lang="en-GB" sz="1600" b="1" dirty="0">
              <a:solidFill>
                <a:schemeClr val="bg1"/>
              </a:solidFill>
              <a:cs typeface="Arial" pitchFamily="34" charset="0"/>
            </a:endParaRPr>
          </a:p>
        </p:txBody>
      </p:sp>
      <p:sp>
        <p:nvSpPr>
          <p:cNvPr id="33" name="Rounded Rectangle 32"/>
          <p:cNvSpPr/>
          <p:nvPr/>
        </p:nvSpPr>
        <p:spPr>
          <a:xfrm>
            <a:off x="1197720" y="5033912"/>
            <a:ext cx="1345788" cy="603774"/>
          </a:xfrm>
          <a:prstGeom prst="roundRect">
            <a:avLst/>
          </a:prstGeom>
          <a:solidFill>
            <a:srgbClr val="F3622C"/>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600" b="1" dirty="0">
                <a:solidFill>
                  <a:schemeClr val="tx1"/>
                </a:solidFill>
                <a:cs typeface="Arial" pitchFamily="34" charset="0"/>
              </a:rPr>
              <a:t>Windows</a:t>
            </a:r>
          </a:p>
        </p:txBody>
      </p:sp>
      <p:sp>
        <p:nvSpPr>
          <p:cNvPr id="36" name="Rounded Rectangle 35"/>
          <p:cNvSpPr/>
          <p:nvPr/>
        </p:nvSpPr>
        <p:spPr>
          <a:xfrm>
            <a:off x="2745287" y="5035480"/>
            <a:ext cx="1345788" cy="603774"/>
          </a:xfrm>
          <a:prstGeom prst="roundRect">
            <a:avLst/>
          </a:prstGeom>
          <a:solidFill>
            <a:srgbClr val="F3622C"/>
          </a:solidFill>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GB" sz="1600" b="1" dirty="0">
                <a:solidFill>
                  <a:schemeClr val="tx1"/>
                </a:solidFill>
                <a:cs typeface="Arial" pitchFamily="34" charset="0"/>
              </a:rPr>
              <a:t>Linux</a:t>
            </a:r>
          </a:p>
        </p:txBody>
      </p:sp>
      <p:cxnSp>
        <p:nvCxnSpPr>
          <p:cNvPr id="41" name="Straight Arrow Connector 40"/>
          <p:cNvCxnSpPr>
            <a:stCxn id="32" idx="3"/>
          </p:cNvCxnSpPr>
          <p:nvPr/>
        </p:nvCxnSpPr>
        <p:spPr>
          <a:xfrm flipH="1">
            <a:off x="1962536" y="4741282"/>
            <a:ext cx="360503" cy="2926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2" idx="5"/>
            <a:endCxn id="36" idx="0"/>
          </p:cNvCxnSpPr>
          <p:nvPr/>
        </p:nvCxnSpPr>
        <p:spPr>
          <a:xfrm>
            <a:off x="3075637" y="4741282"/>
            <a:ext cx="342544" cy="2941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TextBox 51"/>
          <p:cNvSpPr txBox="1"/>
          <p:nvPr/>
        </p:nvSpPr>
        <p:spPr>
          <a:xfrm>
            <a:off x="2540894" y="3011086"/>
            <a:ext cx="405891" cy="830997"/>
          </a:xfrm>
          <a:prstGeom prst="rect">
            <a:avLst/>
          </a:prstGeom>
          <a:noFill/>
        </p:spPr>
        <p:txBody>
          <a:bodyPr wrap="square" rtlCol="0">
            <a:spAutoFit/>
          </a:bodyPr>
          <a:lstStyle/>
          <a:p>
            <a:r>
              <a:rPr lang="en-GB" sz="1600" b="1" dirty="0">
                <a:ln>
                  <a:solidFill>
                    <a:srgbClr val="0000FF"/>
                  </a:solidFill>
                </a:ln>
                <a:effectLst>
                  <a:innerShdw blurRad="63500" dist="50800" dir="13500000">
                    <a:prstClr val="black">
                      <a:alpha val="50000"/>
                    </a:prstClr>
                  </a:innerShdw>
                </a:effectLst>
                <a:latin typeface="Courier New" pitchFamily="49" charset="0"/>
                <a:cs typeface="Courier New" pitchFamily="49" charset="0"/>
              </a:rPr>
              <a:t>CIL</a:t>
            </a:r>
          </a:p>
        </p:txBody>
      </p:sp>
    </p:spTree>
    <p:extLst>
      <p:ext uri="{BB962C8B-B14F-4D97-AF65-F5344CB8AC3E}">
        <p14:creationId xmlns:p14="http://schemas.microsoft.com/office/powerpoint/2010/main" val="1266589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Java Packages</a:t>
            </a:r>
            <a:endParaRPr lang="en-US" dirty="0" smtClean="0"/>
          </a:p>
        </p:txBody>
      </p:sp>
      <p:sp>
        <p:nvSpPr>
          <p:cNvPr id="14339" name="Rectangle 3"/>
          <p:cNvSpPr>
            <a:spLocks noGrp="1" noChangeArrowheads="1"/>
          </p:cNvSpPr>
          <p:nvPr>
            <p:ph idx="1"/>
          </p:nvPr>
        </p:nvSpPr>
        <p:spPr>
          <a:xfrm>
            <a:off x="341272" y="1368256"/>
            <a:ext cx="11516239" cy="748758"/>
          </a:xfrm>
        </p:spPr>
        <p:txBody>
          <a:bodyPr vert="horz" lIns="0" tIns="0" rIns="0" bIns="0" rtlCol="0" anchor="t" anchorCtr="0">
            <a:noAutofit/>
          </a:bodyPr>
          <a:lstStyle/>
          <a:p>
            <a:r>
              <a:rPr lang="en-US" b="1" dirty="0"/>
              <a:t>Used to group types and avoid naming conflicts</a:t>
            </a:r>
          </a:p>
          <a:p>
            <a:pPr marL="342000" lvl="1" indent="-342900">
              <a:buSzPct val="115000"/>
            </a:pPr>
            <a:r>
              <a:rPr lang="en-US" dirty="0" smtClean="0"/>
              <a:t>Affects location </a:t>
            </a:r>
            <a:r>
              <a:rPr lang="en-US" dirty="0"/>
              <a:t>of </a:t>
            </a:r>
            <a:r>
              <a:rPr lang="en-US" dirty="0" smtClean="0"/>
              <a:t>the compiled code </a:t>
            </a:r>
            <a:endParaRPr lang="en-US" dirty="0"/>
          </a:p>
        </p:txBody>
      </p:sp>
      <p:sp>
        <p:nvSpPr>
          <p:cNvPr id="824324" name="Rectangle 4"/>
          <p:cNvSpPr>
            <a:spLocks noChangeArrowheads="1"/>
          </p:cNvSpPr>
          <p:nvPr/>
        </p:nvSpPr>
        <p:spPr bwMode="auto">
          <a:xfrm>
            <a:off x="2491344" y="2336757"/>
            <a:ext cx="7510311"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Program {</a:t>
            </a:r>
          </a:p>
          <a:p>
            <a:pPr defTabSz="739775" eaLnBrk="0" hangingPunct="0">
              <a:defRPr/>
            </a:pPr>
            <a:r>
              <a:rPr lang="en-US" dirty="0">
                <a:solidFill>
                  <a:schemeClr val="bg2"/>
                </a:solidFill>
                <a:latin typeface="Lucida Console" pitchFamily="49" charset="0"/>
              </a:rPr>
              <a:t>  </a:t>
            </a:r>
            <a:r>
              <a:rPr lang="en-US" dirty="0">
                <a:solidFill>
                  <a:srgbClr val="0000FF"/>
                </a:solidFill>
                <a:latin typeface="Lucida Console" pitchFamily="49" charset="0"/>
              </a:rPr>
              <a:t>public static void </a:t>
            </a:r>
            <a:r>
              <a:rPr lang="en-US" dirty="0">
                <a:latin typeface="Lucida Console" pitchFamily="49" charset="0"/>
              </a:rPr>
              <a:t>main(String[] </a:t>
            </a:r>
            <a:r>
              <a:rPr lang="en-US" dirty="0" err="1">
                <a:latin typeface="Lucida Console" pitchFamily="49" charset="0"/>
              </a:rPr>
              <a:t>args</a:t>
            </a:r>
            <a:r>
              <a:rPr lang="en-US" dirty="0">
                <a:latin typeface="Lucida Console" pitchFamily="49" charset="0"/>
              </a:rPr>
              <a:t> ) {  </a:t>
            </a:r>
          </a:p>
          <a:p>
            <a:pPr defTabSz="739775" eaLnBrk="0" hangingPunct="0">
              <a:defRPr/>
            </a:pPr>
            <a:r>
              <a:rPr lang="en-US" dirty="0">
                <a:latin typeface="Lucida Console" pitchFamily="49" charset="0"/>
              </a:rPr>
              <a:t>      . . .</a:t>
            </a:r>
          </a:p>
          <a:p>
            <a:pPr defTabSz="739775" eaLnBrk="0" hangingPunct="0">
              <a:defRPr/>
            </a:pPr>
            <a:r>
              <a:rPr lang="en-US" dirty="0">
                <a:latin typeface="Lucida Console" pitchFamily="49" charset="0"/>
              </a:rPr>
              <a:t>  } </a:t>
            </a:r>
            <a:r>
              <a:rPr lang="en-US" dirty="0">
                <a:solidFill>
                  <a:schemeClr val="accent6">
                    <a:lumMod val="50000"/>
                  </a:schemeClr>
                </a:solidFill>
                <a:latin typeface="Lucida Console" pitchFamily="49" charset="0"/>
              </a:rPr>
              <a:t>// end of method Main</a:t>
            </a:r>
          </a:p>
          <a:p>
            <a:pPr defTabSz="739775" eaLnBrk="0" hangingPunct="0">
              <a:defRPr/>
            </a:pPr>
            <a:r>
              <a:rPr lang="en-US" dirty="0">
                <a:solidFill>
                  <a:srgbClr val="000000"/>
                </a:solidFill>
                <a:latin typeface="Lucida Console" pitchFamily="49" charset="0"/>
              </a:rPr>
              <a:t>}</a:t>
            </a:r>
            <a:r>
              <a:rPr lang="en-US" dirty="0">
                <a:solidFill>
                  <a:srgbClr val="008000"/>
                </a:solidFill>
                <a:latin typeface="Lucida Console" pitchFamily="49" charset="0"/>
              </a:rPr>
              <a:t>   // end of class Program</a:t>
            </a:r>
          </a:p>
        </p:txBody>
      </p:sp>
      <p:sp>
        <p:nvSpPr>
          <p:cNvPr id="6" name="Line 7"/>
          <p:cNvSpPr>
            <a:spLocks noChangeShapeType="1"/>
          </p:cNvSpPr>
          <p:nvPr/>
        </p:nvSpPr>
        <p:spPr bwMode="auto">
          <a:xfrm flipH="1" flipV="1">
            <a:off x="5975781" y="2500461"/>
            <a:ext cx="1025116" cy="0"/>
          </a:xfrm>
          <a:prstGeom prst="line">
            <a:avLst/>
          </a:prstGeom>
          <a:ln>
            <a:solidFill>
              <a:srgbClr val="004050"/>
            </a:solidFill>
            <a:headEnd/>
            <a:tailEnd type="triangle" w="med" len="med"/>
          </a:ln>
        </p:spPr>
        <p:style>
          <a:lnRef idx="3">
            <a:schemeClr val="accent4"/>
          </a:lnRef>
          <a:fillRef idx="0">
            <a:schemeClr val="accent4"/>
          </a:fillRef>
          <a:effectRef idx="2">
            <a:schemeClr val="accent4"/>
          </a:effectRef>
          <a:fontRef idx="minor">
            <a:schemeClr val="tx1"/>
          </a:fontRef>
        </p:style>
        <p:txBody>
          <a:bodyPr wrap="square">
            <a:spAutoFit/>
          </a:bodyPr>
          <a:lstStyle/>
          <a:p>
            <a:endParaRPr lang="en-GB"/>
          </a:p>
        </p:txBody>
      </p:sp>
      <p:sp>
        <p:nvSpPr>
          <p:cNvPr id="5" name="Rectangle 9"/>
          <p:cNvSpPr>
            <a:spLocks noChangeArrowheads="1"/>
          </p:cNvSpPr>
          <p:nvPr/>
        </p:nvSpPr>
        <p:spPr bwMode="auto">
          <a:xfrm>
            <a:off x="6936509" y="2335205"/>
            <a:ext cx="3078867" cy="307777"/>
          </a:xfrm>
          <a:prstGeom prst="rect">
            <a:avLst/>
          </a:prstGeom>
          <a:solidFill>
            <a:srgbClr val="004050"/>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sz="1400" dirty="0"/>
              <a:t>One of these at top of every file</a:t>
            </a:r>
          </a:p>
        </p:txBody>
      </p:sp>
      <p:sp>
        <p:nvSpPr>
          <p:cNvPr id="7" name="Rectangle 4"/>
          <p:cNvSpPr>
            <a:spLocks noChangeArrowheads="1"/>
          </p:cNvSpPr>
          <p:nvPr/>
        </p:nvSpPr>
        <p:spPr bwMode="auto">
          <a:xfrm>
            <a:off x="2491344" y="4567338"/>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a:solidFill>
                  <a:srgbClr val="000000"/>
                </a:solidFill>
                <a:latin typeface="Lucida Console" pitchFamily="49" charset="0"/>
              </a:rPr>
              <a:t>qa.hr;</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
        <p:nvSpPr>
          <p:cNvPr id="8" name="Rectangle 4"/>
          <p:cNvSpPr>
            <a:spLocks noChangeArrowheads="1"/>
          </p:cNvSpPr>
          <p:nvPr/>
        </p:nvSpPr>
        <p:spPr bwMode="auto">
          <a:xfrm>
            <a:off x="6356813" y="4567337"/>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Tree>
    <p:extLst>
      <p:ext uri="{BB962C8B-B14F-4D97-AF65-F5344CB8AC3E}">
        <p14:creationId xmlns:p14="http://schemas.microsoft.com/office/powerpoint/2010/main" val="271451650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Packages and import statements</a:t>
            </a:r>
            <a:endParaRPr lang="en-GB" dirty="0"/>
          </a:p>
        </p:txBody>
      </p:sp>
      <p:sp>
        <p:nvSpPr>
          <p:cNvPr id="3" name="Rectangle 3"/>
          <p:cNvSpPr txBox="1">
            <a:spLocks noChangeArrowheads="1"/>
          </p:cNvSpPr>
          <p:nvPr/>
        </p:nvSpPr>
        <p:spPr>
          <a:xfrm>
            <a:off x="1773239" y="780615"/>
            <a:ext cx="8709025" cy="5568950"/>
          </a:xfrm>
          <a:prstGeom prst="rect">
            <a:avLst/>
          </a:prstGeom>
        </p:spPr>
        <p:txBody>
          <a:bodyPr/>
          <a:lstStyle/>
          <a:p>
            <a:pPr marL="288925" indent="-288925" eaLnBrk="0" fontAlgn="base" hangingPunct="0">
              <a:lnSpc>
                <a:spcPct val="120000"/>
              </a:lnSpc>
              <a:spcBef>
                <a:spcPct val="60000"/>
              </a:spcBef>
              <a:spcAft>
                <a:spcPct val="0"/>
              </a:spcAft>
              <a:buClr>
                <a:schemeClr val="bg2"/>
              </a:buClr>
              <a:buFontTx/>
              <a:buChar char="•"/>
              <a:defRPr/>
            </a:pPr>
            <a:endParaRPr lang="en-US" sz="2400" b="1" kern="0" dirty="0">
              <a:solidFill>
                <a:srgbClr val="134183"/>
              </a:solidFill>
            </a:endParaRPr>
          </a:p>
        </p:txBody>
      </p:sp>
      <p:sp>
        <p:nvSpPr>
          <p:cNvPr id="6" name="Rectangle 4"/>
          <p:cNvSpPr>
            <a:spLocks noChangeArrowheads="1"/>
          </p:cNvSpPr>
          <p:nvPr/>
        </p:nvSpPr>
        <p:spPr bwMode="auto">
          <a:xfrm>
            <a:off x="1986161" y="1519822"/>
            <a:ext cx="6690251" cy="407048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lstStyle/>
          <a:p>
            <a:pPr defTabSz="739775" eaLnBrk="0" hangingPunct="0">
              <a:defRPr/>
            </a:pPr>
            <a:r>
              <a:rPr lang="en-GB" dirty="0">
                <a:solidFill>
                  <a:srgbClr val="0000C8"/>
                </a:solidFill>
                <a:latin typeface="Lucida Console" pitchFamily="49" charset="0"/>
              </a:rPr>
              <a:t>package</a:t>
            </a:r>
            <a:r>
              <a:rPr lang="en-GB" dirty="0">
                <a:solidFill>
                  <a:srgbClr val="0000FF"/>
                </a:solidFill>
                <a:latin typeface="Lucida Console" pitchFamily="49" charset="0"/>
              </a:rPr>
              <a:t> </a:t>
            </a:r>
            <a:r>
              <a:rPr lang="en-GB" dirty="0" err="1">
                <a:solidFill>
                  <a:srgbClr val="000000"/>
                </a:solidFill>
                <a:latin typeface="Lucida Console" pitchFamily="49" charset="0"/>
              </a:rPr>
              <a:t>qa.apprentice</a:t>
            </a:r>
            <a:r>
              <a:rPr lang="en-GB" dirty="0">
                <a:solidFill>
                  <a:srgbClr val="000000"/>
                </a:solidFill>
                <a:latin typeface="Lucida Console" pitchFamily="49" charset="0"/>
              </a:rPr>
              <a:t>;</a:t>
            </a:r>
            <a:br>
              <a:rPr lang="en-GB" dirty="0">
                <a:solidFill>
                  <a:srgbClr val="000000"/>
                </a:solidFill>
                <a:latin typeface="Lucida Console" pitchFamily="49" charset="0"/>
              </a:rPr>
            </a:br>
            <a:r>
              <a:rPr lang="en-GB" dirty="0">
                <a:solidFill>
                  <a:srgbClr val="000000"/>
                </a:solidFill>
                <a:latin typeface="Lucida Console" pitchFamily="49" charset="0"/>
              </a:rPr>
              <a:t/>
            </a:r>
            <a:br>
              <a:rPr lang="en-GB" dirty="0">
                <a:solidFill>
                  <a:srgbClr val="000000"/>
                </a:solidFill>
                <a:latin typeface="Lucida Console" pitchFamily="49" charset="0"/>
              </a:rPr>
            </a:br>
            <a:r>
              <a:rPr lang="en-GB" b="1" dirty="0">
                <a:solidFill>
                  <a:srgbClr val="0000C8"/>
                </a:solidFill>
                <a:latin typeface="Lucida Console" pitchFamily="49" charset="0"/>
              </a:rPr>
              <a:t>import </a:t>
            </a:r>
            <a:r>
              <a:rPr lang="en-GB" b="1" dirty="0">
                <a:latin typeface="Lucida Console" pitchFamily="49" charset="0"/>
              </a:rPr>
              <a:t>java.io.*</a:t>
            </a:r>
            <a:r>
              <a:rPr lang="en-GB" dirty="0">
                <a:latin typeface="Lucida Console" pitchFamily="49" charset="0"/>
              </a:rPr>
              <a:t>;</a:t>
            </a:r>
          </a:p>
          <a:p>
            <a:pPr defTabSz="739775" eaLnBrk="0" hangingPunct="0">
              <a:defRPr/>
            </a:pPr>
            <a:r>
              <a:rPr lang="en-GB" dirty="0">
                <a:solidFill>
                  <a:srgbClr val="0000FF"/>
                </a:solidFill>
                <a:latin typeface="Lucida Console" pitchFamily="49" charset="0"/>
              </a:rPr>
              <a:t/>
            </a:r>
            <a:br>
              <a:rPr lang="en-GB" dirty="0">
                <a:solidFill>
                  <a:srgbClr val="0000FF"/>
                </a:solidFill>
                <a:latin typeface="Lucida Console" pitchFamily="49" charset="0"/>
              </a:rPr>
            </a:b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dirty="0">
                <a:solidFill>
                  <a:srgbClr val="0000FF"/>
                </a:solidFill>
                <a:latin typeface="Lucida Console" pitchFamily="49" charset="0"/>
              </a:rPr>
              <a:t>  public</a:t>
            </a:r>
            <a:r>
              <a:rPr lang="en-GB" dirty="0">
                <a:solidFill>
                  <a:srgbClr val="0000C8"/>
                </a:solidFill>
                <a:latin typeface="Lucida Console" pitchFamily="49" charset="0"/>
              </a:rPr>
              <a:t> </a:t>
            </a:r>
            <a:r>
              <a:rPr lang="en-GB" dirty="0">
                <a:solidFill>
                  <a:srgbClr val="0000FF"/>
                </a:solidFill>
                <a:latin typeface="Lucida Console" pitchFamily="49" charset="0"/>
              </a:rPr>
              <a:t>static</a:t>
            </a:r>
            <a:r>
              <a:rPr lang="en-GB" dirty="0">
                <a:solidFill>
                  <a:srgbClr val="0000C8"/>
                </a:solidFill>
                <a:latin typeface="Lucida Console" pitchFamily="49" charset="0"/>
              </a:rPr>
              <a:t> </a:t>
            </a:r>
            <a:r>
              <a:rPr lang="en-GB" dirty="0">
                <a:solidFill>
                  <a:srgbClr val="0000FF"/>
                </a:solidFill>
                <a:latin typeface="Lucida Console" pitchFamily="49" charset="0"/>
              </a:rPr>
              <a:t>void</a:t>
            </a:r>
            <a:r>
              <a:rPr lang="en-GB" dirty="0">
                <a:latin typeface="Lucida Console" pitchFamily="49" charset="0"/>
              </a:rPr>
              <a:t> </a:t>
            </a:r>
            <a:r>
              <a:rPr lang="en-GB" dirty="0">
                <a:solidFill>
                  <a:srgbClr val="000000"/>
                </a:solidFill>
                <a:latin typeface="Lucida Console" pitchFamily="49" charset="0"/>
              </a:rPr>
              <a:t>main(</a:t>
            </a:r>
            <a:r>
              <a:rPr lang="en-GB" dirty="0">
                <a:solidFill>
                  <a:srgbClr val="0000FF"/>
                </a:solidFill>
                <a:latin typeface="Lucida Console" pitchFamily="49" charset="0"/>
              </a:rPr>
              <a:t>String</a:t>
            </a:r>
            <a:r>
              <a:rPr lang="en-GB" dirty="0">
                <a:solidFill>
                  <a:srgbClr val="000000"/>
                </a:solidFill>
                <a:latin typeface="Lucida Console" pitchFamily="49" charset="0"/>
              </a:rPr>
              <a:t>[ ] </a:t>
            </a:r>
            <a:r>
              <a:rPr lang="en-GB" dirty="0" err="1">
                <a:solidFill>
                  <a:srgbClr val="000000"/>
                </a:solidFill>
                <a:latin typeface="Lucida Console" pitchFamily="49" charset="0"/>
              </a:rPr>
              <a:t>args</a:t>
            </a:r>
            <a:r>
              <a:rPr lang="en-GB" dirty="0">
                <a:solidFill>
                  <a:srgbClr val="000000"/>
                </a:solidFill>
                <a:latin typeface="Lucida Console" pitchFamily="49" charset="0"/>
              </a:rPr>
              <a:t>)</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r>
              <a:rPr lang="en-GB" b="1" dirty="0" err="1">
                <a:solidFill>
                  <a:srgbClr val="000000"/>
                </a:solidFill>
                <a:latin typeface="Lucida Console" pitchFamily="49" charset="0"/>
              </a:rPr>
              <a:t>TimeTable</a:t>
            </a:r>
            <a:r>
              <a:rPr lang="en-GB" dirty="0">
                <a:solidFill>
                  <a:srgbClr val="000000"/>
                </a:solidFill>
                <a:latin typeface="Lucida Console" pitchFamily="49" charset="0"/>
              </a:rPr>
              <a:t> </a:t>
            </a:r>
            <a:r>
              <a:rPr lang="en-GB" dirty="0" err="1">
                <a:solidFill>
                  <a:srgbClr val="000000"/>
                </a:solidFill>
                <a:latin typeface="Lucida Console" pitchFamily="49" charset="0"/>
              </a:rPr>
              <a:t>qaaTimetable</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b="1" dirty="0" err="1">
                <a:solidFill>
                  <a:srgbClr val="000000"/>
                </a:solidFill>
                <a:latin typeface="Lucida Console" pitchFamily="49" charset="0"/>
              </a:rPr>
              <a:t>FileReader</a:t>
            </a:r>
            <a:r>
              <a:rPr lang="en-GB" dirty="0">
                <a:solidFill>
                  <a:srgbClr val="000000"/>
                </a:solidFill>
                <a:latin typeface="Lucida Console" pitchFamily="49" charset="0"/>
              </a:rPr>
              <a:t> </a:t>
            </a:r>
            <a:r>
              <a:rPr lang="en-GB" dirty="0" err="1">
                <a:solidFill>
                  <a:srgbClr val="000000"/>
                </a:solidFill>
                <a:latin typeface="Lucida Console" pitchFamily="49" charset="0"/>
              </a:rPr>
              <a:t>fr</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using ‘</a:t>
            </a:r>
            <a:r>
              <a:rPr lang="en-GB" dirty="0" err="1">
                <a:solidFill>
                  <a:schemeClr val="accent6">
                    <a:lumMod val="50000"/>
                  </a:schemeClr>
                </a:solidFill>
                <a:latin typeface="Lucida Console" pitchFamily="49" charset="0"/>
              </a:rPr>
              <a:t>fr</a:t>
            </a:r>
            <a:r>
              <a:rPr lang="en-GB" dirty="0">
                <a:solidFill>
                  <a:schemeClr val="accent6">
                    <a:lumMod val="50000"/>
                  </a:schemeClr>
                </a:solidFill>
                <a:latin typeface="Lucida Console" pitchFamily="49" charset="0"/>
              </a:rPr>
              <a:t>’ and </a:t>
            </a:r>
            <a:r>
              <a:rPr lang="en-GB" dirty="0" err="1">
                <a:solidFill>
                  <a:schemeClr val="accent6">
                    <a:lumMod val="50000"/>
                  </a:schemeClr>
                </a:solidFill>
                <a:latin typeface="Lucida Console" pitchFamily="49" charset="0"/>
              </a:rPr>
              <a:t>qaaTimeTable</a:t>
            </a:r>
            <a:r>
              <a:rPr lang="en-GB" dirty="0">
                <a:solidFill>
                  <a:schemeClr val="accent6">
                    <a:lumMod val="50000"/>
                  </a:schemeClr>
                </a:solidFill>
                <a:latin typeface="Lucida Console" pitchFamily="49" charset="0"/>
              </a:rPr>
              <a:t> ...</a:t>
            </a:r>
          </a:p>
          <a:p>
            <a:pPr defTabSz="739775" eaLnBrk="0" hangingPunct="0">
              <a:tabLst>
                <a:tab pos="341313" algn="l"/>
                <a:tab pos="682625" algn="l"/>
                <a:tab pos="1025525" algn="l"/>
                <a:tab pos="1376363" algn="l"/>
              </a:tabLst>
              <a:defRPr/>
            </a:pPr>
            <a:r>
              <a:rPr lang="en-GB" dirty="0">
                <a:latin typeface="Lucida Console" pitchFamily="49" charset="0"/>
              </a:rPr>
              <a:t>  </a:t>
            </a: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034051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C# namespaces</a:t>
            </a:r>
          </a:p>
        </p:txBody>
      </p:sp>
      <p:sp>
        <p:nvSpPr>
          <p:cNvPr id="14339" name="Rectangle 3"/>
          <p:cNvSpPr>
            <a:spLocks noGrp="1" noChangeArrowheads="1"/>
          </p:cNvSpPr>
          <p:nvPr>
            <p:ph idx="1"/>
          </p:nvPr>
        </p:nvSpPr>
        <p:spPr>
          <a:xfrm>
            <a:off x="341272" y="1368256"/>
            <a:ext cx="11516239" cy="748758"/>
          </a:xfrm>
        </p:spPr>
        <p:txBody>
          <a:bodyPr vert="horz" lIns="0" tIns="0" rIns="0" bIns="0" rtlCol="0" anchor="t" anchorCtr="0">
            <a:noAutofit/>
          </a:bodyPr>
          <a:lstStyle/>
          <a:p>
            <a:r>
              <a:rPr lang="en-US" b="1" dirty="0"/>
              <a:t>Used to group types and avoid naming conflicts</a:t>
            </a:r>
          </a:p>
          <a:p>
            <a:pPr marL="342000" lvl="1" indent="-342900">
              <a:buSzPct val="115000"/>
            </a:pPr>
            <a:r>
              <a:rPr lang="en-US" dirty="0"/>
              <a:t>Does not affect </a:t>
            </a:r>
            <a:r>
              <a:rPr lang="en-US" dirty="0" smtClean="0"/>
              <a:t>the location </a:t>
            </a:r>
            <a:r>
              <a:rPr lang="en-US" dirty="0"/>
              <a:t>of </a:t>
            </a:r>
            <a:r>
              <a:rPr lang="en-US" dirty="0" smtClean="0"/>
              <a:t>compiled assembly ( .exe/ .</a:t>
            </a:r>
            <a:r>
              <a:rPr lang="en-US" dirty="0" err="1" smtClean="0"/>
              <a:t>dll</a:t>
            </a:r>
            <a:r>
              <a:rPr lang="en-US" dirty="0" smtClean="0"/>
              <a:t> )</a:t>
            </a:r>
            <a:endParaRPr lang="en-US" dirty="0"/>
          </a:p>
        </p:txBody>
      </p:sp>
      <p:sp>
        <p:nvSpPr>
          <p:cNvPr id="824324" name="Rectangle 4"/>
          <p:cNvSpPr>
            <a:spLocks noChangeArrowheads="1"/>
          </p:cNvSpPr>
          <p:nvPr/>
        </p:nvSpPr>
        <p:spPr bwMode="auto">
          <a:xfrm>
            <a:off x="2425355" y="2195359"/>
            <a:ext cx="7510311" cy="2305759"/>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namespace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Program {</a:t>
            </a:r>
          </a:p>
          <a:p>
            <a:pPr defTabSz="739775" eaLnBrk="0" hangingPunct="0">
              <a:defRPr/>
            </a:pPr>
            <a:r>
              <a:rPr lang="en-US" dirty="0">
                <a:solidFill>
                  <a:schemeClr val="bg2"/>
                </a:solidFill>
                <a:latin typeface="Lucida Console" pitchFamily="49" charset="0"/>
              </a:rPr>
              <a:t>  </a:t>
            </a:r>
            <a:r>
              <a:rPr lang="en-US" dirty="0">
                <a:solidFill>
                  <a:srgbClr val="0000FF"/>
                </a:solidFill>
                <a:latin typeface="Lucida Console" pitchFamily="49" charset="0"/>
              </a:rPr>
              <a:t>public static void </a:t>
            </a:r>
            <a:r>
              <a:rPr lang="en-US" dirty="0">
                <a:latin typeface="Lucida Console" pitchFamily="49" charset="0"/>
              </a:rPr>
              <a:t>Main(string[] </a:t>
            </a:r>
            <a:r>
              <a:rPr lang="en-US" dirty="0" err="1">
                <a:latin typeface="Lucida Console" pitchFamily="49" charset="0"/>
              </a:rPr>
              <a:t>args</a:t>
            </a:r>
            <a:r>
              <a:rPr lang="en-US" dirty="0">
                <a:latin typeface="Lucida Console" pitchFamily="49" charset="0"/>
              </a:rPr>
              <a:t> ) {  </a:t>
            </a:r>
          </a:p>
          <a:p>
            <a:pPr defTabSz="739775" eaLnBrk="0" hangingPunct="0">
              <a:defRPr/>
            </a:pPr>
            <a:r>
              <a:rPr lang="en-US" dirty="0">
                <a:latin typeface="Lucida Console" pitchFamily="49" charset="0"/>
              </a:rPr>
              <a:t>      . . .</a:t>
            </a:r>
          </a:p>
          <a:p>
            <a:pPr defTabSz="739775" eaLnBrk="0" hangingPunct="0">
              <a:defRPr/>
            </a:pPr>
            <a:r>
              <a:rPr lang="en-US" dirty="0">
                <a:latin typeface="Lucida Console" pitchFamily="49" charset="0"/>
              </a:rPr>
              <a:t>  } </a:t>
            </a:r>
            <a:r>
              <a:rPr lang="en-US" dirty="0">
                <a:solidFill>
                  <a:schemeClr val="accent6">
                    <a:lumMod val="50000"/>
                  </a:schemeClr>
                </a:solidFill>
                <a:latin typeface="Lucida Console" pitchFamily="49" charset="0"/>
              </a:rPr>
              <a:t>// end of method Main</a:t>
            </a:r>
          </a:p>
          <a:p>
            <a:pPr defTabSz="739775" eaLnBrk="0" hangingPunct="0">
              <a:defRPr/>
            </a:pPr>
            <a:r>
              <a:rPr lang="en-US" dirty="0">
                <a:solidFill>
                  <a:srgbClr val="000000"/>
                </a:solidFill>
                <a:latin typeface="Lucida Console" pitchFamily="49" charset="0"/>
              </a:rPr>
              <a:t> }</a:t>
            </a:r>
            <a:r>
              <a:rPr lang="en-US" dirty="0">
                <a:solidFill>
                  <a:srgbClr val="008000"/>
                </a:solidFill>
                <a:latin typeface="Lucida Console" pitchFamily="49" charset="0"/>
              </a:rPr>
              <a:t>  // end of class Program</a:t>
            </a:r>
          </a:p>
          <a:p>
            <a:pPr defTabSz="739775" eaLnBrk="0" hangingPunct="0">
              <a:defRPr/>
            </a:pPr>
            <a:r>
              <a:rPr lang="en-US" dirty="0">
                <a:solidFill>
                  <a:srgbClr val="000000"/>
                </a:solidFill>
                <a:latin typeface="Lucida Console" pitchFamily="49" charset="0"/>
              </a:rPr>
              <a:t>}   </a:t>
            </a:r>
            <a:r>
              <a:rPr lang="en-US" dirty="0">
                <a:solidFill>
                  <a:srgbClr val="008000"/>
                </a:solidFill>
                <a:latin typeface="Lucida Console" pitchFamily="49" charset="0"/>
              </a:rPr>
              <a:t>// end of namespace</a:t>
            </a:r>
          </a:p>
        </p:txBody>
      </p:sp>
      <p:sp>
        <p:nvSpPr>
          <p:cNvPr id="6" name="Line 7"/>
          <p:cNvSpPr>
            <a:spLocks noChangeShapeType="1"/>
          </p:cNvSpPr>
          <p:nvPr/>
        </p:nvSpPr>
        <p:spPr bwMode="auto">
          <a:xfrm flipH="1" flipV="1">
            <a:off x="6071293" y="2359251"/>
            <a:ext cx="1025116" cy="0"/>
          </a:xfrm>
          <a:prstGeom prst="line">
            <a:avLst/>
          </a:prstGeom>
          <a:ln>
            <a:solidFill>
              <a:srgbClr val="004050"/>
            </a:solidFill>
            <a:headEnd/>
            <a:tailEnd type="triangle" w="med" len="med"/>
          </a:ln>
        </p:spPr>
        <p:style>
          <a:lnRef idx="3">
            <a:schemeClr val="accent4"/>
          </a:lnRef>
          <a:fillRef idx="0">
            <a:schemeClr val="accent4"/>
          </a:fillRef>
          <a:effectRef idx="2">
            <a:schemeClr val="accent4"/>
          </a:effectRef>
          <a:fontRef idx="minor">
            <a:schemeClr val="tx1"/>
          </a:fontRef>
        </p:style>
        <p:txBody>
          <a:bodyPr wrap="square">
            <a:spAutoFit/>
          </a:bodyPr>
          <a:lstStyle/>
          <a:p>
            <a:endParaRPr lang="en-GB"/>
          </a:p>
        </p:txBody>
      </p:sp>
      <p:sp>
        <p:nvSpPr>
          <p:cNvPr id="5" name="Rectangle 9"/>
          <p:cNvSpPr>
            <a:spLocks noChangeArrowheads="1"/>
          </p:cNvSpPr>
          <p:nvPr/>
        </p:nvSpPr>
        <p:spPr bwMode="auto">
          <a:xfrm>
            <a:off x="6807200" y="2194000"/>
            <a:ext cx="3132760" cy="307777"/>
          </a:xfrm>
          <a:prstGeom prst="rect">
            <a:avLst/>
          </a:prstGeom>
          <a:solidFill>
            <a:srgbClr val="004050"/>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sz="1400" dirty="0"/>
              <a:t>One of these at top of every file</a:t>
            </a:r>
          </a:p>
        </p:txBody>
      </p:sp>
      <p:sp>
        <p:nvSpPr>
          <p:cNvPr id="7" name="Rectangle 4"/>
          <p:cNvSpPr>
            <a:spLocks noChangeArrowheads="1"/>
          </p:cNvSpPr>
          <p:nvPr/>
        </p:nvSpPr>
        <p:spPr bwMode="auto">
          <a:xfrm>
            <a:off x="2411067" y="4748783"/>
            <a:ext cx="3667009"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namespace</a:t>
            </a:r>
            <a:r>
              <a:rPr lang="en-US" dirty="0">
                <a:latin typeface="Lucida Console" pitchFamily="49" charset="0"/>
              </a:rPr>
              <a:t> </a:t>
            </a:r>
            <a:r>
              <a:rPr lang="en-US" dirty="0" err="1">
                <a:solidFill>
                  <a:srgbClr val="000000"/>
                </a:solidFill>
                <a:latin typeface="Lucida Console" pitchFamily="49" charset="0"/>
              </a:rPr>
              <a:t>QA.Hr</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 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
        <p:nvSpPr>
          <p:cNvPr id="8" name="Rectangle 4"/>
          <p:cNvSpPr>
            <a:spLocks noChangeArrowheads="1"/>
          </p:cNvSpPr>
          <p:nvPr/>
        </p:nvSpPr>
        <p:spPr bwMode="auto">
          <a:xfrm>
            <a:off x="6290824" y="4744509"/>
            <a:ext cx="3667009" cy="1751762"/>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namespace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 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 }</a:t>
            </a: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Tree>
    <p:extLst>
      <p:ext uri="{BB962C8B-B14F-4D97-AF65-F5344CB8AC3E}">
        <p14:creationId xmlns:p14="http://schemas.microsoft.com/office/powerpoint/2010/main" val="425977955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urseware" ma:contentTypeID="0x010100F0967B7CEE8D417F966757887D9466FB00BF827E6A33EABC489C0FABBC440ED818" ma:contentTypeVersion="0" ma:contentTypeDescription="Base content type which represents courseware documents" ma:contentTypeScope="" ma:versionID="8a59d95b2d855327d0cb7580dd693dff">
  <xsd:schema xmlns:xsd="http://www.w3.org/2001/XMLSchema" xmlns:xs="http://www.w3.org/2001/XMLSchema" xmlns:p="http://schemas.microsoft.com/office/2006/metadata/properties" xmlns:ns2="E64DA411-94AE-4202-97C9-83273A834252" targetNamespace="http://schemas.microsoft.com/office/2006/metadata/properties" ma:root="true" ma:fieldsID="926c69dd6e25a8455cbd6f3669752403" ns2:_="">
    <xsd:import namespace="E64DA411-94AE-4202-97C9-83273A83425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4DA411-94AE-4202-97C9-83273A83425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equenceNumber xmlns="E64DA411-94AE-4202-97C9-83273A834252" xsi:nil="true"/>
    <IsBuildFile xmlns="E64DA411-94AE-4202-97C9-83273A834252" xsi:nil="true"/>
    <BookTypeField0 xmlns="E64DA411-94AE-4202-97C9-83273A83425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3A3EBDD2-B9C1-4A21-BE5E-6BA5FA804767}"/>
</file>

<file path=customXml/itemProps2.xml><?xml version="1.0" encoding="utf-8"?>
<ds:datastoreItem xmlns:ds="http://schemas.openxmlformats.org/officeDocument/2006/customXml" ds:itemID="{E72A4E4C-4430-4993-B430-D45066C7803B}">
  <ds:schemaRefs>
    <ds:schemaRef ds:uri="http://schemas.microsoft.com/sharepoint/v3/contenttype/forms"/>
  </ds:schemaRefs>
</ds:datastoreItem>
</file>

<file path=customXml/itemProps3.xml><?xml version="1.0" encoding="utf-8"?>
<ds:datastoreItem xmlns:ds="http://schemas.openxmlformats.org/officeDocument/2006/customXml" ds:itemID="{9A8F143C-5F8F-4F12-A25E-E0CFB4EDDD8F}">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794D9DE-4FDF-4DC0-8B2C-5438320C69D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10609</TotalTime>
  <Words>1624</Words>
  <Application>Microsoft Office PowerPoint</Application>
  <PresentationFormat>Custom</PresentationFormat>
  <Paragraphs>200</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Master</vt:lpstr>
      <vt:lpstr>Introduction  to Language  and Tools</vt:lpstr>
      <vt:lpstr>PowerPoint Presentation</vt:lpstr>
      <vt:lpstr>What is Java?</vt:lpstr>
      <vt:lpstr>Compiling and Running a Java App</vt:lpstr>
      <vt:lpstr>What is C#?</vt:lpstr>
      <vt:lpstr>Compiling and Running a C# App</vt:lpstr>
      <vt:lpstr>Java Packages</vt:lpstr>
      <vt:lpstr>Java Packages and import statements</vt:lpstr>
      <vt:lpstr>C# namespaces</vt:lpstr>
      <vt:lpstr>Using classes in other namespaces</vt:lpstr>
      <vt:lpstr>PowerPoint Presentation</vt:lpstr>
      <vt:lpstr>PowerPoint Presentation</vt:lpstr>
    </vt:vector>
  </TitlesOfParts>
  <Manager/>
  <Company>QA Ltd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User</cp:lastModifiedBy>
  <cp:revision>964</cp:revision>
  <cp:lastPrinted>2019-07-03T09:46:41Z</cp:lastPrinted>
  <dcterms:created xsi:type="dcterms:W3CDTF">2019-09-05T08:17:12Z</dcterms:created>
  <dcterms:modified xsi:type="dcterms:W3CDTF">2020-05-18T09:12:13Z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300</vt:r8>
  </property>
  <property fmtid="{D5CDD505-2E9C-101B-9397-08002B2CF9AE}" pid="3" name="Chapter">
    <vt:lpwstr>1</vt:lpwstr>
  </property>
  <property fmtid="{D5CDD505-2E9C-101B-9397-08002B2CF9AE}" pid="4" name="ContentTypeId">
    <vt:lpwstr>0x010100F0967B7CEE8D417F966757887D9466FB00BF827E6A33EABC489C0FABBC440ED818</vt:lpwstr>
  </property>
  <property fmtid="{D5CDD505-2E9C-101B-9397-08002B2CF9AE}" pid="5" name="BookType">
    <vt:lpwstr>7</vt:lpwstr>
  </property>
</Properties>
</file>