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1555" r:id="rId5"/>
    <p:sldId id="1560" r:id="rId6"/>
    <p:sldId id="1561" r:id="rId7"/>
    <p:sldId id="1562" r:id="rId8"/>
    <p:sldId id="1563" r:id="rId9"/>
    <p:sldId id="1564" r:id="rId10"/>
    <p:sldId id="1565" r:id="rId11"/>
    <p:sldId id="1566" r:id="rId12"/>
    <p:sldId id="1567" r:id="rId13"/>
    <p:sldId id="1568" r:id="rId14"/>
  </p:sldIdLst>
  <p:sldSz cx="12192000" cy="6858000"/>
  <p:notesSz cx="9775825" cy="6645275"/>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3622C"/>
    <a:srgbClr val="28CFF9"/>
    <a:srgbClr val="000000"/>
    <a:srgbClr val="09EDB8"/>
    <a:srgbClr val="7E007C"/>
    <a:srgbClr val="BE7FBD"/>
    <a:srgbClr val="F7916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9" autoAdjust="0"/>
    <p:restoredTop sz="89643" autoAdjust="0"/>
  </p:normalViewPr>
  <p:slideViewPr>
    <p:cSldViewPr snapToGrid="0" snapToObjects="1" showGuides="1">
      <p:cViewPr varScale="1">
        <p:scale>
          <a:sx n="65" d="100"/>
          <a:sy n="65" d="100"/>
        </p:scale>
        <p:origin x="1242" y="8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0817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650171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r>
              <a:rPr lang="en-GB" dirty="0" smtClean="0"/>
              <a:t>This course is designed to give you a grounding in software development in Java and C#. T</a:t>
            </a:r>
            <a:r>
              <a:rPr lang="en-GB" baseline="0" dirty="0" smtClean="0"/>
              <a:t>hroughout we will concentrate on programming fundamentals, learning syntax and keywords and navigation skills initially. </a:t>
            </a:r>
            <a:r>
              <a:rPr lang="en-GB" dirty="0" smtClean="0"/>
              <a:t>We will be learning</a:t>
            </a:r>
            <a:r>
              <a:rPr lang="en-GB" baseline="0" dirty="0" smtClean="0"/>
              <a:t> how to define our own complex types and how to be </a:t>
            </a:r>
            <a:r>
              <a:rPr lang="en-GB" dirty="0" smtClean="0"/>
              <a:t>consumers of them.</a:t>
            </a:r>
            <a:r>
              <a:rPr lang="en-GB" baseline="0" dirty="0" smtClean="0"/>
              <a:t> Only then can we be productive users of the 000’s of types predefined in the different Framework’s class libraries. This is not a ‘technology course’ – that comes later, it is semi-technical, the Technology comes later. We will learn just a little of the Java and C# framework.</a:t>
            </a:r>
            <a:endParaRPr lang="en-GB" dirty="0" smtClean="0"/>
          </a:p>
          <a:p>
            <a:r>
              <a:rPr lang="en-GB" dirty="0" smtClean="0"/>
              <a:t>It will enable you to know </a:t>
            </a:r>
            <a:r>
              <a:rPr lang="en-GB" baseline="0" dirty="0" smtClean="0"/>
              <a:t>how hard / easy you are going to find Java development.</a:t>
            </a:r>
            <a:br>
              <a:rPr lang="en-GB" baseline="0" dirty="0" smtClean="0"/>
            </a:br>
            <a:r>
              <a:rPr lang="en-GB" baseline="0" dirty="0" smtClean="0"/>
              <a:t>It will position you ready to read and work with any Java and C# code you should see, be it in a later course, a book, blog, article or indeed live code back at the office.</a:t>
            </a:r>
          </a:p>
          <a:p>
            <a:endParaRPr lang="en-GB" dirty="0" smtClean="0"/>
          </a:p>
          <a:p>
            <a:endParaRPr lang="en-GB" dirty="0" smtClean="0"/>
          </a:p>
        </p:txBody>
      </p:sp>
    </p:spTree>
    <p:extLst>
      <p:ext uri="{BB962C8B-B14F-4D97-AF65-F5344CB8AC3E}">
        <p14:creationId xmlns:p14="http://schemas.microsoft.com/office/powerpoint/2010/main" val="2096636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en-GB" dirty="0" smtClean="0"/>
              <a:t>You</a:t>
            </a:r>
            <a:r>
              <a:rPr lang="en-GB" baseline="0" dirty="0" smtClean="0"/>
              <a:t> will see in the weeks ahead how the coding requires a mindset of ‘trying to type as little as possible, whilst using my (necessary) mouse even less!!’</a:t>
            </a:r>
          </a:p>
          <a:p>
            <a:endParaRPr lang="en-GB" baseline="0" dirty="0" smtClean="0"/>
          </a:p>
          <a:p>
            <a:r>
              <a:rPr lang="en-GB" baseline="0" dirty="0" smtClean="0"/>
              <a:t>Some of this will be tricky and there will be a lot coming at you. You need to apply yourself to the task ahead, but there will always be help.</a:t>
            </a:r>
          </a:p>
          <a:p>
            <a:endParaRPr lang="en-GB" baseline="0" dirty="0" smtClean="0"/>
          </a:p>
          <a:p>
            <a:r>
              <a:rPr lang="en-GB" baseline="0" dirty="0" smtClean="0"/>
              <a:t>We hope that the tasks we set you will be rewarding on completion.</a:t>
            </a:r>
            <a:endParaRPr lang="en-GB" dirty="0" smtClean="0"/>
          </a:p>
        </p:txBody>
      </p:sp>
    </p:spTree>
    <p:extLst>
      <p:ext uri="{BB962C8B-B14F-4D97-AF65-F5344CB8AC3E}">
        <p14:creationId xmlns:p14="http://schemas.microsoft.com/office/powerpoint/2010/main" val="132490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smtClean="0"/>
              <a:t>It helps the course along, and especially the breaks, if we all get to know each other a little bit. Please help us here by providing a little bit of background about yourself.</a:t>
            </a:r>
          </a:p>
        </p:txBody>
      </p:sp>
    </p:spTree>
    <p:extLst>
      <p:ext uri="{BB962C8B-B14F-4D97-AF65-F5344CB8AC3E}">
        <p14:creationId xmlns:p14="http://schemas.microsoft.com/office/powerpoint/2010/main" val="117379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r>
              <a:rPr lang="en-GB" dirty="0" smtClean="0"/>
              <a:t>This course is presented as an instructor led training (ILT) course, which means that it is comprised of:</a:t>
            </a:r>
          </a:p>
          <a:p>
            <a:pPr marL="171450" indent="-171450">
              <a:buFont typeface="Wingdings" panose="05000000000000000000" pitchFamily="2" charset="2"/>
              <a:buChar char="§"/>
            </a:pPr>
            <a:r>
              <a:rPr lang="en-GB" dirty="0" smtClean="0"/>
              <a:t>Teaching sessions, where the instructor will explain aspects of coding</a:t>
            </a:r>
            <a:r>
              <a:rPr lang="en-GB" baseline="0" dirty="0" smtClean="0"/>
              <a:t> using Java and C#</a:t>
            </a:r>
            <a:endParaRPr lang="en-GB" dirty="0" smtClean="0"/>
          </a:p>
          <a:p>
            <a:pPr marL="171450" indent="-171450">
              <a:buFont typeface="Wingdings" panose="05000000000000000000" pitchFamily="2" charset="2"/>
              <a:buChar char="§"/>
            </a:pPr>
            <a:r>
              <a:rPr lang="en-GB" dirty="0" smtClean="0"/>
              <a:t>Hands on labs, where you have the opportunity to put your new knowledge into practice but you will be led step by step.</a:t>
            </a:r>
          </a:p>
          <a:p>
            <a:pPr marL="171450" indent="-171450">
              <a:buFont typeface="Wingdings" panose="05000000000000000000" pitchFamily="2" charset="2"/>
              <a:buChar char="§"/>
            </a:pPr>
            <a:r>
              <a:rPr lang="en-GB" dirty="0" smtClean="0"/>
              <a:t>Interspersed with labs will be ‘Coding Practices’,</a:t>
            </a:r>
            <a:r>
              <a:rPr lang="en-GB" baseline="0" dirty="0" smtClean="0"/>
              <a:t> get this problem solved, here are some hints and tips.</a:t>
            </a:r>
            <a:endParaRPr lang="en-GB" dirty="0" smtClean="0"/>
          </a:p>
          <a:p>
            <a:pPr marL="171450" indent="-171450">
              <a:buFont typeface="Wingdings" panose="05000000000000000000" pitchFamily="2" charset="2"/>
              <a:buChar char="§"/>
            </a:pPr>
            <a:r>
              <a:rPr lang="en-GB" dirty="0" smtClean="0"/>
              <a:t>Question and review sessions, which provide a framework for testing what you have learnt</a:t>
            </a:r>
          </a:p>
          <a:p>
            <a:pPr marL="171450" indent="-171450">
              <a:buFont typeface="Wingdings" panose="05000000000000000000" pitchFamily="2" charset="2"/>
              <a:buChar char="§"/>
            </a:pPr>
            <a:r>
              <a:rPr lang="en-GB" dirty="0" smtClean="0"/>
              <a:t>Moments where you teach yourself (maybe by </a:t>
            </a:r>
            <a:r>
              <a:rPr lang="en-GB" dirty="0" err="1" smtClean="0"/>
              <a:t>googling</a:t>
            </a:r>
            <a:r>
              <a:rPr lang="en-GB" dirty="0" smtClean="0"/>
              <a:t>!)</a:t>
            </a:r>
          </a:p>
          <a:p>
            <a:pPr marL="171450" indent="-171450">
              <a:buFont typeface="Wingdings" panose="05000000000000000000" pitchFamily="2" charset="2"/>
              <a:buChar char="§"/>
            </a:pPr>
            <a:r>
              <a:rPr lang="en-GB" dirty="0" smtClean="0"/>
              <a:t>From time to time there will be some assessed assignments (to make sure that you’re on track) and that will count towards your final qualification</a:t>
            </a:r>
          </a:p>
          <a:p>
            <a:pPr lvl="1"/>
            <a:endParaRPr lang="en-GB" dirty="0" smtClean="0"/>
          </a:p>
          <a:p>
            <a:r>
              <a:rPr lang="en-GB" dirty="0" smtClean="0"/>
              <a:t>You also have all of the slides, with some additional commentary, to take away with you (you're reading this at the moment). You also have a Hands on Lab guide book, which provides you with instructions for the Labs.</a:t>
            </a:r>
          </a:p>
        </p:txBody>
      </p:sp>
    </p:spTree>
    <p:extLst>
      <p:ext uri="{BB962C8B-B14F-4D97-AF65-F5344CB8AC3E}">
        <p14:creationId xmlns:p14="http://schemas.microsoft.com/office/powerpoint/2010/main" val="209796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316618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The Hands On Labs are a vitally important learning tool, as they enable you to get to grips with the material. This experimenting reinforces the learning and maximises the retention of information for when you return to work.</a:t>
            </a:r>
          </a:p>
          <a:p>
            <a:endParaRPr lang="en-GB" dirty="0" smtClean="0"/>
          </a:p>
        </p:txBody>
      </p:sp>
    </p:spTree>
    <p:extLst>
      <p:ext uri="{BB962C8B-B14F-4D97-AF65-F5344CB8AC3E}">
        <p14:creationId xmlns:p14="http://schemas.microsoft.com/office/powerpoint/2010/main" val="265961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Questions, both from you and your</a:t>
            </a:r>
            <a:r>
              <a:rPr lang="en-GB" baseline="0" dirty="0" smtClean="0"/>
              <a:t> tutor</a:t>
            </a:r>
            <a:r>
              <a:rPr lang="en-GB" dirty="0" smtClean="0"/>
              <a:t>, form the backbone of the course. Please use the opportunity of having a tutor in the room to ask questions. Please also note that he or she might not be able to instantly answer every question (they are human, after all), so bear with them if they need a little bit of time to think about the answer.</a:t>
            </a:r>
          </a:p>
          <a:p>
            <a:endParaRPr lang="en-GB" dirty="0" smtClean="0"/>
          </a:p>
          <a:p>
            <a:r>
              <a:rPr lang="en-GB" dirty="0" smtClean="0"/>
              <a:t>Similarly, questions are an important tool for the instructor to confirm that you are gathering in the material, so please participate during Q&amp;A sessions.</a:t>
            </a:r>
          </a:p>
          <a:p>
            <a:endParaRPr lang="en-GB" dirty="0" smtClean="0"/>
          </a:p>
          <a:p>
            <a:r>
              <a:rPr lang="en-GB" dirty="0" smtClean="0"/>
              <a:t>Our experience shows us that it is common for course apprentices to quietly sit there, desperately wishing to ask a question but feeling that they might be holding up the course for other delegates. Don't worry! You would be surprised the number of times that a whole group of people will say "I was going to ask that!" after a question has been raised.</a:t>
            </a:r>
          </a:p>
          <a:p>
            <a:endParaRPr lang="en-GB" dirty="0" smtClean="0"/>
          </a:p>
        </p:txBody>
      </p:sp>
    </p:spTree>
    <p:extLst>
      <p:ext uri="{BB962C8B-B14F-4D97-AF65-F5344CB8AC3E}">
        <p14:creationId xmlns:p14="http://schemas.microsoft.com/office/powerpoint/2010/main" val="2900157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Introduction</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Questions</a:t>
            </a:r>
            <a:endParaRPr lang="en-IN" dirty="0"/>
          </a:p>
        </p:txBody>
      </p:sp>
      <p:sp>
        <p:nvSpPr>
          <p:cNvPr id="6" name="Text Placeholder 5"/>
          <p:cNvSpPr>
            <a:spLocks noGrp="1"/>
          </p:cNvSpPr>
          <p:nvPr>
            <p:ph type="body" sz="quarter" idx="11"/>
          </p:nvPr>
        </p:nvSpPr>
        <p:spPr/>
        <p:txBody>
          <a:bodyPr vert="horz" lIns="0" tIns="0" rIns="0" bIns="0" rtlCol="0" anchor="t" anchorCtr="0">
            <a:noAutofit/>
          </a:bodyPr>
          <a:lstStyle/>
          <a:p>
            <a:pPr marL="342900" indent="-342900">
              <a:buChar char="•"/>
            </a:pPr>
            <a:r>
              <a:rPr lang="en-GB" b="1" dirty="0"/>
              <a:t>Golden Rule</a:t>
            </a:r>
          </a:p>
          <a:p>
            <a:pPr marL="684000" lvl="1" indent="-342900">
              <a:spcAft>
                <a:spcPts val="650"/>
              </a:spcAft>
              <a:buSzPct val="115000"/>
            </a:pPr>
            <a:r>
              <a:rPr lang="en-GB" dirty="0"/>
              <a:t>"There is no such thing as a stupid </a:t>
            </a:r>
            <a:r>
              <a:rPr lang="en-GB"/>
              <a:t>question</a:t>
            </a:r>
            <a:r>
              <a:rPr lang="en-GB" smtClean="0"/>
              <a:t>"</a:t>
            </a:r>
            <a:endParaRPr lang="en-GB" b="1" dirty="0"/>
          </a:p>
          <a:p>
            <a:pPr marL="342900" indent="-342900">
              <a:buChar char="•"/>
            </a:pPr>
            <a:r>
              <a:rPr lang="en-GB" b="1" dirty="0"/>
              <a:t>First amendment to the Golden Rule</a:t>
            </a:r>
          </a:p>
          <a:p>
            <a:pPr marL="684000" lvl="1" indent="-342900">
              <a:spcAft>
                <a:spcPts val="650"/>
              </a:spcAft>
              <a:buSzPct val="115000"/>
            </a:pPr>
            <a:r>
              <a:rPr lang="en-GB" dirty="0"/>
              <a:t>"...even when asked by an instructor"</a:t>
            </a:r>
          </a:p>
          <a:p>
            <a:pPr marL="684000" lvl="1" indent="-342900">
              <a:spcAft>
                <a:spcPts val="650"/>
              </a:spcAft>
              <a:buSzPct val="115000"/>
            </a:pPr>
            <a:r>
              <a:rPr lang="en-GB" dirty="0"/>
              <a:t>So please have a go at answering questions</a:t>
            </a:r>
          </a:p>
          <a:p>
            <a:pPr marL="1026000" lvl="1" indent="-342900">
              <a:spcAft>
                <a:spcPts val="650"/>
              </a:spcAft>
              <a:buSzPct val="115000"/>
            </a:pPr>
            <a:r>
              <a:rPr lang="en-GB" dirty="0"/>
              <a:t>We need to hear you </a:t>
            </a:r>
            <a:r>
              <a:rPr lang="en-GB" dirty="0" smtClean="0"/>
              <a:t>speak and </a:t>
            </a:r>
            <a:r>
              <a:rPr lang="en-GB" dirty="0"/>
              <a:t>your choice of </a:t>
            </a:r>
            <a:r>
              <a:rPr lang="en-GB" dirty="0" smtClean="0"/>
              <a:t>terminology</a:t>
            </a:r>
            <a:endParaRPr lang="en-GB" b="1" dirty="0"/>
          </a:p>
          <a:p>
            <a:pPr marL="342900" indent="-342900">
              <a:buChar char="•"/>
            </a:pPr>
            <a:r>
              <a:rPr lang="en-GB" b="1" dirty="0"/>
              <a:t>Corollary to the Golden Rule</a:t>
            </a:r>
          </a:p>
          <a:p>
            <a:pPr marL="684000" lvl="1" indent="-342900">
              <a:spcAft>
                <a:spcPts val="650"/>
              </a:spcAft>
              <a:buSzPct val="115000"/>
            </a:pPr>
            <a:r>
              <a:rPr lang="en-GB" dirty="0"/>
              <a:t>"A question never resides in a single mind"</a:t>
            </a:r>
          </a:p>
          <a:p>
            <a:pPr marL="684000" lvl="1" indent="-342900">
              <a:spcAft>
                <a:spcPts val="650"/>
              </a:spcAft>
              <a:buSzPct val="115000"/>
            </a:pPr>
            <a:r>
              <a:rPr lang="en-GB" dirty="0"/>
              <a:t>By asking a question, you might be helping everybody</a:t>
            </a:r>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42671758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1349984"/>
            <a:ext cx="5843299" cy="4062525"/>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To explain the aims and objectives of the course</a:t>
            </a:r>
          </a:p>
          <a:p>
            <a:pPr marL="342900" indent="-342900">
              <a:buChar char="•"/>
            </a:pPr>
            <a:endParaRPr lang="en-GB" b="1" dirty="0"/>
          </a:p>
          <a:p>
            <a:pPr marL="342900" indent="-342900">
              <a:buChar char="•"/>
            </a:pPr>
            <a:r>
              <a:rPr lang="en-GB" b="1" dirty="0"/>
              <a:t>Contents</a:t>
            </a:r>
          </a:p>
          <a:p>
            <a:pPr marL="684000" lvl="1" indent="-342900">
              <a:buSzPct val="115000"/>
            </a:pPr>
            <a:r>
              <a:rPr lang="en-GB" dirty="0"/>
              <a:t>Course administration</a:t>
            </a:r>
          </a:p>
          <a:p>
            <a:pPr marL="684000" lvl="1" indent="-342900">
              <a:buSzPct val="115000"/>
            </a:pPr>
            <a:r>
              <a:rPr lang="en-GB" dirty="0" smtClean="0"/>
              <a:t>Course </a:t>
            </a:r>
            <a:r>
              <a:rPr lang="en-GB" dirty="0"/>
              <a:t>objectives and assumptions</a:t>
            </a:r>
          </a:p>
          <a:p>
            <a:pPr marL="684000" lvl="1" indent="-342900">
              <a:buSzPct val="115000"/>
            </a:pPr>
            <a:r>
              <a:rPr lang="en-GB" dirty="0" smtClean="0"/>
              <a:t>Introductions</a:t>
            </a:r>
            <a:endParaRPr lang="en-GB" dirty="0"/>
          </a:p>
          <a:p>
            <a:pPr marL="342900" indent="-342900">
              <a:buChar char="•"/>
            </a:pPr>
            <a:endParaRPr lang="en-IN" b="1" dirty="0"/>
          </a:p>
        </p:txBody>
      </p:sp>
      <p:sp>
        <p:nvSpPr>
          <p:cNvPr id="3" name="Text Placeholder 2"/>
          <p:cNvSpPr>
            <a:spLocks noGrp="1"/>
          </p:cNvSpPr>
          <p:nvPr>
            <p:ph type="body" sz="quarter" idx="16"/>
          </p:nvPr>
        </p:nvSpPr>
        <p:spPr/>
        <p:txBody>
          <a:bodyPr/>
          <a:lstStyle/>
          <a:p>
            <a:r>
              <a:rPr lang="en-GB" dirty="0"/>
              <a:t>Contents</a:t>
            </a:r>
            <a:endParaRPr lang="en-IN" dirty="0"/>
          </a:p>
        </p:txBody>
      </p:sp>
    </p:spTree>
    <p:extLst>
      <p:ext uri="{BB962C8B-B14F-4D97-AF65-F5344CB8AC3E}">
        <p14:creationId xmlns:p14="http://schemas.microsoft.com/office/powerpoint/2010/main" val="25207971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4784" y="3433680"/>
            <a:ext cx="7032016" cy="759629"/>
          </a:xfrm>
        </p:spPr>
        <p:txBody>
          <a:bodyPr/>
          <a:lstStyle/>
          <a:p>
            <a:r>
              <a:rPr lang="en-GB" smtClean="0"/>
              <a:t>Safety, Health and Environment</a:t>
            </a:r>
            <a:endParaRPr lang="en-GB" dirty="0" smtClean="0"/>
          </a:p>
        </p:txBody>
      </p:sp>
      <p:sp>
        <p:nvSpPr>
          <p:cNvPr id="2" name="Text Placeholder 1"/>
          <p:cNvSpPr>
            <a:spLocks noGrp="1"/>
          </p:cNvSpPr>
          <p:nvPr>
            <p:ph type="body" sz="quarter" idx="12"/>
          </p:nvPr>
        </p:nvSpPr>
        <p:spPr>
          <a:xfrm>
            <a:off x="384785" y="4441947"/>
            <a:ext cx="2718633" cy="1672526"/>
          </a:xfrm>
        </p:spPr>
        <p:txBody>
          <a:bodyPr/>
          <a:lstStyle/>
          <a:p>
            <a:r>
              <a:rPr lang="en-GB" dirty="0" smtClean="0"/>
              <a:t>Fire exits</a:t>
            </a:r>
          </a:p>
          <a:p>
            <a:r>
              <a:rPr lang="en-GB" dirty="0" smtClean="0"/>
              <a:t>Security</a:t>
            </a:r>
          </a:p>
          <a:p>
            <a:r>
              <a:rPr lang="en-GB" dirty="0" smtClean="0"/>
              <a:t>Internet access</a:t>
            </a:r>
          </a:p>
          <a:p>
            <a:r>
              <a:rPr lang="en-GB" dirty="0" smtClean="0"/>
              <a:t>Phones / mobiles</a:t>
            </a:r>
          </a:p>
          <a:p>
            <a:r>
              <a:rPr lang="en-GB" dirty="0" smtClean="0"/>
              <a:t>Messages</a:t>
            </a:r>
          </a:p>
          <a:p>
            <a:endParaRPr lang="en-GB" dirty="0" smtClean="0"/>
          </a:p>
          <a:p>
            <a:endParaRPr lang="en-GB" dirty="0" smtClean="0"/>
          </a:p>
          <a:p>
            <a:endParaRPr lang="en-IN" dirty="0"/>
          </a:p>
        </p:txBody>
      </p:sp>
      <p:sp>
        <p:nvSpPr>
          <p:cNvPr id="34" name="Text Placeholder 1"/>
          <p:cNvSpPr txBox="1">
            <a:spLocks/>
          </p:cNvSpPr>
          <p:nvPr/>
        </p:nvSpPr>
        <p:spPr>
          <a:xfrm>
            <a:off x="4078168" y="4441947"/>
            <a:ext cx="2064014" cy="1672526"/>
          </a:xfrm>
          <a:prstGeom prst="rect">
            <a:avLst/>
          </a:prstGeom>
        </p:spPr>
        <p:txBody>
          <a:bodyPr vert="horz" lIns="0" tIns="0" rIns="0" bIns="0" rtlCol="0" anchor="t" anchorCtr="0">
            <a:noAutofit/>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i="0" kern="1200">
                <a:solidFill>
                  <a:schemeClr val="bg1"/>
                </a:solidFill>
                <a:latin typeface="Montserrat" pitchFamily="2" charset="77"/>
                <a:ea typeface="+mn-ea"/>
                <a:cs typeface="+mn-cs"/>
              </a:defRPr>
            </a:lvl1pPr>
            <a:lvl2pPr marL="374650" indent="-28575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88900" indent="0" algn="l" defTabSz="914400" rtl="0" eaLnBrk="1" latinLnBrk="0" hangingPunct="1">
              <a:lnSpc>
                <a:spcPct val="100000"/>
              </a:lnSpc>
              <a:spcBef>
                <a:spcPts val="0"/>
              </a:spcBef>
              <a:spcAft>
                <a:spcPts val="650"/>
              </a:spcAft>
              <a:buSzPct val="120000"/>
              <a:buFontTx/>
              <a:buNone/>
              <a:tabLst/>
              <a:defRPr sz="2000" b="0" i="0" kern="1200">
                <a:solidFill>
                  <a:schemeClr val="tx1"/>
                </a:solidFill>
                <a:latin typeface="Montserrat" pitchFamily="2" charset="77"/>
                <a:ea typeface="+mn-ea"/>
                <a:cs typeface="+mn-cs"/>
              </a:defRPr>
            </a:lvl3pPr>
            <a:lvl4pPr marL="88900" indent="0" algn="l" defTabSz="914400" rtl="0" eaLnBrk="1" latinLnBrk="0" hangingPunct="1">
              <a:lnSpc>
                <a:spcPct val="100000"/>
              </a:lnSpc>
              <a:spcBef>
                <a:spcPts val="0"/>
              </a:spcBef>
              <a:spcAft>
                <a:spcPts val="650"/>
              </a:spcAft>
              <a:buSzPct val="120000"/>
              <a:buFontTx/>
              <a:buNone/>
              <a:tabLst/>
              <a:defRPr sz="2000" b="0" kern="1200">
                <a:solidFill>
                  <a:schemeClr val="tx1"/>
                </a:solidFill>
                <a:latin typeface="Montserrat" pitchFamily="2" charset="77"/>
                <a:ea typeface="+mn-ea"/>
                <a:cs typeface="+mn-cs"/>
              </a:defRPr>
            </a:lvl4pPr>
            <a:lvl5pPr marL="88900" indent="0" algn="l" defTabSz="914400" rtl="0" eaLnBrk="1" latinLnBrk="0" hangingPunct="1">
              <a:lnSpc>
                <a:spcPct val="100000"/>
              </a:lnSpc>
              <a:spcBef>
                <a:spcPts val="0"/>
              </a:spcBef>
              <a:spcAft>
                <a:spcPts val="650"/>
              </a:spcAft>
              <a:buSzPct val="125000"/>
              <a:buFontTx/>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Helpdesk</a:t>
            </a:r>
          </a:p>
          <a:p>
            <a:r>
              <a:rPr lang="en-GB" dirty="0" smtClean="0"/>
              <a:t>Timings</a:t>
            </a:r>
          </a:p>
          <a:p>
            <a:r>
              <a:rPr lang="en-GB" dirty="0"/>
              <a:t>Breaks</a:t>
            </a:r>
          </a:p>
          <a:p>
            <a:r>
              <a:rPr lang="en-GB" dirty="0" smtClean="0"/>
              <a:t>Lunch</a:t>
            </a:r>
            <a:endParaRPr lang="en-GB" dirty="0"/>
          </a:p>
          <a:p>
            <a:r>
              <a:rPr lang="en-GB" dirty="0"/>
              <a:t>Toilets</a:t>
            </a:r>
          </a:p>
          <a:p>
            <a:endParaRPr lang="en-GB" dirty="0" smtClean="0"/>
          </a:p>
          <a:p>
            <a:endParaRPr lang="en-IN" dirty="0"/>
          </a:p>
        </p:txBody>
      </p:sp>
    </p:spTree>
    <p:extLst>
      <p:ext uri="{BB962C8B-B14F-4D97-AF65-F5344CB8AC3E}">
        <p14:creationId xmlns:p14="http://schemas.microsoft.com/office/powerpoint/2010/main" val="13337532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Course Objectives </a:t>
            </a:r>
            <a:endParaRPr lang="en-IN" dirty="0"/>
          </a:p>
        </p:txBody>
      </p:sp>
      <p:sp>
        <p:nvSpPr>
          <p:cNvPr id="3" name="Text Placeholder 2"/>
          <p:cNvSpPr>
            <a:spLocks noGrp="1"/>
          </p:cNvSpPr>
          <p:nvPr>
            <p:ph type="body" sz="quarter" idx="11"/>
          </p:nvPr>
        </p:nvSpPr>
        <p:spPr>
          <a:xfrm>
            <a:off x="6098146" y="579549"/>
            <a:ext cx="5816763" cy="6089106"/>
          </a:xfrm>
        </p:spPr>
        <p:txBody>
          <a:bodyPr vert="horz" lIns="0" tIns="0" rIns="0" bIns="0" rtlCol="0" anchor="t" anchorCtr="0">
            <a:noAutofit/>
          </a:bodyPr>
          <a:lstStyle/>
          <a:p>
            <a:pPr marL="342900" indent="-342900">
              <a:spcAft>
                <a:spcPts val="400"/>
              </a:spcAft>
              <a:buChar char="•"/>
            </a:pPr>
            <a:r>
              <a:rPr lang="en-GB" b="1" dirty="0"/>
              <a:t>Understand Programming Fundamentals</a:t>
            </a:r>
          </a:p>
          <a:p>
            <a:pPr marL="684000" lvl="1" indent="-342900">
              <a:spcAft>
                <a:spcPts val="400"/>
              </a:spcAft>
              <a:buSzPct val="115000"/>
            </a:pPr>
            <a:r>
              <a:rPr lang="en-GB" dirty="0"/>
              <a:t>Variables, logic, flow, </a:t>
            </a:r>
            <a:r>
              <a:rPr lang="en-GB" dirty="0" smtClean="0"/>
              <a:t>modularity and </a:t>
            </a:r>
            <a:r>
              <a:rPr lang="en-GB" dirty="0"/>
              <a:t>scope</a:t>
            </a:r>
          </a:p>
          <a:p>
            <a:pPr marL="342900" indent="-342900">
              <a:spcAft>
                <a:spcPts val="400"/>
              </a:spcAft>
              <a:buChar char="•"/>
            </a:pPr>
            <a:r>
              <a:rPr lang="en-GB" b="1" dirty="0"/>
              <a:t>Gain a solid understanding of Java keywords and </a:t>
            </a:r>
            <a:r>
              <a:rPr lang="en-GB" b="1" dirty="0" smtClean="0"/>
              <a:t>syntax</a:t>
            </a:r>
            <a:endParaRPr lang="en-GB" b="1" dirty="0"/>
          </a:p>
          <a:p>
            <a:pPr marL="342900" indent="-342900">
              <a:spcAft>
                <a:spcPts val="400"/>
              </a:spcAft>
              <a:buChar char="•"/>
            </a:pPr>
            <a:r>
              <a:rPr lang="en-GB" b="1" dirty="0"/>
              <a:t>Acquire Eclipse Navigation skills</a:t>
            </a:r>
          </a:p>
          <a:p>
            <a:pPr marL="684000" lvl="1" indent="-342900">
              <a:spcAft>
                <a:spcPts val="400"/>
              </a:spcAft>
              <a:buSzPct val="115000"/>
            </a:pPr>
            <a:r>
              <a:rPr lang="en-GB" dirty="0"/>
              <a:t>Building projects, know the main windows</a:t>
            </a:r>
          </a:p>
          <a:p>
            <a:pPr marL="684000" lvl="1" indent="-342900">
              <a:spcAft>
                <a:spcPts val="400"/>
              </a:spcAft>
              <a:buSzPct val="115000"/>
            </a:pPr>
            <a:r>
              <a:rPr lang="en-GB" dirty="0"/>
              <a:t>Using ‘</a:t>
            </a:r>
            <a:r>
              <a:rPr lang="en-GB" dirty="0" err="1"/>
              <a:t>Intellisense</a:t>
            </a:r>
            <a:r>
              <a:rPr lang="en-GB" dirty="0"/>
              <a:t>’, and useful Shortcut Keys </a:t>
            </a:r>
            <a:endParaRPr lang="en-GB" b="1" dirty="0"/>
          </a:p>
          <a:p>
            <a:pPr marL="342900" indent="-342900">
              <a:spcAft>
                <a:spcPts val="400"/>
              </a:spcAft>
              <a:buChar char="•"/>
            </a:pPr>
            <a:r>
              <a:rPr lang="en-GB" b="1" dirty="0"/>
              <a:t>Start to develop practical OO Programming skills</a:t>
            </a:r>
          </a:p>
          <a:p>
            <a:pPr marL="342900" indent="-342900">
              <a:spcAft>
                <a:spcPts val="400"/>
              </a:spcAft>
              <a:buChar char="•"/>
            </a:pPr>
            <a:r>
              <a:rPr lang="en-GB" b="1" dirty="0"/>
              <a:t>Learn a little of the Java Framework and Java technology</a:t>
            </a:r>
          </a:p>
          <a:p>
            <a:pPr marL="342900" indent="-342900">
              <a:spcAft>
                <a:spcPts val="400"/>
              </a:spcAft>
              <a:buChar char="•"/>
            </a:pPr>
            <a:r>
              <a:rPr lang="en-GB" b="1" dirty="0"/>
              <a:t>Develop some Testing skills</a:t>
            </a:r>
          </a:p>
          <a:p>
            <a:pPr marL="342900" indent="-342900">
              <a:spcAft>
                <a:spcPts val="400"/>
              </a:spcAft>
              <a:buChar char="•"/>
            </a:pPr>
            <a:r>
              <a:rPr lang="en-GB" b="1" dirty="0"/>
              <a:t>To be challenging but FUN</a:t>
            </a:r>
          </a:p>
          <a:p>
            <a:pPr marL="342900" indent="-342900">
              <a:spcAft>
                <a:spcPts val="400"/>
              </a:spcAft>
              <a:buChar char="•"/>
            </a:pPr>
            <a:endParaRPr lang="en-IN" b="1" dirty="0"/>
          </a:p>
        </p:txBody>
      </p:sp>
    </p:spTree>
    <p:extLst>
      <p:ext uri="{BB962C8B-B14F-4D97-AF65-F5344CB8AC3E}">
        <p14:creationId xmlns:p14="http://schemas.microsoft.com/office/powerpoint/2010/main" val="28790752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435588"/>
            <a:ext cx="6877772" cy="5928267"/>
          </a:xfrm>
        </p:spPr>
        <p:txBody>
          <a:bodyPr vert="horz" lIns="0" tIns="0" rIns="0" bIns="0" rtlCol="0" anchor="t" anchorCtr="0">
            <a:noAutofit/>
          </a:bodyPr>
          <a:lstStyle/>
          <a:p>
            <a:pPr marL="342900" indent="-342900">
              <a:buChar char="•"/>
            </a:pPr>
            <a:r>
              <a:rPr lang="en-GB" sz="1900" b="1" dirty="0"/>
              <a:t>Very little really</a:t>
            </a:r>
          </a:p>
          <a:p>
            <a:pPr marL="684000" lvl="1" indent="-342900">
              <a:buSzPct val="115000"/>
            </a:pPr>
            <a:r>
              <a:rPr lang="en-GB" sz="1900" dirty="0"/>
              <a:t>We start with the absolute basics</a:t>
            </a:r>
          </a:p>
          <a:p>
            <a:pPr marL="684000" lvl="1" indent="-342900">
              <a:buSzPct val="115000"/>
            </a:pPr>
            <a:r>
              <a:rPr lang="en-GB" sz="1900" dirty="0"/>
              <a:t>But any prior experience in programming usually helps</a:t>
            </a:r>
          </a:p>
          <a:p>
            <a:pPr marL="342900" indent="-342900">
              <a:buChar char="•"/>
            </a:pPr>
            <a:r>
              <a:rPr lang="en-GB" sz="1900" b="1" dirty="0"/>
              <a:t>Need to commit to learning some new keyboard skills</a:t>
            </a:r>
          </a:p>
          <a:p>
            <a:pPr marL="684000" lvl="1" indent="-342900">
              <a:buSzPct val="115000"/>
            </a:pPr>
            <a:r>
              <a:rPr lang="en-GB" sz="1900" dirty="0"/>
              <a:t>Code has to be typed, but using some ‘new’ key combinations</a:t>
            </a:r>
          </a:p>
          <a:p>
            <a:pPr marL="684000" lvl="1" indent="-342900">
              <a:buSzPct val="115000"/>
            </a:pPr>
            <a:r>
              <a:rPr lang="en-GB" sz="1900" dirty="0"/>
              <a:t>You need to be in possession of a mouse (every single day)</a:t>
            </a:r>
          </a:p>
          <a:p>
            <a:pPr marL="1026000" lvl="1" indent="-342900">
              <a:buSzPct val="115000"/>
            </a:pPr>
            <a:r>
              <a:rPr lang="en-GB" sz="1900" dirty="0"/>
              <a:t>But be prepared to ‘let go’ of it</a:t>
            </a:r>
          </a:p>
          <a:p>
            <a:pPr marL="342900" indent="-342900">
              <a:buChar char="•"/>
            </a:pPr>
            <a:r>
              <a:rPr lang="en-GB" sz="1900" b="1" dirty="0"/>
              <a:t>Being able to read and </a:t>
            </a:r>
            <a:r>
              <a:rPr lang="en-GB" sz="1900" b="1" i="1" dirty="0"/>
              <a:t>methodically</a:t>
            </a:r>
            <a:r>
              <a:rPr lang="en-GB" sz="1900" b="1" dirty="0"/>
              <a:t> follow lab </a:t>
            </a:r>
            <a:r>
              <a:rPr lang="en-GB" sz="1900" b="1" dirty="0" smtClean="0"/>
              <a:t>instructions</a:t>
            </a:r>
            <a:endParaRPr lang="en-GB" sz="1900" b="1" dirty="0"/>
          </a:p>
          <a:p>
            <a:pPr marL="342900" indent="-342900">
              <a:buChar char="•"/>
            </a:pPr>
            <a:r>
              <a:rPr lang="en-GB" sz="1900" b="1" dirty="0"/>
              <a:t>Be ready to apply yourself to the task ahead</a:t>
            </a:r>
          </a:p>
          <a:p>
            <a:pPr marL="684000" lvl="1" indent="-342900">
              <a:buSzPct val="115000"/>
            </a:pPr>
            <a:r>
              <a:rPr lang="en-GB" sz="1900" dirty="0"/>
              <a:t>Tenacity, determination with an inquiring mind</a:t>
            </a:r>
          </a:p>
          <a:p>
            <a:pPr marL="684000" lvl="1" indent="-342900">
              <a:buSzPct val="115000"/>
            </a:pPr>
            <a:r>
              <a:rPr lang="en-GB" sz="1900" dirty="0"/>
              <a:t>A bit of reading up outside of class</a:t>
            </a:r>
          </a:p>
          <a:p>
            <a:pPr marL="342900" indent="-342900">
              <a:buChar char="•"/>
            </a:pPr>
            <a:r>
              <a:rPr lang="en-GB" sz="1900" b="1" dirty="0"/>
              <a:t>Know you are at work, not at school or college now</a:t>
            </a:r>
          </a:p>
          <a:p>
            <a:pPr marL="342900" indent="-342900">
              <a:buChar char="•"/>
            </a:pPr>
            <a:endParaRPr lang="en-IN" sz="1900" b="1" dirty="0"/>
          </a:p>
        </p:txBody>
      </p:sp>
      <p:sp>
        <p:nvSpPr>
          <p:cNvPr id="3" name="Text Placeholder 2"/>
          <p:cNvSpPr>
            <a:spLocks noGrp="1"/>
          </p:cNvSpPr>
          <p:nvPr>
            <p:ph type="body" sz="quarter" idx="16"/>
          </p:nvPr>
        </p:nvSpPr>
        <p:spPr>
          <a:xfrm>
            <a:off x="384783" y="1349984"/>
            <a:ext cx="3549907" cy="2751998"/>
          </a:xfrm>
        </p:spPr>
        <p:txBody>
          <a:bodyPr/>
          <a:lstStyle/>
          <a:p>
            <a:r>
              <a:rPr lang="en-GB" dirty="0"/>
              <a:t>Course Prerequisites</a:t>
            </a:r>
            <a:endParaRPr lang="en-IN" dirty="0"/>
          </a:p>
        </p:txBody>
      </p:sp>
    </p:spTree>
    <p:extLst>
      <p:ext uri="{BB962C8B-B14F-4D97-AF65-F5344CB8AC3E}">
        <p14:creationId xmlns:p14="http://schemas.microsoft.com/office/powerpoint/2010/main" val="1609107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Introductions</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Name</a:t>
            </a:r>
          </a:p>
          <a:p>
            <a:pPr marL="342900" indent="-342900">
              <a:buChar char="•"/>
            </a:pPr>
            <a:endParaRPr lang="en-GB" b="1" dirty="0"/>
          </a:p>
          <a:p>
            <a:pPr marL="342900" indent="-342900">
              <a:buChar char="•"/>
            </a:pPr>
            <a:r>
              <a:rPr lang="en-GB" b="1" dirty="0"/>
              <a:t>Employer</a:t>
            </a:r>
          </a:p>
          <a:p>
            <a:pPr marL="342900" indent="-342900">
              <a:buChar char="•"/>
            </a:pPr>
            <a:endParaRPr lang="en-GB" b="1" dirty="0"/>
          </a:p>
          <a:p>
            <a:pPr marL="342900" indent="-342900">
              <a:buChar char="•"/>
            </a:pPr>
            <a:r>
              <a:rPr lang="en-GB" b="1" dirty="0"/>
              <a:t>Any </a:t>
            </a:r>
            <a:r>
              <a:rPr lang="en-GB" b="1" dirty="0" smtClean="0"/>
              <a:t>programming </a:t>
            </a:r>
            <a:r>
              <a:rPr lang="en-GB" b="1" dirty="0"/>
              <a:t>e</a:t>
            </a:r>
            <a:r>
              <a:rPr lang="en-GB" b="1" dirty="0" smtClean="0"/>
              <a:t>xperience</a:t>
            </a:r>
            <a:endParaRPr lang="en-GB" b="1" dirty="0"/>
          </a:p>
          <a:p>
            <a:pPr marL="684000" lvl="1" indent="-342900">
              <a:spcAft>
                <a:spcPts val="650"/>
              </a:spcAft>
              <a:buSzPct val="115000"/>
            </a:pPr>
            <a:r>
              <a:rPr lang="en-GB" dirty="0"/>
              <a:t>In Java or other languages</a:t>
            </a:r>
          </a:p>
          <a:p>
            <a:pPr marL="342900" indent="-342900">
              <a:buChar char="•"/>
            </a:pPr>
            <a:endParaRPr lang="en-GB" b="1" dirty="0"/>
          </a:p>
          <a:p>
            <a:pPr marL="342900" indent="-342900">
              <a:buChar char="•"/>
            </a:pPr>
            <a:r>
              <a:rPr lang="en-GB" b="1" dirty="0"/>
              <a:t>Something you like to do for fun</a:t>
            </a:r>
          </a:p>
          <a:p>
            <a:pPr marL="684000" lvl="1" indent="-342900">
              <a:spcAft>
                <a:spcPts val="650"/>
              </a:spcAft>
              <a:buSzPct val="115000"/>
            </a:pPr>
            <a:r>
              <a:rPr lang="en-GB" dirty="0"/>
              <a:t>Or tell us about a great place you have visited</a:t>
            </a:r>
          </a:p>
          <a:p>
            <a:pPr marL="342900" indent="-342900">
              <a:buChar char="•"/>
            </a:pPr>
            <a:endParaRPr lang="en-IN" b="1" dirty="0"/>
          </a:p>
        </p:txBody>
      </p:sp>
    </p:spTree>
    <p:extLst>
      <p:ext uri="{BB962C8B-B14F-4D97-AF65-F5344CB8AC3E}">
        <p14:creationId xmlns:p14="http://schemas.microsoft.com/office/powerpoint/2010/main" val="2367627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666498"/>
            <a:ext cx="6572972" cy="5651175"/>
          </a:xfrm>
        </p:spPr>
        <p:txBody>
          <a:bodyPr vert="horz" lIns="0" tIns="0" rIns="0" bIns="0" rtlCol="0" anchor="t" anchorCtr="0">
            <a:noAutofit/>
          </a:bodyPr>
          <a:lstStyle/>
          <a:p>
            <a:pPr marL="342900" indent="-342900">
              <a:buChar char="•"/>
            </a:pPr>
            <a:r>
              <a:rPr lang="en-GB" b="1" dirty="0"/>
              <a:t>An </a:t>
            </a:r>
            <a:r>
              <a:rPr lang="en-GB" b="1" dirty="0" smtClean="0"/>
              <a:t>Instructor-Led </a:t>
            </a:r>
            <a:r>
              <a:rPr lang="en-GB" b="1" dirty="0"/>
              <a:t>Training (ILT) course</a:t>
            </a:r>
          </a:p>
          <a:p>
            <a:pPr marL="684000" lvl="1" indent="-342900">
              <a:buSzPct val="115000"/>
            </a:pPr>
            <a:r>
              <a:rPr lang="en-GB" dirty="0"/>
              <a:t>Chalk and talk (using the whiteboard</a:t>
            </a:r>
            <a:r>
              <a:rPr lang="en-GB" dirty="0" smtClean="0"/>
              <a:t>!) and  </a:t>
            </a:r>
            <a:r>
              <a:rPr lang="en-GB" dirty="0"/>
              <a:t>demonstrations</a:t>
            </a:r>
          </a:p>
          <a:p>
            <a:pPr marL="684000" lvl="1" indent="-342900">
              <a:buSzPct val="115000"/>
            </a:pPr>
            <a:r>
              <a:rPr lang="en-GB" dirty="0"/>
              <a:t>Click along with the tutor sessions</a:t>
            </a:r>
          </a:p>
          <a:p>
            <a:pPr marL="684000" lvl="1" indent="-342900">
              <a:buSzPct val="115000"/>
            </a:pPr>
            <a:r>
              <a:rPr lang="en-GB" dirty="0" smtClean="0"/>
              <a:t>Hands-on </a:t>
            </a:r>
            <a:r>
              <a:rPr lang="en-GB" dirty="0"/>
              <a:t>labs (do </a:t>
            </a:r>
            <a:r>
              <a:rPr lang="en-GB" dirty="0" smtClean="0"/>
              <a:t>this; </a:t>
            </a:r>
            <a:r>
              <a:rPr lang="en-GB" dirty="0"/>
              <a:t>do </a:t>
            </a:r>
            <a:r>
              <a:rPr lang="en-GB" dirty="0" smtClean="0"/>
              <a:t>this; </a:t>
            </a:r>
            <a:r>
              <a:rPr lang="en-GB" dirty="0"/>
              <a:t>do this)</a:t>
            </a:r>
          </a:p>
          <a:p>
            <a:pPr marL="684000" lvl="1" indent="-342900">
              <a:buSzPct val="115000"/>
            </a:pPr>
            <a:r>
              <a:rPr lang="en-GB" dirty="0"/>
              <a:t>Coding practices (solve this problem)</a:t>
            </a:r>
          </a:p>
          <a:p>
            <a:pPr marL="684000" lvl="1" indent="-342900">
              <a:buSzPct val="115000"/>
            </a:pPr>
            <a:r>
              <a:rPr lang="en-GB" dirty="0"/>
              <a:t>Question and review sessions</a:t>
            </a:r>
          </a:p>
          <a:p>
            <a:pPr marL="684000" lvl="1" indent="-342900">
              <a:buSzPct val="115000"/>
            </a:pPr>
            <a:r>
              <a:rPr lang="en-GB" dirty="0"/>
              <a:t>Self teach moments</a:t>
            </a:r>
          </a:p>
          <a:p>
            <a:pPr marL="684000" lvl="1" indent="-342900">
              <a:buSzPct val="115000"/>
            </a:pPr>
            <a:r>
              <a:rPr lang="en-GB" dirty="0"/>
              <a:t>Assignments</a:t>
            </a:r>
          </a:p>
          <a:p>
            <a:pPr marL="342900" indent="-342900">
              <a:buChar char="•"/>
            </a:pPr>
            <a:endParaRPr lang="en-GB" b="1" dirty="0"/>
          </a:p>
          <a:p>
            <a:pPr marL="342900" indent="-342900">
              <a:buChar char="•"/>
            </a:pPr>
            <a:r>
              <a:rPr lang="en-GB" b="1" dirty="0"/>
              <a:t>Course literature</a:t>
            </a:r>
          </a:p>
          <a:p>
            <a:pPr marL="684000" lvl="1" indent="-342900">
              <a:buSzPct val="115000"/>
            </a:pPr>
            <a:r>
              <a:rPr lang="en-GB" dirty="0"/>
              <a:t>Course delegate guides</a:t>
            </a:r>
          </a:p>
          <a:p>
            <a:pPr marL="684000" lvl="1" indent="-342900">
              <a:buSzPct val="115000"/>
            </a:pPr>
            <a:r>
              <a:rPr lang="en-GB" dirty="0" smtClean="0"/>
              <a:t>Hands-on </a:t>
            </a:r>
            <a:r>
              <a:rPr lang="en-GB" dirty="0"/>
              <a:t>lab guides</a:t>
            </a:r>
          </a:p>
          <a:p>
            <a:pPr marL="1026000" lvl="1" indent="-342900">
              <a:buSzPct val="115000"/>
            </a:pPr>
            <a:r>
              <a:rPr lang="en-GB" dirty="0"/>
              <a:t>Read the </a:t>
            </a:r>
            <a:r>
              <a:rPr lang="en-GB" dirty="0" smtClean="0"/>
              <a:t>instructions; </a:t>
            </a:r>
            <a:r>
              <a:rPr lang="en-GB" dirty="0"/>
              <a:t>get the practical done – then </a:t>
            </a:r>
            <a:r>
              <a:rPr lang="en-GB" dirty="0" smtClean="0"/>
              <a:t>deviate</a:t>
            </a:r>
            <a:endParaRPr lang="en-GB" dirty="0"/>
          </a:p>
        </p:txBody>
      </p:sp>
      <p:sp>
        <p:nvSpPr>
          <p:cNvPr id="3" name="Text Placeholder 2"/>
          <p:cNvSpPr>
            <a:spLocks noGrp="1"/>
          </p:cNvSpPr>
          <p:nvPr>
            <p:ph type="body" sz="quarter" idx="16"/>
          </p:nvPr>
        </p:nvSpPr>
        <p:spPr/>
        <p:txBody>
          <a:bodyPr/>
          <a:lstStyle/>
          <a:p>
            <a:r>
              <a:rPr lang="en-GB" dirty="0"/>
              <a:t>Course Delivery</a:t>
            </a:r>
            <a:endParaRPr lang="en-IN" dirty="0"/>
          </a:p>
        </p:txBody>
      </p:sp>
    </p:spTree>
    <p:extLst>
      <p:ext uri="{BB962C8B-B14F-4D97-AF65-F5344CB8AC3E}">
        <p14:creationId xmlns:p14="http://schemas.microsoft.com/office/powerpoint/2010/main" val="40987569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Tutor and Apprentice Responsibilities</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Tutor Responsibilities</a:t>
            </a:r>
          </a:p>
          <a:p>
            <a:pPr marL="684000" lvl="1" indent="-342900">
              <a:buSzPct val="115000"/>
            </a:pPr>
            <a:r>
              <a:rPr lang="en-GB" dirty="0"/>
              <a:t>To present the information in a clear and timely </a:t>
            </a:r>
            <a:r>
              <a:rPr lang="en-GB" dirty="0" smtClean="0"/>
              <a:t>manner</a:t>
            </a:r>
            <a:endParaRPr lang="en-GB" dirty="0"/>
          </a:p>
          <a:p>
            <a:pPr marL="684000" lvl="1" indent="-342900">
              <a:buSzPct val="115000"/>
            </a:pPr>
            <a:r>
              <a:rPr lang="en-GB" dirty="0"/>
              <a:t>To answer all questions on the subject matter in a clear fashion</a:t>
            </a:r>
          </a:p>
          <a:p>
            <a:pPr marL="684000" lvl="1" indent="-342900">
              <a:buSzPct val="115000"/>
            </a:pPr>
            <a:r>
              <a:rPr lang="en-GB" dirty="0"/>
              <a:t>To provide support while apprentices are completing the exercise </a:t>
            </a:r>
            <a:r>
              <a:rPr lang="en-GB" dirty="0" smtClean="0"/>
              <a:t>sessions</a:t>
            </a: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Apprentice Responsibilities</a:t>
            </a:r>
          </a:p>
          <a:p>
            <a:pPr marL="684000" lvl="1" indent="-342900">
              <a:buSzPct val="115000"/>
            </a:pPr>
            <a:r>
              <a:rPr lang="en-GB" dirty="0"/>
              <a:t>To behave in a considerate manner to both the tutor and other members of the group</a:t>
            </a:r>
          </a:p>
          <a:p>
            <a:pPr marL="684000" lvl="1" indent="-342900">
              <a:buSzPct val="115000"/>
            </a:pPr>
            <a:r>
              <a:rPr lang="en-GB" dirty="0"/>
              <a:t>To ensure that they understand the material being </a:t>
            </a:r>
            <a:r>
              <a:rPr lang="en-GB" dirty="0" smtClean="0"/>
              <a:t>covered</a:t>
            </a:r>
            <a:endParaRPr lang="en-GB" dirty="0"/>
          </a:p>
          <a:p>
            <a:pPr marL="684000" lvl="1" indent="-342900">
              <a:buSzPct val="115000"/>
            </a:pPr>
            <a:r>
              <a:rPr lang="en-GB" dirty="0"/>
              <a:t>To ask questions and ask for help if anything is </a:t>
            </a:r>
            <a:r>
              <a:rPr lang="en-GB" dirty="0" smtClean="0"/>
              <a:t>unclear</a:t>
            </a:r>
            <a:endParaRPr lang="en-GB" dirty="0"/>
          </a:p>
          <a:p>
            <a:pPr marL="684000" lvl="1" indent="-342900">
              <a:buSzPct val="115000"/>
            </a:pPr>
            <a:r>
              <a:rPr lang="en-GB" dirty="0"/>
              <a:t>Ensure that you understand the material covered before proceeding to the next topic.  Ask for help if necessary </a:t>
            </a:r>
          </a:p>
        </p:txBody>
      </p:sp>
    </p:spTree>
    <p:extLst>
      <p:ext uri="{BB962C8B-B14F-4D97-AF65-F5344CB8AC3E}">
        <p14:creationId xmlns:p14="http://schemas.microsoft.com/office/powerpoint/2010/main" val="2289227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1349984"/>
            <a:ext cx="6770688" cy="5364852"/>
          </a:xfrm>
        </p:spPr>
        <p:txBody>
          <a:bodyPr vert="horz" lIns="0" tIns="0" rIns="0" bIns="0" rtlCol="0" anchor="t" anchorCtr="0">
            <a:noAutofit/>
          </a:bodyPr>
          <a:lstStyle/>
          <a:p>
            <a:pPr marL="342900" indent="-342900">
              <a:buChar char="•"/>
            </a:pPr>
            <a:r>
              <a:rPr lang="en-GB" b="1" dirty="0"/>
              <a:t>50%+ of the course is based on practical exercises</a:t>
            </a:r>
          </a:p>
          <a:p>
            <a:pPr marL="684000" lvl="1" indent="-342900">
              <a:buSzPct val="115000"/>
            </a:pPr>
            <a:r>
              <a:rPr lang="en-GB" dirty="0"/>
              <a:t>Maximises the retention of information</a:t>
            </a:r>
          </a:p>
          <a:p>
            <a:pPr marL="684000" lvl="1" indent="-342900">
              <a:buSzPct val="115000"/>
            </a:pPr>
            <a:r>
              <a:rPr lang="en-GB" dirty="0"/>
              <a:t>Hear and </a:t>
            </a:r>
            <a:r>
              <a:rPr lang="en-GB" dirty="0" smtClean="0"/>
              <a:t>Forget; </a:t>
            </a:r>
            <a:r>
              <a:rPr lang="en-GB" dirty="0"/>
              <a:t>See and </a:t>
            </a:r>
            <a:r>
              <a:rPr lang="en-GB" dirty="0" smtClean="0"/>
              <a:t>Remember; </a:t>
            </a:r>
            <a:r>
              <a:rPr lang="en-GB" dirty="0"/>
              <a:t>Do and Understand</a:t>
            </a:r>
          </a:p>
          <a:p>
            <a:pPr marL="342900" indent="-342900">
              <a:buChar char="•"/>
            </a:pPr>
            <a:endParaRPr lang="en-GB" b="1" dirty="0"/>
          </a:p>
          <a:p>
            <a:pPr marL="342900" indent="-342900">
              <a:buChar char="•"/>
            </a:pPr>
            <a:r>
              <a:rPr lang="en-GB" b="1" dirty="0"/>
              <a:t>Labs are independent of each other</a:t>
            </a:r>
          </a:p>
          <a:p>
            <a:pPr marL="684000" lvl="1" indent="-342900">
              <a:buSzPct val="115000"/>
            </a:pPr>
            <a:r>
              <a:rPr lang="en-GB" dirty="0"/>
              <a:t>But reinforce material already covered</a:t>
            </a:r>
          </a:p>
          <a:p>
            <a:pPr marL="684000" lvl="1" indent="-342900">
              <a:buSzPct val="115000"/>
            </a:pPr>
            <a:r>
              <a:rPr lang="en-GB" dirty="0"/>
              <a:t>Some more directed than others </a:t>
            </a:r>
          </a:p>
          <a:p>
            <a:pPr marL="1026000" lvl="1" indent="-342900">
              <a:buSzPct val="115000"/>
            </a:pPr>
            <a:r>
              <a:rPr lang="en-GB" dirty="0"/>
              <a:t>‘Step by Step’ and ‘Coding Practices’</a:t>
            </a:r>
          </a:p>
          <a:p>
            <a:pPr marL="684000" lvl="1" indent="-342900">
              <a:buSzPct val="115000"/>
            </a:pPr>
            <a:r>
              <a:rPr lang="en-GB" dirty="0"/>
              <a:t>Full working solutions are provided</a:t>
            </a:r>
          </a:p>
          <a:p>
            <a:pPr marL="342900" indent="-342900">
              <a:buChar char="•"/>
            </a:pPr>
            <a:endParaRPr lang="en-GB" b="1" dirty="0"/>
          </a:p>
          <a:p>
            <a:pPr marL="342900" indent="-342900">
              <a:buChar char="•"/>
            </a:pPr>
            <a:r>
              <a:rPr lang="en-GB" b="1" dirty="0" smtClean="0"/>
              <a:t>You’ll </a:t>
            </a:r>
            <a:r>
              <a:rPr lang="en-GB" b="1" dirty="0"/>
              <a:t>be working with Eclipse</a:t>
            </a:r>
          </a:p>
          <a:p>
            <a:pPr marL="684000" lvl="1" indent="-342900">
              <a:buSzPct val="115000"/>
            </a:pPr>
            <a:r>
              <a:rPr lang="en-GB" dirty="0"/>
              <a:t>Primary development tool for Java applications</a:t>
            </a:r>
          </a:p>
          <a:p>
            <a:pPr marL="342900" indent="-342900">
              <a:buChar char="•"/>
            </a:pPr>
            <a:endParaRPr lang="en-IN" b="1" dirty="0"/>
          </a:p>
        </p:txBody>
      </p:sp>
      <p:sp>
        <p:nvSpPr>
          <p:cNvPr id="3" name="Text Placeholder 2"/>
          <p:cNvSpPr>
            <a:spLocks noGrp="1"/>
          </p:cNvSpPr>
          <p:nvPr>
            <p:ph type="body" sz="quarter" idx="16"/>
          </p:nvPr>
        </p:nvSpPr>
        <p:spPr/>
        <p:txBody>
          <a:bodyPr/>
          <a:lstStyle/>
          <a:p>
            <a:r>
              <a:rPr lang="en-GB" dirty="0"/>
              <a:t>About the </a:t>
            </a:r>
            <a:r>
              <a:rPr lang="en-GB" dirty="0" smtClean="0"/>
              <a:t>Hands-On </a:t>
            </a:r>
            <a:r>
              <a:rPr lang="en-GB" dirty="0"/>
              <a:t>Labs</a:t>
            </a:r>
            <a:endParaRPr lang="en-IN" dirty="0"/>
          </a:p>
        </p:txBody>
      </p:sp>
    </p:spTree>
    <p:extLst>
      <p:ext uri="{BB962C8B-B14F-4D97-AF65-F5344CB8AC3E}">
        <p14:creationId xmlns:p14="http://schemas.microsoft.com/office/powerpoint/2010/main" val="980665148"/>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F2256A-010D-4048-B9A0-30B744723177}">
  <ds:schemaRefs>
    <ds:schemaRef ds:uri="http://schemas.microsoft.com/sharepoint/v3/contenttype/forms"/>
  </ds:schemaRefs>
</ds:datastoreItem>
</file>

<file path=customXml/itemProps2.xml><?xml version="1.0" encoding="utf-8"?>
<ds:datastoreItem xmlns:ds="http://schemas.openxmlformats.org/officeDocument/2006/customXml" ds:itemID="{F8B4546D-8349-4715-9EA2-C336CEC2C1FD}">
  <ds:schemaRefs>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E64DA411-94AE-4202-97C9-83273A834252"/>
    <ds:schemaRef ds:uri="http://www.w3.org/XML/1998/namespace"/>
  </ds:schemaRefs>
</ds:datastoreItem>
</file>

<file path=customXml/itemProps3.xml><?xml version="1.0" encoding="utf-8"?>
<ds:datastoreItem xmlns:ds="http://schemas.openxmlformats.org/officeDocument/2006/customXml" ds:itemID="{E1D3A648-60C2-495E-A1B8-C62F2290F1ED}"/>
</file>

<file path=docProps/app.xml><?xml version="1.0" encoding="utf-8"?>
<Properties xmlns="http://schemas.openxmlformats.org/officeDocument/2006/extended-properties" xmlns:vt="http://schemas.openxmlformats.org/officeDocument/2006/docPropsVTypes">
  <Template/>
  <TotalTime>10433</TotalTime>
  <Words>1192</Words>
  <Application>Microsoft Office PowerPoint</Application>
  <PresentationFormat>Widescreen</PresentationFormat>
  <Paragraphs>126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Krana Fat B</vt:lpstr>
      <vt:lpstr>Montserrat</vt:lpstr>
      <vt:lpstr>Wingdings</vt:lpstr>
      <vt:lpstr>Master</vt:lpstr>
      <vt:lpstr>Introduction</vt:lpstr>
      <vt:lpstr>PowerPoint Presentation</vt:lpstr>
      <vt:lpstr>Safety, Health and Environment</vt:lpstr>
      <vt:lpstr>PowerPoint Presentation</vt:lpstr>
      <vt:lpstr>PowerPoint Presentation</vt:lpstr>
      <vt:lpstr>PowerPoint Presentation</vt:lpstr>
      <vt:lpstr>PowerPoint Presentation</vt:lpstr>
      <vt:lpstr>Tutor and Apprentice Responsibilities</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941</cp:revision>
  <cp:lastPrinted>2019-07-03T09:46:41Z</cp:lastPrinted>
  <dcterms:created xsi:type="dcterms:W3CDTF">2019-09-05T08:17:12Z</dcterms:created>
  <dcterms:modified xsi:type="dcterms:W3CDTF">2020-04-02T17:29:00Z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200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