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57" r:id="rId6"/>
    <p:sldId id="1558" r:id="rId7"/>
    <p:sldId id="1559" r:id="rId8"/>
    <p:sldId id="1560" r:id="rId9"/>
    <p:sldId id="1561" r:id="rId10"/>
    <p:sldId id="1562" r:id="rId11"/>
    <p:sldId id="1563" r:id="rId12"/>
    <p:sldId id="1564" r:id="rId13"/>
    <p:sldId id="1565" r:id="rId14"/>
    <p:sldId id="1566" r:id="rId15"/>
    <p:sldId id="1567" r:id="rId16"/>
    <p:sldId id="1568" r:id="rId17"/>
    <p:sldId id="1570" r:id="rId18"/>
    <p:sldId id="1569"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 xmlns:p15="http://schemas.microsoft.com/office/powerpoint/2012/main" userId="S-1-5-21-3476036342-1731177862-1559577602-51474" providerId="AD"/>
      </p:ext>
    </p:extLst>
  </p:cmAuthor>
  <p:cmAuthor id="2" name="Singh, Vaishali" initials="SV" lastIdx="7" clrIdx="1">
    <p:extLst>
      <p:ext uri="{19B8F6BF-5375-455C-9EA6-DF929625EA0E}">
        <p15:presenceInfo xmlns="" xmlns:p15="http://schemas.microsoft.com/office/powerpoint/2012/main" userId="S-1-5-21-3476036342-1731177862-1559577602-15527" providerId="AD"/>
      </p:ext>
    </p:extLst>
  </p:cmAuthor>
  <p:cmAuthor id="3" name="Sterne, Symon" initials="SS" lastIdx="71" clrIdx="2">
    <p:extLst>
      <p:ext uri="{19B8F6BF-5375-455C-9EA6-DF929625EA0E}">
        <p15:presenceInfo xmlns=""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04050"/>
    <a:srgbClr val="F7916D"/>
    <a:srgbClr val="7E007C"/>
    <a:srgbClr val="FF004C"/>
    <a:srgbClr val="28CFF9"/>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5" autoAdjust="0"/>
    <p:restoredTop sz="89643" autoAdjust="0"/>
  </p:normalViewPr>
  <p:slideViewPr>
    <p:cSldViewPr snapToGrid="0" snapToObjects="1" showGuides="1">
      <p:cViewPr>
        <p:scale>
          <a:sx n="68" d="100"/>
          <a:sy n="68" d="100"/>
        </p:scale>
        <p:origin x="-2664" y="-892"/>
      </p:cViewPr>
      <p:guideLst>
        <p:guide orient="horz" pos="3770"/>
        <p:guide pos="384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19/05/2020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19/05/2020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93221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do the same thing, ‘A’ is extremely hard to read and could be messed up down the line by you or </a:t>
            </a:r>
            <a:r>
              <a:rPr lang="en-GB" dirty="0" err="1" smtClean="0"/>
              <a:t>ANOther</a:t>
            </a:r>
            <a:r>
              <a:rPr lang="en-GB" dirty="0" smtClean="0"/>
              <a:t> developer maintaining the code.</a:t>
            </a:r>
          </a:p>
          <a:p>
            <a:r>
              <a:rPr lang="en-GB" dirty="0" smtClean="0"/>
              <a:t>The left hand side is read as ‘if </a:t>
            </a:r>
            <a:r>
              <a:rPr lang="en-GB" dirty="0" err="1" smtClean="0"/>
              <a:t>aveSpeed</a:t>
            </a:r>
            <a:r>
              <a:rPr lang="en-GB" dirty="0" smtClean="0"/>
              <a:t> is less than or equal to</a:t>
            </a:r>
            <a:r>
              <a:rPr lang="en-GB" baseline="0" dirty="0" smtClean="0"/>
              <a:t> 50 and less than or equal to 30 then ‘slow progress’ otherwise if it is less than or equal to 50 but not less than equal to 30 </a:t>
            </a:r>
            <a:r>
              <a:rPr lang="en-GB" baseline="0" dirty="0" err="1" smtClean="0"/>
              <a:t>i.e</a:t>
            </a:r>
            <a:r>
              <a:rPr lang="en-GB" baseline="0" dirty="0" smtClean="0"/>
              <a:t> 31-50 then ‘held up’ otherwise</a:t>
            </a:r>
            <a:r>
              <a:rPr lang="en-GB" dirty="0" smtClean="0"/>
              <a:t> </a:t>
            </a:r>
            <a:r>
              <a:rPr lang="en-GB" baseline="0" dirty="0" smtClean="0"/>
              <a:t>if it’s not less than or equal to 50 but is </a:t>
            </a:r>
            <a:r>
              <a:rPr lang="en-GB" baseline="0" dirty="0" err="1" smtClean="0"/>
              <a:t>gt</a:t>
            </a:r>
            <a:r>
              <a:rPr lang="en-GB" baseline="0" dirty="0" smtClean="0"/>
              <a:t> than 70 ...impossible to maintain easily.</a:t>
            </a:r>
          </a:p>
          <a:p>
            <a:endParaRPr lang="en-GB" baseline="0" dirty="0" smtClean="0"/>
          </a:p>
          <a:p>
            <a:r>
              <a:rPr lang="en-GB" baseline="0" dirty="0" smtClean="0"/>
              <a:t>Avoid nested if’s if you can help it and you often can, as per code sample on right.</a:t>
            </a:r>
            <a:endParaRPr lang="en-GB" dirty="0"/>
          </a:p>
        </p:txBody>
      </p:sp>
    </p:spTree>
    <p:extLst>
      <p:ext uri="{BB962C8B-B14F-4D97-AF65-F5344CB8AC3E}">
        <p14:creationId xmlns:p14="http://schemas.microsoft.com/office/powerpoint/2010/main" val="2070061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r>
              <a:rPr lang="en-GB" dirty="0" smtClean="0"/>
              <a:t>In ‘A’ fragment an</a:t>
            </a:r>
            <a:r>
              <a:rPr lang="en-GB" baseline="0" dirty="0" smtClean="0"/>
              <a:t> ‘else’ has to bind to an ‘if’. This ‘else’ will just bind to the last ‘if’, the one above it, despite the odd formatting of the code (which would change the moment you did Ctrl-Shift-F to reformat).</a:t>
            </a:r>
          </a:p>
          <a:p>
            <a:r>
              <a:rPr lang="en-GB" baseline="0" dirty="0" smtClean="0"/>
              <a:t>This would print “x is negative” when x is &gt;= 0 and y &lt; 10.</a:t>
            </a:r>
          </a:p>
          <a:p>
            <a:r>
              <a:rPr lang="en-GB" baseline="0" dirty="0" smtClean="0"/>
              <a:t>But how to correct it, you might think “give the nested if a dummy else (else {})” to make the 2</a:t>
            </a:r>
            <a:r>
              <a:rPr lang="en-GB" baseline="30000" dirty="0" smtClean="0"/>
              <a:t>nd</a:t>
            </a:r>
            <a:r>
              <a:rPr lang="en-GB" baseline="0" dirty="0" smtClean="0"/>
              <a:t> ‘else’ bind to the outermost ‘if’, that would work but all it needs is the 1</a:t>
            </a:r>
            <a:r>
              <a:rPr lang="en-GB" baseline="30000" dirty="0" smtClean="0"/>
              <a:t>st</a:t>
            </a:r>
            <a:r>
              <a:rPr lang="en-GB" baseline="0" dirty="0" smtClean="0"/>
              <a:t> ‘if’ to have braces so that the nested ‘if’ is part of a block of code.</a:t>
            </a:r>
          </a:p>
          <a:p>
            <a:r>
              <a:rPr lang="en-GB" baseline="0" dirty="0" smtClean="0"/>
              <a:t>i.e.</a:t>
            </a:r>
          </a:p>
          <a:p>
            <a:pPr>
              <a:spcBef>
                <a:spcPct val="0"/>
              </a:spcBef>
              <a:tabLst>
                <a:tab pos="338138" algn="l"/>
                <a:tab pos="688975" algn="l"/>
                <a:tab pos="1027113" algn="l"/>
                <a:tab pos="1377950" algn="l"/>
              </a:tabLst>
            </a:pPr>
            <a:r>
              <a:rPr lang="en-GB" sz="1200" dirty="0" err="1" smtClean="0">
                <a:latin typeface="Lucida Console" pitchFamily="49" charset="0"/>
              </a:rPr>
              <a:t>int</a:t>
            </a:r>
            <a:r>
              <a:rPr lang="en-GB" sz="1200" dirty="0" smtClean="0">
                <a:latin typeface="Lucida Console" pitchFamily="49" charset="0"/>
              </a:rPr>
              <a:t> x = 12, y = 8;</a:t>
            </a:r>
            <a:br>
              <a:rPr lang="en-GB" sz="1200" dirty="0" smtClean="0">
                <a:latin typeface="Lucida Console" pitchFamily="49" charset="0"/>
              </a:rPr>
            </a:br>
            <a:r>
              <a:rPr lang="en-GB" sz="1200" dirty="0" smtClean="0">
                <a:latin typeface="Lucida Console" pitchFamily="49" charset="0"/>
              </a:rPr>
              <a:t>if ( x &gt;= 0 ) {</a:t>
            </a:r>
            <a:br>
              <a:rPr lang="en-GB" sz="1200" dirty="0" smtClean="0">
                <a:latin typeface="Lucida Console" pitchFamily="49" charset="0"/>
              </a:rPr>
            </a:br>
            <a:r>
              <a:rPr lang="en-GB" sz="1200" baseline="0" dirty="0" smtClean="0">
                <a:latin typeface="Lucida Console" pitchFamily="49" charset="0"/>
              </a:rPr>
              <a:t>  </a:t>
            </a:r>
            <a:r>
              <a:rPr lang="en-GB" sz="1200" dirty="0" smtClean="0">
                <a:latin typeface="Lucida Console" pitchFamily="49" charset="0"/>
              </a:rPr>
              <a:t>if ( y &gt;= 10) {</a:t>
            </a:r>
          </a:p>
          <a:p>
            <a:pPr>
              <a:spcBef>
                <a:spcPct val="0"/>
              </a:spcBef>
              <a:tabLst>
                <a:tab pos="338138" algn="l"/>
                <a:tab pos="688975" algn="l"/>
                <a:tab pos="1027113" algn="l"/>
                <a:tab pos="1377950" algn="l"/>
              </a:tabLst>
            </a:pPr>
            <a:r>
              <a:rPr lang="en-GB" sz="1200" dirty="0" smtClean="0">
                <a:latin typeface="Lucida Console" pitchFamily="49" charset="0"/>
              </a:rPr>
              <a:t>    </a:t>
            </a:r>
            <a:r>
              <a:rPr lang="en-GB" sz="1200" dirty="0" err="1" smtClean="0">
                <a:latin typeface="Lucida Console" pitchFamily="49" charset="0"/>
              </a:rPr>
              <a:t>System.out.println</a:t>
            </a:r>
            <a:r>
              <a:rPr lang="en-GB" sz="1200" dirty="0" smtClean="0">
                <a:latin typeface="Lucida Console" pitchFamily="49" charset="0"/>
              </a:rPr>
              <a:t>(“x + y is at least 10”); </a:t>
            </a:r>
          </a:p>
          <a:p>
            <a:pPr>
              <a:spcBef>
                <a:spcPct val="0"/>
              </a:spcBef>
              <a:tabLst>
                <a:tab pos="338138" algn="l"/>
                <a:tab pos="688975" algn="l"/>
                <a:tab pos="1027113" algn="l"/>
                <a:tab pos="1377950" algn="l"/>
              </a:tabLst>
            </a:pPr>
            <a:r>
              <a:rPr lang="en-GB" sz="1200" dirty="0" smtClean="0">
                <a:latin typeface="Lucida Console" pitchFamily="49" charset="0"/>
              </a:rPr>
              <a:t> </a:t>
            </a:r>
            <a:r>
              <a:rPr lang="en-GB" sz="1200" baseline="0" dirty="0" smtClean="0">
                <a:latin typeface="Lucida Console" pitchFamily="49" charset="0"/>
              </a:rPr>
              <a:t> </a:t>
            </a:r>
            <a:r>
              <a:rPr lang="en-GB" sz="1200" dirty="0" smtClean="0">
                <a:latin typeface="Lucida Console" pitchFamily="49" charset="0"/>
              </a:rPr>
              <a:t>}</a:t>
            </a:r>
            <a:br>
              <a:rPr lang="en-GB" sz="1200" dirty="0" smtClean="0">
                <a:latin typeface="Lucida Console" pitchFamily="49" charset="0"/>
              </a:rPr>
            </a:br>
            <a:r>
              <a:rPr lang="en-GB" sz="1200" dirty="0" smtClean="0">
                <a:latin typeface="Lucida Console" pitchFamily="49" charset="0"/>
              </a:rPr>
              <a:t>}</a:t>
            </a:r>
            <a:br>
              <a:rPr lang="en-GB" sz="1200" dirty="0" smtClean="0">
                <a:latin typeface="Lucida Console" pitchFamily="49" charset="0"/>
              </a:rPr>
            </a:br>
            <a:r>
              <a:rPr lang="en-GB" sz="1200" dirty="0" smtClean="0">
                <a:latin typeface="Lucida Console" pitchFamily="49" charset="0"/>
              </a:rPr>
              <a:t>else {</a:t>
            </a:r>
          </a:p>
          <a:p>
            <a:pPr>
              <a:tabLst>
                <a:tab pos="338138" algn="l"/>
                <a:tab pos="688975" algn="l"/>
                <a:tab pos="1027113" algn="l"/>
                <a:tab pos="1377950" algn="l"/>
              </a:tabLst>
            </a:pPr>
            <a:r>
              <a:rPr lang="en-GB" sz="1200" dirty="0" smtClean="0">
                <a:latin typeface="Lucida Console" pitchFamily="49" charset="0"/>
              </a:rPr>
              <a:t>  </a:t>
            </a:r>
            <a:r>
              <a:rPr lang="en-GB" sz="1200" dirty="0" err="1" smtClean="0">
                <a:latin typeface="Lucida Console" pitchFamily="49" charset="0"/>
              </a:rPr>
              <a:t>System.out.println</a:t>
            </a:r>
            <a:r>
              <a:rPr lang="en-GB" sz="1200" dirty="0" smtClean="0">
                <a:latin typeface="Lucida Console" pitchFamily="49" charset="0"/>
              </a:rPr>
              <a:t>(“x is negative”);</a:t>
            </a:r>
          </a:p>
          <a:p>
            <a:pPr>
              <a:spcBef>
                <a:spcPct val="0"/>
              </a:spcBef>
              <a:tabLst>
                <a:tab pos="338138" algn="l"/>
                <a:tab pos="688975" algn="l"/>
                <a:tab pos="1027113" algn="l"/>
                <a:tab pos="1377950" algn="l"/>
              </a:tabLst>
            </a:pPr>
            <a:r>
              <a:rPr lang="en-GB" sz="1200" dirty="0" smtClean="0">
                <a:latin typeface="Lucida Console" pitchFamily="49" charset="0"/>
              </a:rPr>
              <a:t>}</a:t>
            </a:r>
          </a:p>
          <a:p>
            <a:pPr>
              <a:spcBef>
                <a:spcPct val="0"/>
              </a:spcBef>
              <a:tabLst>
                <a:tab pos="338138" algn="l"/>
                <a:tab pos="688975" algn="l"/>
                <a:tab pos="1027113" algn="l"/>
                <a:tab pos="1377950" algn="l"/>
              </a:tabLst>
            </a:pPr>
            <a:r>
              <a:rPr lang="en-GB" sz="1200" b="0" dirty="0" smtClean="0">
                <a:solidFill>
                  <a:srgbClr val="000000"/>
                </a:solidFill>
              </a:rPr>
              <a:t>The ‘B’ </a:t>
            </a:r>
            <a:r>
              <a:rPr lang="en-GB" sz="1200" b="0" baseline="0" dirty="0" smtClean="0">
                <a:solidFill>
                  <a:srgbClr val="000000"/>
                </a:solidFill>
              </a:rPr>
              <a:t>fragment has a superfluous semi-colon, the braces around </a:t>
            </a:r>
            <a:r>
              <a:rPr lang="en-GB" sz="1200" b="0" dirty="0" err="1" smtClean="0">
                <a:solidFill>
                  <a:srgbClr val="000000"/>
                </a:solidFill>
                <a:latin typeface="Lucida Console" pitchFamily="49" charset="0"/>
              </a:rPr>
              <a:t>processPositiveValue</a:t>
            </a:r>
            <a:r>
              <a:rPr lang="en-GB" sz="1200" b="0" baseline="0" dirty="0" smtClean="0">
                <a:solidFill>
                  <a:srgbClr val="000000"/>
                </a:solidFill>
                <a:latin typeface="Book Antiqua" pitchFamily="18" charset="0"/>
              </a:rPr>
              <a:t>(x) </a:t>
            </a:r>
            <a:r>
              <a:rPr lang="en-GB" sz="1200" b="0" baseline="0" dirty="0" smtClean="0">
                <a:solidFill>
                  <a:srgbClr val="000000"/>
                </a:solidFill>
              </a:rPr>
              <a:t>are meaningless but not a compilation error. Both the call to </a:t>
            </a:r>
            <a:r>
              <a:rPr lang="en-GB" sz="1200" dirty="0" err="1" smtClean="0">
                <a:solidFill>
                  <a:srgbClr val="000000"/>
                </a:solidFill>
                <a:latin typeface="Lucida Console" pitchFamily="49" charset="0"/>
              </a:rPr>
              <a:t>processPositiveValue</a:t>
            </a:r>
            <a:r>
              <a:rPr lang="en-GB" sz="1200" dirty="0" smtClean="0">
                <a:solidFill>
                  <a:srgbClr val="000000"/>
                </a:solidFill>
                <a:latin typeface="Lucida Console" pitchFamily="49" charset="0"/>
              </a:rPr>
              <a:t> </a:t>
            </a:r>
            <a:r>
              <a:rPr lang="en-GB" sz="1200" b="0" baseline="0" dirty="0" smtClean="0">
                <a:solidFill>
                  <a:srgbClr val="000000"/>
                </a:solidFill>
                <a:latin typeface="Book Antiqua" pitchFamily="18" charset="0"/>
              </a:rPr>
              <a:t>(x) </a:t>
            </a:r>
            <a:r>
              <a:rPr lang="en-GB" sz="1200" b="0" baseline="0" dirty="0" smtClean="0">
                <a:solidFill>
                  <a:srgbClr val="000000"/>
                </a:solidFill>
              </a:rPr>
              <a:t>and the call to </a:t>
            </a:r>
            <a:r>
              <a:rPr lang="en-GB" sz="1200" dirty="0" err="1" smtClean="0">
                <a:solidFill>
                  <a:srgbClr val="000000"/>
                </a:solidFill>
                <a:latin typeface="Lucida Console" pitchFamily="49" charset="0"/>
              </a:rPr>
              <a:t>processAnyValue</a:t>
            </a:r>
            <a:r>
              <a:rPr lang="en-GB" sz="1200" b="0" baseline="0" dirty="0" smtClean="0">
                <a:solidFill>
                  <a:srgbClr val="000000"/>
                </a:solidFill>
                <a:latin typeface="Book Antiqua" pitchFamily="18" charset="0"/>
              </a:rPr>
              <a:t>(x) </a:t>
            </a:r>
            <a:r>
              <a:rPr lang="en-GB" sz="1200" b="0" baseline="0" dirty="0" smtClean="0">
                <a:solidFill>
                  <a:srgbClr val="000000"/>
                </a:solidFill>
              </a:rPr>
              <a:t>are outside the ‘if’ and are therefore unconditional and will always happen. </a:t>
            </a:r>
            <a:endParaRPr lang="en-GB" sz="1200" b="0" dirty="0">
              <a:solidFill>
                <a:srgbClr val="000000"/>
              </a:solidFill>
            </a:endParaRPr>
          </a:p>
        </p:txBody>
      </p:sp>
    </p:spTree>
    <p:extLst>
      <p:ext uri="{BB962C8B-B14F-4D97-AF65-F5344CB8AC3E}">
        <p14:creationId xmlns:p14="http://schemas.microsoft.com/office/powerpoint/2010/main" val="3274278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smtClean="0"/>
              <a:t>The switch statement is useful when selecting some action from a number of alternatives, as it avoids long if{} else if{} else{} blocks. It consists of a switch statement, with a series of case statements that are executed depending on whether their constant value matches the value in the switch expression.</a:t>
            </a:r>
          </a:p>
          <a:p>
            <a:r>
              <a:rPr lang="en-GB" dirty="0" smtClean="0"/>
              <a:t>The case labels must be constant expressions, which means that they must be known at compile time. You can only use literals or const fields. Also, each label must be unique within the switch statement. Case statements can be in any order.</a:t>
            </a:r>
          </a:p>
          <a:p>
            <a:r>
              <a:rPr lang="en-GB" dirty="0" smtClean="0"/>
              <a:t>The statements in the optional default block will be executed if none of the case labels match the switch expression.</a:t>
            </a:r>
          </a:p>
          <a:p>
            <a:r>
              <a:rPr lang="en-GB" dirty="0" smtClean="0"/>
              <a:t>Be wary of forgetting to put a break; at</a:t>
            </a:r>
            <a:r>
              <a:rPr lang="en-GB" baseline="0" dirty="0" smtClean="0"/>
              <a:t> the end of each (set of) case(s), a feature of </a:t>
            </a:r>
            <a:r>
              <a:rPr lang="en-GB" dirty="0" smtClean="0"/>
              <a:t>Java is that it allows you to forget to do so. This is a common bug where one section accidentally falls through to the next. </a:t>
            </a:r>
          </a:p>
          <a:p>
            <a:r>
              <a:rPr lang="en-GB" dirty="0" smtClean="0"/>
              <a:t>You should also add a break’ statement after ‘default’ as it is possible for </a:t>
            </a:r>
            <a:r>
              <a:rPr lang="en-GB" dirty="0" err="1" smtClean="0"/>
              <a:t>ANOther</a:t>
            </a:r>
            <a:r>
              <a:rPr lang="en-GB" baseline="0" dirty="0" smtClean="0"/>
              <a:t> to later add another case after the default.</a:t>
            </a:r>
            <a:endParaRPr lang="en-GB" dirty="0" smtClean="0"/>
          </a:p>
        </p:txBody>
      </p:sp>
    </p:spTree>
    <p:extLst>
      <p:ext uri="{BB962C8B-B14F-4D97-AF65-F5344CB8AC3E}">
        <p14:creationId xmlns:p14="http://schemas.microsoft.com/office/powerpoint/2010/main" val="477857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403999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232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The primary means of decision making is the if statement. A Boolean control-expression determines which branch of the two-way fork is taken. If the expression evaluates to true, the first branch (i.e. the if-body) is taken. But if the expression is false, then the second branch (the else-body) is taken. The else clause is optional; if it is omitted, nothing is executed if the control expression evaluates to false.</a:t>
            </a:r>
          </a:p>
          <a:p>
            <a:endParaRPr lang="en-GB" dirty="0" smtClean="0"/>
          </a:p>
          <a:p>
            <a:endParaRPr lang="en-GB" dirty="0" smtClean="0"/>
          </a:p>
        </p:txBody>
      </p:sp>
    </p:spTree>
    <p:extLst>
      <p:ext uri="{BB962C8B-B14F-4D97-AF65-F5344CB8AC3E}">
        <p14:creationId xmlns:p14="http://schemas.microsoft.com/office/powerpoint/2010/main" val="35654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The slides shows</a:t>
            </a:r>
            <a:r>
              <a:rPr lang="en-GB" baseline="0" dirty="0" smtClean="0"/>
              <a:t> an example if else statement. If there is only one statement under if or under else, you may not type the braces. However, it is always recommended to use braces. In fact many software houses enforce this coding standard.</a:t>
            </a:r>
            <a:endParaRPr lang="en-GB" dirty="0" smtClean="0"/>
          </a:p>
          <a:p>
            <a:endParaRPr lang="en-GB" dirty="0" smtClean="0"/>
          </a:p>
        </p:txBody>
      </p:sp>
    </p:spTree>
    <p:extLst>
      <p:ext uri="{BB962C8B-B14F-4D97-AF65-F5344CB8AC3E}">
        <p14:creationId xmlns:p14="http://schemas.microsoft.com/office/powerpoint/2010/main" val="154277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The previous slide looked at 2 way branching. However you</a:t>
            </a:r>
            <a:r>
              <a:rPr lang="en-GB" baseline="0" dirty="0" smtClean="0"/>
              <a:t> may need multi-way selection. One of several routes needs to be taken through the code. This can be effected by introducing one or many  ‘else if’ constructs into your code. </a:t>
            </a:r>
            <a:br>
              <a:rPr lang="en-GB" baseline="0" dirty="0" smtClean="0"/>
            </a:br>
            <a:r>
              <a:rPr lang="en-GB" baseline="0" dirty="0" smtClean="0"/>
              <a:t>If the 1</a:t>
            </a:r>
            <a:r>
              <a:rPr lang="en-GB" baseline="30000" dirty="0" smtClean="0"/>
              <a:t>st</a:t>
            </a:r>
            <a:r>
              <a:rPr lang="en-GB" baseline="0" dirty="0" smtClean="0"/>
              <a:t> </a:t>
            </a:r>
            <a:r>
              <a:rPr lang="en-GB" baseline="0" dirty="0" err="1" smtClean="0"/>
              <a:t>boolean</a:t>
            </a:r>
            <a:r>
              <a:rPr lang="en-GB" baseline="0" dirty="0" smtClean="0"/>
              <a:t> test is true it will execute the ‘if’ block of code and then branch past all the else if’s and any ‘else’ that is coded. This may mean exiting the method. </a:t>
            </a:r>
          </a:p>
          <a:p>
            <a:r>
              <a:rPr lang="en-GB" baseline="0" dirty="0" smtClean="0"/>
              <a:t>A </a:t>
            </a:r>
            <a:r>
              <a:rPr lang="en-GB" baseline="0" dirty="0" err="1" smtClean="0"/>
              <a:t>boolean</a:t>
            </a:r>
            <a:r>
              <a:rPr lang="en-GB" baseline="0" dirty="0" smtClean="0"/>
              <a:t> expression is only evaluated if all the above </a:t>
            </a:r>
            <a:r>
              <a:rPr lang="en-GB" baseline="0" dirty="0" err="1" smtClean="0"/>
              <a:t>boolean</a:t>
            </a:r>
            <a:r>
              <a:rPr lang="en-GB" baseline="0" dirty="0" smtClean="0"/>
              <a:t> expressions in this ‘if’ construct are false. The ‘else’ code only runs when the ‘if’ and all the ‘else if’s have evaluated to false.</a:t>
            </a:r>
            <a:endParaRPr lang="en-GB" dirty="0" smtClean="0"/>
          </a:p>
          <a:p>
            <a:endParaRPr lang="en-GB" dirty="0" smtClean="0"/>
          </a:p>
        </p:txBody>
      </p:sp>
    </p:spTree>
    <p:extLst>
      <p:ext uri="{BB962C8B-B14F-4D97-AF65-F5344CB8AC3E}">
        <p14:creationId xmlns:p14="http://schemas.microsoft.com/office/powerpoint/2010/main" val="4232628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In the simple example above it is going to</a:t>
            </a:r>
            <a:r>
              <a:rPr lang="en-GB" baseline="0" dirty="0" smtClean="0"/>
              <a:t> perform processing according to exactly one season (as you are always in exactly one season, not zero and not two at any one time).</a:t>
            </a:r>
            <a:br>
              <a:rPr lang="en-GB" baseline="0" dirty="0" smtClean="0"/>
            </a:br>
            <a:r>
              <a:rPr lang="en-GB" baseline="0" dirty="0" smtClean="0"/>
              <a:t>The final line of code is nothing to do with the ‘if’ construct and is unconditional code and will run regardless of which season it is.</a:t>
            </a:r>
          </a:p>
          <a:p>
            <a:r>
              <a:rPr lang="en-GB" baseline="0" dirty="0" smtClean="0"/>
              <a:t>Notice the final clause if just an ‘else’ which is ‘catch all other values’.</a:t>
            </a:r>
            <a:br>
              <a:rPr lang="en-GB" baseline="0" dirty="0" smtClean="0"/>
            </a:br>
            <a:r>
              <a:rPr lang="en-GB" baseline="0" dirty="0" smtClean="0"/>
              <a:t>The construct could have finished with</a:t>
            </a:r>
            <a:br>
              <a:rPr lang="en-GB" baseline="0" dirty="0" smtClean="0"/>
            </a:br>
            <a:r>
              <a:rPr lang="en-GB" baseline="0" dirty="0" smtClean="0"/>
              <a:t>else if ( </a:t>
            </a:r>
            <a:r>
              <a:rPr lang="en-GB" baseline="0" dirty="0" err="1" smtClean="0"/>
              <a:t>season.equals</a:t>
            </a:r>
            <a:r>
              <a:rPr lang="en-GB" baseline="0" dirty="0" smtClean="0"/>
              <a:t>(“Autumn”)) {</a:t>
            </a:r>
            <a:br>
              <a:rPr lang="en-GB" baseline="0" dirty="0" smtClean="0"/>
            </a:br>
            <a:r>
              <a:rPr lang="en-GB" baseline="0" dirty="0" smtClean="0"/>
              <a:t/>
            </a:r>
            <a:br>
              <a:rPr lang="en-GB" baseline="0" dirty="0" smtClean="0"/>
            </a:br>
            <a:r>
              <a:rPr lang="en-GB" baseline="0" dirty="0" smtClean="0"/>
              <a:t>}</a:t>
            </a:r>
          </a:p>
          <a:p>
            <a:r>
              <a:rPr lang="en-GB" baseline="0" dirty="0" smtClean="0"/>
              <a:t>But then there would no ‘else’ and if there was it should never run, until someone invents a 5</a:t>
            </a:r>
            <a:r>
              <a:rPr lang="en-GB" baseline="30000" dirty="0" smtClean="0"/>
              <a:t>th</a:t>
            </a:r>
            <a:r>
              <a:rPr lang="en-GB" baseline="0" dirty="0" smtClean="0"/>
              <a:t> season.</a:t>
            </a:r>
            <a:br>
              <a:rPr lang="en-GB" baseline="0" dirty="0" smtClean="0"/>
            </a:br>
            <a:r>
              <a:rPr lang="en-GB" baseline="0" dirty="0" smtClean="0"/>
              <a:t> </a:t>
            </a:r>
            <a:endParaRPr lang="en-GB" dirty="0" smtClean="0"/>
          </a:p>
          <a:p>
            <a:endParaRPr lang="en-GB" dirty="0" smtClean="0"/>
          </a:p>
        </p:txBody>
      </p:sp>
    </p:spTree>
    <p:extLst>
      <p:ext uri="{BB962C8B-B14F-4D97-AF65-F5344CB8AC3E}">
        <p14:creationId xmlns:p14="http://schemas.microsoft.com/office/powerpoint/2010/main" val="106041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As you would expect, Java provides a set of relational and equality operators for comparing the values of two variables or expressions. The equality operator is == (double equals sign) and the "not equals" operator is != (exclamation equals). The result of a comparison or equality operator is either true or false, i.e. a </a:t>
            </a:r>
            <a:r>
              <a:rPr lang="en-GB" dirty="0" err="1" smtClean="0"/>
              <a:t>boolean</a:t>
            </a:r>
            <a:r>
              <a:rPr lang="en-GB" dirty="0" smtClean="0"/>
              <a:t> value; never a value of any other primitive type.</a:t>
            </a:r>
            <a:br>
              <a:rPr lang="en-GB" dirty="0" smtClean="0"/>
            </a:br>
            <a:r>
              <a:rPr lang="en-GB" dirty="0" smtClean="0"/>
              <a:t>A common coding error is to use the assignment operator (=) rather than the equality operator (==) in the control expression. Fortunately, a Java compiler will pick up this type of error because the control expression must evaluate to a </a:t>
            </a:r>
            <a:r>
              <a:rPr lang="en-GB" dirty="0" err="1" smtClean="0"/>
              <a:t>boolean</a:t>
            </a:r>
            <a:r>
              <a:rPr lang="en-GB" dirty="0" smtClean="0"/>
              <a:t>.</a:t>
            </a:r>
          </a:p>
          <a:p>
            <a:endParaRPr lang="en-GB" dirty="0"/>
          </a:p>
        </p:txBody>
      </p:sp>
    </p:spTree>
    <p:extLst>
      <p:ext uri="{BB962C8B-B14F-4D97-AF65-F5344CB8AC3E}">
        <p14:creationId xmlns:p14="http://schemas.microsoft.com/office/powerpoint/2010/main" val="62568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above two slide code examples give the same result but clearly the one on the left is shorter and in a way easier to read.</a:t>
            </a:r>
          </a:p>
          <a:p>
            <a:endParaRPr lang="en-GB" dirty="0"/>
          </a:p>
        </p:txBody>
      </p:sp>
    </p:spTree>
    <p:extLst>
      <p:ext uri="{BB962C8B-B14F-4D97-AF65-F5344CB8AC3E}">
        <p14:creationId xmlns:p14="http://schemas.microsoft.com/office/powerpoint/2010/main" val="277951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 keep it simple we have just compared an </a:t>
            </a:r>
            <a:r>
              <a:rPr lang="en-GB" dirty="0" err="1" smtClean="0"/>
              <a:t>int</a:t>
            </a:r>
            <a:r>
              <a:rPr lang="en-GB" dirty="0" smtClean="0"/>
              <a:t> variable with a literal value but it could be any comparison that has 3 possible outcomes.</a:t>
            </a:r>
          </a:p>
          <a:p>
            <a:r>
              <a:rPr lang="en-GB" dirty="0" smtClean="0"/>
              <a:t>Do all 3 achieve</a:t>
            </a:r>
            <a:r>
              <a:rPr lang="en-GB" baseline="0" dirty="0" smtClean="0"/>
              <a:t> the same outcome? – Yes.</a:t>
            </a:r>
          </a:p>
          <a:p>
            <a:r>
              <a:rPr lang="en-GB" baseline="0" dirty="0" smtClean="0"/>
              <a:t>So why do possibilities A and B both exist in the language.</a:t>
            </a:r>
          </a:p>
          <a:p>
            <a:r>
              <a:rPr lang="en-GB" baseline="0" dirty="0" smtClean="0"/>
              <a:t>You are most likely to see B perhaps with a comment on the ‘else’ to describe why it is happening, especially if ‘statement(s)2’ is a large block of code.</a:t>
            </a:r>
          </a:p>
          <a:p>
            <a:r>
              <a:rPr lang="en-GB" baseline="0" dirty="0" smtClean="0"/>
              <a:t>But can you see why ‘A’ is needed?. What if there are statements that must run when the first ‘if’ turns out to be false, regardless of anything else.</a:t>
            </a:r>
          </a:p>
          <a:p>
            <a:r>
              <a:rPr lang="en-GB" baseline="0" dirty="0" smtClean="0"/>
              <a:t>There are places to put them in structure ‘A’ but not in structure ‘B’ or ‘C’:</a:t>
            </a:r>
          </a:p>
          <a:p>
            <a:pPr marL="171450" indent="-171450">
              <a:buFont typeface="Wingdings" panose="05000000000000000000" pitchFamily="2" charset="2"/>
              <a:buChar char="§"/>
            </a:pPr>
            <a:r>
              <a:rPr lang="en-GB" baseline="0" dirty="0" smtClean="0"/>
              <a:t> Either immediately before the 2</a:t>
            </a:r>
            <a:r>
              <a:rPr lang="en-GB" baseline="30000" dirty="0" smtClean="0"/>
              <a:t>nd</a:t>
            </a:r>
            <a:r>
              <a:rPr lang="en-GB" baseline="0" dirty="0" smtClean="0"/>
              <a:t> if after the ‘{‘ of the 1</a:t>
            </a:r>
            <a:r>
              <a:rPr lang="en-GB" baseline="30000" dirty="0" smtClean="0"/>
              <a:t>st</a:t>
            </a:r>
            <a:r>
              <a:rPr lang="en-GB" baseline="0" dirty="0" smtClean="0"/>
              <a:t> else and/or</a:t>
            </a:r>
          </a:p>
          <a:p>
            <a:pPr marL="171450" indent="-171450">
              <a:buFont typeface="Wingdings" panose="05000000000000000000" pitchFamily="2" charset="2"/>
              <a:buChar char="§"/>
            </a:pPr>
            <a:r>
              <a:rPr lang="en-GB" baseline="0" dirty="0" smtClean="0"/>
              <a:t> After the final ‘else’ block before the final ‘}’</a:t>
            </a:r>
            <a:endParaRPr lang="en-GB" dirty="0"/>
          </a:p>
        </p:txBody>
      </p:sp>
    </p:spTree>
    <p:extLst>
      <p:ext uri="{BB962C8B-B14F-4D97-AF65-F5344CB8AC3E}">
        <p14:creationId xmlns:p14="http://schemas.microsoft.com/office/powerpoint/2010/main" val="82493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logically flawed.</a:t>
            </a:r>
            <a:r>
              <a:rPr lang="en-GB" baseline="0" dirty="0" smtClean="0"/>
              <a:t> If </a:t>
            </a:r>
            <a:r>
              <a:rPr lang="en-GB" baseline="0" dirty="0" err="1" smtClean="0"/>
              <a:t>aveSpeed</a:t>
            </a:r>
            <a:r>
              <a:rPr lang="en-GB" baseline="0" dirty="0" smtClean="0"/>
              <a:t> is 23 it displays ‘moving well’.</a:t>
            </a:r>
          </a:p>
          <a:p>
            <a:r>
              <a:rPr lang="en-GB" baseline="0" dirty="0" smtClean="0"/>
              <a:t>‘B’ is good but neither addresses a 0 or negative </a:t>
            </a:r>
            <a:r>
              <a:rPr lang="en-GB" baseline="0" dirty="0" err="1" smtClean="0"/>
              <a:t>aveSpeed</a:t>
            </a:r>
            <a:r>
              <a:rPr lang="en-GB" baseline="0" dirty="0" smtClean="0"/>
              <a:t> directly.</a:t>
            </a:r>
          </a:p>
          <a:p>
            <a:r>
              <a:rPr lang="en-GB" baseline="0" dirty="0" smtClean="0"/>
              <a:t>A common error might be to code</a:t>
            </a:r>
          </a:p>
          <a:p>
            <a:r>
              <a:rPr lang="en-GB" baseline="0" dirty="0" smtClean="0"/>
              <a:t>if( x &lt; 0) {</a:t>
            </a:r>
          </a:p>
          <a:p>
            <a:r>
              <a:rPr lang="en-GB" baseline="0" dirty="0" smtClean="0"/>
              <a:t>  </a:t>
            </a:r>
            <a:r>
              <a:rPr lang="en-GB" baseline="0" dirty="0" err="1" smtClean="0"/>
              <a:t>doStuff</a:t>
            </a:r>
            <a:r>
              <a:rPr lang="en-GB" baseline="0" dirty="0" smtClean="0"/>
              <a:t>();</a:t>
            </a:r>
          </a:p>
          <a:p>
            <a:r>
              <a:rPr lang="en-GB" baseline="0" dirty="0" smtClean="0"/>
              <a:t>}</a:t>
            </a:r>
          </a:p>
          <a:p>
            <a:r>
              <a:rPr lang="en-GB" baseline="0" dirty="0" smtClean="0"/>
              <a:t>else if (x &gt; 0)</a:t>
            </a:r>
          </a:p>
          <a:p>
            <a:r>
              <a:rPr lang="en-GB" baseline="0" dirty="0" smtClean="0"/>
              <a:t>{</a:t>
            </a:r>
          </a:p>
          <a:p>
            <a:r>
              <a:rPr lang="en-GB" baseline="0" dirty="0" smtClean="0"/>
              <a:t>  </a:t>
            </a:r>
            <a:r>
              <a:rPr lang="en-GB" baseline="0" dirty="0" err="1" smtClean="0"/>
              <a:t>doOtherStuff</a:t>
            </a:r>
            <a:r>
              <a:rPr lang="en-GB" baseline="0" dirty="0" smtClean="0"/>
              <a:t>();</a:t>
            </a:r>
          </a:p>
          <a:p>
            <a:r>
              <a:rPr lang="en-GB" baseline="0" dirty="0" smtClean="0"/>
              <a:t>}</a:t>
            </a:r>
            <a:br>
              <a:rPr lang="en-GB" baseline="0" dirty="0" smtClean="0"/>
            </a:br>
            <a:r>
              <a:rPr lang="en-GB" baseline="0" dirty="0" smtClean="0"/>
              <a:t>and then do nothing when x == 0; !</a:t>
            </a:r>
          </a:p>
          <a:p>
            <a:endParaRPr lang="en-GB" dirty="0"/>
          </a:p>
        </p:txBody>
      </p:sp>
    </p:spTree>
    <p:extLst>
      <p:ext uri="{BB962C8B-B14F-4D97-AF65-F5344CB8AC3E}">
        <p14:creationId xmlns:p14="http://schemas.microsoft.com/office/powerpoint/2010/main" val="440278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Getting started with conditionals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 the motorway ..consider this code</a:t>
            </a:r>
            <a:endParaRPr lang="en-GB" dirty="0"/>
          </a:p>
        </p:txBody>
      </p:sp>
      <p:sp>
        <p:nvSpPr>
          <p:cNvPr id="4" name="Rectangle 6"/>
          <p:cNvSpPr>
            <a:spLocks noChangeArrowheads="1"/>
          </p:cNvSpPr>
          <p:nvPr/>
        </p:nvSpPr>
        <p:spPr bwMode="auto">
          <a:xfrm>
            <a:off x="1799780" y="1436650"/>
            <a:ext cx="4151077" cy="453713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a:solidFill>
                  <a:srgbClr val="000000"/>
                </a:solidFill>
                <a:latin typeface="Lucida Console" pitchFamily="49" charset="0"/>
              </a:rPr>
              <a:t>speed = </a:t>
            </a:r>
            <a:r>
              <a:rPr lang="en-GB" sz="1700" dirty="0" err="1">
                <a:solidFill>
                  <a:srgbClr val="000000"/>
                </a:solidFill>
                <a:latin typeface="Lucida Console" pitchFamily="49" charset="0"/>
              </a:rPr>
              <a:t>calcAveSpeed</a:t>
            </a: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(speed &gt; 70 )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been</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speeding</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smtClean="0">
                <a:latin typeface="Lucida Console" pitchFamily="49" charset="0"/>
              </a:rPr>
              <a:t>(</a:t>
            </a:r>
            <a:r>
              <a:rPr lang="en-GB" sz="1700" dirty="0">
                <a:solidFill>
                  <a:srgbClr val="000000"/>
                </a:solidFill>
                <a:latin typeface="Lucida Console" pitchFamily="49" charset="0"/>
              </a:rPr>
              <a:t>speed </a:t>
            </a:r>
            <a:r>
              <a:rPr lang="en-GB" sz="1700" dirty="0" smtClean="0">
                <a:latin typeface="Lucida Console" pitchFamily="49" charset="0"/>
              </a:rPr>
              <a:t>&lt;= </a:t>
            </a:r>
            <a:r>
              <a:rPr lang="en-GB" sz="1700" dirty="0">
                <a:latin typeface="Lucida Console" pitchFamily="49" charset="0"/>
              </a:rPr>
              <a:t>70 )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moving well</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smtClean="0">
                <a:latin typeface="Lucida Console" pitchFamily="49" charset="0"/>
              </a:rPr>
              <a:t>(</a:t>
            </a:r>
            <a:r>
              <a:rPr lang="en-GB" sz="1700" dirty="0">
                <a:solidFill>
                  <a:srgbClr val="000000"/>
                </a:solidFill>
                <a:latin typeface="Lucida Console" pitchFamily="49" charset="0"/>
              </a:rPr>
              <a:t>speed </a:t>
            </a:r>
            <a:r>
              <a:rPr lang="en-GB" sz="1700" dirty="0" smtClean="0">
                <a:latin typeface="Lucida Console" pitchFamily="49" charset="0"/>
              </a:rPr>
              <a:t>&lt;= </a:t>
            </a:r>
            <a:r>
              <a:rPr lang="en-GB" sz="1700" dirty="0">
                <a:latin typeface="Lucida Console" pitchFamily="49" charset="0"/>
              </a:rPr>
              <a:t>50 )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dirty="0">
                <a:solidFill>
                  <a:schemeClr val="accent6">
                    <a:lumMod val="50000"/>
                  </a:schemeClr>
                </a:solidFill>
                <a:latin typeface="Lucida Console" pitchFamily="49" charset="0"/>
              </a:rPr>
              <a:t>// getting held up</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C8"/>
                </a:solidFill>
                <a:latin typeface="Lucida Console" pitchFamily="49" charset="0"/>
              </a:rPr>
              <a:t>else</a:t>
            </a:r>
            <a:r>
              <a:rPr lang="en-GB" sz="1700" dirty="0">
                <a:solidFill>
                  <a:srgbClr val="000000"/>
                </a:solidFill>
                <a:latin typeface="Lucida Console" pitchFamily="49" charset="0"/>
              </a:rPr>
              <a:t> </a:t>
            </a:r>
            <a:r>
              <a:rPr lang="en-GB" sz="1700" dirty="0">
                <a:solidFill>
                  <a:srgbClr val="0000C8"/>
                </a:solidFill>
                <a:latin typeface="Lucida Console" pitchFamily="49" charset="0"/>
              </a:rPr>
              <a:t>if </a:t>
            </a:r>
            <a:r>
              <a:rPr lang="en-GB" sz="1700" dirty="0" smtClean="0">
                <a:latin typeface="Lucida Console" pitchFamily="49" charset="0"/>
              </a:rPr>
              <a:t>(</a:t>
            </a:r>
            <a:r>
              <a:rPr lang="en-GB" sz="1700" dirty="0">
                <a:solidFill>
                  <a:srgbClr val="000000"/>
                </a:solidFill>
                <a:latin typeface="Lucida Console" pitchFamily="49" charset="0"/>
              </a:rPr>
              <a:t>speed </a:t>
            </a:r>
            <a:r>
              <a:rPr lang="en-GB" sz="1700" dirty="0" smtClean="0">
                <a:latin typeface="Lucida Console" pitchFamily="49" charset="0"/>
              </a:rPr>
              <a:t>&lt;= </a:t>
            </a:r>
            <a:r>
              <a:rPr lang="en-GB" sz="1700" dirty="0">
                <a:latin typeface="Lucida Console" pitchFamily="49" charset="0"/>
              </a:rPr>
              <a:t>30 ) </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slow progress</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endParaRPr lang="en-GB" sz="1700" dirty="0">
              <a:solidFill>
                <a:srgbClr val="000000"/>
              </a:solidFill>
              <a:latin typeface="Lucida Console" pitchFamily="49" charset="0"/>
            </a:endParaRPr>
          </a:p>
        </p:txBody>
      </p:sp>
      <p:sp>
        <p:nvSpPr>
          <p:cNvPr id="17" name="Rectangle 15"/>
          <p:cNvSpPr>
            <a:spLocks noChangeArrowheads="1"/>
          </p:cNvSpPr>
          <p:nvPr/>
        </p:nvSpPr>
        <p:spPr bwMode="auto">
          <a:xfrm>
            <a:off x="5618363" y="1447684"/>
            <a:ext cx="332468" cy="353943"/>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700" dirty="0"/>
              <a:t>A</a:t>
            </a:r>
          </a:p>
        </p:txBody>
      </p:sp>
      <p:sp>
        <p:nvSpPr>
          <p:cNvPr id="26" name="Rectangle 6"/>
          <p:cNvSpPr>
            <a:spLocks noChangeArrowheads="1"/>
          </p:cNvSpPr>
          <p:nvPr/>
        </p:nvSpPr>
        <p:spPr bwMode="auto">
          <a:xfrm>
            <a:off x="6219296" y="1429396"/>
            <a:ext cx="4151077" cy="453713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a:solidFill>
                  <a:srgbClr val="000000"/>
                </a:solidFill>
                <a:latin typeface="Lucida Console" pitchFamily="49" charset="0"/>
              </a:rPr>
              <a:t>speed = </a:t>
            </a:r>
            <a:r>
              <a:rPr lang="en-GB" sz="1700" dirty="0" err="1">
                <a:solidFill>
                  <a:srgbClr val="000000"/>
                </a:solidFill>
                <a:latin typeface="Lucida Console" pitchFamily="49" charset="0"/>
              </a:rPr>
              <a:t>calcAveSpeed</a:t>
            </a: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(speed &lt;= 30 )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slow progress </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smtClean="0">
                <a:latin typeface="Lucida Console" pitchFamily="49" charset="0"/>
              </a:rPr>
              <a:t>(</a:t>
            </a:r>
            <a:r>
              <a:rPr lang="en-GB" sz="1700" dirty="0">
                <a:solidFill>
                  <a:srgbClr val="000000"/>
                </a:solidFill>
                <a:latin typeface="Lucida Console" pitchFamily="49" charset="0"/>
              </a:rPr>
              <a:t>speed </a:t>
            </a:r>
            <a:r>
              <a:rPr lang="en-GB" sz="1700" dirty="0" smtClean="0">
                <a:latin typeface="Lucida Console" pitchFamily="49" charset="0"/>
              </a:rPr>
              <a:t>&lt;= </a:t>
            </a:r>
            <a:r>
              <a:rPr lang="en-GB" sz="1700" dirty="0">
                <a:latin typeface="Lucida Console" pitchFamily="49" charset="0"/>
              </a:rPr>
              <a:t>50 )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getting held up </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smtClean="0">
                <a:latin typeface="Lucida Console" pitchFamily="49" charset="0"/>
              </a:rPr>
              <a:t>(</a:t>
            </a:r>
            <a:r>
              <a:rPr lang="en-GB" sz="1700" dirty="0">
                <a:solidFill>
                  <a:srgbClr val="000000"/>
                </a:solidFill>
                <a:latin typeface="Lucida Console" pitchFamily="49" charset="0"/>
              </a:rPr>
              <a:t>speed </a:t>
            </a:r>
            <a:r>
              <a:rPr lang="en-GB" sz="1700" dirty="0" smtClean="0">
                <a:latin typeface="Lucida Console" pitchFamily="49" charset="0"/>
              </a:rPr>
              <a:t>&lt;= </a:t>
            </a:r>
            <a:r>
              <a:rPr lang="en-GB" sz="1700" dirty="0">
                <a:latin typeface="Lucida Console" pitchFamily="49" charset="0"/>
              </a:rPr>
              <a:t>70 )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dirty="0">
                <a:solidFill>
                  <a:schemeClr val="accent6">
                    <a:lumMod val="50000"/>
                  </a:schemeClr>
                </a:solidFill>
                <a:latin typeface="Lucida Console" pitchFamily="49" charset="0"/>
              </a:rPr>
              <a:t>// moving well</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C8"/>
                </a:solidFill>
                <a:latin typeface="Lucida Console" pitchFamily="49" charset="0"/>
              </a:rPr>
              <a:t>else</a:t>
            </a:r>
            <a:r>
              <a:rPr lang="en-GB" sz="1700" dirty="0">
                <a:solidFill>
                  <a:srgbClr val="000000"/>
                </a:solidFill>
                <a:latin typeface="Lucida Console" pitchFamily="49" charset="0"/>
              </a:rPr>
              <a:t> { </a:t>
            </a:r>
            <a:r>
              <a:rPr lang="en-GB" sz="1700" dirty="0">
                <a:solidFill>
                  <a:schemeClr val="accent6">
                    <a:lumMod val="50000"/>
                  </a:schemeClr>
                </a:solidFill>
                <a:latin typeface="Lucida Console" pitchFamily="49" charset="0"/>
              </a:rPr>
              <a:t>// </a:t>
            </a:r>
            <a:r>
              <a:rPr lang="en-GB" sz="1700" dirty="0">
                <a:solidFill>
                  <a:srgbClr val="000000"/>
                </a:solidFill>
                <a:latin typeface="Lucida Console" pitchFamily="49" charset="0"/>
              </a:rPr>
              <a:t>speed </a:t>
            </a:r>
            <a:r>
              <a:rPr lang="en-GB" sz="1700" dirty="0" err="1" smtClean="0">
                <a:solidFill>
                  <a:schemeClr val="accent6">
                    <a:lumMod val="50000"/>
                  </a:schemeClr>
                </a:solidFill>
                <a:latin typeface="Lucida Console" pitchFamily="49" charset="0"/>
              </a:rPr>
              <a:t>gt</a:t>
            </a:r>
            <a:r>
              <a:rPr lang="en-GB" sz="1700" dirty="0" smtClean="0">
                <a:solidFill>
                  <a:schemeClr val="accent6">
                    <a:lumMod val="50000"/>
                  </a:schemeClr>
                </a:solidFill>
                <a:latin typeface="Lucida Console" pitchFamily="49" charset="0"/>
              </a:rPr>
              <a:t> </a:t>
            </a:r>
            <a:r>
              <a:rPr lang="en-GB" sz="1700" dirty="0">
                <a:solidFill>
                  <a:schemeClr val="accent6">
                    <a:lumMod val="50000"/>
                  </a:schemeClr>
                </a:solidFill>
                <a:latin typeface="Lucida Console" pitchFamily="49" charset="0"/>
              </a:rPr>
              <a:t>70</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been</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speeding </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endParaRPr lang="en-GB" sz="1700" dirty="0">
              <a:solidFill>
                <a:srgbClr val="000000"/>
              </a:solidFill>
              <a:latin typeface="Lucida Console" pitchFamily="49" charset="0"/>
            </a:endParaRPr>
          </a:p>
        </p:txBody>
      </p:sp>
      <p:sp>
        <p:nvSpPr>
          <p:cNvPr id="18" name="Rectangle 15"/>
          <p:cNvSpPr>
            <a:spLocks noChangeArrowheads="1"/>
          </p:cNvSpPr>
          <p:nvPr/>
        </p:nvSpPr>
        <p:spPr bwMode="auto">
          <a:xfrm>
            <a:off x="10040258" y="1438503"/>
            <a:ext cx="332468" cy="353943"/>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700" dirty="0"/>
              <a:t>B</a:t>
            </a:r>
          </a:p>
        </p:txBody>
      </p:sp>
      <p:sp>
        <p:nvSpPr>
          <p:cNvPr id="27" name="Rectangle 18"/>
          <p:cNvSpPr>
            <a:spLocks noChangeArrowheads="1"/>
          </p:cNvSpPr>
          <p:nvPr/>
        </p:nvSpPr>
        <p:spPr bwMode="auto">
          <a:xfrm>
            <a:off x="4238506" y="5887988"/>
            <a:ext cx="1971963"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..and when </a:t>
            </a:r>
            <a:br>
              <a:rPr lang="en-GB" sz="1600" dirty="0"/>
            </a:br>
            <a:r>
              <a:rPr lang="en-GB" sz="1600" dirty="0" err="1"/>
              <a:t>aveSpeed</a:t>
            </a:r>
            <a:r>
              <a:rPr lang="en-GB" sz="1600" dirty="0"/>
              <a:t> is -5?</a:t>
            </a:r>
          </a:p>
        </p:txBody>
      </p:sp>
      <p:sp>
        <p:nvSpPr>
          <p:cNvPr id="28" name="Rectangle 18"/>
          <p:cNvSpPr>
            <a:spLocks noChangeArrowheads="1"/>
          </p:cNvSpPr>
          <p:nvPr/>
        </p:nvSpPr>
        <p:spPr bwMode="auto">
          <a:xfrm>
            <a:off x="6449862" y="5885263"/>
            <a:ext cx="3922025"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Also be careful not  to type ‘&lt;‘ when you mean ‘&lt;=‘ and vice/versa</a:t>
            </a:r>
          </a:p>
        </p:txBody>
      </p:sp>
      <p:sp>
        <p:nvSpPr>
          <p:cNvPr id="29" name="Rectangle 18"/>
          <p:cNvSpPr>
            <a:spLocks noChangeArrowheads="1"/>
          </p:cNvSpPr>
          <p:nvPr/>
        </p:nvSpPr>
        <p:spPr bwMode="auto">
          <a:xfrm>
            <a:off x="1800328" y="5895248"/>
            <a:ext cx="2198785"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Last 3 if’s are in an incorrect sequence</a:t>
            </a:r>
          </a:p>
        </p:txBody>
      </p:sp>
      <p:sp>
        <p:nvSpPr>
          <p:cNvPr id="30" name="Line 7"/>
          <p:cNvSpPr>
            <a:spLocks noChangeShapeType="1"/>
          </p:cNvSpPr>
          <p:nvPr/>
        </p:nvSpPr>
        <p:spPr bwMode="auto">
          <a:xfrm flipH="1">
            <a:off x="2307771" y="5599636"/>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
        <p:nvSpPr>
          <p:cNvPr id="31" name="Line 7"/>
          <p:cNvSpPr>
            <a:spLocks noChangeShapeType="1"/>
          </p:cNvSpPr>
          <p:nvPr/>
        </p:nvSpPr>
        <p:spPr bwMode="auto">
          <a:xfrm flipH="1">
            <a:off x="2431143" y="5597145"/>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
        <p:nvSpPr>
          <p:cNvPr id="32" name="Line 7"/>
          <p:cNvSpPr>
            <a:spLocks noChangeShapeType="1"/>
          </p:cNvSpPr>
          <p:nvPr/>
        </p:nvSpPr>
        <p:spPr bwMode="auto">
          <a:xfrm flipH="1">
            <a:off x="2544764" y="5599642"/>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Tree>
    <p:extLst>
      <p:ext uri="{BB962C8B-B14F-4D97-AF65-F5344CB8AC3E}">
        <p14:creationId xmlns:p14="http://schemas.microsoft.com/office/powerpoint/2010/main" val="38058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Still on the motorway ..</a:t>
            </a:r>
            <a:endParaRPr lang="en-GB" dirty="0"/>
          </a:p>
        </p:txBody>
      </p:sp>
      <p:sp>
        <p:nvSpPr>
          <p:cNvPr id="26" name="Rectangle 6"/>
          <p:cNvSpPr>
            <a:spLocks noChangeArrowheads="1"/>
          </p:cNvSpPr>
          <p:nvPr/>
        </p:nvSpPr>
        <p:spPr bwMode="auto">
          <a:xfrm>
            <a:off x="1792526" y="1379522"/>
            <a:ext cx="4151077" cy="5075748"/>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speed = </a:t>
            </a:r>
            <a:r>
              <a:rPr lang="en-GB" dirty="0" err="1">
                <a:solidFill>
                  <a:srgbClr val="000000"/>
                </a:solidFill>
                <a:latin typeface="Lucida Console" pitchFamily="49" charset="0"/>
              </a:rPr>
              <a:t>calcAveSpeed</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(speed &lt;= 50 )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(speed &lt;= 30 )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slow progress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 </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else</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getting held up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a:solidFill>
                  <a:srgbClr val="0000C8"/>
                </a:solidFill>
                <a:latin typeface="Lucida Console" pitchFamily="49" charset="0"/>
              </a:rPr>
              <a:t>if </a:t>
            </a:r>
            <a:r>
              <a:rPr lang="en-GB" dirty="0" smtClean="0">
                <a:latin typeface="Lucida Console" pitchFamily="49" charset="0"/>
              </a:rPr>
              <a:t>(</a:t>
            </a:r>
            <a:r>
              <a:rPr lang="en-GB" dirty="0">
                <a:solidFill>
                  <a:srgbClr val="000000"/>
                </a:solidFill>
                <a:latin typeface="Lucida Console" pitchFamily="49" charset="0"/>
              </a:rPr>
              <a:t>speed </a:t>
            </a:r>
            <a:r>
              <a:rPr lang="en-GB" dirty="0" smtClean="0">
                <a:latin typeface="Lucida Console" pitchFamily="49" charset="0"/>
              </a:rPr>
              <a:t>&gt; </a:t>
            </a:r>
            <a:r>
              <a:rPr lang="en-GB" dirty="0">
                <a:latin typeface="Lucida Console" pitchFamily="49" charset="0"/>
              </a:rPr>
              <a:t>70 ) { </a:t>
            </a:r>
            <a:br>
              <a:rPr lang="en-GB" dirty="0">
                <a:latin typeface="Lucida Console" pitchFamily="49" charset="0"/>
              </a:rPr>
            </a:br>
            <a:r>
              <a:rPr lang="en-GB" dirty="0">
                <a:latin typeface="Lucida Console" pitchFamily="49" charset="0"/>
              </a:rPr>
              <a:t>    </a:t>
            </a:r>
            <a:r>
              <a:rPr lang="en-GB" dirty="0">
                <a:solidFill>
                  <a:schemeClr val="accent6">
                    <a:lumMod val="50000"/>
                  </a:schemeClr>
                </a:solidFill>
                <a:latin typeface="Lucida Console" pitchFamily="49" charset="0"/>
              </a:rPr>
              <a:t>// been speeding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  else </a:t>
            </a: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6">
                    <a:lumMod val="50000"/>
                  </a:schemeClr>
                </a:solidFill>
                <a:latin typeface="Lucida Console" pitchFamily="49" charset="0"/>
              </a:rPr>
              <a:t>// moving well !!!</a:t>
            </a:r>
          </a:p>
          <a:p>
            <a:pPr eaLnBrk="0" hangingPunct="0">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endParaRPr lang="en-GB" dirty="0">
              <a:solidFill>
                <a:srgbClr val="000000"/>
              </a:solidFill>
              <a:latin typeface="Lucida Console" pitchFamily="49" charset="0"/>
            </a:endParaRPr>
          </a:p>
        </p:txBody>
      </p:sp>
      <p:sp>
        <p:nvSpPr>
          <p:cNvPr id="17" name="Rectangle 15"/>
          <p:cNvSpPr>
            <a:spLocks noChangeArrowheads="1"/>
          </p:cNvSpPr>
          <p:nvPr/>
        </p:nvSpPr>
        <p:spPr bwMode="auto">
          <a:xfrm>
            <a:off x="5618073" y="138059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1" name="Rectangle 6"/>
          <p:cNvSpPr>
            <a:spLocks noChangeArrowheads="1"/>
          </p:cNvSpPr>
          <p:nvPr/>
        </p:nvSpPr>
        <p:spPr bwMode="auto">
          <a:xfrm>
            <a:off x="6212117" y="1386781"/>
            <a:ext cx="4151077" cy="5075748"/>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speed = </a:t>
            </a:r>
            <a:r>
              <a:rPr lang="en-GB" dirty="0" err="1">
                <a:solidFill>
                  <a:srgbClr val="000000"/>
                </a:solidFill>
                <a:latin typeface="Lucida Console" pitchFamily="49" charset="0"/>
              </a:rPr>
              <a:t>calcAveSpeed</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(speed &lt;= 30 ) </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slow progress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if </a:t>
            </a:r>
            <a:r>
              <a:rPr lang="en-GB" dirty="0" smtClean="0">
                <a:latin typeface="Lucida Console" pitchFamily="49" charset="0"/>
              </a:rPr>
              <a:t>(</a:t>
            </a:r>
            <a:r>
              <a:rPr lang="en-GB" dirty="0">
                <a:solidFill>
                  <a:srgbClr val="000000"/>
                </a:solidFill>
                <a:latin typeface="Lucida Console" pitchFamily="49" charset="0"/>
              </a:rPr>
              <a:t>speed </a:t>
            </a:r>
            <a:r>
              <a:rPr lang="en-GB" dirty="0" smtClean="0">
                <a:latin typeface="Lucida Console" pitchFamily="49" charset="0"/>
              </a:rPr>
              <a:t>&lt;= </a:t>
            </a:r>
            <a:r>
              <a:rPr lang="en-GB" dirty="0">
                <a:latin typeface="Lucida Console" pitchFamily="49" charset="0"/>
              </a:rPr>
              <a:t>50 )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getting held up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if </a:t>
            </a:r>
            <a:r>
              <a:rPr lang="en-GB" dirty="0" smtClean="0">
                <a:latin typeface="Lucida Console" pitchFamily="49" charset="0"/>
              </a:rPr>
              <a:t>(</a:t>
            </a:r>
            <a:r>
              <a:rPr lang="en-GB" dirty="0">
                <a:solidFill>
                  <a:srgbClr val="000000"/>
                </a:solidFill>
                <a:latin typeface="Lucida Console" pitchFamily="49" charset="0"/>
              </a:rPr>
              <a:t>speed </a:t>
            </a:r>
            <a:r>
              <a:rPr lang="en-GB" dirty="0" smtClean="0">
                <a:latin typeface="Lucida Console" pitchFamily="49" charset="0"/>
              </a:rPr>
              <a:t>&lt;= </a:t>
            </a:r>
            <a:r>
              <a:rPr lang="en-GB" dirty="0">
                <a:latin typeface="Lucida Console" pitchFamily="49" charset="0"/>
              </a:rPr>
              <a:t>70 )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6">
                    <a:lumMod val="50000"/>
                  </a:schemeClr>
                </a:solidFill>
                <a:latin typeface="Lucida Console" pitchFamily="49" charset="0"/>
              </a:rPr>
              <a:t>// moving well</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a:t>
            </a:r>
            <a:r>
              <a:rPr lang="en-GB" dirty="0">
                <a:solidFill>
                  <a:srgbClr val="000000"/>
                </a:solidFill>
                <a:latin typeface="Lucida Console" pitchFamily="49" charset="0"/>
              </a:rPr>
              <a:t> { </a:t>
            </a: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speed </a:t>
            </a:r>
            <a:r>
              <a:rPr lang="en-GB" dirty="0" err="1" smtClean="0">
                <a:solidFill>
                  <a:schemeClr val="accent6">
                    <a:lumMod val="50000"/>
                  </a:schemeClr>
                </a:solidFill>
                <a:latin typeface="Lucida Console" pitchFamily="49" charset="0"/>
              </a:rPr>
              <a:t>gt</a:t>
            </a:r>
            <a:r>
              <a:rPr lang="en-GB" dirty="0" smtClean="0">
                <a:solidFill>
                  <a:schemeClr val="accent6">
                    <a:lumMod val="50000"/>
                  </a:schemeClr>
                </a:solidFill>
                <a:latin typeface="Lucida Console" pitchFamily="49" charset="0"/>
              </a:rPr>
              <a:t> </a:t>
            </a:r>
            <a:r>
              <a:rPr lang="en-GB" dirty="0">
                <a:solidFill>
                  <a:schemeClr val="accent6">
                    <a:lumMod val="50000"/>
                  </a:schemeClr>
                </a:solidFill>
                <a:latin typeface="Lucida Console" pitchFamily="49" charset="0"/>
              </a:rPr>
              <a:t>70</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been</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speeding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r>
            <a:br>
              <a:rPr lang="en-GB" dirty="0">
                <a:solidFill>
                  <a:srgbClr val="000000"/>
                </a:solidFill>
                <a:latin typeface="Lucida Console" pitchFamily="49" charset="0"/>
              </a:rPr>
            </a:br>
            <a:endParaRPr lang="en-GB" dirty="0">
              <a:solidFill>
                <a:srgbClr val="000000"/>
              </a:solidFill>
              <a:latin typeface="Lucida Console" pitchFamily="49" charset="0"/>
            </a:endParaRPr>
          </a:p>
        </p:txBody>
      </p:sp>
      <p:sp>
        <p:nvSpPr>
          <p:cNvPr id="18" name="Rectangle 15"/>
          <p:cNvSpPr>
            <a:spLocks noChangeArrowheads="1"/>
          </p:cNvSpPr>
          <p:nvPr/>
        </p:nvSpPr>
        <p:spPr bwMode="auto">
          <a:xfrm>
            <a:off x="10028353" y="138360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27" name="Rectangle 18"/>
          <p:cNvSpPr>
            <a:spLocks noChangeArrowheads="1"/>
          </p:cNvSpPr>
          <p:nvPr/>
        </p:nvSpPr>
        <p:spPr bwMode="auto">
          <a:xfrm>
            <a:off x="3203775" y="5867938"/>
            <a:ext cx="2745773"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We don’t like nested </a:t>
            </a:r>
            <a:br>
              <a:rPr lang="en-GB" sz="1600" dirty="0"/>
            </a:br>
            <a:r>
              <a:rPr lang="en-GB" sz="1600" dirty="0"/>
              <a:t>if’s, if we can avoid them</a:t>
            </a:r>
          </a:p>
        </p:txBody>
      </p:sp>
      <p:sp>
        <p:nvSpPr>
          <p:cNvPr id="12" name="Rectangle 18"/>
          <p:cNvSpPr>
            <a:spLocks noChangeArrowheads="1"/>
          </p:cNvSpPr>
          <p:nvPr/>
        </p:nvSpPr>
        <p:spPr bwMode="auto">
          <a:xfrm>
            <a:off x="7649558" y="5877309"/>
            <a:ext cx="2712571"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So much more readable and maintainable</a:t>
            </a:r>
          </a:p>
        </p:txBody>
      </p:sp>
    </p:spTree>
    <p:extLst>
      <p:ext uri="{BB962C8B-B14F-4D97-AF65-F5344CB8AC3E}">
        <p14:creationId xmlns:p14="http://schemas.microsoft.com/office/powerpoint/2010/main" val="42726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dirty="0" smtClean="0"/>
              <a:t>More ‘if / else’ issues</a:t>
            </a:r>
            <a:endParaRPr lang="en-GB" dirty="0"/>
          </a:p>
        </p:txBody>
      </p:sp>
      <p:sp>
        <p:nvSpPr>
          <p:cNvPr id="832516" name="Rectangle 4"/>
          <p:cNvSpPr>
            <a:spLocks noChangeArrowheads="1"/>
          </p:cNvSpPr>
          <p:nvPr/>
        </p:nvSpPr>
        <p:spPr bwMode="auto">
          <a:xfrm>
            <a:off x="2076648" y="1533808"/>
            <a:ext cx="5600503" cy="230575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tabLst>
                <a:tab pos="338138" algn="l"/>
                <a:tab pos="688975" algn="l"/>
                <a:tab pos="1027113" algn="l"/>
                <a:tab pos="1377950" algn="l"/>
              </a:tabLst>
            </a:pPr>
            <a:r>
              <a:rPr lang="en-GB" dirty="0" err="1">
                <a:solidFill>
                  <a:srgbClr val="0000C8"/>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12, y = 8;</a:t>
            </a: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C8"/>
                </a:solidFill>
                <a:latin typeface="Lucida Console" pitchFamily="49" charset="0"/>
              </a:rPr>
              <a:t>if</a:t>
            </a:r>
            <a:r>
              <a:rPr lang="en-GB" dirty="0">
                <a:solidFill>
                  <a:srgbClr val="0000FF"/>
                </a:solidFill>
                <a:latin typeface="Lucida Console" pitchFamily="49" charset="0"/>
              </a:rPr>
              <a:t> </a:t>
            </a:r>
            <a:r>
              <a:rPr lang="en-GB" dirty="0">
                <a:solidFill>
                  <a:srgbClr val="000000"/>
                </a:solidFill>
                <a:latin typeface="Lucida Console" pitchFamily="49" charset="0"/>
              </a:rPr>
              <a:t>( x &gt;= 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solidFill>
                  <a:srgbClr val="000000"/>
                </a:solidFill>
                <a:latin typeface="Lucida Console" pitchFamily="49" charset="0"/>
              </a:rPr>
              <a:t> ( y &gt;= 10) {</a:t>
            </a:r>
          </a:p>
          <a:p>
            <a:pPr>
              <a:tabLst>
                <a:tab pos="338138" algn="l"/>
                <a:tab pos="688975" algn="l"/>
                <a:tab pos="1027113" algn="l"/>
                <a:tab pos="1377950" algn="l"/>
              </a:tabLst>
            </a:pPr>
            <a:r>
              <a:rPr lang="en-GB" dirty="0">
                <a:solidFill>
                  <a:srgbClr val="000000"/>
                </a:solidFill>
                <a:latin typeface="Lucida Console" pitchFamily="49" charset="0"/>
              </a:rPr>
              <a:t>     </a:t>
            </a:r>
            <a:r>
              <a:rPr lang="en-GB" dirty="0" smtClean="0">
                <a:solidFill>
                  <a:srgbClr val="000000"/>
                </a:solidFill>
                <a:latin typeface="Lucida Console" pitchFamily="49" charset="0"/>
              </a:rPr>
              <a:t>print("x </a:t>
            </a:r>
            <a:r>
              <a:rPr lang="en-GB" dirty="0">
                <a:solidFill>
                  <a:srgbClr val="000000"/>
                </a:solidFill>
                <a:latin typeface="Lucida Console" pitchFamily="49" charset="0"/>
              </a:rPr>
              <a:t>+ y &gt;= </a:t>
            </a:r>
            <a:r>
              <a:rPr lang="en-GB" dirty="0" smtClean="0">
                <a:solidFill>
                  <a:srgbClr val="000000"/>
                </a:solidFill>
                <a:latin typeface="Lucida Console" pitchFamily="49" charset="0"/>
              </a:rPr>
              <a:t>10"); </a:t>
            </a:r>
            <a:endParaRPr lang="en-GB" dirty="0">
              <a:solidFill>
                <a:srgbClr val="000000"/>
              </a:solidFill>
              <a:latin typeface="Lucida Console" pitchFamily="49" charset="0"/>
            </a:endParaRPr>
          </a:p>
          <a:p>
            <a:pPr>
              <a:spcBef>
                <a:spcPct val="0"/>
              </a:spcBef>
              <a:tabLst>
                <a:tab pos="338138" algn="l"/>
                <a:tab pos="688975" algn="l"/>
                <a:tab pos="1027113" algn="l"/>
                <a:tab pos="1377950" algn="l"/>
              </a:tabLst>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C8"/>
                </a:solidFill>
                <a:latin typeface="Lucida Console" pitchFamily="49" charset="0"/>
              </a:rPr>
              <a:t>else</a:t>
            </a:r>
            <a:r>
              <a:rPr lang="en-GB" dirty="0">
                <a:solidFill>
                  <a:srgbClr val="000000"/>
                </a:solidFill>
                <a:latin typeface="Lucida Console" pitchFamily="49" charset="0"/>
              </a:rPr>
              <a:t> {</a:t>
            </a:r>
          </a:p>
          <a:p>
            <a:pPr>
              <a:tabLst>
                <a:tab pos="338138" algn="l"/>
                <a:tab pos="688975" algn="l"/>
                <a:tab pos="1027113" algn="l"/>
                <a:tab pos="1377950" algn="l"/>
              </a:tabLst>
            </a:pPr>
            <a:r>
              <a:rPr lang="en-GB" dirty="0">
                <a:solidFill>
                  <a:srgbClr val="000000"/>
                </a:solidFill>
                <a:latin typeface="Lucida Console" pitchFamily="49" charset="0"/>
              </a:rPr>
              <a:t>  </a:t>
            </a:r>
            <a:r>
              <a:rPr lang="en-GB" dirty="0" smtClean="0">
                <a:solidFill>
                  <a:srgbClr val="000000"/>
                </a:solidFill>
                <a:latin typeface="Lucida Console" pitchFamily="49" charset="0"/>
              </a:rPr>
              <a:t>print(“</a:t>
            </a:r>
            <a:r>
              <a:rPr lang="en-GB" dirty="0">
                <a:solidFill>
                  <a:srgbClr val="000000"/>
                </a:solidFill>
                <a:latin typeface="Lucida Console" pitchFamily="49" charset="0"/>
              </a:rPr>
              <a:t>x is negative”);</a:t>
            </a:r>
          </a:p>
          <a:p>
            <a:pPr>
              <a:spcBef>
                <a:spcPct val="0"/>
              </a:spcBef>
              <a:tabLst>
                <a:tab pos="338138" algn="l"/>
                <a:tab pos="688975" algn="l"/>
                <a:tab pos="1027113" algn="l"/>
                <a:tab pos="1377950" algn="l"/>
              </a:tabLst>
            </a:pPr>
            <a:r>
              <a:rPr lang="en-GB" dirty="0">
                <a:solidFill>
                  <a:srgbClr val="000000"/>
                </a:solidFill>
                <a:latin typeface="Lucida Console" pitchFamily="49" charset="0"/>
              </a:rPr>
              <a:t>}</a:t>
            </a:r>
          </a:p>
        </p:txBody>
      </p:sp>
      <p:sp>
        <p:nvSpPr>
          <p:cNvPr id="832527" name="Rectangle 15"/>
          <p:cNvSpPr>
            <a:spLocks noChangeArrowheads="1"/>
          </p:cNvSpPr>
          <p:nvPr/>
        </p:nvSpPr>
        <p:spPr bwMode="hidden">
          <a:xfrm>
            <a:off x="7677410" y="3420802"/>
            <a:ext cx="2390226" cy="409118"/>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Any problem here?</a:t>
            </a:r>
          </a:p>
        </p:txBody>
      </p:sp>
      <p:sp>
        <p:nvSpPr>
          <p:cNvPr id="21" name="Rectangle 4"/>
          <p:cNvSpPr>
            <a:spLocks noChangeArrowheads="1"/>
          </p:cNvSpPr>
          <p:nvPr/>
        </p:nvSpPr>
        <p:spPr bwMode="auto">
          <a:xfrm>
            <a:off x="2076677" y="4166007"/>
            <a:ext cx="5601380" cy="2028761"/>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tabLst>
                <a:tab pos="338138" algn="l"/>
                <a:tab pos="688975" algn="l"/>
                <a:tab pos="1027113" algn="l"/>
                <a:tab pos="1377950" algn="l"/>
              </a:tabLst>
            </a:pP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-5;</a:t>
            </a: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if</a:t>
            </a:r>
            <a:r>
              <a:rPr lang="en-GB" dirty="0">
                <a:solidFill>
                  <a:srgbClr val="000000"/>
                </a:solidFill>
                <a:latin typeface="Lucida Console" pitchFamily="49" charset="0"/>
              </a:rPr>
              <a:t>( x &gt;= 0 );</a:t>
            </a:r>
            <a:br>
              <a:rPr lang="en-GB" dirty="0">
                <a:solidFill>
                  <a:srgbClr val="000000"/>
                </a:solidFill>
                <a:latin typeface="Lucida Console" pitchFamily="49" charset="0"/>
              </a:rPr>
            </a:b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processPositiveValue</a:t>
            </a:r>
            <a:r>
              <a:rPr lang="en-GB" dirty="0">
                <a:solidFill>
                  <a:srgbClr val="000000"/>
                </a:solidFill>
                <a:latin typeface="Lucida Console" pitchFamily="49" charset="0"/>
              </a:rPr>
              <a:t>(x);</a:t>
            </a:r>
          </a:p>
          <a:p>
            <a:pPr>
              <a:spcBef>
                <a:spcPct val="0"/>
              </a:spcBef>
              <a:tabLst>
                <a:tab pos="338138" algn="l"/>
                <a:tab pos="688975" algn="l"/>
                <a:tab pos="1027113" algn="l"/>
                <a:tab pos="1377950" algn="l"/>
              </a:tabLst>
            </a:pPr>
            <a:r>
              <a:rPr lang="en-GB" dirty="0">
                <a:solidFill>
                  <a:srgbClr val="000000"/>
                </a:solidFill>
                <a:latin typeface="Lucida Console" pitchFamily="49" charset="0"/>
              </a:rPr>
              <a:t>}</a:t>
            </a:r>
          </a:p>
          <a:p>
            <a:pPr>
              <a:tabLst>
                <a:tab pos="338138" algn="l"/>
                <a:tab pos="688975" algn="l"/>
                <a:tab pos="1027113" algn="l"/>
                <a:tab pos="1377950" algn="l"/>
              </a:tabLst>
            </a:pPr>
            <a:r>
              <a:rPr lang="en-GB" dirty="0" err="1">
                <a:solidFill>
                  <a:srgbClr val="000000"/>
                </a:solidFill>
                <a:latin typeface="Lucida Console" pitchFamily="49" charset="0"/>
              </a:rPr>
              <a:t>processAnyValue</a:t>
            </a:r>
            <a:r>
              <a:rPr lang="en-GB" dirty="0">
                <a:solidFill>
                  <a:srgbClr val="000000"/>
                </a:solidFill>
                <a:latin typeface="Lucida Console" pitchFamily="49" charset="0"/>
              </a:rPr>
              <a:t>(x);</a:t>
            </a:r>
          </a:p>
          <a:p>
            <a:pPr>
              <a:spcBef>
                <a:spcPct val="0"/>
              </a:spcBef>
              <a:tabLst>
                <a:tab pos="338138" algn="l"/>
                <a:tab pos="688975" algn="l"/>
                <a:tab pos="1027113" algn="l"/>
                <a:tab pos="1377950" algn="l"/>
              </a:tabLst>
            </a:pPr>
            <a:endParaRPr lang="en-GB" dirty="0">
              <a:solidFill>
                <a:srgbClr val="000000"/>
              </a:solidFill>
              <a:latin typeface="Lucida Console" pitchFamily="49" charset="0"/>
            </a:endParaRPr>
          </a:p>
        </p:txBody>
      </p:sp>
      <p:sp>
        <p:nvSpPr>
          <p:cNvPr id="23" name="Rectangle 15"/>
          <p:cNvSpPr>
            <a:spLocks noChangeArrowheads="1"/>
          </p:cNvSpPr>
          <p:nvPr/>
        </p:nvSpPr>
        <p:spPr bwMode="auto">
          <a:xfrm>
            <a:off x="7346947" y="152442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24" name="Rectangle 15"/>
          <p:cNvSpPr>
            <a:spLocks noChangeArrowheads="1"/>
          </p:cNvSpPr>
          <p:nvPr/>
        </p:nvSpPr>
        <p:spPr bwMode="auto">
          <a:xfrm>
            <a:off x="7344453" y="416828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1" name="Rectangle 15"/>
          <p:cNvSpPr>
            <a:spLocks noChangeArrowheads="1"/>
          </p:cNvSpPr>
          <p:nvPr/>
        </p:nvSpPr>
        <p:spPr bwMode="hidden">
          <a:xfrm>
            <a:off x="7677524" y="5785212"/>
            <a:ext cx="2390226" cy="409118"/>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What about here?</a:t>
            </a:r>
          </a:p>
        </p:txBody>
      </p:sp>
    </p:spTree>
    <p:extLst>
      <p:ext uri="{BB962C8B-B14F-4D97-AF65-F5344CB8AC3E}">
        <p14:creationId xmlns:p14="http://schemas.microsoft.com/office/powerpoint/2010/main" val="87676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t>The switch Statement</a:t>
            </a:r>
          </a:p>
        </p:txBody>
      </p:sp>
      <p:sp>
        <p:nvSpPr>
          <p:cNvPr id="21507" name="Rectangle 3"/>
          <p:cNvSpPr>
            <a:spLocks noGrp="1" noChangeArrowheads="1"/>
          </p:cNvSpPr>
          <p:nvPr>
            <p:ph idx="1"/>
          </p:nvPr>
        </p:nvSpPr>
        <p:spPr>
          <a:xfrm>
            <a:off x="341272" y="1368256"/>
            <a:ext cx="11583635" cy="5192800"/>
          </a:xfrm>
        </p:spPr>
        <p:txBody>
          <a:bodyPr vert="horz" lIns="0" tIns="0" rIns="0" bIns="0" rtlCol="0" anchor="t" anchorCtr="0">
            <a:noAutofit/>
          </a:bodyPr>
          <a:lstStyle/>
          <a:p>
            <a:pPr marL="342900" indent="-342900">
              <a:buFont typeface="Arial" panose="020B0604020202020204" pitchFamily="34" charset="0"/>
              <a:buChar char="•"/>
            </a:pPr>
            <a:r>
              <a:rPr lang="en-GB" b="1" dirty="0"/>
              <a:t>switch expression tests an integer, </a:t>
            </a:r>
            <a:r>
              <a:rPr lang="en-GB" b="1" dirty="0" err="1"/>
              <a:t>enum</a:t>
            </a:r>
            <a:r>
              <a:rPr lang="en-GB" b="1" dirty="0"/>
              <a:t>, char or String</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Statements may be in any order</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Often elegant alternative to </a:t>
            </a:r>
            <a:br>
              <a:rPr lang="en-GB" b="1" dirty="0"/>
            </a:br>
            <a:r>
              <a:rPr lang="en-GB" b="1" dirty="0">
                <a:latin typeface="Lucida Console" panose="020B0609040504020204" pitchFamily="49" charset="0"/>
              </a:rPr>
              <a:t>if … </a:t>
            </a:r>
            <a:br>
              <a:rPr lang="en-GB" b="1" dirty="0">
                <a:latin typeface="Lucida Console" panose="020B0609040504020204" pitchFamily="49" charset="0"/>
              </a:rPr>
            </a:br>
            <a:r>
              <a:rPr lang="en-GB" b="1" dirty="0">
                <a:latin typeface="Lucida Console" panose="020B0609040504020204" pitchFamily="49" charset="0"/>
              </a:rPr>
              <a:t>else if … </a:t>
            </a:r>
            <a:br>
              <a:rPr lang="en-GB" b="1" dirty="0">
                <a:latin typeface="Lucida Console" panose="020B0609040504020204" pitchFamily="49" charset="0"/>
              </a:rPr>
            </a:br>
            <a:r>
              <a:rPr lang="en-GB" b="1" dirty="0">
                <a:latin typeface="Lucida Console" panose="020B0609040504020204" pitchFamily="49" charset="0"/>
              </a:rPr>
              <a:t>else if … </a:t>
            </a:r>
            <a:br>
              <a:rPr lang="en-GB" b="1" dirty="0">
                <a:latin typeface="Lucida Console" panose="020B0609040504020204" pitchFamily="49" charset="0"/>
              </a:rPr>
            </a:br>
            <a:r>
              <a:rPr lang="en-GB" b="1" dirty="0">
                <a:latin typeface="Lucida Console" panose="020B0609040504020204" pitchFamily="49" charset="0"/>
              </a:rPr>
              <a:t>else …</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solidFill>
                  <a:srgbClr val="F3622C"/>
                </a:solidFill>
              </a:rPr>
              <a:t>Java: </a:t>
            </a:r>
            <a:r>
              <a:rPr lang="en-GB" b="1" dirty="0"/>
              <a:t>BEWARE of accidentally dropping through to next section</a:t>
            </a:r>
          </a:p>
          <a:p>
            <a:pPr marL="684000" lvl="1" indent="-342900">
              <a:buSzPct val="115000"/>
            </a:pPr>
            <a:r>
              <a:rPr lang="en-GB" dirty="0"/>
              <a:t>compiler does not force a ‘break’ statement</a:t>
            </a:r>
          </a:p>
          <a:p>
            <a:pPr marL="342900" indent="-342900">
              <a:buFont typeface="Arial" panose="020B0604020202020204" pitchFamily="34" charset="0"/>
              <a:buChar char="•"/>
            </a:pPr>
            <a:r>
              <a:rPr lang="en-GB" b="1" dirty="0">
                <a:solidFill>
                  <a:srgbClr val="F3622C"/>
                </a:solidFill>
              </a:rPr>
              <a:t>C#: </a:t>
            </a:r>
            <a:r>
              <a:rPr lang="en-GB" b="1" dirty="0" smtClean="0"/>
              <a:t>Will </a:t>
            </a:r>
            <a:r>
              <a:rPr lang="en-GB" b="1" dirty="0"/>
              <a:t>not compile if you miss a break statement.</a:t>
            </a:r>
          </a:p>
        </p:txBody>
      </p:sp>
      <p:sp>
        <p:nvSpPr>
          <p:cNvPr id="840708" name="Rectangle 4"/>
          <p:cNvSpPr>
            <a:spLocks noChangeArrowheads="1"/>
          </p:cNvSpPr>
          <p:nvPr/>
        </p:nvSpPr>
        <p:spPr bwMode="auto">
          <a:xfrm>
            <a:off x="6244628" y="1912093"/>
            <a:ext cx="3508375" cy="312261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switch </a:t>
            </a:r>
            <a:r>
              <a:rPr lang="en-GB" dirty="0">
                <a:solidFill>
                  <a:srgbClr val="000000"/>
                </a:solidFill>
                <a:latin typeface="Lucida Console" pitchFamily="49" charset="0"/>
              </a:rPr>
              <a:t>( score ) {</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case</a:t>
            </a:r>
            <a:r>
              <a:rPr lang="en-GB" dirty="0">
                <a:solidFill>
                  <a:srgbClr val="0000FF"/>
                </a:solidFill>
                <a:latin typeface="Lucida Console" pitchFamily="49" charset="0"/>
              </a:rPr>
              <a:t> </a:t>
            </a:r>
            <a:r>
              <a:rPr lang="en-GB" dirty="0">
                <a:solidFill>
                  <a:srgbClr val="000000"/>
                </a:solidFill>
                <a:latin typeface="Lucida Console" pitchFamily="49" charset="0"/>
              </a:rPr>
              <a:t>0:</a:t>
            </a:r>
          </a:p>
          <a:p>
            <a:pPr eaLnBrk="0" hangingPunct="0">
              <a:defRPr/>
            </a:pPr>
            <a:r>
              <a:rPr lang="en-GB" dirty="0">
                <a:solidFill>
                  <a:schemeClr val="bg2"/>
                </a:solidFill>
                <a:latin typeface="Lucida Console" pitchFamily="49" charset="0"/>
              </a:rPr>
              <a:t>  </a:t>
            </a:r>
            <a:r>
              <a:rPr lang="en-GB" dirty="0">
                <a:latin typeface="Lucida Console" pitchFamily="49" charset="0"/>
              </a:rPr>
              <a:t>res = "Clean sheet";</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break</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 case</a:t>
            </a:r>
            <a:r>
              <a:rPr lang="en-GB" dirty="0">
                <a:solidFill>
                  <a:srgbClr val="0000FF"/>
                </a:solidFill>
                <a:latin typeface="Lucida Console" pitchFamily="49" charset="0"/>
              </a:rPr>
              <a:t> </a:t>
            </a:r>
            <a:r>
              <a:rPr lang="en-GB" dirty="0">
                <a:solidFill>
                  <a:srgbClr val="000000"/>
                </a:solidFill>
                <a:latin typeface="Lucida Console" pitchFamily="49" charset="0"/>
              </a:rPr>
              <a:t>1: </a:t>
            </a:r>
            <a:r>
              <a:rPr lang="en-GB" dirty="0">
                <a:solidFill>
                  <a:srgbClr val="0000C8"/>
                </a:solidFill>
                <a:latin typeface="Lucida Console" pitchFamily="49" charset="0"/>
              </a:rPr>
              <a:t>case</a:t>
            </a:r>
            <a:r>
              <a:rPr lang="en-GB" dirty="0">
                <a:solidFill>
                  <a:srgbClr val="000000"/>
                </a:solidFill>
                <a:latin typeface="Lucida Console" pitchFamily="49" charset="0"/>
              </a:rPr>
              <a:t> 2:</a:t>
            </a:r>
          </a:p>
          <a:p>
            <a:pPr eaLnBrk="0" hangingPunct="0">
              <a:defRPr/>
            </a:pPr>
            <a:r>
              <a:rPr lang="en-GB" dirty="0">
                <a:solidFill>
                  <a:schemeClr val="bg2"/>
                </a:solidFill>
                <a:latin typeface="Lucida Console" pitchFamily="49" charset="0"/>
              </a:rPr>
              <a:t>  </a:t>
            </a:r>
            <a:r>
              <a:rPr lang="en-GB" dirty="0">
                <a:latin typeface="Lucida Console" pitchFamily="49" charset="0"/>
              </a:rPr>
              <a:t>res = "Not bad";</a:t>
            </a:r>
            <a:r>
              <a:rPr lang="en-GB" dirty="0">
                <a:solidFill>
                  <a:schemeClr val="bg2"/>
                </a:solidFill>
                <a:latin typeface="Lucida Console" pitchFamily="49" charset="0"/>
              </a:rPr>
              <a:t/>
            </a:r>
            <a:br>
              <a:rPr lang="en-GB" dirty="0">
                <a:solidFill>
                  <a:schemeClr val="bg2"/>
                </a:solidFill>
                <a:latin typeface="Lucida Console" pitchFamily="49" charset="0"/>
              </a:rPr>
            </a:br>
            <a:r>
              <a:rPr lang="en-GB" dirty="0">
                <a:solidFill>
                  <a:schemeClr val="bg2"/>
                </a:solidFill>
                <a:latin typeface="Lucida Console" pitchFamily="49" charset="0"/>
              </a:rPr>
              <a:t>  </a:t>
            </a:r>
            <a:r>
              <a:rPr lang="en-GB" dirty="0">
                <a:solidFill>
                  <a:srgbClr val="0000C8"/>
                </a:solidFill>
                <a:latin typeface="Lucida Console" pitchFamily="49" charset="0"/>
              </a:rPr>
              <a:t>break;</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default</a:t>
            </a:r>
            <a:r>
              <a:rPr lang="en-GB" dirty="0">
                <a:solidFill>
                  <a:srgbClr val="000000"/>
                </a:solidFill>
                <a:latin typeface="Lucida Console" pitchFamily="49" charset="0"/>
              </a:rPr>
              <a:t>:</a:t>
            </a:r>
          </a:p>
          <a:p>
            <a:pPr eaLnBrk="0" hangingPunct="0">
              <a:defRPr/>
            </a:pPr>
            <a:r>
              <a:rPr lang="en-GB" dirty="0">
                <a:solidFill>
                  <a:schemeClr val="bg2"/>
                </a:solidFill>
                <a:latin typeface="Lucida Console" pitchFamily="49" charset="0"/>
              </a:rPr>
              <a:t>  </a:t>
            </a:r>
            <a:r>
              <a:rPr lang="en-GB" dirty="0">
                <a:latin typeface="Lucida Console" pitchFamily="49" charset="0"/>
              </a:rPr>
              <a:t>res = "Leaky defence";</a:t>
            </a:r>
          </a:p>
          <a:p>
            <a:pPr eaLnBrk="0" hangingPunct="0">
              <a:defRPr/>
            </a:pPr>
            <a:r>
              <a:rPr lang="en-GB" dirty="0">
                <a:latin typeface="Lucida Console" pitchFamily="49" charset="0"/>
              </a:rPr>
              <a:t>  </a:t>
            </a:r>
            <a:r>
              <a:rPr lang="en-GB" dirty="0">
                <a:solidFill>
                  <a:srgbClr val="0000C8"/>
                </a:solidFill>
                <a:latin typeface="Lucida Console" pitchFamily="49" charset="0"/>
              </a:rPr>
              <a:t>break</a:t>
            </a:r>
            <a:r>
              <a:rPr lang="en-GB" dirty="0">
                <a:solidFill>
                  <a:srgbClr val="000000"/>
                </a:solidFill>
                <a:latin typeface="Lucida Console" pitchFamily="49" charset="0"/>
              </a:rPr>
              <a:t>;</a:t>
            </a:r>
          </a:p>
          <a:p>
            <a:pPr eaLnBrk="0" hangingPunct="0">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925619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Review</a:t>
            </a:r>
            <a:endParaRPr lang="en-IN"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GB" b="1" dirty="0" smtClean="0"/>
              <a:t>Conditional statements if ...else if...else</a:t>
            </a:r>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r>
              <a:rPr lang="en-GB" b="1" dirty="0" smtClean="0"/>
              <a:t>Relational operators</a:t>
            </a:r>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r>
              <a:rPr lang="en-GB" b="1" dirty="0" smtClean="0"/>
              <a:t>Structuring code and ordering of tests</a:t>
            </a:r>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r>
              <a:rPr lang="en-GB" b="1" dirty="0" smtClean="0">
                <a:latin typeface="Lucida Console" panose="020B0609040504020204" pitchFamily="49" charset="0"/>
              </a:rPr>
              <a:t>switch</a:t>
            </a:r>
            <a:r>
              <a:rPr lang="en-GB" b="1" dirty="0" smtClean="0"/>
              <a:t> statement</a:t>
            </a:r>
          </a:p>
          <a:p>
            <a:pPr lvl="1"/>
            <a:endParaRPr lang="en-GB" b="1" dirty="0" smtClean="0"/>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endParaRPr lang="en-IN" b="1" dirty="0"/>
          </a:p>
        </p:txBody>
      </p:sp>
    </p:spTree>
    <p:extLst>
      <p:ext uri="{BB962C8B-B14F-4D97-AF65-F5344CB8AC3E}">
        <p14:creationId xmlns:p14="http://schemas.microsoft.com/office/powerpoint/2010/main" val="666546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smtClean="0"/>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b="1" dirty="0" smtClean="0"/>
              <a:t>Kid In a Candy Store</a:t>
            </a:r>
          </a:p>
        </p:txBody>
      </p:sp>
    </p:spTree>
    <p:extLst>
      <p:ext uri="{BB962C8B-B14F-4D97-AF65-F5344CB8AC3E}">
        <p14:creationId xmlns:p14="http://schemas.microsoft.com/office/powerpoint/2010/main" val="19445499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574134"/>
            <a:ext cx="6656099" cy="5715829"/>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start covering the conditional expressions of the Java language</a:t>
            </a:r>
          </a:p>
          <a:p>
            <a:pPr marL="342900" indent="-342900">
              <a:buChar char="•"/>
            </a:pPr>
            <a:r>
              <a:rPr lang="en-GB" b="1" dirty="0"/>
              <a:t>Contents</a:t>
            </a:r>
          </a:p>
          <a:p>
            <a:pPr marL="684000" lvl="1" indent="-342900">
              <a:buSzPct val="115000"/>
            </a:pPr>
            <a:r>
              <a:rPr lang="en-GB" dirty="0"/>
              <a:t>Conditional control statements (if / else)</a:t>
            </a:r>
          </a:p>
          <a:p>
            <a:pPr marL="1026000" lvl="1" indent="-342900">
              <a:buSzPct val="115000"/>
            </a:pPr>
            <a:r>
              <a:rPr lang="en-GB" dirty="0"/>
              <a:t>Adding ‘else if’ statement(s)</a:t>
            </a:r>
          </a:p>
          <a:p>
            <a:pPr marL="684000" lvl="1" indent="-342900">
              <a:buSzPct val="115000"/>
            </a:pPr>
            <a:r>
              <a:rPr lang="en-GB" dirty="0"/>
              <a:t>Relational operators and </a:t>
            </a:r>
            <a:r>
              <a:rPr lang="en-GB" dirty="0" err="1"/>
              <a:t>boolean</a:t>
            </a:r>
            <a:r>
              <a:rPr lang="en-GB" dirty="0"/>
              <a:t> expressions</a:t>
            </a:r>
          </a:p>
          <a:p>
            <a:pPr marL="684000" lvl="1" indent="-342900">
              <a:buSzPct val="115000"/>
            </a:pPr>
            <a:r>
              <a:rPr lang="en-GB" dirty="0"/>
              <a:t>Structuring if / else</a:t>
            </a:r>
          </a:p>
          <a:p>
            <a:pPr marL="684000" lvl="1" indent="-342900">
              <a:buSzPct val="115000"/>
            </a:pPr>
            <a:r>
              <a:rPr lang="en-GB" dirty="0"/>
              <a:t>Ordering of tests</a:t>
            </a:r>
          </a:p>
          <a:p>
            <a:pPr marL="684000" lvl="1" indent="-342900">
              <a:buSzPct val="115000"/>
            </a:pPr>
            <a:r>
              <a:rPr lang="en-GB" dirty="0"/>
              <a:t>Nesting if statements</a:t>
            </a:r>
          </a:p>
          <a:p>
            <a:pPr marL="684000" lvl="1" indent="-342900">
              <a:buSzPct val="115000"/>
            </a:pPr>
            <a:r>
              <a:rPr lang="en-GB" dirty="0"/>
              <a:t>More issues</a:t>
            </a:r>
          </a:p>
          <a:p>
            <a:pPr marL="684000" lvl="1" indent="-342900">
              <a:buSzPct val="115000"/>
            </a:pPr>
            <a:r>
              <a:rPr lang="en-GB" dirty="0">
                <a:latin typeface="Lucida Console" panose="020B0609040504020204" pitchFamily="49" charset="0"/>
              </a:rPr>
              <a:t>switch </a:t>
            </a:r>
            <a:r>
              <a:rPr lang="en-GB" dirty="0"/>
              <a:t>statement</a:t>
            </a:r>
          </a:p>
          <a:p>
            <a:pPr marL="342900" indent="-342900">
              <a:buChar char="•"/>
            </a:pPr>
            <a:r>
              <a:rPr lang="en-GB" b="1" dirty="0"/>
              <a:t>Hands on </a:t>
            </a:r>
            <a:r>
              <a:rPr lang="en-GB" b="1" dirty="0" smtClean="0"/>
              <a:t>Labs</a:t>
            </a:r>
            <a:endParaRPr lang="en-GB" b="1" dirty="0"/>
          </a:p>
        </p:txBody>
      </p:sp>
    </p:spTree>
    <p:extLst>
      <p:ext uri="{BB962C8B-B14F-4D97-AF65-F5344CB8AC3E}">
        <p14:creationId xmlns:p14="http://schemas.microsoft.com/office/powerpoint/2010/main" val="12834632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70" name="Rectangle 6"/>
          <p:cNvSpPr>
            <a:spLocks noChangeArrowheads="1"/>
          </p:cNvSpPr>
          <p:nvPr/>
        </p:nvSpPr>
        <p:spPr bwMode="auto">
          <a:xfrm>
            <a:off x="2384345" y="1535435"/>
            <a:ext cx="3669275" cy="1197764"/>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16387" name="Rectangle 2"/>
          <p:cNvSpPr>
            <a:spLocks noGrp="1" noChangeArrowheads="1"/>
          </p:cNvSpPr>
          <p:nvPr>
            <p:ph type="title"/>
          </p:nvPr>
        </p:nvSpPr>
        <p:spPr/>
        <p:txBody>
          <a:bodyPr/>
          <a:lstStyle/>
          <a:p>
            <a:pPr eaLnBrk="1" hangingPunct="1"/>
            <a:r>
              <a:rPr lang="en-GB" dirty="0" smtClean="0"/>
              <a:t>Introducing ‘if’</a:t>
            </a:r>
          </a:p>
        </p:txBody>
      </p:sp>
      <p:sp>
        <p:nvSpPr>
          <p:cNvPr id="830479" name="Rectangle 15"/>
          <p:cNvSpPr>
            <a:spLocks noChangeArrowheads="1"/>
          </p:cNvSpPr>
          <p:nvPr/>
        </p:nvSpPr>
        <p:spPr bwMode="auto">
          <a:xfrm>
            <a:off x="6956343" y="1331930"/>
            <a:ext cx="4361689" cy="1200329"/>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Use Code Snippet</a:t>
            </a:r>
          </a:p>
          <a:p>
            <a:pPr algn="ctr" eaLnBrk="0" hangingPunct="0">
              <a:spcBef>
                <a:spcPct val="50000"/>
              </a:spcBef>
            </a:pPr>
            <a:r>
              <a:rPr lang="en-GB" i="1" dirty="0"/>
              <a:t>‘if’ </a:t>
            </a:r>
            <a:r>
              <a:rPr lang="en-GB" i="1" dirty="0" smtClean="0"/>
              <a:t>Ctrl-Space in eclipse</a:t>
            </a:r>
          </a:p>
          <a:p>
            <a:pPr algn="ctr" eaLnBrk="0" hangingPunct="0">
              <a:spcBef>
                <a:spcPct val="50000"/>
              </a:spcBef>
            </a:pPr>
            <a:r>
              <a:rPr lang="en-GB" dirty="0" smtClean="0"/>
              <a:t>'If' double tab in Visual Studio</a:t>
            </a:r>
            <a:endParaRPr lang="en-GB" dirty="0"/>
          </a:p>
        </p:txBody>
      </p:sp>
      <p:sp>
        <p:nvSpPr>
          <p:cNvPr id="2" name="Rectangle 1"/>
          <p:cNvSpPr/>
          <p:nvPr/>
        </p:nvSpPr>
        <p:spPr>
          <a:xfrm>
            <a:off x="2384344" y="3442851"/>
            <a:ext cx="4971114" cy="1754326"/>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en-GB" dirty="0">
                <a:solidFill>
                  <a:srgbClr val="0000C8"/>
                </a:solidFill>
                <a:latin typeface="Lucida Console" pitchFamily="49" charset="0"/>
              </a:rPr>
              <a:t>String </a:t>
            </a:r>
            <a:r>
              <a:rPr lang="en-GB" dirty="0">
                <a:latin typeface="Lucida Console" pitchFamily="49" charset="0"/>
              </a:rPr>
              <a:t>season = </a:t>
            </a:r>
            <a:r>
              <a:rPr lang="en-GB" dirty="0" err="1">
                <a:latin typeface="Lucida Console" pitchFamily="49" charset="0"/>
              </a:rPr>
              <a:t>getSeasonDesc</a:t>
            </a:r>
            <a:r>
              <a:rPr lang="en-GB" dirty="0">
                <a:latin typeface="Lucida Console" pitchFamily="49" charset="0"/>
              </a:rPr>
              <a:t>();</a:t>
            </a:r>
          </a:p>
          <a:p>
            <a:pPr eaLnBrk="0" hangingPunct="0">
              <a:defRPr/>
            </a:pP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("Winter"))</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snowball time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p>
        </p:txBody>
      </p:sp>
    </p:spTree>
    <p:extLst>
      <p:ext uri="{BB962C8B-B14F-4D97-AF65-F5344CB8AC3E}">
        <p14:creationId xmlns:p14="http://schemas.microsoft.com/office/powerpoint/2010/main" val="6776311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smtClean="0"/>
              <a:t>Introducing ‘if else’</a:t>
            </a:r>
          </a:p>
        </p:txBody>
      </p:sp>
      <p:sp>
        <p:nvSpPr>
          <p:cNvPr id="11" name="Rectangle 6"/>
          <p:cNvSpPr>
            <a:spLocks noChangeArrowheads="1"/>
          </p:cNvSpPr>
          <p:nvPr/>
        </p:nvSpPr>
        <p:spPr bwMode="auto">
          <a:xfrm>
            <a:off x="1793959" y="1378326"/>
            <a:ext cx="4612593" cy="1567096"/>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600" dirty="0">
                <a:solidFill>
                  <a:srgbClr val="0000C8"/>
                </a:solidFill>
                <a:latin typeface="Lucida Console" pitchFamily="49" charset="0"/>
              </a:rPr>
              <a:t>if</a:t>
            </a:r>
            <a:r>
              <a:rPr lang="en-GB" sz="1600" dirty="0">
                <a:latin typeface="Lucida Console" pitchFamily="49" charset="0"/>
              </a:rPr>
              <a:t> </a:t>
            </a:r>
            <a:r>
              <a:rPr lang="en-GB" sz="1600" dirty="0">
                <a:solidFill>
                  <a:srgbClr val="000000"/>
                </a:solidFill>
                <a:latin typeface="Lucida Console" pitchFamily="49" charset="0"/>
              </a:rPr>
              <a:t>( </a:t>
            </a:r>
            <a:r>
              <a:rPr lang="en-GB" sz="1600" i="1" dirty="0" err="1">
                <a:solidFill>
                  <a:srgbClr val="000000"/>
                </a:solidFill>
                <a:latin typeface="Lucida Console" pitchFamily="49" charset="0"/>
              </a:rPr>
              <a:t>boolean_expression</a:t>
            </a:r>
            <a:r>
              <a:rPr lang="en-GB" sz="1600" i="1" dirty="0">
                <a:solidFill>
                  <a:srgbClr val="000000"/>
                </a:solidFill>
                <a:latin typeface="Lucida Console" pitchFamily="49" charset="0"/>
              </a:rPr>
              <a:t> </a:t>
            </a:r>
            <a:r>
              <a:rPr lang="en-GB" sz="1600" dirty="0">
                <a:solidFill>
                  <a:srgbClr val="000000"/>
                </a:solidFill>
                <a:latin typeface="Lucida Console" pitchFamily="49" charset="0"/>
              </a:rPr>
              <a:t>) { </a:t>
            </a:r>
          </a:p>
          <a:p>
            <a:pPr eaLnBrk="0" hangingPunct="0">
              <a:defRPr/>
            </a:pPr>
            <a:r>
              <a:rPr lang="en-GB" sz="1600" dirty="0">
                <a:solidFill>
                  <a:srgbClr val="000000"/>
                </a:solidFill>
                <a:latin typeface="Lucida Console" pitchFamily="49" charset="0"/>
              </a:rPr>
              <a:t>  </a:t>
            </a:r>
            <a:r>
              <a:rPr lang="en-GB" sz="1600" i="1" dirty="0">
                <a:solidFill>
                  <a:srgbClr val="000000"/>
                </a:solidFill>
                <a:latin typeface="Lucida Console" pitchFamily="49" charset="0"/>
              </a:rPr>
              <a:t>statement(s)</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or many lines</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a:p>
            <a:pPr eaLnBrk="0" hangingPunct="0">
              <a:defRPr/>
            </a:pPr>
            <a:r>
              <a:rPr lang="en-GB" sz="1600" dirty="0">
                <a:solidFill>
                  <a:srgbClr val="0000C8"/>
                </a:solidFill>
                <a:latin typeface="Lucida Console" pitchFamily="49" charset="0"/>
              </a:rPr>
              <a:t>else </a:t>
            </a:r>
            <a:r>
              <a:rPr lang="en-GB" sz="1600" dirty="0">
                <a:latin typeface="Lucida Console" pitchFamily="49" charset="0"/>
              </a:rPr>
              <a:t>{</a:t>
            </a:r>
          </a:p>
          <a:p>
            <a:pPr eaLnBrk="0" hangingPunct="0">
              <a:defRPr/>
            </a:pPr>
            <a:r>
              <a:rPr lang="en-GB" sz="1600" dirty="0">
                <a:latin typeface="Lucida Console" pitchFamily="49" charset="0"/>
              </a:rPr>
              <a:t>  </a:t>
            </a:r>
            <a:r>
              <a:rPr lang="en-GB" sz="1600" i="1" dirty="0">
                <a:solidFill>
                  <a:srgbClr val="000000"/>
                </a:solidFill>
                <a:latin typeface="Lucida Console" pitchFamily="49" charset="0"/>
              </a:rPr>
              <a:t>statement(s)</a:t>
            </a:r>
            <a:r>
              <a:rPr lang="en-GB" sz="1600" dirty="0">
                <a:solidFill>
                  <a:srgbClr val="000000"/>
                </a:solidFill>
                <a:latin typeface="Lucida Console" pitchFamily="49" charset="0"/>
              </a:rPr>
              <a:t>;</a:t>
            </a:r>
            <a:r>
              <a:rPr lang="en-GB" sz="1600" dirty="0">
                <a:solidFill>
                  <a:srgbClr val="009900"/>
                </a:solidFill>
                <a:latin typeface="Lucida Console" pitchFamily="49" charset="0"/>
              </a:rPr>
              <a:t> // One or many lines</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2" name="Rectangle 6"/>
          <p:cNvSpPr>
            <a:spLocks noChangeArrowheads="1"/>
          </p:cNvSpPr>
          <p:nvPr/>
        </p:nvSpPr>
        <p:spPr bwMode="auto">
          <a:xfrm>
            <a:off x="6691470" y="1378327"/>
            <a:ext cx="3762249" cy="1074653"/>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sz="1600" dirty="0">
                <a:solidFill>
                  <a:srgbClr val="0000C8"/>
                </a:solidFill>
                <a:latin typeface="Lucida Console" pitchFamily="49" charset="0"/>
              </a:rPr>
              <a:t>if</a:t>
            </a:r>
            <a:r>
              <a:rPr lang="en-GB" sz="1600" dirty="0">
                <a:latin typeface="Lucida Console" pitchFamily="49" charset="0"/>
              </a:rPr>
              <a:t> </a:t>
            </a:r>
            <a:r>
              <a:rPr lang="en-GB" sz="1600" dirty="0">
                <a:solidFill>
                  <a:srgbClr val="000000"/>
                </a:solidFill>
                <a:latin typeface="Lucida Console" pitchFamily="49" charset="0"/>
              </a:rPr>
              <a:t>( </a:t>
            </a:r>
            <a:r>
              <a:rPr lang="en-GB" sz="1600" i="1" dirty="0" err="1">
                <a:solidFill>
                  <a:srgbClr val="000000"/>
                </a:solidFill>
                <a:latin typeface="Lucida Console" pitchFamily="49" charset="0"/>
              </a:rPr>
              <a:t>boolean_expression</a:t>
            </a:r>
            <a:r>
              <a:rPr lang="en-GB" sz="1600" i="1" dirty="0">
                <a:solidFill>
                  <a:srgbClr val="000000"/>
                </a:solidFill>
                <a:latin typeface="Lucida Console" pitchFamily="49" charset="0"/>
              </a:rPr>
              <a:t> </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i="1" dirty="0">
                <a:solidFill>
                  <a:srgbClr val="000000"/>
                </a:solidFill>
                <a:latin typeface="Lucida Console" pitchFamily="49" charset="0"/>
              </a:rPr>
              <a:t>statement</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line only</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C8"/>
                </a:solidFill>
                <a:latin typeface="Lucida Console" pitchFamily="49" charset="0"/>
              </a:rPr>
              <a:t>else </a:t>
            </a:r>
          </a:p>
          <a:p>
            <a:pPr eaLnBrk="0" hangingPunct="0">
              <a:defRPr/>
            </a:pPr>
            <a:r>
              <a:rPr lang="en-GB" sz="1600" i="1" dirty="0">
                <a:solidFill>
                  <a:srgbClr val="0000C8"/>
                </a:solidFill>
                <a:latin typeface="Lucida Console" pitchFamily="49" charset="0"/>
              </a:rPr>
              <a:t>  </a:t>
            </a:r>
            <a:r>
              <a:rPr lang="en-GB" sz="1600" i="1" dirty="0">
                <a:solidFill>
                  <a:srgbClr val="000000"/>
                </a:solidFill>
                <a:latin typeface="Lucida Console" pitchFamily="49" charset="0"/>
              </a:rPr>
              <a:t>statement</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line only</a:t>
            </a:r>
            <a:endParaRPr lang="en-GB" sz="1600" dirty="0">
              <a:solidFill>
                <a:srgbClr val="000000"/>
              </a:solidFill>
              <a:latin typeface="Lucida Console" pitchFamily="49" charset="0"/>
            </a:endParaRPr>
          </a:p>
        </p:txBody>
      </p:sp>
      <p:sp>
        <p:nvSpPr>
          <p:cNvPr id="8" name="Rectangle 7"/>
          <p:cNvSpPr/>
          <p:nvPr/>
        </p:nvSpPr>
        <p:spPr>
          <a:xfrm>
            <a:off x="1793959" y="3211528"/>
            <a:ext cx="5233694" cy="2308324"/>
          </a:xfrm>
          <a:prstGeom prst="rect">
            <a:avLst/>
          </a:prstGeom>
          <a:solidFill>
            <a:srgbClr val="FFFFCC"/>
          </a:solidFill>
          <a:ln w="19050"/>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age = </a:t>
            </a:r>
            <a:r>
              <a:rPr lang="en-GB" dirty="0" err="1">
                <a:latin typeface="Lucida Console" pitchFamily="49" charset="0"/>
              </a:rPr>
              <a:t>getAge</a:t>
            </a:r>
            <a:r>
              <a:rPr lang="en-GB" dirty="0">
                <a:latin typeface="Lucida Console" pitchFamily="49" charset="0"/>
              </a:rPr>
              <a:t>();</a:t>
            </a:r>
          </a:p>
          <a:p>
            <a:pPr eaLnBrk="0" hangingPunct="0">
              <a:defRPr/>
            </a:pP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age &lt; 18) {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code for when under 18 time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00"/>
                </a:solidFill>
                <a:latin typeface="Lucida Console" pitchFamily="49" charset="0"/>
              </a:rPr>
              <a:t>else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code for when 18 or over</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p>
        </p:txBody>
      </p:sp>
    </p:spTree>
    <p:extLst>
      <p:ext uri="{BB962C8B-B14F-4D97-AF65-F5344CB8AC3E}">
        <p14:creationId xmlns:p14="http://schemas.microsoft.com/office/powerpoint/2010/main" val="393335868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smtClean="0"/>
              <a:t>Introducing ‘else if’(s)</a:t>
            </a:r>
          </a:p>
        </p:txBody>
      </p:sp>
      <p:sp>
        <p:nvSpPr>
          <p:cNvPr id="11" name="Rectangle 6"/>
          <p:cNvSpPr>
            <a:spLocks noChangeArrowheads="1"/>
          </p:cNvSpPr>
          <p:nvPr/>
        </p:nvSpPr>
        <p:spPr bwMode="auto">
          <a:xfrm>
            <a:off x="1921424" y="1400287"/>
            <a:ext cx="4506043" cy="4521751"/>
          </a:xfrm>
          <a:prstGeom prst="rect">
            <a:avLst/>
          </a:prstGeom>
          <a:solidFill>
            <a:schemeClr val="bg1"/>
          </a:solidFill>
          <a:ln w="19050">
            <a:solidFill>
              <a:schemeClr val="accent1"/>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a:t>
            </a:r>
            <a:r>
              <a:rPr lang="en-GB" dirty="0">
                <a:solidFill>
                  <a:srgbClr val="000000"/>
                </a:solidFill>
                <a:latin typeface="Lucida Console" pitchFamily="49" charset="0"/>
              </a:rPr>
              <a:t>( </a:t>
            </a:r>
            <a:r>
              <a:rPr lang="en-GB" dirty="0" err="1">
                <a:solidFill>
                  <a:srgbClr val="000000"/>
                </a:solidFill>
                <a:latin typeface="Lucida Console" pitchFamily="49" charset="0"/>
              </a:rPr>
              <a:t>boolean_expression</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i="1" dirty="0">
                <a:solidFill>
                  <a:srgbClr val="000000"/>
                </a:solidFill>
                <a:latin typeface="Lucida Console" pitchFamily="49" charset="0"/>
              </a:rPr>
              <a:t>  statement(s)</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a:t>
            </a:r>
            <a:r>
              <a:rPr lang="en-GB" dirty="0">
                <a:solidFill>
                  <a:srgbClr val="000000"/>
                </a:solidFill>
                <a:latin typeface="Lucida Console" pitchFamily="49" charset="0"/>
              </a:rPr>
              <a:t>( </a:t>
            </a:r>
            <a:r>
              <a:rPr lang="en-GB" dirty="0" err="1">
                <a:solidFill>
                  <a:srgbClr val="000000"/>
                </a:solidFill>
                <a:latin typeface="Lucida Console" pitchFamily="49" charset="0"/>
              </a:rPr>
              <a:t>boolean_expression</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i="1" dirty="0">
                <a:solidFill>
                  <a:srgbClr val="000000"/>
                </a:solidFill>
                <a:latin typeface="Lucida Console" pitchFamily="49" charset="0"/>
              </a:rPr>
              <a:t>  statement(s)</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br>
              <a:rPr lang="en-GB" dirty="0">
                <a:solidFill>
                  <a:srgbClr val="0000C8"/>
                </a:solidFill>
                <a:latin typeface="Lucida Console" pitchFamily="49" charset="0"/>
              </a:rPr>
            </a:br>
            <a:r>
              <a:rPr lang="en-GB" dirty="0">
                <a:latin typeface="Lucida Console" pitchFamily="49" charset="0"/>
              </a:rPr>
              <a:t>{</a:t>
            </a:r>
          </a:p>
          <a:p>
            <a:pPr eaLnBrk="0" hangingPunct="0">
              <a:defRPr/>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7" name="Rectangle 15"/>
          <p:cNvSpPr>
            <a:spLocks noChangeArrowheads="1"/>
          </p:cNvSpPr>
          <p:nvPr/>
        </p:nvSpPr>
        <p:spPr bwMode="auto">
          <a:xfrm>
            <a:off x="6454269" y="1408379"/>
            <a:ext cx="344146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‘if’ must come first</a:t>
            </a:r>
          </a:p>
        </p:txBody>
      </p:sp>
      <p:sp>
        <p:nvSpPr>
          <p:cNvPr id="8" name="Rectangle 15"/>
          <p:cNvSpPr>
            <a:spLocks noChangeArrowheads="1"/>
          </p:cNvSpPr>
          <p:nvPr/>
        </p:nvSpPr>
        <p:spPr bwMode="auto">
          <a:xfrm>
            <a:off x="6454269" y="2371805"/>
            <a:ext cx="3441469" cy="92333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as many ‘else if’(s) as needed can come between them</a:t>
            </a:r>
          </a:p>
        </p:txBody>
      </p:sp>
      <p:sp>
        <p:nvSpPr>
          <p:cNvPr id="9" name="Rectangle 15"/>
          <p:cNvSpPr>
            <a:spLocks noChangeArrowheads="1"/>
          </p:cNvSpPr>
          <p:nvPr/>
        </p:nvSpPr>
        <p:spPr bwMode="auto">
          <a:xfrm>
            <a:off x="6454269" y="4678024"/>
            <a:ext cx="344146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‘else’ (if needed) comes last</a:t>
            </a:r>
          </a:p>
        </p:txBody>
      </p:sp>
    </p:spTree>
    <p:extLst>
      <p:ext uri="{BB962C8B-B14F-4D97-AF65-F5344CB8AC3E}">
        <p14:creationId xmlns:p14="http://schemas.microsoft.com/office/powerpoint/2010/main" val="24969212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a:t>'</a:t>
            </a:r>
            <a:r>
              <a:rPr lang="en-GB" dirty="0" smtClean="0"/>
              <a:t>else if' example</a:t>
            </a:r>
          </a:p>
        </p:txBody>
      </p:sp>
      <p:sp>
        <p:nvSpPr>
          <p:cNvPr id="11" name="Rectangle 6"/>
          <p:cNvSpPr>
            <a:spLocks noChangeArrowheads="1"/>
          </p:cNvSpPr>
          <p:nvPr/>
        </p:nvSpPr>
        <p:spPr bwMode="auto">
          <a:xfrm>
            <a:off x="1838297" y="1335824"/>
            <a:ext cx="6271392" cy="4244752"/>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a:latin typeface="Lucida Console" pitchFamily="49" charset="0"/>
              </a:rPr>
              <a:t>String</a:t>
            </a:r>
            <a:r>
              <a:rPr lang="en-GB" dirty="0">
                <a:solidFill>
                  <a:srgbClr val="0000C8"/>
                </a:solidFill>
                <a:latin typeface="Lucida Console" pitchFamily="49" charset="0"/>
              </a:rPr>
              <a:t> </a:t>
            </a:r>
            <a:r>
              <a:rPr lang="en-GB" dirty="0">
                <a:latin typeface="Lucida Console" pitchFamily="49" charset="0"/>
              </a:rPr>
              <a:t>season = </a:t>
            </a:r>
            <a:r>
              <a:rPr lang="en-GB" i="1" dirty="0" err="1">
                <a:latin typeface="Lucida Console" pitchFamily="49" charset="0"/>
              </a:rPr>
              <a:t>getSeasonDesc</a:t>
            </a:r>
            <a:r>
              <a:rPr lang="en-GB" i="1" dirty="0">
                <a:latin typeface="Lucida Console" pitchFamily="49" charset="0"/>
              </a:rPr>
              <a:t>();</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smtClean="0">
                <a:solidFill>
                  <a:srgbClr val="000000"/>
                </a:solidFill>
                <a:latin typeface="Lucida Console" pitchFamily="49" charset="0"/>
              </a:rPr>
              <a:t>season.equals</a:t>
            </a:r>
            <a:r>
              <a:rPr lang="en-GB" dirty="0" smtClean="0">
                <a:solidFill>
                  <a:srgbClr val="000000"/>
                </a:solidFill>
                <a:latin typeface="Lucida Console" pitchFamily="49" charset="0"/>
              </a:rPr>
              <a:t>("Winter")){ </a:t>
            </a:r>
            <a:endParaRPr lang="en-GB" dirty="0">
              <a:solidFill>
                <a:srgbClr val="000000"/>
              </a:solidFill>
              <a:latin typeface="Lucida Console" pitchFamily="49" charset="0"/>
            </a:endParaRP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snowball time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FF0000"/>
                </a:solidFill>
                <a:latin typeface="Lucida Console" pitchFamily="49" charset="0"/>
              </a:rPr>
              <a:t>// no code allowed here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C8"/>
                </a:solidFill>
                <a:latin typeface="Lucida Console" pitchFamily="49" charset="0"/>
              </a:rPr>
              <a:t>else if </a:t>
            </a:r>
            <a:r>
              <a:rPr lang="en-GB" dirty="0">
                <a:solidFill>
                  <a:srgbClr val="000000"/>
                </a:solidFill>
                <a:latin typeface="Lucida Console" pitchFamily="49" charset="0"/>
              </a:rPr>
              <a:t>( </a:t>
            </a:r>
            <a:r>
              <a:rPr lang="en-GB" dirty="0" err="1" smtClean="0">
                <a:solidFill>
                  <a:srgbClr val="000000"/>
                </a:solidFill>
                <a:latin typeface="Lucida Console" pitchFamily="49" charset="0"/>
              </a:rPr>
              <a:t>season.equals</a:t>
            </a:r>
            <a:r>
              <a:rPr lang="en-GB" dirty="0" smtClean="0">
                <a:solidFill>
                  <a:srgbClr val="000000"/>
                </a:solidFill>
                <a:latin typeface="Lucida Console" pitchFamily="49" charset="0"/>
              </a:rPr>
              <a:t>("Spring</a:t>
            </a:r>
            <a:r>
              <a:rPr lang="en-GB" dirty="0">
                <a:solidFill>
                  <a:srgbClr val="000000"/>
                </a:solidFill>
                <a:latin typeface="Lucida Console" pitchFamily="49" charset="0"/>
              </a:rPr>
              <a:t>"</a:t>
            </a:r>
            <a:r>
              <a:rPr lang="en-GB" dirty="0" smtClean="0">
                <a:solidFill>
                  <a:srgbClr val="000000"/>
                </a:solidFill>
                <a:latin typeface="Lucida Console" pitchFamily="49" charset="0"/>
              </a:rPr>
              <a:t>))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weddings &amp; ceremonies</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 </a:t>
            </a:r>
            <a:r>
              <a:rPr lang="en-GB" dirty="0">
                <a:solidFill>
                  <a:srgbClr val="000000"/>
                </a:solidFill>
                <a:latin typeface="Lucida Console" pitchFamily="49" charset="0"/>
              </a:rPr>
              <a:t>( </a:t>
            </a:r>
            <a:r>
              <a:rPr lang="en-GB" dirty="0" err="1" smtClean="0">
                <a:solidFill>
                  <a:srgbClr val="000000"/>
                </a:solidFill>
                <a:latin typeface="Lucida Console" pitchFamily="49" charset="0"/>
              </a:rPr>
              <a:t>season.equals</a:t>
            </a:r>
            <a:r>
              <a:rPr lang="en-GB" dirty="0" smtClean="0">
                <a:solidFill>
                  <a:srgbClr val="000000"/>
                </a:solidFill>
                <a:latin typeface="Lucida Console" pitchFamily="49" charset="0"/>
              </a:rPr>
              <a:t>("Summer"))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long evenings</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a:t>
            </a:r>
            <a:r>
              <a:rPr lang="en-GB" dirty="0" smtClean="0">
                <a:solidFill>
                  <a:srgbClr val="0000C8"/>
                </a:solidFill>
                <a:latin typeface="Lucida Console" pitchFamily="49" charset="0"/>
              </a:rPr>
              <a:t>lse </a:t>
            </a:r>
            <a:r>
              <a:rPr lang="en-GB" dirty="0" smtClean="0">
                <a:latin typeface="Lucida Console" pitchFamily="49" charset="0"/>
              </a:rPr>
              <a:t>{</a:t>
            </a:r>
            <a:endParaRPr lang="en-GB" dirty="0">
              <a:latin typeface="Lucida Console" pitchFamily="49" charset="0"/>
            </a:endParaRPr>
          </a:p>
          <a:p>
            <a:pPr eaLnBrk="0" hangingPunct="0">
              <a:defRPr/>
            </a:pPr>
            <a:r>
              <a:rPr lang="en-GB" dirty="0">
                <a:latin typeface="Lucida Console" pitchFamily="49" charset="0"/>
              </a:rPr>
              <a:t>  </a:t>
            </a:r>
            <a:r>
              <a:rPr lang="en-GB" dirty="0" smtClean="0">
                <a:solidFill>
                  <a:srgbClr val="000000"/>
                </a:solidFill>
                <a:latin typeface="Lucida Console" pitchFamily="49" charset="0"/>
              </a:rPr>
              <a:t>print("</a:t>
            </a:r>
            <a:r>
              <a:rPr lang="en-GB" dirty="0" smtClean="0">
                <a:solidFill>
                  <a:srgbClr val="000000"/>
                </a:solidFill>
                <a:latin typeface="Lucida Console" pitchFamily="49" charset="0"/>
              </a:rPr>
              <a:t>Leaves </a:t>
            </a:r>
            <a:r>
              <a:rPr lang="en-GB" dirty="0">
                <a:solidFill>
                  <a:srgbClr val="000000"/>
                </a:solidFill>
                <a:latin typeface="Lucida Console" pitchFamily="49" charset="0"/>
              </a:rPr>
              <a:t>are </a:t>
            </a:r>
            <a:r>
              <a:rPr lang="en-GB" dirty="0" smtClean="0">
                <a:solidFill>
                  <a:srgbClr val="000000"/>
                </a:solidFill>
                <a:latin typeface="Lucida Console" pitchFamily="49" charset="0"/>
              </a:rPr>
              <a:t>falling");</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smtClean="0">
                <a:solidFill>
                  <a:srgbClr val="000000"/>
                </a:solidFill>
                <a:latin typeface="Lucida Console" pitchFamily="49" charset="0"/>
              </a:rPr>
              <a:t>print("</a:t>
            </a:r>
            <a:r>
              <a:rPr lang="en-GB" dirty="0" smtClean="0">
                <a:solidFill>
                  <a:srgbClr val="000000"/>
                </a:solidFill>
                <a:latin typeface="Lucida Console" pitchFamily="49" charset="0"/>
              </a:rPr>
              <a:t>This </a:t>
            </a:r>
            <a:r>
              <a:rPr lang="en-GB" dirty="0">
                <a:solidFill>
                  <a:srgbClr val="000000"/>
                </a:solidFill>
                <a:latin typeface="Lucida Console" pitchFamily="49" charset="0"/>
              </a:rPr>
              <a:t>always </a:t>
            </a:r>
            <a:r>
              <a:rPr lang="en-GB" dirty="0" smtClean="0">
                <a:solidFill>
                  <a:srgbClr val="000000"/>
                </a:solidFill>
                <a:latin typeface="Lucida Console" pitchFamily="49" charset="0"/>
              </a:rPr>
              <a:t>happens");</a:t>
            </a:r>
            <a:endParaRPr lang="en-GB" dirty="0">
              <a:solidFill>
                <a:srgbClr val="000000"/>
              </a:solidFill>
              <a:latin typeface="Lucida Console" pitchFamily="49" charset="0"/>
            </a:endParaRPr>
          </a:p>
        </p:txBody>
      </p:sp>
      <p:sp>
        <p:nvSpPr>
          <p:cNvPr id="9" name="Rectangle 15"/>
          <p:cNvSpPr>
            <a:spLocks noChangeArrowheads="1"/>
          </p:cNvSpPr>
          <p:nvPr/>
        </p:nvSpPr>
        <p:spPr bwMode="auto">
          <a:xfrm>
            <a:off x="8144578" y="1308466"/>
            <a:ext cx="2401734" cy="92333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Only 1 of these </a:t>
            </a:r>
            <a:br>
              <a:rPr lang="en-GB" dirty="0"/>
            </a:br>
            <a:r>
              <a:rPr lang="en-GB" dirty="0"/>
              <a:t>4 ‘blocks’ will </a:t>
            </a:r>
            <a:br>
              <a:rPr lang="en-GB" dirty="0"/>
            </a:br>
            <a:r>
              <a:rPr lang="en-GB" dirty="0"/>
              <a:t>ever run</a:t>
            </a:r>
          </a:p>
        </p:txBody>
      </p:sp>
      <p:sp>
        <p:nvSpPr>
          <p:cNvPr id="10" name="Rectangle 15"/>
          <p:cNvSpPr>
            <a:spLocks noChangeArrowheads="1"/>
          </p:cNvSpPr>
          <p:nvPr/>
        </p:nvSpPr>
        <p:spPr bwMode="auto">
          <a:xfrm>
            <a:off x="8136958" y="2315754"/>
            <a:ext cx="2401734" cy="1200329"/>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‘if’s are normally related to each other, but don’t have to be</a:t>
            </a:r>
          </a:p>
        </p:txBody>
      </p:sp>
      <p:sp>
        <p:nvSpPr>
          <p:cNvPr id="12" name="Rectangle 15"/>
          <p:cNvSpPr>
            <a:spLocks noChangeArrowheads="1"/>
          </p:cNvSpPr>
          <p:nvPr/>
        </p:nvSpPr>
        <p:spPr bwMode="auto">
          <a:xfrm>
            <a:off x="8131040" y="5128903"/>
            <a:ext cx="2401734"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Unconditional</a:t>
            </a:r>
          </a:p>
        </p:txBody>
      </p:sp>
      <p:cxnSp>
        <p:nvCxnSpPr>
          <p:cNvPr id="14" name="Straight Arrow Connector 13"/>
          <p:cNvCxnSpPr/>
          <p:nvPr/>
        </p:nvCxnSpPr>
        <p:spPr>
          <a:xfrm rot="10800000" flipV="1">
            <a:off x="7713700" y="5332534"/>
            <a:ext cx="385158" cy="446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7952881" y="4162823"/>
            <a:ext cx="4082498" cy="396019"/>
          </a:xfrm>
          <a:prstGeom prst="wedgeRoundRectCallout">
            <a:avLst>
              <a:gd name="adj1" fmla="val -56783"/>
              <a:gd name="adj2" fmla="val 4101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it is Autumn!, no need for if..</a:t>
            </a:r>
            <a:endParaRPr lang="en-GB" sz="1600" dirty="0"/>
          </a:p>
        </p:txBody>
      </p:sp>
    </p:spTree>
    <p:extLst>
      <p:ext uri="{BB962C8B-B14F-4D97-AF65-F5344CB8AC3E}">
        <p14:creationId xmlns:p14="http://schemas.microsoft.com/office/powerpoint/2010/main" val="34957169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341272" y="1368256"/>
            <a:ext cx="11516239" cy="1053808"/>
          </a:xfrm>
        </p:spPr>
        <p:txBody>
          <a:bodyPr vert="horz" lIns="0" tIns="0" rIns="0" bIns="0" rtlCol="0" anchor="t" anchorCtr="0">
            <a:noAutofit/>
          </a:bodyPr>
          <a:lstStyle/>
          <a:p>
            <a:pPr marL="342000" lvl="1" indent="-342900">
              <a:buSzPct val="115000"/>
            </a:pPr>
            <a:r>
              <a:rPr lang="en-GB" b="1" dirty="0" smtClean="0"/>
              <a:t>Produces </a:t>
            </a:r>
            <a:r>
              <a:rPr lang="en-GB" b="1" dirty="0"/>
              <a:t>a </a:t>
            </a:r>
            <a:r>
              <a:rPr lang="en-GB" b="1" dirty="0" err="1">
                <a:latin typeface="Lucida Console" panose="020B0609040504020204" pitchFamily="49" charset="0"/>
              </a:rPr>
              <a:t>boolean</a:t>
            </a:r>
            <a:r>
              <a:rPr lang="en-GB" b="1" dirty="0"/>
              <a:t> </a:t>
            </a:r>
            <a:r>
              <a:rPr lang="en-GB" b="1" dirty="0" smtClean="0"/>
              <a:t>value (</a:t>
            </a:r>
            <a:r>
              <a:rPr lang="en-GB" b="1" dirty="0" smtClean="0">
                <a:latin typeface="Lucida Console" panose="020B0609040504020204" pitchFamily="49" charset="0"/>
              </a:rPr>
              <a:t>true/false), </a:t>
            </a:r>
            <a:br>
              <a:rPr lang="en-GB" b="1" dirty="0" smtClean="0">
                <a:latin typeface="Lucida Console" panose="020B0609040504020204" pitchFamily="49" charset="0"/>
              </a:rPr>
            </a:br>
            <a:r>
              <a:rPr lang="en-GB" b="1" dirty="0" smtClean="0"/>
              <a:t>never </a:t>
            </a:r>
            <a:r>
              <a:rPr lang="en-GB" b="1" dirty="0"/>
              <a:t>an </a:t>
            </a:r>
            <a:r>
              <a:rPr lang="en-GB" b="1" dirty="0" err="1"/>
              <a:t>int</a:t>
            </a:r>
            <a:endParaRPr lang="en-GB" b="1" dirty="0"/>
          </a:p>
          <a:p>
            <a:pPr marL="342900" indent="-342900">
              <a:buFont typeface="Arial" panose="020B0604020202020204" pitchFamily="34" charset="0"/>
              <a:buChar char="•"/>
            </a:pPr>
            <a:endParaRPr lang="en-GB" b="1" dirty="0"/>
          </a:p>
        </p:txBody>
      </p:sp>
      <p:sp>
        <p:nvSpPr>
          <p:cNvPr id="10" name="Rectangle 6"/>
          <p:cNvSpPr>
            <a:spLocks noChangeArrowheads="1"/>
          </p:cNvSpPr>
          <p:nvPr/>
        </p:nvSpPr>
        <p:spPr bwMode="auto">
          <a:xfrm>
            <a:off x="697499" y="2114791"/>
            <a:ext cx="8469195" cy="3967753"/>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smtClean="0">
                <a:solidFill>
                  <a:srgbClr val="000000"/>
                </a:solidFill>
                <a:latin typeface="Lucida Console" pitchFamily="49" charset="0"/>
              </a:rPr>
              <a:t>year </a:t>
            </a:r>
            <a:r>
              <a:rPr lang="en-GB" dirty="0">
                <a:solidFill>
                  <a:srgbClr val="000000"/>
                </a:solidFill>
                <a:latin typeface="Lucida Console" pitchFamily="49" charset="0"/>
              </a:rPr>
              <a:t>= </a:t>
            </a:r>
            <a:r>
              <a:rPr lang="en-GB" dirty="0" err="1" smtClean="0">
                <a:solidFill>
                  <a:srgbClr val="000000"/>
                </a:solidFill>
                <a:latin typeface="Lucida Console" pitchFamily="49" charset="0"/>
              </a:rPr>
              <a:t>getYear</a:t>
            </a:r>
            <a:r>
              <a:rPr lang="en-GB" dirty="0" smtClean="0">
                <a:solidFill>
                  <a:srgbClr val="000000"/>
                </a:solidFill>
                <a:latin typeface="Lucida Console" pitchFamily="49" charset="0"/>
              </a:rPr>
              <a:t>();</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latin typeface="Lucida Console" pitchFamily="49" charset="0"/>
              </a:rPr>
              <a:t> </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&lt; 2000) { </a:t>
            </a:r>
          </a:p>
          <a:p>
            <a:pPr eaLnBrk="0" hangingPunct="0">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print("</a:t>
            </a:r>
            <a:r>
              <a:rPr lang="en-GB" dirty="0" smtClean="0">
                <a:solidFill>
                  <a:srgbClr val="000000"/>
                </a:solidFill>
                <a:latin typeface="Lucida Console" pitchFamily="49" charset="0"/>
              </a:rPr>
              <a:t>Seems </a:t>
            </a:r>
            <a:r>
              <a:rPr lang="en-GB" dirty="0">
                <a:solidFill>
                  <a:srgbClr val="000000"/>
                </a:solidFill>
                <a:latin typeface="Lucida Console" pitchFamily="49" charset="0"/>
              </a:rPr>
              <a:t>ages </a:t>
            </a:r>
            <a:r>
              <a:rPr lang="en-GB" dirty="0" smtClean="0">
                <a:solidFill>
                  <a:srgbClr val="000000"/>
                </a:solidFill>
                <a:latin typeface="Lucida Console" pitchFamily="49" charset="0"/>
              </a:rPr>
              <a:t>ago");</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 2019</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eaLnBrk="0" hangingPunct="0">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code…</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 2019</a:t>
            </a:r>
            <a:r>
              <a:rPr lang="en-GB" i="1" dirty="0">
                <a:solidFill>
                  <a:srgbClr val="000000"/>
                </a:solidFill>
                <a:latin typeface="Lucida Console" pitchFamily="49" charset="0"/>
              </a:rPr>
              <a:t> </a:t>
            </a:r>
            <a:r>
              <a:rPr lang="en-GB" dirty="0">
                <a:solidFill>
                  <a:srgbClr val="000000"/>
                </a:solidFill>
                <a:latin typeface="Lucida Console" pitchFamily="49" charset="0"/>
              </a:rPr>
              <a:t>) {   </a:t>
            </a: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print("</a:t>
            </a:r>
            <a:r>
              <a:rPr lang="en-GB" dirty="0" smtClean="0">
                <a:solidFill>
                  <a:srgbClr val="000000"/>
                </a:solidFill>
                <a:latin typeface="Lucida Console" pitchFamily="49" charset="0"/>
              </a:rPr>
              <a:t>The </a:t>
            </a:r>
            <a:r>
              <a:rPr lang="en-GB" dirty="0">
                <a:solidFill>
                  <a:srgbClr val="000000"/>
                </a:solidFill>
                <a:latin typeface="Lucida Console" pitchFamily="49" charset="0"/>
              </a:rPr>
              <a:t>big </a:t>
            </a:r>
            <a:r>
              <a:rPr lang="en-GB" dirty="0" smtClean="0">
                <a:solidFill>
                  <a:srgbClr val="000000"/>
                </a:solidFill>
                <a:latin typeface="Lucida Console" pitchFamily="49" charset="0"/>
              </a:rPr>
              <a:t>one"); </a:t>
            </a:r>
            <a:endParaRPr lang="en-GB" dirty="0">
              <a:solidFill>
                <a:srgbClr val="000000"/>
              </a:solidFill>
              <a:latin typeface="Lucida Console" pitchFamily="49" charset="0"/>
            </a:endParaRP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if</a:t>
            </a:r>
            <a:r>
              <a:rPr lang="en-GB" dirty="0">
                <a:solidFill>
                  <a:srgbClr val="000000"/>
                </a:solidFill>
                <a:latin typeface="Lucida Console" pitchFamily="49" charset="0"/>
              </a:rPr>
              <a:t> ( year != 2019) {</a:t>
            </a:r>
          </a:p>
          <a:p>
            <a:pPr eaLnBrk="0" hangingPunct="0">
              <a:defRPr/>
            </a:pPr>
            <a:r>
              <a:rPr lang="en-GB" dirty="0">
                <a:solidFill>
                  <a:schemeClr val="accent6">
                    <a:lumMod val="50000"/>
                  </a:schemeClr>
                </a:solidFill>
                <a:latin typeface="Lucida Console" pitchFamily="49" charset="0"/>
              </a:rPr>
              <a:t>	// code…</a:t>
            </a:r>
            <a:endParaRPr lang="en-GB" dirty="0">
              <a:solidFill>
                <a:srgbClr val="000000"/>
              </a:solidFill>
              <a:latin typeface="Lucida Console" pitchFamily="49" charset="0"/>
            </a:endParaRPr>
          </a:p>
          <a:p>
            <a:pPr eaLnBrk="0" hangingPunct="0">
              <a:defRPr/>
            </a:pPr>
            <a:r>
              <a:rPr lang="en-GB" dirty="0">
                <a:solidFill>
                  <a:srgbClr val="000000"/>
                </a:solidFill>
                <a:latin typeface="Lucida Console" pitchFamily="49" charset="0"/>
              </a:rPr>
              <a:t>}</a:t>
            </a:r>
          </a:p>
        </p:txBody>
      </p:sp>
      <p:sp>
        <p:nvSpPr>
          <p:cNvPr id="3" name="Title 2"/>
          <p:cNvSpPr>
            <a:spLocks noGrp="1"/>
          </p:cNvSpPr>
          <p:nvPr>
            <p:ph type="title"/>
          </p:nvPr>
        </p:nvSpPr>
        <p:spPr/>
        <p:txBody>
          <a:bodyPr/>
          <a:lstStyle/>
          <a:p>
            <a:r>
              <a:rPr lang="en-GB" dirty="0"/>
              <a:t>Relational </a:t>
            </a:r>
            <a:r>
              <a:rPr lang="en-GB" dirty="0" smtClean="0"/>
              <a:t>Operators to compare values</a:t>
            </a:r>
            <a:endParaRPr lang="en-GB" dirty="0"/>
          </a:p>
        </p:txBody>
      </p:sp>
      <p:grpSp>
        <p:nvGrpSpPr>
          <p:cNvPr id="4" name="Group 5"/>
          <p:cNvGrpSpPr>
            <a:grpSpLocks/>
          </p:cNvGrpSpPr>
          <p:nvPr/>
        </p:nvGrpSpPr>
        <p:grpSpPr bwMode="auto">
          <a:xfrm>
            <a:off x="7715975" y="1499618"/>
            <a:ext cx="4063236" cy="1754796"/>
            <a:chOff x="724" y="964"/>
            <a:chExt cx="2824" cy="1240"/>
          </a:xfrm>
          <a:solidFill>
            <a:schemeClr val="accent4">
              <a:lumMod val="20000"/>
              <a:lumOff val="80000"/>
            </a:schemeClr>
          </a:solidFill>
        </p:grpSpPr>
        <p:sp>
          <p:nvSpPr>
            <p:cNvPr id="5" name="Rectangle 6"/>
            <p:cNvSpPr>
              <a:spLocks noChangeArrowheads="1"/>
            </p:cNvSpPr>
            <p:nvPr/>
          </p:nvSpPr>
          <p:spPr bwMode="auto">
            <a:xfrm>
              <a:off x="724" y="964"/>
              <a:ext cx="2824" cy="1240"/>
            </a:xfrm>
            <a:prstGeom prst="rect">
              <a:avLst/>
            </a:prstGeom>
            <a:grpFill/>
            <a:ln w="19050">
              <a:solidFill>
                <a:srgbClr val="004050"/>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sz="1600"/>
            </a:p>
          </p:txBody>
        </p:sp>
        <p:sp>
          <p:nvSpPr>
            <p:cNvPr id="6" name="Rectangle 7"/>
            <p:cNvSpPr>
              <a:spLocks noChangeArrowheads="1"/>
            </p:cNvSpPr>
            <p:nvPr/>
          </p:nvSpPr>
          <p:spPr bwMode="auto">
            <a:xfrm>
              <a:off x="1168" y="964"/>
              <a:ext cx="2380" cy="1240"/>
            </a:xfrm>
            <a:prstGeom prst="rect">
              <a:avLst/>
            </a:prstGeom>
            <a:grpFill/>
            <a:ln w="19050">
              <a:solidFill>
                <a:srgbClr val="004050"/>
              </a:solidFill>
              <a:miter lim="800000"/>
              <a:headEnd/>
              <a:tailEnd/>
            </a:ln>
          </p:spPr>
          <p:txBody>
            <a:bodyPr wrap="none" lIns="90488" tIns="44450" rIns="90488" bIns="44450"/>
            <a:lstStyle/>
            <a:p>
              <a:pPr defTabSz="739775" eaLnBrk="0" hangingPunct="0"/>
              <a:r>
                <a:rPr lang="en-GB" b="1" dirty="0"/>
                <a:t>greater than</a:t>
              </a:r>
            </a:p>
            <a:p>
              <a:pPr defTabSz="739775" eaLnBrk="0" hangingPunct="0"/>
              <a:r>
                <a:rPr lang="en-GB" b="1" dirty="0"/>
                <a:t>greater than or equal to</a:t>
              </a:r>
            </a:p>
            <a:p>
              <a:pPr defTabSz="739775" eaLnBrk="0" hangingPunct="0"/>
              <a:r>
                <a:rPr lang="en-GB" b="1" dirty="0"/>
                <a:t>less than</a:t>
              </a:r>
            </a:p>
            <a:p>
              <a:pPr defTabSz="739775" eaLnBrk="0" hangingPunct="0"/>
              <a:r>
                <a:rPr lang="en-GB" b="1" dirty="0"/>
                <a:t>less than or equal to</a:t>
              </a:r>
            </a:p>
            <a:p>
              <a:pPr defTabSz="739775" eaLnBrk="0" hangingPunct="0"/>
              <a:r>
                <a:rPr lang="en-GB" b="1" dirty="0"/>
                <a:t>equal to</a:t>
              </a:r>
            </a:p>
            <a:p>
              <a:pPr defTabSz="739775" eaLnBrk="0" hangingPunct="0"/>
              <a:r>
                <a:rPr lang="en-GB" b="1" dirty="0"/>
                <a:t>not equal to</a:t>
              </a:r>
            </a:p>
          </p:txBody>
        </p:sp>
        <p:sp>
          <p:nvSpPr>
            <p:cNvPr id="7" name="Rectangle 8"/>
            <p:cNvSpPr>
              <a:spLocks noChangeArrowheads="1"/>
            </p:cNvSpPr>
            <p:nvPr/>
          </p:nvSpPr>
          <p:spPr bwMode="auto">
            <a:xfrm>
              <a:off x="724" y="964"/>
              <a:ext cx="444" cy="1240"/>
            </a:xfrm>
            <a:prstGeom prst="rect">
              <a:avLst/>
            </a:prstGeom>
            <a:grpFill/>
            <a:ln w="19050">
              <a:solidFill>
                <a:srgbClr val="004050"/>
              </a:solidFill>
              <a:miter lim="800000"/>
              <a:headEnd/>
              <a:tailEnd/>
            </a:ln>
          </p:spPr>
          <p:txBody>
            <a:bodyPr wrap="none" lIns="90488" tIns="44450" rIns="90488" bIns="44450"/>
            <a:lstStyle/>
            <a:p>
              <a:pPr defTabSz="739775" eaLnBrk="0" hangingPunct="0"/>
              <a:r>
                <a:rPr lang="en-GB" b="1" dirty="0">
                  <a:latin typeface="Courier New" pitchFamily="49" charset="0"/>
                </a:rPr>
                <a:t>&gt;</a:t>
              </a:r>
            </a:p>
            <a:p>
              <a:pPr defTabSz="739775" eaLnBrk="0" hangingPunct="0"/>
              <a:r>
                <a:rPr lang="en-GB" b="1" dirty="0">
                  <a:latin typeface="Courier New" pitchFamily="49" charset="0"/>
                </a:rPr>
                <a:t>&gt;=</a:t>
              </a:r>
            </a:p>
            <a:p>
              <a:pPr defTabSz="739775" eaLnBrk="0" hangingPunct="0"/>
              <a:r>
                <a:rPr lang="en-GB" b="1" dirty="0">
                  <a:latin typeface="Courier New" pitchFamily="49" charset="0"/>
                </a:rPr>
                <a:t>&lt;</a:t>
              </a:r>
            </a:p>
            <a:p>
              <a:pPr defTabSz="739775" eaLnBrk="0" hangingPunct="0"/>
              <a:r>
                <a:rPr lang="en-GB" b="1" dirty="0">
                  <a:latin typeface="Courier New" pitchFamily="49" charset="0"/>
                </a:rPr>
                <a:t>&lt;=</a:t>
              </a:r>
            </a:p>
            <a:p>
              <a:pPr defTabSz="739775" eaLnBrk="0" hangingPunct="0"/>
              <a:r>
                <a:rPr lang="en-GB" b="1" dirty="0">
                  <a:latin typeface="Courier New" pitchFamily="49" charset="0"/>
                </a:rPr>
                <a:t>=</a:t>
              </a:r>
              <a:r>
                <a:rPr lang="en-GB" sz="500" b="1" dirty="0">
                  <a:latin typeface="Courier New" pitchFamily="49" charset="0"/>
                </a:rPr>
                <a:t> </a:t>
              </a:r>
              <a:r>
                <a:rPr lang="en-GB" b="1" dirty="0">
                  <a:latin typeface="Courier New" pitchFamily="49" charset="0"/>
                </a:rPr>
                <a:t>=</a:t>
              </a:r>
            </a:p>
            <a:p>
              <a:pPr defTabSz="739775" eaLnBrk="0" hangingPunct="0"/>
              <a:r>
                <a:rPr lang="en-GB" b="1" dirty="0">
                  <a:latin typeface="Courier New" pitchFamily="49" charset="0"/>
                </a:rPr>
                <a:t>!=</a:t>
              </a:r>
            </a:p>
          </p:txBody>
        </p:sp>
      </p:grpSp>
      <p:sp>
        <p:nvSpPr>
          <p:cNvPr id="8" name="Rounded Rectangular Callout 7"/>
          <p:cNvSpPr/>
          <p:nvPr/>
        </p:nvSpPr>
        <p:spPr>
          <a:xfrm>
            <a:off x="4090677" y="3524847"/>
            <a:ext cx="3974841" cy="382555"/>
          </a:xfrm>
          <a:prstGeom prst="wedgeRoundRectCallout">
            <a:avLst>
              <a:gd name="adj1" fmla="val -53757"/>
              <a:gd name="adj2" fmla="val -12076"/>
              <a:gd name="adj3" fmla="val 1666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GB" sz="1600" dirty="0" smtClean="0">
                <a:solidFill>
                  <a:schemeClr val="accent6">
                    <a:lumMod val="50000"/>
                  </a:schemeClr>
                </a:solidFill>
                <a:latin typeface="Lucida Console" pitchFamily="49" charset="0"/>
              </a:rPr>
              <a:t>ERROR</a:t>
            </a:r>
            <a:r>
              <a:rPr lang="en-GB" sz="1600" dirty="0">
                <a:solidFill>
                  <a:schemeClr val="accent6">
                    <a:lumMod val="50000"/>
                  </a:schemeClr>
                </a:solidFill>
                <a:latin typeface="Lucida Console" pitchFamily="49" charset="0"/>
              </a:rPr>
              <a:t>: assignment not equality</a:t>
            </a:r>
            <a:endParaRPr lang="en-GB" sz="1600" dirty="0"/>
          </a:p>
        </p:txBody>
      </p:sp>
    </p:spTree>
    <p:extLst>
      <p:ext uri="{BB962C8B-B14F-4D97-AF65-F5344CB8AC3E}">
        <p14:creationId xmlns:p14="http://schemas.microsoft.com/office/powerpoint/2010/main" val="2225217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 alternative</a:t>
            </a:r>
            <a:endParaRPr lang="en-GB" dirty="0"/>
          </a:p>
        </p:txBody>
      </p:sp>
      <p:sp>
        <p:nvSpPr>
          <p:cNvPr id="2" name="Text Placeholder 1"/>
          <p:cNvSpPr>
            <a:spLocks noGrp="1"/>
          </p:cNvSpPr>
          <p:nvPr>
            <p:ph idx="1"/>
          </p:nvPr>
        </p:nvSpPr>
        <p:spPr>
          <a:xfrm>
            <a:off x="341272" y="1368256"/>
            <a:ext cx="11516239" cy="626799"/>
          </a:xfrm>
        </p:spPr>
        <p:txBody>
          <a:bodyPr/>
          <a:lstStyle/>
          <a:p>
            <a:pPr marL="342900" indent="-342900">
              <a:buFont typeface="Arial" panose="020B0604020202020204" pitchFamily="34" charset="0"/>
              <a:buChar char="•"/>
            </a:pPr>
            <a:r>
              <a:rPr lang="en-GB" b="1" dirty="0" smtClean="0"/>
              <a:t>Both sample code achieve the same result but which one do you prefer?</a:t>
            </a:r>
            <a:endParaRPr lang="en-GB" b="1" dirty="0"/>
          </a:p>
        </p:txBody>
      </p:sp>
      <p:sp>
        <p:nvSpPr>
          <p:cNvPr id="8" name="Rectangle 6"/>
          <p:cNvSpPr>
            <a:spLocks noChangeArrowheads="1"/>
          </p:cNvSpPr>
          <p:nvPr/>
        </p:nvSpPr>
        <p:spPr bwMode="auto">
          <a:xfrm>
            <a:off x="948176" y="2161461"/>
            <a:ext cx="5008231"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getAge</a:t>
            </a:r>
            <a:r>
              <a:rPr lang="en-GB" dirty="0">
                <a:solidFill>
                  <a:srgbClr val="000000"/>
                </a:solidFill>
                <a:latin typeface="Lucida Console" pitchFamily="49" charset="0"/>
              </a:rPr>
              <a:t>();</a:t>
            </a:r>
          </a:p>
          <a:p>
            <a:pPr eaLnBrk="0" hangingPunct="0">
              <a:defRPr/>
            </a:pPr>
            <a:endParaRPr lang="en-GB" dirty="0">
              <a:solidFill>
                <a:srgbClr val="000000"/>
              </a:solidFill>
              <a:latin typeface="Lucida Console" pitchFamily="49" charset="0"/>
            </a:endParaRPr>
          </a:p>
          <a:p>
            <a:pPr eaLnBrk="0" hangingPunct="0">
              <a:defRPr/>
            </a:pPr>
            <a:r>
              <a:rPr lang="en-GB" dirty="0" err="1">
                <a:solidFill>
                  <a:srgbClr val="0000C8"/>
                </a:solidFill>
                <a:latin typeface="Lucida Console" pitchFamily="49" charset="0"/>
              </a:rPr>
              <a:t>boolean</a:t>
            </a:r>
            <a:r>
              <a:rPr lang="en-GB" dirty="0">
                <a:solidFill>
                  <a:srgbClr val="0000C8"/>
                </a:solidFill>
                <a:latin typeface="Lucida Console" pitchFamily="49" charset="0"/>
              </a:rPr>
              <a:t> </a:t>
            </a:r>
            <a:r>
              <a:rPr lang="en-GB" dirty="0">
                <a:latin typeface="Lucida Console" pitchFamily="49" charset="0"/>
              </a:rPr>
              <a:t>isOver18 = (age &gt; 18); </a:t>
            </a:r>
          </a:p>
        </p:txBody>
      </p:sp>
      <p:sp>
        <p:nvSpPr>
          <p:cNvPr id="10" name="Rectangle 6"/>
          <p:cNvSpPr>
            <a:spLocks noChangeArrowheads="1"/>
          </p:cNvSpPr>
          <p:nvPr/>
        </p:nvSpPr>
        <p:spPr bwMode="auto">
          <a:xfrm>
            <a:off x="6295372" y="2161461"/>
            <a:ext cx="3722387" cy="2859757"/>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getAge</a:t>
            </a:r>
            <a:r>
              <a:rPr lang="en-GB" dirty="0">
                <a:solidFill>
                  <a:srgbClr val="000000"/>
                </a:solidFill>
                <a:latin typeface="Lucida Console" pitchFamily="49" charset="0"/>
              </a:rPr>
              <a:t>();</a:t>
            </a:r>
          </a:p>
          <a:p>
            <a:pPr eaLnBrk="0" hangingPunct="0">
              <a:defRPr/>
            </a:pPr>
            <a:endParaRPr lang="en-GB" dirty="0">
              <a:solidFill>
                <a:srgbClr val="000000"/>
              </a:solidFill>
              <a:latin typeface="Lucida Console" pitchFamily="49" charset="0"/>
            </a:endParaRPr>
          </a:p>
          <a:p>
            <a:pPr eaLnBrk="0" hangingPunct="0">
              <a:defRPr/>
            </a:pPr>
            <a:r>
              <a:rPr lang="en-GB" dirty="0" err="1">
                <a:solidFill>
                  <a:srgbClr val="0000C8"/>
                </a:solidFill>
                <a:latin typeface="Lucida Console" pitchFamily="49" charset="0"/>
              </a:rPr>
              <a:t>boolean</a:t>
            </a:r>
            <a:r>
              <a:rPr lang="en-GB" dirty="0">
                <a:solidFill>
                  <a:srgbClr val="0000C8"/>
                </a:solidFill>
                <a:latin typeface="Lucida Console" pitchFamily="49" charset="0"/>
              </a:rPr>
              <a:t> </a:t>
            </a:r>
            <a:r>
              <a:rPr lang="en-GB" dirty="0">
                <a:latin typeface="Lucida Console" pitchFamily="49" charset="0"/>
              </a:rPr>
              <a:t>isOver18; </a:t>
            </a:r>
          </a:p>
          <a:p>
            <a:pPr eaLnBrk="0" hangingPunct="0">
              <a:defRPr/>
            </a:pPr>
            <a:endParaRPr lang="en-GB" dirty="0">
              <a:solidFill>
                <a:srgbClr val="0000C8"/>
              </a:solidFill>
              <a:latin typeface="Lucida Console" pitchFamily="49" charset="0"/>
            </a:endParaRP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age &gt; 18) { </a:t>
            </a:r>
          </a:p>
          <a:p>
            <a:pPr eaLnBrk="0" hangingPunct="0">
              <a:defRPr/>
            </a:pPr>
            <a:r>
              <a:rPr lang="en-GB" dirty="0">
                <a:solidFill>
                  <a:srgbClr val="000000"/>
                </a:solidFill>
                <a:latin typeface="Lucida Console" pitchFamily="49" charset="0"/>
              </a:rPr>
              <a:t>   </a:t>
            </a:r>
            <a:r>
              <a:rPr lang="en-GB" dirty="0">
                <a:latin typeface="Lucida Console" pitchFamily="49" charset="0"/>
              </a:rPr>
              <a:t>isOver18 = </a:t>
            </a:r>
            <a:r>
              <a:rPr lang="en-GB" dirty="0">
                <a:solidFill>
                  <a:srgbClr val="0000C8"/>
                </a:solidFill>
                <a:latin typeface="Lucida Console" pitchFamily="49" charset="0"/>
              </a:rPr>
              <a:t>true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a:t>
            </a:r>
            <a:r>
              <a:rPr lang="en-GB" dirty="0">
                <a:latin typeface="Lucida Console" pitchFamily="49" charset="0"/>
              </a:rPr>
              <a:t> </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latin typeface="Lucida Console" pitchFamily="49" charset="0"/>
              </a:rPr>
              <a:t>isOver18 = </a:t>
            </a:r>
            <a:r>
              <a:rPr lang="en-GB" dirty="0">
                <a:solidFill>
                  <a:srgbClr val="0000C8"/>
                </a:solidFill>
                <a:latin typeface="Lucida Console" pitchFamily="49" charset="0"/>
              </a:rPr>
              <a:t>false</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57983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Structuring if / else .. identical code?</a:t>
            </a:r>
            <a:endParaRPr lang="en-GB" dirty="0"/>
          </a:p>
        </p:txBody>
      </p:sp>
      <p:sp>
        <p:nvSpPr>
          <p:cNvPr id="4" name="Rectangle 6"/>
          <p:cNvSpPr>
            <a:spLocks noChangeArrowheads="1"/>
          </p:cNvSpPr>
          <p:nvPr/>
        </p:nvSpPr>
        <p:spPr bwMode="auto">
          <a:xfrm>
            <a:off x="1845960" y="1368304"/>
            <a:ext cx="2757706"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br>
              <a:rPr lang="en-GB" sz="1700" dirty="0">
                <a:latin typeface="Lucida Console" pitchFamily="49" charset="0"/>
              </a:rPr>
            </a:br>
            <a:r>
              <a:rPr lang="en-GB" sz="1700" dirty="0">
                <a:latin typeface="Lucida Console" pitchFamily="49" charset="0"/>
              </a:rPr>
              <a:t>  </a:t>
            </a: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C8"/>
                </a:solidFill>
                <a:latin typeface="Lucida Console" pitchFamily="49" charset="0"/>
              </a:rPr>
              <a:t>  else          </a:t>
            </a:r>
            <a:br>
              <a:rPr lang="en-GB" sz="1700" dirty="0">
                <a:solidFill>
                  <a:srgbClr val="0000C8"/>
                </a:solidFill>
                <a:latin typeface="Lucida Console" pitchFamily="49" charset="0"/>
              </a:rPr>
            </a:br>
            <a:r>
              <a:rPr lang="en-GB" sz="1700" dirty="0">
                <a:solidFill>
                  <a:srgbClr val="0000C8"/>
                </a:solidFill>
                <a:latin typeface="Lucida Console" pitchFamily="49" charset="0"/>
              </a:rPr>
              <a:t>  </a:t>
            </a: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cxnSp>
        <p:nvCxnSpPr>
          <p:cNvPr id="12" name="Straight Arrow Connector 11"/>
          <p:cNvCxnSpPr/>
          <p:nvPr/>
        </p:nvCxnSpPr>
        <p:spPr bwMode="auto">
          <a:xfrm flipV="1">
            <a:off x="8319322" y="5989279"/>
            <a:ext cx="876300" cy="1417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Rectangle 6"/>
          <p:cNvSpPr>
            <a:spLocks noChangeArrowheads="1"/>
          </p:cNvSpPr>
          <p:nvPr/>
        </p:nvSpPr>
        <p:spPr bwMode="auto">
          <a:xfrm>
            <a:off x="4726992" y="1375564"/>
            <a:ext cx="2736004"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sp>
        <p:nvSpPr>
          <p:cNvPr id="14" name="Rectangle 6"/>
          <p:cNvSpPr>
            <a:spLocks noChangeArrowheads="1"/>
          </p:cNvSpPr>
          <p:nvPr/>
        </p:nvSpPr>
        <p:spPr bwMode="auto">
          <a:xfrm>
            <a:off x="7578996" y="1382824"/>
            <a:ext cx="2736004"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if </a:t>
            </a:r>
            <a:r>
              <a:rPr lang="en-GB" sz="1700" dirty="0">
                <a:latin typeface="Lucida Console" pitchFamily="49" charset="0"/>
              </a:rPr>
              <a:t>( </a:t>
            </a:r>
            <a:r>
              <a:rPr lang="en-GB" sz="1700" dirty="0" err="1">
                <a:latin typeface="Lucida Console" pitchFamily="49" charset="0"/>
              </a:rPr>
              <a:t>i</a:t>
            </a:r>
            <a:r>
              <a:rPr lang="en-GB" sz="1700" dirty="0">
                <a:latin typeface="Lucida Console" pitchFamily="49" charset="0"/>
              </a:rPr>
              <a:t> &lt; 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sp>
        <p:nvSpPr>
          <p:cNvPr id="17" name="Rectangle 15"/>
          <p:cNvSpPr>
            <a:spLocks noChangeArrowheads="1"/>
          </p:cNvSpPr>
          <p:nvPr/>
        </p:nvSpPr>
        <p:spPr bwMode="auto">
          <a:xfrm>
            <a:off x="4271199" y="136688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8" name="Rectangle 15"/>
          <p:cNvSpPr>
            <a:spLocks noChangeArrowheads="1"/>
          </p:cNvSpPr>
          <p:nvPr/>
        </p:nvSpPr>
        <p:spPr bwMode="auto">
          <a:xfrm>
            <a:off x="7128191" y="137436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9" name="Rectangle 15"/>
          <p:cNvSpPr>
            <a:spLocks noChangeArrowheads="1"/>
          </p:cNvSpPr>
          <p:nvPr/>
        </p:nvSpPr>
        <p:spPr bwMode="auto">
          <a:xfrm>
            <a:off x="9983605" y="138252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20" name="TextBox 19"/>
          <p:cNvSpPr txBox="1"/>
          <p:nvPr/>
        </p:nvSpPr>
        <p:spPr>
          <a:xfrm>
            <a:off x="2165265" y="307835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1" name="TextBox 20"/>
          <p:cNvSpPr txBox="1"/>
          <p:nvPr/>
        </p:nvSpPr>
        <p:spPr>
          <a:xfrm>
            <a:off x="2143501" y="5538517"/>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2" name="Rectangle 21"/>
          <p:cNvSpPr/>
          <p:nvPr/>
        </p:nvSpPr>
        <p:spPr>
          <a:xfrm>
            <a:off x="5215746" y="2520795"/>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3" name="Rectangle 22"/>
          <p:cNvSpPr/>
          <p:nvPr/>
        </p:nvSpPr>
        <p:spPr>
          <a:xfrm>
            <a:off x="5237520" y="387521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4" name="Rectangle 23"/>
          <p:cNvSpPr/>
          <p:nvPr/>
        </p:nvSpPr>
        <p:spPr>
          <a:xfrm>
            <a:off x="7537992" y="384948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5" name="Rectangle 24"/>
          <p:cNvSpPr/>
          <p:nvPr/>
        </p:nvSpPr>
        <p:spPr>
          <a:xfrm>
            <a:off x="7530738" y="254784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6" name="TextBox 25"/>
          <p:cNvSpPr txBox="1"/>
          <p:nvPr/>
        </p:nvSpPr>
        <p:spPr>
          <a:xfrm>
            <a:off x="4726989" y="260401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7" name="TextBox 26"/>
          <p:cNvSpPr txBox="1"/>
          <p:nvPr/>
        </p:nvSpPr>
        <p:spPr>
          <a:xfrm>
            <a:off x="4734249" y="394392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8" name="Rectangle 27"/>
          <p:cNvSpPr/>
          <p:nvPr/>
        </p:nvSpPr>
        <p:spPr>
          <a:xfrm>
            <a:off x="2579053" y="2987889"/>
            <a:ext cx="894797" cy="707886"/>
          </a:xfrm>
          <a:prstGeom prst="rect">
            <a:avLst/>
          </a:prstGeom>
        </p:spPr>
        <p:txBody>
          <a:bodyPr wrap="none">
            <a:spAutoFit/>
          </a:bodyPr>
          <a:lstStyle/>
          <a:p>
            <a:pPr defTabSz="739775" eaLnBrk="0" hangingPunct="0">
              <a:buClr>
                <a:srgbClr val="0000FF"/>
              </a:buClr>
              <a:buFont typeface="Wingdings" pitchFamily="2" charset="2"/>
              <a:buChar char="ü"/>
            </a:pPr>
            <a:r>
              <a:rPr lang="en-GB" sz="4000" b="1" dirty="0">
                <a:solidFill>
                  <a:srgbClr val="000066"/>
                </a:solidFill>
                <a:latin typeface="Courier New" pitchFamily="49" charset="0"/>
              </a:rPr>
              <a:t> </a:t>
            </a:r>
          </a:p>
        </p:txBody>
      </p:sp>
      <p:sp>
        <p:nvSpPr>
          <p:cNvPr id="29" name="Rectangle 28"/>
          <p:cNvSpPr/>
          <p:nvPr/>
        </p:nvSpPr>
        <p:spPr>
          <a:xfrm>
            <a:off x="2557280" y="5448058"/>
            <a:ext cx="894797" cy="707886"/>
          </a:xfrm>
          <a:prstGeom prst="rect">
            <a:avLst/>
          </a:prstGeom>
        </p:spPr>
        <p:txBody>
          <a:bodyPr wrap="none">
            <a:spAutoFit/>
          </a:bodyPr>
          <a:lstStyle/>
          <a:p>
            <a:pPr defTabSz="739775" eaLnBrk="0" hangingPunct="0">
              <a:buClr>
                <a:srgbClr val="0000FF"/>
              </a:buClr>
              <a:buFont typeface="Wingdings" pitchFamily="2" charset="2"/>
              <a:buChar char="ü"/>
            </a:pPr>
            <a:r>
              <a:rPr lang="en-GB" sz="4000" b="1" dirty="0">
                <a:solidFill>
                  <a:srgbClr val="000066"/>
                </a:solidFill>
                <a:latin typeface="Courier New" pitchFamily="49" charset="0"/>
              </a:rPr>
              <a:t> </a:t>
            </a:r>
          </a:p>
        </p:txBody>
      </p:sp>
    </p:spTree>
    <p:extLst>
      <p:ext uri="{BB962C8B-B14F-4D97-AF65-F5344CB8AC3E}">
        <p14:creationId xmlns:p14="http://schemas.microsoft.com/office/powerpoint/2010/main" val="42616485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D767B8-829F-4C42-AA3C-E07DBE2B926F}">
  <ds:schemaRefs>
    <ds:schemaRef ds:uri="http://purl.org/dc/elements/1.1/"/>
    <ds:schemaRef ds:uri="6794D9DE-4FDF-4DC0-8B2C-5438320C69D5"/>
    <ds:schemaRef ds:uri="http://schemas.microsoft.com/office/infopath/2007/PartnerControls"/>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58D379D-18E3-498F-964F-CF962B8F54F3}">
  <ds:schemaRefs>
    <ds:schemaRef ds:uri="http://schemas.microsoft.com/sharepoint/v3/contenttype/forms"/>
  </ds:schemaRefs>
</ds:datastoreItem>
</file>

<file path=customXml/itemProps3.xml><?xml version="1.0" encoding="utf-8"?>
<ds:datastoreItem xmlns:ds="http://schemas.openxmlformats.org/officeDocument/2006/customXml" ds:itemID="{B5C8F23F-459A-4422-BDC5-18A8EDE7A402}"/>
</file>

<file path=docProps/app.xml><?xml version="1.0" encoding="utf-8"?>
<Properties xmlns="http://schemas.openxmlformats.org/officeDocument/2006/extended-properties" xmlns:vt="http://schemas.openxmlformats.org/officeDocument/2006/docPropsVTypes">
  <Template/>
  <TotalTime>11085</TotalTime>
  <Words>1574</Words>
  <Application>Microsoft Office PowerPoint</Application>
  <PresentationFormat>Custom</PresentationFormat>
  <Paragraphs>256</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Master</vt:lpstr>
      <vt:lpstr>Getting started with conditionals</vt:lpstr>
      <vt:lpstr>PowerPoint Presentation</vt:lpstr>
      <vt:lpstr>Introducing ‘if’</vt:lpstr>
      <vt:lpstr>Introducing ‘if else’</vt:lpstr>
      <vt:lpstr>Introducing ‘else if’(s)</vt:lpstr>
      <vt:lpstr>'else if' example</vt:lpstr>
      <vt:lpstr>Relational Operators to compare values</vt:lpstr>
      <vt:lpstr>An alternative</vt:lpstr>
      <vt:lpstr>Structuring if / else .. identical code?</vt:lpstr>
      <vt:lpstr>On the motorway ..consider this code</vt:lpstr>
      <vt:lpstr>Still on the motorway ..</vt:lpstr>
      <vt:lpstr>More ‘if / else’ issues</vt:lpstr>
      <vt:lpstr>The switch Statement</vt:lpstr>
      <vt:lpstr>PowerPoint Presentation</vt:lpstr>
      <vt:lpstr>Hands On Labs</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994</cp:revision>
  <cp:lastPrinted>2019-07-03T09:46:41Z</cp:lastPrinted>
  <dcterms:created xsi:type="dcterms:W3CDTF">2019-09-05T08:17:12Z</dcterms:created>
  <dcterms:modified xsi:type="dcterms:W3CDTF">2020-05-19T09:42:35Z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