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1555" r:id="rId5"/>
    <p:sldId id="1564" r:id="rId6"/>
    <p:sldId id="1565" r:id="rId7"/>
    <p:sldId id="1566" r:id="rId8"/>
    <p:sldId id="1567" r:id="rId9"/>
    <p:sldId id="1568" r:id="rId10"/>
    <p:sldId id="1569" r:id="rId11"/>
    <p:sldId id="1570" r:id="rId12"/>
    <p:sldId id="1571" r:id="rId13"/>
    <p:sldId id="1572" r:id="rId14"/>
    <p:sldId id="1573" r:id="rId15"/>
    <p:sldId id="1574" r:id="rId16"/>
    <p:sldId id="1575" r:id="rId17"/>
    <p:sldId id="1576" r:id="rId18"/>
    <p:sldId id="1577" r:id="rId19"/>
    <p:sldId id="1578" r:id="rId20"/>
  </p:sldIdLst>
  <p:sldSz cx="12192000" cy="6858000"/>
  <p:notesSz cx="9775825" cy="6645275"/>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28CFF9"/>
    <a:srgbClr val="F3622C"/>
    <a:srgbClr val="F7916D"/>
    <a:srgbClr val="000000"/>
    <a:srgbClr val="09EDB8"/>
    <a:srgbClr val="7E007C"/>
    <a:srgbClr val="BE7FBD"/>
    <a:srgbClr val="E5ECED"/>
    <a:srgbClr val="FF0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89" autoAdjust="0"/>
    <p:restoredTop sz="89643" autoAdjust="0"/>
  </p:normalViewPr>
  <p:slideViewPr>
    <p:cSldViewPr snapToGrid="0" snapToObjects="1" showGuides="1">
      <p:cViewPr varScale="1">
        <p:scale>
          <a:sx n="65" d="100"/>
          <a:sy n="65" d="100"/>
        </p:scale>
        <p:origin x="1242" y="78"/>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02/04/2020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57811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r>
              <a:rPr lang="en-GB" dirty="0" smtClean="0"/>
              <a:t>Most of the arithmetic operators in Java are similar to those in other languages. Integer division results in an integer and any remainder is ignored. The modulus operator (%) returns the remainder after an integer division. As you would expect, the multiply and divide operators have higher precedence than the add and subtract operators (i.e. they are evaluated first). </a:t>
            </a:r>
          </a:p>
          <a:p>
            <a:r>
              <a:rPr lang="en-GB" dirty="0" smtClean="0"/>
              <a:t>It is important to note that, internally, all integer arithmetic is performed with </a:t>
            </a:r>
            <a:r>
              <a:rPr lang="en-GB" dirty="0" err="1" smtClean="0"/>
              <a:t>int</a:t>
            </a:r>
            <a:r>
              <a:rPr lang="en-GB" dirty="0" smtClean="0"/>
              <a:t> or larger values. byte, char and short values are automatically widened or promoted to </a:t>
            </a:r>
            <a:r>
              <a:rPr lang="en-GB" dirty="0" err="1" smtClean="0"/>
              <a:t>int</a:t>
            </a:r>
            <a:r>
              <a:rPr lang="en-GB" dirty="0" smtClean="0"/>
              <a:t> before an arithmetic operation commences and the result will be an int. Therefore, if the result is to be assigned to anything less than a </a:t>
            </a:r>
            <a:r>
              <a:rPr lang="en-GB" dirty="0" err="1" smtClean="0"/>
              <a:t>int</a:t>
            </a:r>
            <a:r>
              <a:rPr lang="en-GB" dirty="0" smtClean="0"/>
              <a:t>, you must explicitly cast the result. Otherwise, the compiler will flag an error. Similarly, if the argument on one side of an arithmetic operator is a long, the argument on the other side will be promoted to a long and the result will be a long.</a:t>
            </a:r>
          </a:p>
          <a:p>
            <a:r>
              <a:rPr lang="en-GB" dirty="0" smtClean="0"/>
              <a:t>If necessary, Java will automatically convert or cast a variable or expression of one numeric type to a wider type, e.g. if you assign a </a:t>
            </a:r>
            <a:r>
              <a:rPr lang="en-GB" dirty="0" err="1" smtClean="0"/>
              <a:t>int</a:t>
            </a:r>
            <a:r>
              <a:rPr lang="en-GB" dirty="0" smtClean="0"/>
              <a:t> to an long. However, if you attempt to do the reverse, the compiler will complain, because this may result in loss of information. You can force the compiler to convert a variable of one numeric type to a narrower type by using an explicit cast. As previously mentioned, casting is also necessary if you perform integer arithmetic with byte or short variables. The syntax for an explicit cast is to put the target type in parentheses in front of the expression or variable as shown on the slide.</a:t>
            </a:r>
          </a:p>
        </p:txBody>
      </p:sp>
    </p:spTree>
    <p:extLst>
      <p:ext uri="{BB962C8B-B14F-4D97-AF65-F5344CB8AC3E}">
        <p14:creationId xmlns:p14="http://schemas.microsoft.com/office/powerpoint/2010/main" val="2472614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u="none" dirty="0"/>
          </a:p>
        </p:txBody>
      </p:sp>
    </p:spTree>
    <p:extLst>
      <p:ext uri="{BB962C8B-B14F-4D97-AF65-F5344CB8AC3E}">
        <p14:creationId xmlns:p14="http://schemas.microsoft.com/office/powerpoint/2010/main" val="2654236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93660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8812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0275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r>
              <a:rPr lang="en-GB" dirty="0" smtClean="0"/>
              <a:t>A statement can be a comment, a variable declaration, an expression, a control statement or a block. We will discuss these in detail in the following slides. </a:t>
            </a:r>
          </a:p>
          <a:p>
            <a:r>
              <a:rPr lang="en-GB" dirty="0" smtClean="0"/>
              <a:t>Although Java  and C# supports three types of comments, one type is special. The two main types are known as the block comment and line comment, respectively. Everything inside a block comment (/* ... */) is ignored by a compiler. With a line comment, only the text between the // and the end of the line is ignored. Most programmers prefer to use line comments unless the comment spans several lines.</a:t>
            </a:r>
          </a:p>
          <a:p>
            <a:r>
              <a:rPr lang="en-GB" dirty="0" smtClean="0"/>
              <a:t>Comments cannot be nested. However, if you put a line comment inside a block comment, it will be ignored. Therefore, block comments can be used for commenting out a large block of code that may contain line comments, but does not contain any block comments.</a:t>
            </a:r>
          </a:p>
          <a:p>
            <a:r>
              <a:rPr lang="en-GB" dirty="0" smtClean="0"/>
              <a:t/>
            </a:r>
            <a:br>
              <a:rPr lang="en-GB" dirty="0" smtClean="0"/>
            </a:br>
            <a:r>
              <a:rPr lang="en-GB" dirty="0" smtClean="0"/>
              <a:t>The final comment (not displayed</a:t>
            </a:r>
            <a:r>
              <a:rPr lang="en-GB" baseline="0" dirty="0" smtClean="0"/>
              <a:t> on the slide) </a:t>
            </a:r>
            <a:r>
              <a:rPr lang="en-GB" dirty="0" smtClean="0"/>
              <a:t>is used</a:t>
            </a:r>
            <a:r>
              <a:rPr lang="en-GB" baseline="0" dirty="0" smtClean="0"/>
              <a:t> to document your code</a:t>
            </a:r>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236684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r>
              <a:rPr lang="en-GB" dirty="0" smtClean="0"/>
              <a:t>Identifiers are the names that can be used to define classes, methods, fields, variables etc.</a:t>
            </a:r>
          </a:p>
          <a:p>
            <a:r>
              <a:rPr lang="en-GB" dirty="0" smtClean="0"/>
              <a:t>An identifier must start with a letter of the alphabet, or an underscore, although most Java  programmers avoid the use of underscores. Subsequent characters may include the digits 0 through 9. Note that the Java language is case sensitive, so lower-case letters are different from upper-case letters.</a:t>
            </a:r>
          </a:p>
          <a:p>
            <a:r>
              <a:rPr lang="en-GB" dirty="0" smtClean="0"/>
              <a:t>Because there is no restriction on the length of identifiers, we recommend that you choose meaningful names that may combine several words.</a:t>
            </a:r>
          </a:p>
          <a:p>
            <a:r>
              <a:rPr lang="en-GB" dirty="0" smtClean="0"/>
              <a:t>In general, Java developers tend to follow the convention below:</a:t>
            </a:r>
          </a:p>
          <a:p>
            <a:pPr marL="171450" indent="-171450">
              <a:buFont typeface="Wingdings" panose="05000000000000000000" pitchFamily="2" charset="2"/>
              <a:buChar char="§"/>
            </a:pPr>
            <a:r>
              <a:rPr lang="en-GB" dirty="0" smtClean="0"/>
              <a:t>Methods,</a:t>
            </a:r>
            <a:r>
              <a:rPr lang="en-GB" baseline="0" dirty="0" smtClean="0"/>
              <a:t> variables, parameters and </a:t>
            </a:r>
            <a:r>
              <a:rPr lang="en-GB" dirty="0" smtClean="0"/>
              <a:t>fields use camel casing, where the first word is in lower case and all subsequent words have the first letter capitalised</a:t>
            </a:r>
          </a:p>
          <a:p>
            <a:pPr marL="171450" indent="-171450">
              <a:buFont typeface="Wingdings" panose="05000000000000000000" pitchFamily="2" charset="2"/>
              <a:buChar char="§"/>
            </a:pPr>
            <a:r>
              <a:rPr lang="en-GB" dirty="0" smtClean="0"/>
              <a:t>Classes always use Pascal casing, where each word's first letter is capitalised, e.g. </a:t>
            </a:r>
            <a:r>
              <a:rPr lang="en-GB" dirty="0" err="1" smtClean="0"/>
              <a:t>CarFactory</a:t>
            </a:r>
            <a:endParaRPr lang="en-GB" dirty="0" smtClean="0"/>
          </a:p>
        </p:txBody>
      </p:sp>
    </p:spTree>
    <p:extLst>
      <p:ext uri="{BB962C8B-B14F-4D97-AF65-F5344CB8AC3E}">
        <p14:creationId xmlns:p14="http://schemas.microsoft.com/office/powerpoint/2010/main" val="1692678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r>
              <a:rPr lang="en-GB" dirty="0" smtClean="0"/>
              <a:t>Identifiers are the names that can be used to define classes, methods, fields, variables etc.</a:t>
            </a:r>
          </a:p>
          <a:p>
            <a:r>
              <a:rPr lang="en-GB" dirty="0" smtClean="0"/>
              <a:t>An identifier must start with a letter of the alphabet, or an underscore, although most Java  programmers avoid the use of underscores. Subsequent characters may include the digits 0 through 9. Note that the Java language is case sensitive, so lower-case letters are different from upper-case letters.</a:t>
            </a:r>
          </a:p>
          <a:p>
            <a:r>
              <a:rPr lang="en-GB" dirty="0" smtClean="0"/>
              <a:t>Because there is no restriction on the length of identifiers, we recommend that you choose meaningful names that may combine several words.</a:t>
            </a:r>
          </a:p>
          <a:p>
            <a:r>
              <a:rPr lang="en-GB" dirty="0" smtClean="0"/>
              <a:t>In general, Java developers tend to follow the convention below:</a:t>
            </a:r>
          </a:p>
          <a:p>
            <a:pPr marL="171450" indent="-171450">
              <a:buFont typeface="Wingdings" panose="05000000000000000000" pitchFamily="2" charset="2"/>
              <a:buChar char="§"/>
            </a:pPr>
            <a:r>
              <a:rPr lang="en-GB" dirty="0" smtClean="0"/>
              <a:t>Methods,</a:t>
            </a:r>
            <a:r>
              <a:rPr lang="en-GB" baseline="0" dirty="0" smtClean="0"/>
              <a:t> variables, parameters and </a:t>
            </a:r>
            <a:r>
              <a:rPr lang="en-GB" dirty="0" smtClean="0"/>
              <a:t>fields use camel casing, where the first word is in lower case and all subsequent words have the first letter capitalised</a:t>
            </a:r>
          </a:p>
          <a:p>
            <a:pPr marL="171450" indent="-171450">
              <a:buFont typeface="Wingdings" panose="05000000000000000000" pitchFamily="2" charset="2"/>
              <a:buChar char="§"/>
            </a:pPr>
            <a:r>
              <a:rPr lang="en-GB" dirty="0" smtClean="0"/>
              <a:t>Classes always use Pascal casing, where each word's first letter is capitalised, e.g. </a:t>
            </a:r>
            <a:r>
              <a:rPr lang="en-GB" dirty="0" err="1" smtClean="0"/>
              <a:t>CarFactory</a:t>
            </a:r>
            <a:endParaRPr lang="en-GB" dirty="0" smtClean="0"/>
          </a:p>
        </p:txBody>
      </p:sp>
    </p:spTree>
    <p:extLst>
      <p:ext uri="{BB962C8B-B14F-4D97-AF65-F5344CB8AC3E}">
        <p14:creationId xmlns:p14="http://schemas.microsoft.com/office/powerpoint/2010/main" val="2443390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GB" dirty="0" smtClean="0"/>
              <a:t>A variable is a symbolic name for a block of memory in which a value can be stored. Since Java is a strongly-typed language, all variables must be declared before they can be used. We will look in detail at variable declarations later in the chapter.</a:t>
            </a:r>
          </a:p>
          <a:p>
            <a:r>
              <a:rPr lang="en-GB" dirty="0" smtClean="0"/>
              <a:t>All variables must be declared before they can be used. The declaration consists of the type followed by the variable name. Do not forget to terminate the statement with a semicolon. You can declare a variable anywhere within a block, although it is often preferable to declare it at the start. </a:t>
            </a:r>
          </a:p>
          <a:p>
            <a:r>
              <a:rPr lang="en-GB" dirty="0" smtClean="0"/>
              <a:t>Local variables (as opposed to instance and class variables, which we will cover in subsequent chapters) must also be given values before they can be used in an expression. If you omit to do this, a Java compiler will indicate an error. You can declare and initialise a variable at the same time by using the assignment operator (=) as shown on the slide. Note that if you declare several variables on one line, each variable must be individually initialised. If not, the initial value specified will be assigned only to the previous variable in the declaration.</a:t>
            </a:r>
          </a:p>
        </p:txBody>
      </p:sp>
    </p:spTree>
    <p:extLst>
      <p:ext uri="{BB962C8B-B14F-4D97-AF65-F5344CB8AC3E}">
        <p14:creationId xmlns:p14="http://schemas.microsoft.com/office/powerpoint/2010/main" val="3039039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r>
              <a:rPr lang="en-GB" dirty="0" smtClean="0"/>
              <a:t>The Java programming language defines literal values for eight </a:t>
            </a:r>
            <a:r>
              <a:rPr lang="en-GB" i="1" dirty="0" smtClean="0"/>
              <a:t>primitive </a:t>
            </a:r>
            <a:r>
              <a:rPr lang="en-GB" dirty="0" smtClean="0"/>
              <a:t>data types. </a:t>
            </a:r>
          </a:p>
          <a:p>
            <a:endParaRPr lang="en-GB" dirty="0" smtClean="0"/>
          </a:p>
          <a:p>
            <a:r>
              <a:rPr lang="en-GB" dirty="0" smtClean="0"/>
              <a:t>The primitive types can be considered in four categories:</a:t>
            </a:r>
          </a:p>
          <a:p>
            <a:pPr marL="171536" indent="-171536">
              <a:buFont typeface="Wingdings" panose="05000000000000000000" pitchFamily="2" charset="2"/>
              <a:buChar char="§"/>
            </a:pPr>
            <a:r>
              <a:rPr lang="en-GB" dirty="0" smtClean="0"/>
              <a:t>Logical </a:t>
            </a:r>
            <a:r>
              <a:rPr lang="en-GB" dirty="0" err="1" smtClean="0"/>
              <a:t>boolean</a:t>
            </a:r>
            <a:endParaRPr lang="en-GB" dirty="0" smtClean="0"/>
          </a:p>
          <a:p>
            <a:pPr marL="171536" indent="-171536">
              <a:buFont typeface="Wingdings" panose="05000000000000000000" pitchFamily="2" charset="2"/>
              <a:buChar char="§"/>
            </a:pPr>
            <a:r>
              <a:rPr lang="en-GB" dirty="0" smtClean="0"/>
              <a:t>Textual char</a:t>
            </a:r>
          </a:p>
          <a:p>
            <a:pPr marL="171536" indent="-171536">
              <a:buFont typeface="Wingdings" panose="05000000000000000000" pitchFamily="2" charset="2"/>
              <a:buChar char="§"/>
            </a:pPr>
            <a:r>
              <a:rPr lang="en-GB" dirty="0" smtClean="0"/>
              <a:t>Integral byte, short, </a:t>
            </a:r>
            <a:r>
              <a:rPr lang="en-GB" dirty="0" err="1" smtClean="0"/>
              <a:t>int</a:t>
            </a:r>
            <a:r>
              <a:rPr lang="en-GB" dirty="0" smtClean="0"/>
              <a:t>, and long</a:t>
            </a:r>
          </a:p>
          <a:p>
            <a:pPr marL="171536" indent="-171536">
              <a:buFont typeface="Wingdings" panose="05000000000000000000" pitchFamily="2" charset="2"/>
              <a:buChar char="§"/>
            </a:pPr>
            <a:r>
              <a:rPr lang="en-GB" dirty="0" smtClean="0"/>
              <a:t>Floating point double and float</a:t>
            </a:r>
          </a:p>
          <a:p>
            <a:r>
              <a:rPr lang="en-GB" dirty="0" smtClean="0"/>
              <a:t>The </a:t>
            </a:r>
            <a:r>
              <a:rPr lang="en-GB" dirty="0" err="1" smtClean="0"/>
              <a:t>boolean</a:t>
            </a:r>
            <a:r>
              <a:rPr lang="en-GB" dirty="0" smtClean="0"/>
              <a:t> type can hold only one of two values: true or false. It is used with the comparison and relational operators, as we will see later.</a:t>
            </a:r>
          </a:p>
          <a:p>
            <a:r>
              <a:rPr lang="en-GB" dirty="0" smtClean="0"/>
              <a:t>The char type is used for individual characters (as opposed to a String of characters). Java supports Unicode, an international standard for representing a character in any of the world's written languages in a single 16-bit value. The first 128 characters of the Unicode character set coincide with the ASCII character set. It is worth noting that not all characters in the Unicode space can be held in a single 16-bit character, however all major language characters can.</a:t>
            </a:r>
          </a:p>
          <a:p>
            <a:pPr marL="171536" indent="-171536">
              <a:buFont typeface="Arial" panose="020B0604020202020204" pitchFamily="34" charset="0"/>
              <a:buChar char="•"/>
            </a:pPr>
            <a:endParaRPr lang="en-GB" dirty="0" smtClean="0"/>
          </a:p>
          <a:p>
            <a:endParaRPr lang="en-GB" dirty="0" smtClean="0"/>
          </a:p>
        </p:txBody>
      </p:sp>
    </p:spTree>
    <p:extLst>
      <p:ext uri="{BB962C8B-B14F-4D97-AF65-F5344CB8AC3E}">
        <p14:creationId xmlns:p14="http://schemas.microsoft.com/office/powerpoint/2010/main" val="2103723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r>
              <a:rPr lang="en-GB" dirty="0" smtClean="0"/>
              <a:t>As you would expect, Java is provided with a complete range of mathematical</a:t>
            </a:r>
            <a:r>
              <a:rPr lang="en-GB" baseline="0" dirty="0" smtClean="0"/>
              <a:t> operators. </a:t>
            </a:r>
            <a:r>
              <a:rPr lang="en-GB" dirty="0" smtClean="0"/>
              <a:t>It is worth noting that the division operator loses precision when dividing, say, two </a:t>
            </a:r>
            <a:r>
              <a:rPr lang="en-GB" dirty="0" err="1" smtClean="0"/>
              <a:t>ints</a:t>
            </a:r>
            <a:r>
              <a:rPr lang="en-GB" dirty="0" smtClean="0"/>
              <a:t>. For example, in the following code, z will have the value of three after the code has been executed, because </a:t>
            </a:r>
            <a:r>
              <a:rPr lang="en-GB" dirty="0" err="1" smtClean="0"/>
              <a:t>ints</a:t>
            </a:r>
            <a:r>
              <a:rPr lang="en-GB" dirty="0" smtClean="0"/>
              <a:t> are unable to hold any information other than whole numbers.</a:t>
            </a:r>
          </a:p>
          <a:p>
            <a:r>
              <a:rPr lang="en-GB" dirty="0" smtClean="0"/>
              <a:t>  </a:t>
            </a:r>
            <a:r>
              <a:rPr lang="en-GB" dirty="0" err="1" smtClean="0"/>
              <a:t>int</a:t>
            </a:r>
            <a:r>
              <a:rPr lang="en-GB" dirty="0" smtClean="0"/>
              <a:t> x = 10;</a:t>
            </a:r>
          </a:p>
          <a:p>
            <a:r>
              <a:rPr lang="en-GB" dirty="0" smtClean="0"/>
              <a:t>  </a:t>
            </a:r>
            <a:r>
              <a:rPr lang="en-GB" dirty="0" err="1" smtClean="0"/>
              <a:t>int</a:t>
            </a:r>
            <a:r>
              <a:rPr lang="en-GB" dirty="0" smtClean="0"/>
              <a:t> y = 3;</a:t>
            </a:r>
          </a:p>
          <a:p>
            <a:r>
              <a:rPr lang="en-GB" dirty="0" smtClean="0"/>
              <a:t>  </a:t>
            </a:r>
            <a:r>
              <a:rPr lang="en-GB" dirty="0" err="1" smtClean="0"/>
              <a:t>int</a:t>
            </a:r>
            <a:r>
              <a:rPr lang="en-GB" dirty="0" smtClean="0"/>
              <a:t> z = x / y; // z will be 3, NOT 3.333333</a:t>
            </a:r>
          </a:p>
          <a:p>
            <a:endParaRPr lang="en-GB" dirty="0" smtClean="0"/>
          </a:p>
        </p:txBody>
      </p:sp>
    </p:spTree>
    <p:extLst>
      <p:ext uri="{BB962C8B-B14F-4D97-AF65-F5344CB8AC3E}">
        <p14:creationId xmlns:p14="http://schemas.microsoft.com/office/powerpoint/2010/main" val="283294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r>
              <a:rPr lang="en-GB" dirty="0" smtClean="0"/>
              <a:t>You can also simplify statements when you are performing assignments. As shown on the slide, these two statements are identical:</a:t>
            </a:r>
          </a:p>
          <a:p>
            <a:r>
              <a:rPr lang="en-GB" dirty="0" smtClean="0"/>
              <a:t>  x = x + 10;</a:t>
            </a:r>
          </a:p>
          <a:p>
            <a:r>
              <a:rPr lang="en-GB" dirty="0" smtClean="0"/>
              <a:t>  x += 10;</a:t>
            </a:r>
          </a:p>
          <a:p>
            <a:endParaRPr lang="en-GB" dirty="0" smtClean="0"/>
          </a:p>
          <a:p>
            <a:r>
              <a:rPr lang="en-GB" dirty="0" smtClean="0"/>
              <a:t>A common mistake is to write an expression where a complete statement is needed, a statement</a:t>
            </a:r>
            <a:r>
              <a:rPr lang="en-GB" baseline="0" dirty="0" smtClean="0"/>
              <a:t> often contains an expression, statements change things, expressions don’t.</a:t>
            </a:r>
          </a:p>
          <a:p>
            <a:endParaRPr lang="en-GB" baseline="0" dirty="0" smtClean="0"/>
          </a:p>
          <a:p>
            <a:r>
              <a:rPr lang="en-GB" baseline="0" dirty="0" smtClean="0"/>
              <a:t>The line of code</a:t>
            </a:r>
          </a:p>
          <a:p>
            <a:r>
              <a:rPr lang="en-GB" baseline="0" dirty="0" smtClean="0"/>
              <a:t>2 + 3; is clearly nonsensical it does nothing whereas</a:t>
            </a:r>
          </a:p>
          <a:p>
            <a:r>
              <a:rPr lang="en-GB" baseline="0" dirty="0" err="1" smtClean="0"/>
              <a:t>System.out.println</a:t>
            </a:r>
            <a:r>
              <a:rPr lang="en-GB" baseline="0" dirty="0" smtClean="0"/>
              <a:t>(2 + 3); would at least do something</a:t>
            </a:r>
          </a:p>
          <a:p>
            <a:r>
              <a:rPr lang="en-GB" baseline="0" dirty="0" smtClean="0"/>
              <a:t>x + 345; is not a statement it does nothing, it changes nothing, it is an expression</a:t>
            </a:r>
          </a:p>
          <a:p>
            <a:endParaRPr lang="en-GB" baseline="0" dirty="0" smtClean="0"/>
          </a:p>
          <a:p>
            <a:r>
              <a:rPr lang="en-GB" dirty="0" smtClean="0"/>
              <a:t> </a:t>
            </a:r>
          </a:p>
        </p:txBody>
      </p:sp>
    </p:spTree>
    <p:extLst>
      <p:ext uri="{BB962C8B-B14F-4D97-AF65-F5344CB8AC3E}">
        <p14:creationId xmlns:p14="http://schemas.microsoft.com/office/powerpoint/2010/main" val="591196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r>
              <a:rPr lang="en-GB" dirty="0" smtClean="0"/>
              <a:t>Incrementing or decrementing a value by one is a very common operation in any language. Like C</a:t>
            </a:r>
            <a:r>
              <a:rPr lang="en-GB" baseline="0" dirty="0" smtClean="0"/>
              <a:t> and </a:t>
            </a:r>
            <a:r>
              <a:rPr lang="en-GB" dirty="0" smtClean="0"/>
              <a:t>C++ Java provides special operators for this purpose. Both the increment (++) and decrement (--) operators can be prefixed or post-fixed. The difference in behaviour is subtle: using the prefix version returns the value of the variable after it has been incremented, using the postfix version returns the value of the variable before it has been incremented.</a:t>
            </a:r>
            <a:br>
              <a:rPr lang="en-GB" dirty="0" smtClean="0"/>
            </a:br>
            <a:endParaRPr lang="en-GB" dirty="0" smtClean="0"/>
          </a:p>
          <a:p>
            <a:r>
              <a:rPr lang="en-GB" dirty="0" smtClean="0"/>
              <a:t>Also, note that the ++ and -- operators have higher precedence than most operators. </a:t>
            </a:r>
          </a:p>
        </p:txBody>
      </p:sp>
    </p:spTree>
    <p:extLst>
      <p:ext uri="{BB962C8B-B14F-4D97-AF65-F5344CB8AC3E}">
        <p14:creationId xmlns:p14="http://schemas.microsoft.com/office/powerpoint/2010/main" val="2134404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docs.oracle.com/javase/8/docs/technotes/tools/windows/javadoc.html" TargetMode="External"/><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hyperlink" Target="https://docs.microsoft.com/en-us/dotnet/csharp/codedo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7/docs/api/java/math/BigDecimal.html" TargetMode="External"/><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dirty="0" smtClean="0"/>
              <a:t>Java and C# Language </a:t>
            </a:r>
            <a:r>
              <a:rPr lang="en-US" dirty="0" smtClean="0"/>
              <a:t>Basics</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39970" y="562058"/>
            <a:ext cx="11782899" cy="805001"/>
          </a:xfrm>
        </p:spPr>
        <p:txBody>
          <a:bodyPr/>
          <a:lstStyle/>
          <a:p>
            <a:r>
              <a:rPr lang="en-GB" dirty="0" smtClean="0"/>
              <a:t>Pre and Post-fix </a:t>
            </a:r>
            <a:r>
              <a:rPr lang="en-GB" sz="2400" dirty="0" smtClean="0">
                <a:latin typeface="+mn-lt"/>
              </a:rPr>
              <a:t>++</a:t>
            </a:r>
            <a:r>
              <a:rPr lang="en-GB" dirty="0" smtClean="0"/>
              <a:t> increment and </a:t>
            </a:r>
            <a:r>
              <a:rPr lang="en-GB" sz="2400" dirty="0" smtClean="0">
                <a:latin typeface="+mn-lt"/>
              </a:rPr>
              <a:t>--</a:t>
            </a:r>
            <a:r>
              <a:rPr lang="en-GB" dirty="0" smtClean="0"/>
              <a:t> decrement Operators</a:t>
            </a:r>
          </a:p>
        </p:txBody>
      </p:sp>
      <p:sp>
        <p:nvSpPr>
          <p:cNvPr id="824324" name="Rectangle 4"/>
          <p:cNvSpPr>
            <a:spLocks noChangeArrowheads="1"/>
          </p:cNvSpPr>
          <p:nvPr/>
        </p:nvSpPr>
        <p:spPr bwMode="auto">
          <a:xfrm>
            <a:off x="4896491" y="2451330"/>
            <a:ext cx="5055612" cy="643766"/>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0;</a:t>
            </a:r>
            <a:br>
              <a:rPr lang="en-GB" dirty="0">
                <a:latin typeface="Lucida Console" pitchFamily="49" charset="0"/>
              </a:rPr>
            </a:br>
            <a:r>
              <a:rPr lang="en-GB" dirty="0" err="1">
                <a:solidFill>
                  <a:srgbClr val="0000C8"/>
                </a:solidFill>
                <a:latin typeface="Lucida Console" pitchFamily="49" charset="0"/>
              </a:rPr>
              <a:t>int</a:t>
            </a:r>
            <a:r>
              <a:rPr lang="en-GB" dirty="0">
                <a:solidFill>
                  <a:srgbClr val="000000"/>
                </a:solidFill>
                <a:latin typeface="Lucida Console" pitchFamily="49" charset="0"/>
              </a:rPr>
              <a:t> var2</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++var1; 	</a:t>
            </a:r>
            <a:r>
              <a:rPr lang="en-GB" dirty="0">
                <a:solidFill>
                  <a:schemeClr val="accent6">
                    <a:lumMod val="50000"/>
                  </a:schemeClr>
                </a:solidFill>
                <a:latin typeface="Lucida Console" pitchFamily="49" charset="0"/>
              </a:rPr>
              <a:t>// pre-fix</a:t>
            </a:r>
          </a:p>
        </p:txBody>
      </p:sp>
      <p:cxnSp>
        <p:nvCxnSpPr>
          <p:cNvPr id="20" name="Straight Arrow Connector 19"/>
          <p:cNvCxnSpPr/>
          <p:nvPr/>
        </p:nvCxnSpPr>
        <p:spPr bwMode="auto">
          <a:xfrm>
            <a:off x="4045558" y="2802708"/>
            <a:ext cx="828000" cy="2075"/>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3" name="Straight Arrow Connector 22"/>
          <p:cNvCxnSpPr/>
          <p:nvPr/>
        </p:nvCxnSpPr>
        <p:spPr bwMode="auto">
          <a:xfrm>
            <a:off x="4045558" y="3606871"/>
            <a:ext cx="828000" cy="2867"/>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1" name="Rectangle 4"/>
          <p:cNvSpPr>
            <a:spLocks noChangeArrowheads="1"/>
          </p:cNvSpPr>
          <p:nvPr/>
        </p:nvSpPr>
        <p:spPr bwMode="auto">
          <a:xfrm>
            <a:off x="1647024" y="4159590"/>
            <a:ext cx="8321808" cy="1197764"/>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x = 10;</a:t>
            </a:r>
            <a:br>
              <a:rPr lang="en-GB" dirty="0">
                <a:latin typeface="Lucida Console" pitchFamily="49" charset="0"/>
              </a:rPr>
            </a:br>
            <a:r>
              <a:rPr lang="en-GB" dirty="0">
                <a:solidFill>
                  <a:schemeClr val="accent6">
                    <a:lumMod val="50000"/>
                  </a:schemeClr>
                </a:solidFill>
                <a:latin typeface="Lucida Console" pitchFamily="49" charset="0"/>
              </a:rPr>
              <a:t>// passes the value 10 to </a:t>
            </a:r>
            <a:r>
              <a:rPr lang="en-GB" dirty="0" err="1">
                <a:solidFill>
                  <a:schemeClr val="accent6">
                    <a:lumMod val="50000"/>
                  </a:schemeClr>
                </a:solidFill>
                <a:latin typeface="Lucida Console" pitchFamily="49" charset="0"/>
              </a:rPr>
              <a:t>println</a:t>
            </a:r>
            <a:endParaRPr lang="en-GB" dirty="0">
              <a:solidFill>
                <a:schemeClr val="accent6">
                  <a:lumMod val="50000"/>
                </a:schemeClr>
              </a:solidFill>
              <a:latin typeface="Lucida Console" pitchFamily="49" charset="0"/>
            </a:endParaRPr>
          </a:p>
          <a:p>
            <a:pPr defTabSz="739775" eaLnBrk="0" hangingPunct="0">
              <a:defRPr/>
            </a:pPr>
            <a:r>
              <a:rPr lang="en-GB" dirty="0">
                <a:latin typeface="Lucida Console" pitchFamily="49" charset="0"/>
              </a:rPr>
              <a:t>print</a:t>
            </a:r>
            <a:r>
              <a:rPr lang="en-GB" dirty="0">
                <a:solidFill>
                  <a:srgbClr val="000000"/>
                </a:solidFill>
                <a:latin typeface="Lucida Console" pitchFamily="49" charset="0"/>
              </a:rPr>
              <a:t>(x++);	</a:t>
            </a:r>
            <a:r>
              <a:rPr lang="en-GB" b="1" dirty="0">
                <a:solidFill>
                  <a:schemeClr val="accent6">
                    <a:lumMod val="50000"/>
                  </a:schemeClr>
                </a:solidFill>
                <a:latin typeface="Lucida Console" pitchFamily="49" charset="0"/>
              </a:rPr>
              <a:t>// displays 10		</a:t>
            </a:r>
            <a:r>
              <a:rPr lang="en-GB" dirty="0">
                <a:solidFill>
                  <a:schemeClr val="accent6">
                    <a:lumMod val="50000"/>
                  </a:schemeClr>
                </a:solidFill>
                <a:latin typeface="Lucida Console" pitchFamily="49" charset="0"/>
              </a:rPr>
              <a:t>and then increments x</a:t>
            </a:r>
            <a:endParaRPr lang="en-GB" dirty="0">
              <a:solidFill>
                <a:srgbClr val="000000"/>
              </a:solidFill>
              <a:latin typeface="Lucida Console" pitchFamily="49" charset="0"/>
            </a:endParaRPr>
          </a:p>
          <a:p>
            <a:pPr defTabSz="739775" eaLnBrk="0" hangingPunct="0">
              <a:defRPr/>
            </a:pPr>
            <a:r>
              <a:rPr lang="en-GB" dirty="0">
                <a:latin typeface="Lucida Console" pitchFamily="49" charset="0"/>
              </a:rPr>
              <a:t>print</a:t>
            </a:r>
            <a:r>
              <a:rPr lang="en-GB" dirty="0">
                <a:solidFill>
                  <a:srgbClr val="000000"/>
                </a:solidFill>
                <a:latin typeface="Lucida Console" pitchFamily="49" charset="0"/>
              </a:rPr>
              <a:t>(x); 		</a:t>
            </a:r>
            <a:r>
              <a:rPr lang="en-GB" b="1" dirty="0">
                <a:solidFill>
                  <a:schemeClr val="accent6">
                    <a:lumMod val="50000"/>
                  </a:schemeClr>
                </a:solidFill>
                <a:latin typeface="Lucida Console" pitchFamily="49" charset="0"/>
              </a:rPr>
              <a:t>// displays 11</a:t>
            </a:r>
          </a:p>
        </p:txBody>
      </p:sp>
      <p:sp>
        <p:nvSpPr>
          <p:cNvPr id="10" name="Rectangle 4"/>
          <p:cNvSpPr>
            <a:spLocks noChangeArrowheads="1"/>
          </p:cNvSpPr>
          <p:nvPr/>
        </p:nvSpPr>
        <p:spPr bwMode="auto">
          <a:xfrm>
            <a:off x="4877636" y="1343946"/>
            <a:ext cx="5055612" cy="920765"/>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0;</a:t>
            </a:r>
            <a:br>
              <a:rPr lang="en-GB" dirty="0">
                <a:latin typeface="Lucida Console" pitchFamily="49" charset="0"/>
              </a:rPr>
            </a:br>
            <a:r>
              <a:rPr lang="en-GB" dirty="0">
                <a:latin typeface="Lucida Console" pitchFamily="49" charset="0"/>
              </a:rPr>
              <a:t>var1++;        </a:t>
            </a:r>
            <a:r>
              <a:rPr lang="en-GB" dirty="0">
                <a:solidFill>
                  <a:schemeClr val="accent6">
                    <a:lumMod val="50000"/>
                  </a:schemeClr>
                </a:solidFill>
                <a:latin typeface="Lucida Console" pitchFamily="49" charset="0"/>
              </a:rPr>
              <a:t>// var1 now 1 </a:t>
            </a:r>
          </a:p>
          <a:p>
            <a:pPr defTabSz="739775" eaLnBrk="0" hangingPunct="0">
              <a:defRPr/>
            </a:pPr>
            <a:r>
              <a:rPr lang="en-GB" dirty="0">
                <a:latin typeface="Lucida Console" pitchFamily="49" charset="0"/>
              </a:rPr>
              <a:t>++var1;        </a:t>
            </a:r>
            <a:r>
              <a:rPr lang="en-GB" dirty="0">
                <a:solidFill>
                  <a:schemeClr val="accent6">
                    <a:lumMod val="50000"/>
                  </a:schemeClr>
                </a:solidFill>
                <a:latin typeface="Lucida Console" pitchFamily="49" charset="0"/>
              </a:rPr>
              <a:t>// var1 now 2</a:t>
            </a:r>
          </a:p>
        </p:txBody>
      </p:sp>
      <p:cxnSp>
        <p:nvCxnSpPr>
          <p:cNvPr id="13" name="Straight Arrow Connector 12"/>
          <p:cNvCxnSpPr/>
          <p:nvPr/>
        </p:nvCxnSpPr>
        <p:spPr bwMode="auto">
          <a:xfrm flipV="1">
            <a:off x="3801315" y="1946853"/>
            <a:ext cx="1072243" cy="484"/>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4" name="Rectangle 4"/>
          <p:cNvSpPr>
            <a:spLocks noChangeArrowheads="1"/>
          </p:cNvSpPr>
          <p:nvPr/>
        </p:nvSpPr>
        <p:spPr bwMode="auto">
          <a:xfrm>
            <a:off x="4898831" y="3294125"/>
            <a:ext cx="5055612" cy="643766"/>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0;</a:t>
            </a:r>
            <a:endParaRPr lang="en-GB" dirty="0">
              <a:solidFill>
                <a:srgbClr val="0000C8"/>
              </a:solidFill>
              <a:latin typeface="Lucida Console" pitchFamily="49" charset="0"/>
            </a:endParaRPr>
          </a:p>
          <a:p>
            <a:pPr defTabSz="739775"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var3</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var1++; 	</a:t>
            </a:r>
            <a:r>
              <a:rPr lang="en-GB" dirty="0">
                <a:solidFill>
                  <a:schemeClr val="accent6">
                    <a:lumMod val="50000"/>
                  </a:schemeClr>
                </a:solidFill>
                <a:latin typeface="Lucida Console" pitchFamily="49" charset="0"/>
              </a:rPr>
              <a:t>// post-fix</a:t>
            </a:r>
          </a:p>
        </p:txBody>
      </p:sp>
      <p:sp>
        <p:nvSpPr>
          <p:cNvPr id="3" name="Rectangle 2"/>
          <p:cNvSpPr/>
          <p:nvPr/>
        </p:nvSpPr>
        <p:spPr>
          <a:xfrm>
            <a:off x="1746669" y="5563111"/>
            <a:ext cx="4109292" cy="738664"/>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0000FF"/>
                </a:solidFill>
                <a:latin typeface="Consolas" panose="020B0609020204030204" pitchFamily="49" charset="0"/>
              </a:rPr>
              <a:t>void</a:t>
            </a:r>
            <a:r>
              <a:rPr lang="en-GB" sz="1400" b="1" dirty="0">
                <a:solidFill>
                  <a:srgbClr val="000000"/>
                </a:solidFill>
                <a:latin typeface="Consolas" panose="020B0609020204030204" pitchFamily="49" charset="0"/>
              </a:rPr>
              <a:t> print(</a:t>
            </a:r>
            <a:r>
              <a:rPr lang="en-GB" sz="1400" b="1" dirty="0">
                <a:solidFill>
                  <a:srgbClr val="0000FF"/>
                </a:solidFill>
                <a:latin typeface="Consolas" panose="020B0609020204030204" pitchFamily="49" charset="0"/>
              </a:rPr>
              <a:t>object</a:t>
            </a:r>
            <a:r>
              <a:rPr lang="en-GB" sz="1400" b="1" dirty="0">
                <a:solidFill>
                  <a:srgbClr val="000000"/>
                </a:solidFill>
                <a:latin typeface="Consolas" panose="020B0609020204030204" pitchFamily="49" charset="0"/>
              </a:rPr>
              <a:t> x) {</a:t>
            </a:r>
          </a:p>
          <a:p>
            <a:r>
              <a:rPr lang="en-GB" sz="1400" b="1" dirty="0">
                <a:solidFill>
                  <a:srgbClr val="000000"/>
                </a:solidFill>
                <a:latin typeface="Consolas" panose="020B0609020204030204" pitchFamily="49" charset="0"/>
              </a:rPr>
              <a:t>  </a:t>
            </a:r>
            <a:r>
              <a:rPr lang="en-GB" sz="1400" dirty="0" err="1">
                <a:solidFill>
                  <a:srgbClr val="000000"/>
                </a:solidFill>
                <a:latin typeface="Lucida Console" pitchFamily="49" charset="0"/>
              </a:rPr>
              <a:t>System.out.println</a:t>
            </a:r>
            <a:r>
              <a:rPr lang="en-GB" sz="1400" b="1" dirty="0">
                <a:solidFill>
                  <a:srgbClr val="000000"/>
                </a:solidFill>
                <a:latin typeface="Consolas" panose="020B0609020204030204" pitchFamily="49" charset="0"/>
              </a:rPr>
              <a:t>(</a:t>
            </a:r>
            <a:r>
              <a:rPr lang="en-GB" sz="1400" b="1" dirty="0" err="1">
                <a:solidFill>
                  <a:srgbClr val="000000"/>
                </a:solidFill>
                <a:latin typeface="Consolas" panose="020B0609020204030204" pitchFamily="49" charset="0"/>
              </a:rPr>
              <a:t>x.ToString</a:t>
            </a:r>
            <a:r>
              <a:rPr lang="en-GB" sz="1400" b="1" dirty="0">
                <a:solidFill>
                  <a:srgbClr val="000000"/>
                </a:solidFill>
                <a:latin typeface="Consolas" panose="020B0609020204030204" pitchFamily="49" charset="0"/>
              </a:rPr>
              <a:t>());</a:t>
            </a:r>
          </a:p>
          <a:p>
            <a:r>
              <a:rPr lang="en-GB" sz="1400" b="1" dirty="0">
                <a:solidFill>
                  <a:srgbClr val="000000"/>
                </a:solidFill>
                <a:latin typeface="Consolas" panose="020B0609020204030204" pitchFamily="49" charset="0"/>
              </a:rPr>
              <a:t>}</a:t>
            </a:r>
          </a:p>
        </p:txBody>
      </p:sp>
      <p:sp>
        <p:nvSpPr>
          <p:cNvPr id="4" name="Oval 3"/>
          <p:cNvSpPr/>
          <p:nvPr/>
        </p:nvSpPr>
        <p:spPr>
          <a:xfrm>
            <a:off x="4084536" y="6147526"/>
            <a:ext cx="736538" cy="35908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C#</a:t>
            </a:r>
          </a:p>
        </p:txBody>
      </p:sp>
      <p:sp>
        <p:nvSpPr>
          <p:cNvPr id="16" name="Rectangle 15"/>
          <p:cNvSpPr/>
          <p:nvPr/>
        </p:nvSpPr>
        <p:spPr>
          <a:xfrm>
            <a:off x="6140570" y="5555366"/>
            <a:ext cx="3600183" cy="738664"/>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0000FF"/>
                </a:solidFill>
                <a:latin typeface="Consolas" panose="020B0609020204030204" pitchFamily="49" charset="0"/>
              </a:rPr>
              <a:t>void</a:t>
            </a:r>
            <a:r>
              <a:rPr lang="en-GB" sz="1400" b="1" dirty="0">
                <a:solidFill>
                  <a:srgbClr val="000000"/>
                </a:solidFill>
                <a:latin typeface="Consolas" panose="020B0609020204030204" pitchFamily="49" charset="0"/>
              </a:rPr>
              <a:t> print(</a:t>
            </a:r>
            <a:r>
              <a:rPr lang="en-GB" sz="1400" b="1" dirty="0">
                <a:solidFill>
                  <a:srgbClr val="0000FF"/>
                </a:solidFill>
                <a:latin typeface="Consolas" panose="020B0609020204030204" pitchFamily="49" charset="0"/>
              </a:rPr>
              <a:t>Object</a:t>
            </a:r>
            <a:r>
              <a:rPr lang="en-GB" sz="1400" b="1" dirty="0">
                <a:solidFill>
                  <a:srgbClr val="000000"/>
                </a:solidFill>
                <a:latin typeface="Consolas" panose="020B0609020204030204" pitchFamily="49" charset="0"/>
              </a:rPr>
              <a:t> x) {</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Console.WriteLine</a:t>
            </a:r>
            <a:r>
              <a:rPr lang="en-GB" sz="1400" b="1" dirty="0">
                <a:solidFill>
                  <a:srgbClr val="000000"/>
                </a:solidFill>
                <a:latin typeface="Consolas" panose="020B0609020204030204" pitchFamily="49" charset="0"/>
              </a:rPr>
              <a:t>(</a:t>
            </a:r>
            <a:r>
              <a:rPr lang="en-GB" sz="1400" b="1" dirty="0" err="1">
                <a:solidFill>
                  <a:srgbClr val="000000"/>
                </a:solidFill>
                <a:latin typeface="Consolas" panose="020B0609020204030204" pitchFamily="49" charset="0"/>
              </a:rPr>
              <a:t>x.toString</a:t>
            </a:r>
            <a:r>
              <a:rPr lang="en-GB" sz="1400" b="1" dirty="0">
                <a:solidFill>
                  <a:srgbClr val="000000"/>
                </a:solidFill>
                <a:latin typeface="Consolas" panose="020B0609020204030204" pitchFamily="49" charset="0"/>
              </a:rPr>
              <a:t>());</a:t>
            </a:r>
          </a:p>
          <a:p>
            <a:r>
              <a:rPr lang="en-GB" sz="1400" b="1" dirty="0">
                <a:solidFill>
                  <a:srgbClr val="000000"/>
                </a:solidFill>
                <a:latin typeface="Consolas" panose="020B0609020204030204" pitchFamily="49" charset="0"/>
              </a:rPr>
              <a:t>}</a:t>
            </a:r>
          </a:p>
        </p:txBody>
      </p:sp>
      <p:sp>
        <p:nvSpPr>
          <p:cNvPr id="17" name="Oval 16"/>
          <p:cNvSpPr/>
          <p:nvPr/>
        </p:nvSpPr>
        <p:spPr>
          <a:xfrm>
            <a:off x="8478436" y="6139780"/>
            <a:ext cx="977709" cy="36683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Java</a:t>
            </a:r>
          </a:p>
        </p:txBody>
      </p:sp>
      <p:sp>
        <p:nvSpPr>
          <p:cNvPr id="18" name="TextBox 17"/>
          <p:cNvSpPr txBox="1"/>
          <p:nvPr/>
        </p:nvSpPr>
        <p:spPr>
          <a:xfrm>
            <a:off x="1677380" y="2510321"/>
            <a:ext cx="2407156" cy="584775"/>
          </a:xfrm>
          <a:prstGeom prst="rect">
            <a:avLst/>
          </a:prstGeom>
          <a:solidFill>
            <a:srgbClr val="F0C8FF"/>
          </a:solidFill>
          <a:ln>
            <a:solidFill>
              <a:schemeClr val="tx1"/>
            </a:solidFill>
          </a:ln>
        </p:spPr>
        <p:txBody>
          <a:bodyPr wrap="square" rtlCol="0">
            <a:spAutoFit/>
          </a:bodyPr>
          <a:lstStyle/>
          <a:p>
            <a:pPr algn="ctr"/>
            <a:r>
              <a:rPr lang="en-GB" sz="1600" dirty="0"/>
              <a:t>var1 and var2 are both 1</a:t>
            </a:r>
          </a:p>
        </p:txBody>
      </p:sp>
      <p:sp>
        <p:nvSpPr>
          <p:cNvPr id="22" name="TextBox 21"/>
          <p:cNvSpPr txBox="1"/>
          <p:nvPr/>
        </p:nvSpPr>
        <p:spPr>
          <a:xfrm>
            <a:off x="2079890" y="3315051"/>
            <a:ext cx="2004646" cy="584775"/>
          </a:xfrm>
          <a:prstGeom prst="rect">
            <a:avLst/>
          </a:prstGeom>
          <a:solidFill>
            <a:srgbClr val="F0C8FF"/>
          </a:solidFill>
          <a:ln>
            <a:solidFill>
              <a:schemeClr val="tx1"/>
            </a:solidFill>
          </a:ln>
        </p:spPr>
        <p:txBody>
          <a:bodyPr wrap="square" rtlCol="0">
            <a:spAutoFit/>
          </a:bodyPr>
          <a:lstStyle/>
          <a:p>
            <a:pPr algn="ctr"/>
            <a:r>
              <a:rPr lang="en-GB" sz="1600" dirty="0"/>
              <a:t>var1 will be 1 </a:t>
            </a:r>
            <a:br>
              <a:rPr lang="en-GB" sz="1600" dirty="0"/>
            </a:br>
            <a:r>
              <a:rPr lang="en-GB" sz="1600" dirty="0"/>
              <a:t>var3 will be 0</a:t>
            </a:r>
          </a:p>
        </p:txBody>
      </p:sp>
      <p:sp>
        <p:nvSpPr>
          <p:cNvPr id="12" name="TextBox 11"/>
          <p:cNvSpPr txBox="1"/>
          <p:nvPr/>
        </p:nvSpPr>
        <p:spPr>
          <a:xfrm>
            <a:off x="1677380" y="1828245"/>
            <a:ext cx="2407156" cy="338554"/>
          </a:xfrm>
          <a:prstGeom prst="rect">
            <a:avLst/>
          </a:prstGeom>
          <a:solidFill>
            <a:srgbClr val="F0C8FF"/>
          </a:solidFill>
          <a:ln>
            <a:solidFill>
              <a:schemeClr val="tx1"/>
            </a:solidFill>
          </a:ln>
        </p:spPr>
        <p:txBody>
          <a:bodyPr wrap="square" rtlCol="0">
            <a:spAutoFit/>
          </a:bodyPr>
          <a:lstStyle/>
          <a:p>
            <a:pPr algn="ctr"/>
            <a:r>
              <a:rPr lang="en-GB" sz="1600" dirty="0"/>
              <a:t>Identical statements</a:t>
            </a:r>
          </a:p>
        </p:txBody>
      </p:sp>
    </p:spTree>
    <p:extLst>
      <p:ext uri="{BB962C8B-B14F-4D97-AF65-F5344CB8AC3E}">
        <p14:creationId xmlns:p14="http://schemas.microsoft.com/office/powerpoint/2010/main" val="362625076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7" name="Line 37"/>
          <p:cNvSpPr>
            <a:spLocks noChangeShapeType="1"/>
          </p:cNvSpPr>
          <p:nvPr/>
        </p:nvSpPr>
        <p:spPr bwMode="auto">
          <a:xfrm flipH="1">
            <a:off x="5395931" y="2668569"/>
            <a:ext cx="722312" cy="0"/>
          </a:xfrm>
          <a:prstGeom prst="line">
            <a:avLst/>
          </a:prstGeom>
          <a:noFill/>
          <a:ln w="19050">
            <a:solidFill>
              <a:schemeClr val="tx1"/>
            </a:solidFill>
            <a:round/>
            <a:headEnd/>
            <a:tailEnd type="triangle" w="med" len="med"/>
          </a:ln>
        </p:spPr>
        <p:txBody>
          <a:bodyPr>
            <a:spAutoFit/>
          </a:bodyPr>
          <a:lstStyle/>
          <a:p>
            <a:endParaRPr lang="en-GB"/>
          </a:p>
        </p:txBody>
      </p:sp>
      <p:sp>
        <p:nvSpPr>
          <p:cNvPr id="23" name="Line 37"/>
          <p:cNvSpPr>
            <a:spLocks noChangeShapeType="1"/>
          </p:cNvSpPr>
          <p:nvPr/>
        </p:nvSpPr>
        <p:spPr bwMode="auto">
          <a:xfrm flipH="1">
            <a:off x="5355089" y="3625332"/>
            <a:ext cx="722312" cy="0"/>
          </a:xfrm>
          <a:prstGeom prst="line">
            <a:avLst/>
          </a:prstGeom>
          <a:noFill/>
          <a:ln w="19050">
            <a:solidFill>
              <a:schemeClr val="tx1"/>
            </a:solidFill>
            <a:round/>
            <a:headEnd/>
            <a:tailEnd type="triangle" w="med" len="med"/>
          </a:ln>
        </p:spPr>
        <p:txBody>
          <a:bodyPr>
            <a:spAutoFit/>
          </a:bodyPr>
          <a:lstStyle/>
          <a:p>
            <a:endParaRPr lang="en-GB"/>
          </a:p>
        </p:txBody>
      </p:sp>
      <p:sp>
        <p:nvSpPr>
          <p:cNvPr id="26" name="Line 37"/>
          <p:cNvSpPr>
            <a:spLocks noChangeShapeType="1"/>
          </p:cNvSpPr>
          <p:nvPr/>
        </p:nvSpPr>
        <p:spPr bwMode="auto">
          <a:xfrm flipH="1">
            <a:off x="5414183" y="4454452"/>
            <a:ext cx="700478" cy="6982"/>
          </a:xfrm>
          <a:prstGeom prst="line">
            <a:avLst/>
          </a:prstGeom>
          <a:noFill/>
          <a:ln w="19050">
            <a:solidFill>
              <a:schemeClr val="tx1"/>
            </a:solidFill>
            <a:round/>
            <a:headEnd/>
            <a:tailEnd type="triangle" w="med" len="med"/>
          </a:ln>
        </p:spPr>
        <p:txBody>
          <a:bodyPr wrap="square">
            <a:spAutoFit/>
          </a:bodyPr>
          <a:lstStyle/>
          <a:p>
            <a:endParaRPr lang="en-GB"/>
          </a:p>
        </p:txBody>
      </p:sp>
      <p:sp>
        <p:nvSpPr>
          <p:cNvPr id="29" name="Line 37"/>
          <p:cNvSpPr>
            <a:spLocks noChangeShapeType="1"/>
          </p:cNvSpPr>
          <p:nvPr/>
        </p:nvSpPr>
        <p:spPr bwMode="auto">
          <a:xfrm flipH="1">
            <a:off x="5376862" y="5512004"/>
            <a:ext cx="876156" cy="0"/>
          </a:xfrm>
          <a:prstGeom prst="line">
            <a:avLst/>
          </a:prstGeom>
          <a:noFill/>
          <a:ln w="19050">
            <a:solidFill>
              <a:schemeClr val="tx1"/>
            </a:solidFill>
            <a:round/>
            <a:headEnd/>
            <a:tailEnd type="triangle" w="med" len="med"/>
          </a:ln>
        </p:spPr>
        <p:txBody>
          <a:bodyPr wrap="square">
            <a:spAutoFit/>
          </a:bodyPr>
          <a:lstStyle/>
          <a:p>
            <a:endParaRPr lang="en-GB"/>
          </a:p>
        </p:txBody>
      </p:sp>
      <p:sp>
        <p:nvSpPr>
          <p:cNvPr id="826397" name="Rectangle 29"/>
          <p:cNvSpPr>
            <a:spLocks noChangeArrowheads="1"/>
          </p:cNvSpPr>
          <p:nvPr/>
        </p:nvSpPr>
        <p:spPr bwMode="auto">
          <a:xfrm>
            <a:off x="2015736" y="2208187"/>
            <a:ext cx="3256060" cy="920765"/>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defRPr/>
            </a:pPr>
            <a:r>
              <a:rPr lang="en-GB" dirty="0">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x</a:t>
            </a:r>
            <a:r>
              <a:rPr lang="en-GB" dirty="0">
                <a:solidFill>
                  <a:srgbClr val="000000"/>
                </a:solidFill>
                <a:latin typeface="Lucida Console" pitchFamily="49" charset="0"/>
              </a:rPr>
              <a:t> = 4;</a:t>
            </a:r>
            <a:endParaRPr lang="en-GB" dirty="0">
              <a:latin typeface="Lucida Console" pitchFamily="49" charset="0"/>
            </a:endParaRPr>
          </a:p>
          <a:p>
            <a:pPr defTabSz="733425" eaLnBrk="0" hangingPunct="0">
              <a:tabLst>
                <a:tab pos="2571750" algn="l"/>
              </a:tabLst>
              <a:defRPr/>
            </a:pPr>
            <a:r>
              <a:rPr lang="en-GB" dirty="0">
                <a:latin typeface="Lucida Console" pitchFamily="49" charset="0"/>
              </a:rPr>
              <a:t> </a:t>
            </a:r>
            <a:r>
              <a:rPr lang="en-GB" dirty="0">
                <a:solidFill>
                  <a:srgbClr val="0000C8"/>
                </a:solidFill>
                <a:latin typeface="Lucida Console" pitchFamily="49" charset="0"/>
              </a:rPr>
              <a:t>long</a:t>
            </a:r>
            <a:r>
              <a:rPr lang="en-GB" dirty="0">
                <a:latin typeface="Lucida Console" pitchFamily="49" charset="0"/>
              </a:rPr>
              <a:t> </a:t>
            </a:r>
            <a:r>
              <a:rPr lang="en-GB" dirty="0" err="1">
                <a:solidFill>
                  <a:srgbClr val="000000"/>
                </a:solidFill>
                <a:latin typeface="Lucida Console" pitchFamily="49" charset="0"/>
              </a:rPr>
              <a:t>lng</a:t>
            </a:r>
            <a:r>
              <a:rPr lang="en-GB" dirty="0">
                <a:solidFill>
                  <a:srgbClr val="000000"/>
                </a:solidFill>
                <a:latin typeface="Lucida Console" pitchFamily="49" charset="0"/>
              </a:rPr>
              <a:t> = x;</a:t>
            </a:r>
            <a:r>
              <a:rPr lang="en-GB" dirty="0">
                <a:latin typeface="Lucida Console" pitchFamily="49" charset="0"/>
              </a:rPr>
              <a:t>	</a:t>
            </a:r>
            <a:endParaRPr lang="en-GB" dirty="0">
              <a:solidFill>
                <a:srgbClr val="008000"/>
              </a:solidFill>
              <a:latin typeface="Lucida Console" pitchFamily="49" charset="0"/>
            </a:endParaRPr>
          </a:p>
          <a:p>
            <a:pPr defTabSz="733425" eaLnBrk="0" hangingPunct="0">
              <a:tabLst>
                <a:tab pos="2571750" algn="l"/>
              </a:tabLst>
              <a:defRPr/>
            </a:pPr>
            <a:r>
              <a:rPr lang="en-GB" dirty="0">
                <a:latin typeface="Lucida Console" pitchFamily="49" charset="0"/>
              </a:rPr>
              <a:t> </a:t>
            </a:r>
            <a:r>
              <a:rPr lang="en-GB" dirty="0">
                <a:solidFill>
                  <a:srgbClr val="0000C8"/>
                </a:solidFill>
                <a:latin typeface="Lucida Console" pitchFamily="49" charset="0"/>
              </a:rPr>
              <a:t>double</a:t>
            </a:r>
            <a:r>
              <a:rPr lang="en-GB" dirty="0">
                <a:latin typeface="Lucida Console" pitchFamily="49" charset="0"/>
              </a:rPr>
              <a:t> </a:t>
            </a:r>
            <a:r>
              <a:rPr lang="en-GB" dirty="0" err="1">
                <a:solidFill>
                  <a:srgbClr val="000000"/>
                </a:solidFill>
                <a:latin typeface="Lucida Console" pitchFamily="49" charset="0"/>
              </a:rPr>
              <a:t>dbl</a:t>
            </a:r>
            <a:r>
              <a:rPr lang="en-GB" dirty="0">
                <a:solidFill>
                  <a:srgbClr val="000000"/>
                </a:solidFill>
                <a:latin typeface="Lucida Console" pitchFamily="49" charset="0"/>
              </a:rPr>
              <a:t> = x;</a:t>
            </a:r>
            <a:endParaRPr lang="en-GB" dirty="0">
              <a:solidFill>
                <a:srgbClr val="008000"/>
              </a:solidFill>
              <a:latin typeface="Lucida Console" pitchFamily="49" charset="0"/>
            </a:endParaRPr>
          </a:p>
        </p:txBody>
      </p:sp>
      <p:sp>
        <p:nvSpPr>
          <p:cNvPr id="15363" name="Rectangle 2"/>
          <p:cNvSpPr>
            <a:spLocks noGrp="1" noChangeArrowheads="1"/>
          </p:cNvSpPr>
          <p:nvPr>
            <p:ph type="title"/>
          </p:nvPr>
        </p:nvSpPr>
        <p:spPr/>
        <p:txBody>
          <a:bodyPr/>
          <a:lstStyle/>
          <a:p>
            <a:r>
              <a:rPr lang="en-GB" smtClean="0"/>
              <a:t>Integer Arithmetic &amp; Conversions - Casting</a:t>
            </a:r>
            <a:endParaRPr lang="en-GB" dirty="0" smtClean="0"/>
          </a:p>
        </p:txBody>
      </p:sp>
      <p:sp>
        <p:nvSpPr>
          <p:cNvPr id="15364" name="Rectangle 3"/>
          <p:cNvSpPr>
            <a:spLocks noGrp="1" noChangeArrowheads="1"/>
          </p:cNvSpPr>
          <p:nvPr>
            <p:ph type="body" idx="1"/>
          </p:nvPr>
        </p:nvSpPr>
        <p:spPr>
          <a:xfrm>
            <a:off x="341272" y="1368256"/>
            <a:ext cx="10527833" cy="703563"/>
          </a:xfrm>
        </p:spPr>
        <p:txBody>
          <a:bodyPr vert="horz" lIns="0" tIns="0" rIns="0" bIns="0" rtlCol="0" anchor="t" anchorCtr="0">
            <a:noAutofit/>
          </a:bodyPr>
          <a:lstStyle/>
          <a:p>
            <a:r>
              <a:rPr lang="en-GB" b="1" dirty="0"/>
              <a:t>You can cast any numeric type to another type using explicit casting</a:t>
            </a:r>
          </a:p>
          <a:p>
            <a:pPr marL="342000" lvl="1" indent="-342900">
              <a:buSzPct val="115000"/>
            </a:pPr>
            <a:r>
              <a:rPr lang="en-GB" dirty="0"/>
              <a:t>But Java does implicit casting on its own (see examples)</a:t>
            </a:r>
          </a:p>
        </p:txBody>
      </p:sp>
      <p:sp>
        <p:nvSpPr>
          <p:cNvPr id="15375" name="Rectangle 35"/>
          <p:cNvSpPr>
            <a:spLocks noChangeArrowheads="1"/>
          </p:cNvSpPr>
          <p:nvPr/>
        </p:nvSpPr>
        <p:spPr bwMode="auto">
          <a:xfrm>
            <a:off x="6113690" y="2376182"/>
            <a:ext cx="2456392" cy="584775"/>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Implicit casting  </a:t>
            </a:r>
            <a:r>
              <a:rPr lang="en-GB" sz="3200" b="1" dirty="0">
                <a:solidFill>
                  <a:srgbClr val="00B050"/>
                </a:solidFill>
                <a:latin typeface="Consolas" panose="020B0609020204030204" pitchFamily="49" charset="0"/>
                <a:sym typeface="Wingdings" panose="05000000000000000000" pitchFamily="2" charset="2"/>
              </a:rPr>
              <a:t></a:t>
            </a:r>
            <a:endParaRPr lang="en-GB" b="1" dirty="0">
              <a:solidFill>
                <a:srgbClr val="00B050"/>
              </a:solidFill>
            </a:endParaRPr>
          </a:p>
        </p:txBody>
      </p:sp>
      <p:sp>
        <p:nvSpPr>
          <p:cNvPr id="21" name="Rectangle 29"/>
          <p:cNvSpPr>
            <a:spLocks noChangeArrowheads="1"/>
          </p:cNvSpPr>
          <p:nvPr/>
        </p:nvSpPr>
        <p:spPr bwMode="auto">
          <a:xfrm>
            <a:off x="2034398" y="3303449"/>
            <a:ext cx="3237398" cy="643766"/>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defRPr/>
            </a:pPr>
            <a:r>
              <a:rPr lang="en-GB" dirty="0">
                <a:solidFill>
                  <a:srgbClr val="0000C8"/>
                </a:solidFill>
                <a:latin typeface="Lucida Console" pitchFamily="49" charset="0"/>
              </a:rPr>
              <a:t> double</a:t>
            </a:r>
            <a:r>
              <a:rPr lang="en-GB" dirty="0">
                <a:latin typeface="Lucida Console" pitchFamily="49" charset="0"/>
              </a:rPr>
              <a:t> </a:t>
            </a:r>
            <a:r>
              <a:rPr lang="en-GB" dirty="0" err="1">
                <a:solidFill>
                  <a:srgbClr val="000000"/>
                </a:solidFill>
                <a:latin typeface="Lucida Console" pitchFamily="49" charset="0"/>
              </a:rPr>
              <a:t>dbl</a:t>
            </a:r>
            <a:r>
              <a:rPr lang="en-GB" dirty="0">
                <a:solidFill>
                  <a:srgbClr val="000000"/>
                </a:solidFill>
                <a:latin typeface="Lucida Console" pitchFamily="49" charset="0"/>
              </a:rPr>
              <a:t> = 4.5;</a:t>
            </a:r>
          </a:p>
          <a:p>
            <a:pPr defTabSz="733425" eaLnBrk="0" hangingPunct="0">
              <a:tabLst>
                <a:tab pos="257175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x</a:t>
            </a:r>
            <a:r>
              <a:rPr lang="en-GB" dirty="0">
                <a:solidFill>
                  <a:srgbClr val="000000"/>
                </a:solidFill>
                <a:latin typeface="Lucida Console" pitchFamily="49" charset="0"/>
              </a:rPr>
              <a:t> = </a:t>
            </a:r>
            <a:r>
              <a:rPr lang="en-GB" dirty="0" err="1">
                <a:solidFill>
                  <a:srgbClr val="000000"/>
                </a:solidFill>
                <a:latin typeface="Lucida Console" pitchFamily="49" charset="0"/>
              </a:rPr>
              <a:t>dbl</a:t>
            </a:r>
            <a:r>
              <a:rPr lang="en-GB" dirty="0">
                <a:solidFill>
                  <a:srgbClr val="000000"/>
                </a:solidFill>
                <a:latin typeface="Lucida Console" pitchFamily="49" charset="0"/>
              </a:rPr>
              <a:t>;</a:t>
            </a:r>
            <a:endParaRPr lang="en-GB" dirty="0">
              <a:latin typeface="Lucida Console" pitchFamily="49" charset="0"/>
            </a:endParaRPr>
          </a:p>
        </p:txBody>
      </p:sp>
      <p:sp>
        <p:nvSpPr>
          <p:cNvPr id="22" name="Rectangle 35"/>
          <p:cNvSpPr>
            <a:spLocks noChangeArrowheads="1"/>
          </p:cNvSpPr>
          <p:nvPr/>
        </p:nvSpPr>
        <p:spPr bwMode="auto">
          <a:xfrm>
            <a:off x="6090100" y="3440666"/>
            <a:ext cx="4581042" cy="369332"/>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An Integer cannot hold a double</a:t>
            </a:r>
            <a:endParaRPr lang="en-GB" b="1" dirty="0"/>
          </a:p>
        </p:txBody>
      </p:sp>
      <p:sp>
        <p:nvSpPr>
          <p:cNvPr id="24" name="Rectangle 29"/>
          <p:cNvSpPr>
            <a:spLocks noChangeArrowheads="1"/>
          </p:cNvSpPr>
          <p:nvPr/>
        </p:nvSpPr>
        <p:spPr bwMode="auto">
          <a:xfrm>
            <a:off x="2093493" y="4155532"/>
            <a:ext cx="3212391" cy="643766"/>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defRPr/>
            </a:pPr>
            <a:r>
              <a:rPr lang="en-GB" dirty="0">
                <a:solidFill>
                  <a:srgbClr val="0000C8"/>
                </a:solidFill>
                <a:latin typeface="Lucida Console" pitchFamily="49" charset="0"/>
              </a:rPr>
              <a:t> long</a:t>
            </a:r>
            <a:r>
              <a:rPr lang="en-GB" dirty="0">
                <a:latin typeface="Lucida Console" pitchFamily="49" charset="0"/>
              </a:rPr>
              <a:t> </a:t>
            </a:r>
            <a:r>
              <a:rPr lang="en-GB" dirty="0" err="1">
                <a:solidFill>
                  <a:srgbClr val="000000"/>
                </a:solidFill>
                <a:latin typeface="Lucida Console" pitchFamily="49" charset="0"/>
              </a:rPr>
              <a:t>lng</a:t>
            </a:r>
            <a:r>
              <a:rPr lang="en-GB" dirty="0">
                <a:solidFill>
                  <a:srgbClr val="000000"/>
                </a:solidFill>
                <a:latin typeface="Lucida Console" pitchFamily="49" charset="0"/>
              </a:rPr>
              <a:t> = 5;</a:t>
            </a:r>
          </a:p>
          <a:p>
            <a:pPr defTabSz="733425" eaLnBrk="0" hangingPunct="0">
              <a:tabLst>
                <a:tab pos="257175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x</a:t>
            </a:r>
            <a:r>
              <a:rPr lang="en-GB" dirty="0">
                <a:solidFill>
                  <a:srgbClr val="000000"/>
                </a:solidFill>
                <a:latin typeface="Lucida Console" pitchFamily="49" charset="0"/>
              </a:rPr>
              <a:t> = </a:t>
            </a:r>
            <a:r>
              <a:rPr lang="en-GB" dirty="0" err="1">
                <a:solidFill>
                  <a:srgbClr val="000000"/>
                </a:solidFill>
                <a:latin typeface="Lucida Console" pitchFamily="49" charset="0"/>
              </a:rPr>
              <a:t>lng</a:t>
            </a:r>
            <a:r>
              <a:rPr lang="en-GB" dirty="0">
                <a:solidFill>
                  <a:srgbClr val="000000"/>
                </a:solidFill>
                <a:latin typeface="Lucida Console" pitchFamily="49" charset="0"/>
              </a:rPr>
              <a:t>;</a:t>
            </a:r>
            <a:endParaRPr lang="en-GB" dirty="0">
              <a:latin typeface="Lucida Console" pitchFamily="49" charset="0"/>
            </a:endParaRPr>
          </a:p>
        </p:txBody>
      </p:sp>
      <p:sp>
        <p:nvSpPr>
          <p:cNvPr id="25" name="Rectangle 35"/>
          <p:cNvSpPr>
            <a:spLocks noChangeArrowheads="1"/>
          </p:cNvSpPr>
          <p:nvPr/>
        </p:nvSpPr>
        <p:spPr bwMode="auto">
          <a:xfrm>
            <a:off x="6090100" y="4324808"/>
            <a:ext cx="4581042" cy="369332"/>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An Integer cannot hold a long</a:t>
            </a:r>
            <a:endParaRPr lang="en-GB" b="1" dirty="0"/>
          </a:p>
        </p:txBody>
      </p:sp>
      <p:sp>
        <p:nvSpPr>
          <p:cNvPr id="27" name="Rectangle 29"/>
          <p:cNvSpPr>
            <a:spLocks noChangeArrowheads="1"/>
          </p:cNvSpPr>
          <p:nvPr/>
        </p:nvSpPr>
        <p:spPr bwMode="auto">
          <a:xfrm>
            <a:off x="2056171" y="5039915"/>
            <a:ext cx="3249712" cy="1474763"/>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defRPr/>
            </a:pPr>
            <a:r>
              <a:rPr lang="en-GB" dirty="0">
                <a:solidFill>
                  <a:srgbClr val="0000C8"/>
                </a:solidFill>
                <a:latin typeface="Lucida Console" pitchFamily="49" charset="0"/>
              </a:rPr>
              <a:t> double</a:t>
            </a:r>
            <a:r>
              <a:rPr lang="en-GB" dirty="0">
                <a:latin typeface="Lucida Console" pitchFamily="49" charset="0"/>
              </a:rPr>
              <a:t> </a:t>
            </a:r>
            <a:r>
              <a:rPr lang="en-GB" dirty="0" err="1">
                <a:solidFill>
                  <a:srgbClr val="000000"/>
                </a:solidFill>
                <a:latin typeface="Lucida Console" pitchFamily="49" charset="0"/>
              </a:rPr>
              <a:t>dbl</a:t>
            </a:r>
            <a:r>
              <a:rPr lang="en-GB" dirty="0">
                <a:solidFill>
                  <a:srgbClr val="000000"/>
                </a:solidFill>
                <a:latin typeface="Lucida Console" pitchFamily="49" charset="0"/>
              </a:rPr>
              <a:t> = 4.9;</a:t>
            </a:r>
          </a:p>
          <a:p>
            <a:pPr defTabSz="733425" eaLnBrk="0" hangingPunct="0">
              <a:tabLst>
                <a:tab pos="257175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x</a:t>
            </a:r>
            <a:r>
              <a:rPr lang="en-GB" dirty="0">
                <a:solidFill>
                  <a:srgbClr val="000000"/>
                </a:solidFill>
                <a:latin typeface="Lucida Console" pitchFamily="49" charset="0"/>
              </a:rPr>
              <a:t> = (</a:t>
            </a:r>
            <a:r>
              <a:rPr lang="en-GB" dirty="0" err="1">
                <a:solidFill>
                  <a:srgbClr val="0000C8"/>
                </a:solidFill>
                <a:latin typeface="Lucida Console" pitchFamily="49" charset="0"/>
              </a:rPr>
              <a:t>int</a:t>
            </a:r>
            <a:r>
              <a:rPr lang="en-GB" dirty="0">
                <a:solidFill>
                  <a:srgbClr val="000000"/>
                </a:solidFill>
                <a:latin typeface="Lucida Console" pitchFamily="49" charset="0"/>
              </a:rPr>
              <a:t>)</a:t>
            </a:r>
            <a:r>
              <a:rPr lang="en-GB" dirty="0" err="1">
                <a:solidFill>
                  <a:srgbClr val="000000"/>
                </a:solidFill>
                <a:latin typeface="Lucida Console" pitchFamily="49" charset="0"/>
              </a:rPr>
              <a:t>dbl</a:t>
            </a:r>
            <a:r>
              <a:rPr lang="en-GB" dirty="0">
                <a:solidFill>
                  <a:srgbClr val="000000"/>
                </a:solidFill>
                <a:latin typeface="Lucida Console" pitchFamily="49" charset="0"/>
              </a:rPr>
              <a:t>;</a:t>
            </a:r>
          </a:p>
          <a:p>
            <a:pPr defTabSz="733425" eaLnBrk="0" hangingPunct="0">
              <a:tabLst>
                <a:tab pos="2571750" algn="l"/>
              </a:tabLst>
              <a:defRPr/>
            </a:pPr>
            <a:endParaRPr lang="en-GB" dirty="0">
              <a:solidFill>
                <a:srgbClr val="0000C8"/>
              </a:solidFill>
              <a:latin typeface="Lucida Console" pitchFamily="49" charset="0"/>
            </a:endParaRPr>
          </a:p>
          <a:p>
            <a:pPr defTabSz="733425" eaLnBrk="0" hangingPunct="0">
              <a:tabLst>
                <a:tab pos="2571750" algn="l"/>
              </a:tabLst>
              <a:defRPr/>
            </a:pPr>
            <a:r>
              <a:rPr lang="en-GB" dirty="0">
                <a:solidFill>
                  <a:srgbClr val="0000C8"/>
                </a:solidFill>
                <a:latin typeface="Lucida Console" pitchFamily="49" charset="0"/>
              </a:rPr>
              <a:t> long</a:t>
            </a:r>
            <a:r>
              <a:rPr lang="en-GB" dirty="0">
                <a:latin typeface="Lucida Console" pitchFamily="49" charset="0"/>
              </a:rPr>
              <a:t> </a:t>
            </a:r>
            <a:r>
              <a:rPr lang="en-GB" dirty="0" err="1">
                <a:solidFill>
                  <a:srgbClr val="000000"/>
                </a:solidFill>
                <a:latin typeface="Lucida Console" pitchFamily="49" charset="0"/>
              </a:rPr>
              <a:t>lng</a:t>
            </a:r>
            <a:r>
              <a:rPr lang="en-GB" dirty="0">
                <a:solidFill>
                  <a:srgbClr val="000000"/>
                </a:solidFill>
                <a:latin typeface="Lucida Console" pitchFamily="49" charset="0"/>
              </a:rPr>
              <a:t> = 5;</a:t>
            </a:r>
          </a:p>
          <a:p>
            <a:pPr defTabSz="733425" eaLnBrk="0" hangingPunct="0">
              <a:tabLst>
                <a:tab pos="257175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y</a:t>
            </a:r>
            <a:r>
              <a:rPr lang="en-GB" dirty="0">
                <a:solidFill>
                  <a:srgbClr val="000000"/>
                </a:solidFill>
                <a:latin typeface="Lucida Console" pitchFamily="49" charset="0"/>
              </a:rPr>
              <a:t> = (</a:t>
            </a:r>
            <a:r>
              <a:rPr lang="en-GB" dirty="0" err="1">
                <a:solidFill>
                  <a:srgbClr val="0000C8"/>
                </a:solidFill>
                <a:latin typeface="Lucida Console" pitchFamily="49" charset="0"/>
              </a:rPr>
              <a:t>int</a:t>
            </a:r>
            <a:r>
              <a:rPr lang="en-GB" dirty="0">
                <a:solidFill>
                  <a:srgbClr val="000000"/>
                </a:solidFill>
                <a:latin typeface="Lucida Console" pitchFamily="49" charset="0"/>
              </a:rPr>
              <a:t>)</a:t>
            </a:r>
            <a:r>
              <a:rPr lang="en-GB" dirty="0" err="1">
                <a:solidFill>
                  <a:srgbClr val="000000"/>
                </a:solidFill>
                <a:latin typeface="Lucida Console" pitchFamily="49" charset="0"/>
              </a:rPr>
              <a:t>lng</a:t>
            </a:r>
            <a:r>
              <a:rPr lang="en-GB" dirty="0">
                <a:solidFill>
                  <a:srgbClr val="000000"/>
                </a:solidFill>
                <a:latin typeface="Lucida Console" pitchFamily="49" charset="0"/>
              </a:rPr>
              <a:t>;</a:t>
            </a:r>
            <a:endParaRPr lang="en-GB" dirty="0">
              <a:latin typeface="Lucida Console" pitchFamily="49" charset="0"/>
            </a:endParaRPr>
          </a:p>
        </p:txBody>
      </p:sp>
      <p:sp>
        <p:nvSpPr>
          <p:cNvPr id="28" name="Rectangle 35"/>
          <p:cNvSpPr>
            <a:spLocks noChangeArrowheads="1"/>
          </p:cNvSpPr>
          <p:nvPr/>
        </p:nvSpPr>
        <p:spPr bwMode="auto">
          <a:xfrm>
            <a:off x="6111873" y="5061376"/>
            <a:ext cx="4581042" cy="1000274"/>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Explicit casting is required</a:t>
            </a:r>
            <a:r>
              <a:rPr lang="en-GB" sz="3600" b="1" dirty="0">
                <a:solidFill>
                  <a:schemeClr val="accent6">
                    <a:lumMod val="50000"/>
                  </a:schemeClr>
                </a:solidFill>
                <a:latin typeface="Consolas" panose="020B0609020204030204" pitchFamily="49" charset="0"/>
                <a:sym typeface="Wingdings" panose="05000000000000000000" pitchFamily="2" charset="2"/>
              </a:rPr>
              <a:t/>
            </a:r>
            <a:br>
              <a:rPr lang="en-GB" sz="3600" b="1" dirty="0">
                <a:solidFill>
                  <a:schemeClr val="accent6">
                    <a:lumMod val="50000"/>
                  </a:schemeClr>
                </a:solidFill>
                <a:latin typeface="Consolas" panose="020B0609020204030204" pitchFamily="49" charset="0"/>
                <a:sym typeface="Wingdings" panose="05000000000000000000" pitchFamily="2" charset="2"/>
              </a:rPr>
            </a:br>
            <a:r>
              <a:rPr lang="en-GB" sz="1400" dirty="0">
                <a:sym typeface="Wingdings" panose="05000000000000000000" pitchFamily="2" charset="2"/>
              </a:rPr>
              <a:t>x will be 4  (the decimal point is lost)</a:t>
            </a:r>
            <a:endParaRPr lang="en-GB" sz="2000" dirty="0">
              <a:sym typeface="Wingdings" panose="05000000000000000000" pitchFamily="2" charset="2"/>
            </a:endParaRPr>
          </a:p>
          <a:p>
            <a:pPr algn="ctr" eaLnBrk="0" hangingPunct="0">
              <a:spcBef>
                <a:spcPct val="50000"/>
              </a:spcBef>
            </a:pPr>
            <a:r>
              <a:rPr lang="en-GB" dirty="0">
                <a:sym typeface="Wingdings" panose="05000000000000000000" pitchFamily="2" charset="2"/>
              </a:rPr>
              <a:t>Y will be 5</a:t>
            </a:r>
            <a:endParaRPr lang="en-GB" sz="1200" dirty="0">
              <a:sym typeface="Wingdings" panose="05000000000000000000" pitchFamily="2" charset="2"/>
            </a:endParaRPr>
          </a:p>
        </p:txBody>
      </p:sp>
      <p:sp>
        <p:nvSpPr>
          <p:cNvPr id="2" name="Rectangle 1"/>
          <p:cNvSpPr/>
          <p:nvPr/>
        </p:nvSpPr>
        <p:spPr>
          <a:xfrm>
            <a:off x="10196299" y="5269864"/>
            <a:ext cx="466794" cy="523220"/>
          </a:xfrm>
          <a:prstGeom prst="rect">
            <a:avLst/>
          </a:prstGeom>
        </p:spPr>
        <p:txBody>
          <a:bodyPr wrap="none">
            <a:spAutoFit/>
          </a:bodyPr>
          <a:lstStyle/>
          <a:p>
            <a:r>
              <a:rPr lang="en-GB" sz="2800" b="1" dirty="0">
                <a:solidFill>
                  <a:srgbClr val="00B050"/>
                </a:solidFill>
                <a:latin typeface="Consolas" panose="020B0609020204030204" pitchFamily="49" charset="0"/>
                <a:sym typeface="Wingdings" panose="05000000000000000000" pitchFamily="2" charset="2"/>
              </a:rPr>
              <a:t></a:t>
            </a:r>
            <a:endParaRPr lang="en-GB" sz="2800" dirty="0">
              <a:solidFill>
                <a:srgbClr val="00B050"/>
              </a:solidFill>
            </a:endParaRPr>
          </a:p>
        </p:txBody>
      </p:sp>
      <p:sp>
        <p:nvSpPr>
          <p:cNvPr id="3" name="Rectangle 2"/>
          <p:cNvSpPr/>
          <p:nvPr/>
        </p:nvSpPr>
        <p:spPr>
          <a:xfrm>
            <a:off x="10154158" y="3240612"/>
            <a:ext cx="543739" cy="769441"/>
          </a:xfrm>
          <a:prstGeom prst="rect">
            <a:avLst/>
          </a:prstGeom>
        </p:spPr>
        <p:txBody>
          <a:bodyPr wrap="none">
            <a:spAutoFit/>
          </a:bodyPr>
          <a:lstStyle/>
          <a:p>
            <a:r>
              <a:rPr lang="en-GB" sz="4400" dirty="0">
                <a:solidFill>
                  <a:srgbClr val="FF0000"/>
                </a:solidFill>
                <a:latin typeface="Consolas" panose="020B0609020204030204" pitchFamily="49" charset="0"/>
                <a:sym typeface="Wingdings" panose="05000000000000000000" pitchFamily="2" charset="2"/>
              </a:rPr>
              <a:t></a:t>
            </a:r>
            <a:endParaRPr lang="en-GB" sz="4400" dirty="0"/>
          </a:p>
        </p:txBody>
      </p:sp>
      <p:sp>
        <p:nvSpPr>
          <p:cNvPr id="20" name="Rectangle 19"/>
          <p:cNvSpPr/>
          <p:nvPr/>
        </p:nvSpPr>
        <p:spPr>
          <a:xfrm>
            <a:off x="10154157" y="4144356"/>
            <a:ext cx="543739" cy="769441"/>
          </a:xfrm>
          <a:prstGeom prst="rect">
            <a:avLst/>
          </a:prstGeom>
        </p:spPr>
        <p:txBody>
          <a:bodyPr wrap="none">
            <a:spAutoFit/>
          </a:bodyPr>
          <a:lstStyle/>
          <a:p>
            <a:r>
              <a:rPr lang="en-GB" sz="4400" dirty="0">
                <a:solidFill>
                  <a:srgbClr val="FF0000"/>
                </a:solidFill>
                <a:latin typeface="Consolas" panose="020B0609020204030204" pitchFamily="49" charset="0"/>
                <a:sym typeface="Wingdings" panose="05000000000000000000" pitchFamily="2" charset="2"/>
              </a:rPr>
              <a:t></a:t>
            </a:r>
            <a:endParaRPr lang="en-GB" sz="4400" dirty="0"/>
          </a:p>
        </p:txBody>
      </p:sp>
    </p:spTree>
    <p:extLst>
      <p:ext uri="{BB962C8B-B14F-4D97-AF65-F5344CB8AC3E}">
        <p14:creationId xmlns:p14="http://schemas.microsoft.com/office/powerpoint/2010/main" val="141300039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Casting strings in Java</a:t>
            </a:r>
            <a:endParaRPr lang="en-GB" dirty="0"/>
          </a:p>
        </p:txBody>
      </p:sp>
      <p:sp>
        <p:nvSpPr>
          <p:cNvPr id="3" name="Content Placeholder 2"/>
          <p:cNvSpPr>
            <a:spLocks noGrp="1"/>
          </p:cNvSpPr>
          <p:nvPr>
            <p:ph idx="1"/>
          </p:nvPr>
        </p:nvSpPr>
        <p:spPr>
          <a:xfrm>
            <a:off x="341272" y="1368256"/>
            <a:ext cx="9962225" cy="418373"/>
          </a:xfrm>
        </p:spPr>
        <p:txBody>
          <a:bodyPr vert="horz" lIns="0" tIns="0" rIns="0" bIns="0" rtlCol="0" anchor="t" anchorCtr="0">
            <a:noAutofit/>
          </a:bodyPr>
          <a:lstStyle/>
          <a:p>
            <a:pPr marL="342900" indent="-342900">
              <a:buFont typeface="Arial" panose="020B0604020202020204" pitchFamily="34" charset="0"/>
              <a:buChar char="•"/>
            </a:pPr>
            <a:r>
              <a:rPr lang="en-GB" b="1" dirty="0"/>
              <a:t>Must use a parse method to cast strings</a:t>
            </a:r>
          </a:p>
        </p:txBody>
      </p:sp>
      <p:sp>
        <p:nvSpPr>
          <p:cNvPr id="5" name="Rectangle 4"/>
          <p:cNvSpPr/>
          <p:nvPr/>
        </p:nvSpPr>
        <p:spPr>
          <a:xfrm>
            <a:off x="2121157" y="1984055"/>
            <a:ext cx="3016377" cy="705321"/>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pPr>
            <a:r>
              <a:rPr lang="en-GB" sz="2000" dirty="0">
                <a:solidFill>
                  <a:srgbClr val="0000FF"/>
                </a:solidFill>
                <a:latin typeface="Lucida Console" pitchFamily="49" charset="0"/>
              </a:rPr>
              <a:t>String</a:t>
            </a:r>
            <a:r>
              <a:rPr lang="en-GB" sz="2000" dirty="0">
                <a:latin typeface="Lucida Console" pitchFamily="49" charset="0"/>
              </a:rPr>
              <a:t> no = "123"; </a:t>
            </a:r>
          </a:p>
          <a:p>
            <a:pPr defTabSz="733425" eaLnBrk="0" hangingPunct="0">
              <a:tabLst>
                <a:tab pos="2571750" algn="l"/>
              </a:tabLst>
            </a:pPr>
            <a:r>
              <a:rPr lang="en-GB" sz="2000" dirty="0" err="1">
                <a:solidFill>
                  <a:srgbClr val="0000FF"/>
                </a:solidFill>
                <a:latin typeface="Lucida Console" pitchFamily="49" charset="0"/>
              </a:rPr>
              <a:t>int</a:t>
            </a:r>
            <a:r>
              <a:rPr lang="en-GB" sz="2000" dirty="0">
                <a:solidFill>
                  <a:srgbClr val="C00000"/>
                </a:solidFill>
                <a:latin typeface="Lucida Console" pitchFamily="49" charset="0"/>
              </a:rPr>
              <a:t> </a:t>
            </a:r>
            <a:r>
              <a:rPr lang="en-GB" sz="2000" dirty="0">
                <a:latin typeface="Lucida Console" pitchFamily="49" charset="0"/>
              </a:rPr>
              <a:t>x = (</a:t>
            </a:r>
            <a:r>
              <a:rPr lang="en-GB" sz="2000" dirty="0" err="1">
                <a:solidFill>
                  <a:srgbClr val="0000FF"/>
                </a:solidFill>
                <a:latin typeface="Lucida Console" pitchFamily="49" charset="0"/>
              </a:rPr>
              <a:t>int</a:t>
            </a:r>
            <a:r>
              <a:rPr lang="en-GB" sz="2000" dirty="0">
                <a:latin typeface="Lucida Console" pitchFamily="49" charset="0"/>
              </a:rPr>
              <a:t>)no;</a:t>
            </a:r>
          </a:p>
        </p:txBody>
      </p:sp>
      <p:sp>
        <p:nvSpPr>
          <p:cNvPr id="15" name="Rectangle 14"/>
          <p:cNvSpPr/>
          <p:nvPr/>
        </p:nvSpPr>
        <p:spPr>
          <a:xfrm>
            <a:off x="2161591" y="3033007"/>
            <a:ext cx="6046015" cy="1013098"/>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pPr>
            <a:r>
              <a:rPr lang="en-GB" sz="2000" dirty="0" err="1">
                <a:solidFill>
                  <a:srgbClr val="0000FF"/>
                </a:solidFill>
                <a:latin typeface="Lucida Console" pitchFamily="49" charset="0"/>
              </a:rPr>
              <a:t>int</a:t>
            </a:r>
            <a:r>
              <a:rPr lang="en-GB" sz="2000" dirty="0">
                <a:solidFill>
                  <a:srgbClr val="C00000"/>
                </a:solidFill>
                <a:latin typeface="Lucida Console" pitchFamily="49" charset="0"/>
              </a:rPr>
              <a:t> </a:t>
            </a:r>
            <a:r>
              <a:rPr lang="en-GB" sz="2000" dirty="0">
                <a:latin typeface="Lucida Console" pitchFamily="49" charset="0"/>
              </a:rPr>
              <a:t>x = </a:t>
            </a:r>
            <a:r>
              <a:rPr lang="en-GB" sz="2000" dirty="0" err="1">
                <a:solidFill>
                  <a:srgbClr val="0000FF"/>
                </a:solidFill>
                <a:latin typeface="Lucida Console" pitchFamily="49" charset="0"/>
              </a:rPr>
              <a:t>Integer</a:t>
            </a:r>
            <a:r>
              <a:rPr lang="en-GB" sz="2000" dirty="0" err="1">
                <a:latin typeface="Lucida Console" pitchFamily="49" charset="0"/>
              </a:rPr>
              <a:t>.parseInt</a:t>
            </a:r>
            <a:r>
              <a:rPr lang="en-GB" sz="2000" dirty="0">
                <a:latin typeface="Lucida Console" pitchFamily="49" charset="0"/>
              </a:rPr>
              <a:t>(no);</a:t>
            </a:r>
          </a:p>
          <a:p>
            <a:pPr defTabSz="733425" eaLnBrk="0" hangingPunct="0">
              <a:tabLst>
                <a:tab pos="2571750" algn="l"/>
              </a:tabLst>
            </a:pPr>
            <a:r>
              <a:rPr lang="en-GB" sz="2000" dirty="0">
                <a:solidFill>
                  <a:srgbClr val="0000FF"/>
                </a:solidFill>
                <a:latin typeface="Lucida Console" pitchFamily="49" charset="0"/>
              </a:rPr>
              <a:t>double</a:t>
            </a:r>
            <a:r>
              <a:rPr lang="en-GB" sz="2000" dirty="0">
                <a:latin typeface="Lucida Console" pitchFamily="49" charset="0"/>
              </a:rPr>
              <a:t> d = </a:t>
            </a:r>
            <a:r>
              <a:rPr lang="en-GB" sz="2000" dirty="0" err="1">
                <a:solidFill>
                  <a:srgbClr val="0000FF"/>
                </a:solidFill>
                <a:latin typeface="Lucida Console" pitchFamily="49" charset="0"/>
              </a:rPr>
              <a:t>Double</a:t>
            </a:r>
            <a:r>
              <a:rPr lang="en-GB" sz="2000" dirty="0" err="1">
                <a:latin typeface="Lucida Console" pitchFamily="49" charset="0"/>
              </a:rPr>
              <a:t>.parseDouble</a:t>
            </a:r>
            <a:r>
              <a:rPr lang="en-GB" sz="2000" dirty="0">
                <a:latin typeface="Lucida Console" pitchFamily="49" charset="0"/>
              </a:rPr>
              <a:t>(no);</a:t>
            </a:r>
            <a:br>
              <a:rPr lang="en-GB" sz="2000" dirty="0">
                <a:latin typeface="Lucida Console" pitchFamily="49" charset="0"/>
              </a:rPr>
            </a:br>
            <a:r>
              <a:rPr lang="en-GB" sz="2000" dirty="0">
                <a:solidFill>
                  <a:srgbClr val="0000FF"/>
                </a:solidFill>
                <a:latin typeface="Lucida Console" pitchFamily="49" charset="0"/>
              </a:rPr>
              <a:t>float</a:t>
            </a:r>
            <a:r>
              <a:rPr lang="en-GB" sz="2000" dirty="0">
                <a:solidFill>
                  <a:srgbClr val="C00000"/>
                </a:solidFill>
                <a:latin typeface="Lucida Console" pitchFamily="49" charset="0"/>
              </a:rPr>
              <a:t> </a:t>
            </a:r>
            <a:r>
              <a:rPr lang="en-GB" sz="2000" dirty="0">
                <a:latin typeface="Lucida Console" pitchFamily="49" charset="0"/>
              </a:rPr>
              <a:t>f = </a:t>
            </a:r>
            <a:r>
              <a:rPr lang="en-GB" sz="2000" dirty="0" err="1">
                <a:solidFill>
                  <a:srgbClr val="0000FF"/>
                </a:solidFill>
                <a:latin typeface="Lucida Console" pitchFamily="49" charset="0"/>
              </a:rPr>
              <a:t>Float</a:t>
            </a:r>
            <a:r>
              <a:rPr lang="en-GB" sz="2000" dirty="0" err="1">
                <a:latin typeface="Lucida Console" pitchFamily="49" charset="0"/>
              </a:rPr>
              <a:t>.parseFloat</a:t>
            </a:r>
            <a:r>
              <a:rPr lang="en-GB" sz="2000" dirty="0">
                <a:latin typeface="Lucida Console" pitchFamily="49" charset="0"/>
              </a:rPr>
              <a:t>(no);</a:t>
            </a:r>
          </a:p>
        </p:txBody>
      </p:sp>
      <p:sp>
        <p:nvSpPr>
          <p:cNvPr id="16" name="Rectangle 15"/>
          <p:cNvSpPr/>
          <p:nvPr/>
        </p:nvSpPr>
        <p:spPr>
          <a:xfrm>
            <a:off x="8439065" y="3279408"/>
            <a:ext cx="628698" cy="769441"/>
          </a:xfrm>
          <a:prstGeom prst="rect">
            <a:avLst/>
          </a:prstGeom>
        </p:spPr>
        <p:txBody>
          <a:bodyPr wrap="none">
            <a:spAutoFit/>
          </a:bodyPr>
          <a:lstStyle/>
          <a:p>
            <a:r>
              <a:rPr lang="en-GB" sz="4400" b="1" dirty="0">
                <a:solidFill>
                  <a:srgbClr val="00B050"/>
                </a:solidFill>
                <a:latin typeface="Consolas" panose="020B0609020204030204" pitchFamily="49" charset="0"/>
                <a:sym typeface="Wingdings" panose="05000000000000000000" pitchFamily="2" charset="2"/>
              </a:rPr>
              <a:t></a:t>
            </a:r>
            <a:endParaRPr lang="en-GB" sz="4400" dirty="0">
              <a:solidFill>
                <a:srgbClr val="00B050"/>
              </a:solidFill>
            </a:endParaRPr>
          </a:p>
        </p:txBody>
      </p:sp>
      <p:sp>
        <p:nvSpPr>
          <p:cNvPr id="19" name="Rectangle 18"/>
          <p:cNvSpPr/>
          <p:nvPr/>
        </p:nvSpPr>
        <p:spPr>
          <a:xfrm>
            <a:off x="1525451" y="1899934"/>
            <a:ext cx="625492" cy="923330"/>
          </a:xfrm>
          <a:prstGeom prst="rect">
            <a:avLst/>
          </a:prstGeom>
        </p:spPr>
        <p:txBody>
          <a:bodyPr wrap="none">
            <a:spAutoFit/>
          </a:bodyPr>
          <a:lstStyle/>
          <a:p>
            <a:r>
              <a:rPr lang="en-GB" sz="5400" dirty="0">
                <a:solidFill>
                  <a:srgbClr val="FF0000"/>
                </a:solidFill>
                <a:latin typeface="Consolas" panose="020B0609020204030204" pitchFamily="49" charset="0"/>
                <a:sym typeface="Wingdings" panose="05000000000000000000" pitchFamily="2" charset="2"/>
              </a:rPr>
              <a:t></a:t>
            </a:r>
            <a:endParaRPr lang="en-GB" sz="1400" dirty="0"/>
          </a:p>
        </p:txBody>
      </p:sp>
      <p:sp>
        <p:nvSpPr>
          <p:cNvPr id="20" name="Rectangle 19"/>
          <p:cNvSpPr/>
          <p:nvPr/>
        </p:nvSpPr>
        <p:spPr>
          <a:xfrm>
            <a:off x="5591846" y="1984055"/>
            <a:ext cx="3624141" cy="705321"/>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pPr>
            <a:r>
              <a:rPr lang="en-GB" sz="2000" dirty="0">
                <a:solidFill>
                  <a:srgbClr val="0000FF"/>
                </a:solidFill>
                <a:latin typeface="Lucida Console" pitchFamily="49" charset="0"/>
              </a:rPr>
              <a:t>String</a:t>
            </a:r>
            <a:r>
              <a:rPr lang="en-GB" sz="2000" dirty="0">
                <a:latin typeface="Lucida Console" pitchFamily="49" charset="0"/>
              </a:rPr>
              <a:t> no = "123.45"; </a:t>
            </a:r>
          </a:p>
          <a:p>
            <a:pPr defTabSz="733425" eaLnBrk="0" hangingPunct="0">
              <a:tabLst>
                <a:tab pos="2571750" algn="l"/>
              </a:tabLst>
            </a:pPr>
            <a:r>
              <a:rPr lang="en-GB" sz="2000" dirty="0">
                <a:solidFill>
                  <a:srgbClr val="0000FF"/>
                </a:solidFill>
                <a:latin typeface="Lucida Console" pitchFamily="49" charset="0"/>
              </a:rPr>
              <a:t>double</a:t>
            </a:r>
            <a:r>
              <a:rPr lang="en-GB" sz="2000" dirty="0">
                <a:solidFill>
                  <a:srgbClr val="C00000"/>
                </a:solidFill>
                <a:latin typeface="Lucida Console" pitchFamily="49" charset="0"/>
              </a:rPr>
              <a:t> </a:t>
            </a:r>
            <a:r>
              <a:rPr lang="en-GB" sz="2000" dirty="0">
                <a:latin typeface="Lucida Console" pitchFamily="49" charset="0"/>
              </a:rPr>
              <a:t>d = (</a:t>
            </a:r>
            <a:r>
              <a:rPr lang="en-GB" sz="2000" dirty="0">
                <a:solidFill>
                  <a:srgbClr val="0000FF"/>
                </a:solidFill>
                <a:latin typeface="Lucida Console" pitchFamily="49" charset="0"/>
              </a:rPr>
              <a:t>double</a:t>
            </a:r>
            <a:r>
              <a:rPr lang="en-GB" sz="2000" dirty="0">
                <a:latin typeface="Lucida Console" pitchFamily="49" charset="0"/>
              </a:rPr>
              <a:t>)no;</a:t>
            </a:r>
          </a:p>
        </p:txBody>
      </p:sp>
      <p:sp>
        <p:nvSpPr>
          <p:cNvPr id="22" name="Rectangle 21"/>
          <p:cNvSpPr/>
          <p:nvPr/>
        </p:nvSpPr>
        <p:spPr>
          <a:xfrm>
            <a:off x="2161591" y="4538334"/>
            <a:ext cx="6046015" cy="1013098"/>
          </a:xfrm>
          <a:prstGeom prst="rect">
            <a:avLst/>
          </a:prstGeom>
          <a:solidFill>
            <a:srgbClr val="F0FFE7"/>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pPr>
            <a:r>
              <a:rPr lang="en-GB" sz="2000" dirty="0" err="1">
                <a:solidFill>
                  <a:srgbClr val="0000FF"/>
                </a:solidFill>
                <a:latin typeface="Lucida Console" pitchFamily="49" charset="0"/>
              </a:rPr>
              <a:t>int</a:t>
            </a:r>
            <a:r>
              <a:rPr lang="en-GB" sz="2000" dirty="0">
                <a:solidFill>
                  <a:srgbClr val="C00000"/>
                </a:solidFill>
                <a:latin typeface="Lucida Console" pitchFamily="49" charset="0"/>
              </a:rPr>
              <a:t> </a:t>
            </a:r>
            <a:r>
              <a:rPr lang="en-GB" sz="2000" dirty="0">
                <a:latin typeface="Lucida Console" pitchFamily="49" charset="0"/>
              </a:rPr>
              <a:t>x = </a:t>
            </a:r>
            <a:r>
              <a:rPr lang="en-GB" sz="2000" dirty="0" err="1">
                <a:solidFill>
                  <a:srgbClr val="0000FF"/>
                </a:solidFill>
                <a:latin typeface="Lucida Console" pitchFamily="49" charset="0"/>
              </a:rPr>
              <a:t>int</a:t>
            </a:r>
            <a:r>
              <a:rPr lang="en-GB" sz="2000" dirty="0" err="1">
                <a:latin typeface="Lucida Console" pitchFamily="49" charset="0"/>
              </a:rPr>
              <a:t>.parse</a:t>
            </a:r>
            <a:r>
              <a:rPr lang="en-GB" sz="2000" dirty="0">
                <a:latin typeface="Lucida Console" pitchFamily="49" charset="0"/>
              </a:rPr>
              <a:t>(no);</a:t>
            </a:r>
          </a:p>
          <a:p>
            <a:pPr defTabSz="733425" eaLnBrk="0" hangingPunct="0">
              <a:tabLst>
                <a:tab pos="2571750" algn="l"/>
              </a:tabLst>
            </a:pPr>
            <a:r>
              <a:rPr lang="en-GB" sz="2000" dirty="0">
                <a:solidFill>
                  <a:srgbClr val="0000FF"/>
                </a:solidFill>
                <a:latin typeface="Lucida Console" pitchFamily="49" charset="0"/>
              </a:rPr>
              <a:t>double</a:t>
            </a:r>
            <a:r>
              <a:rPr lang="en-GB" sz="2000" dirty="0">
                <a:latin typeface="Lucida Console" pitchFamily="49" charset="0"/>
              </a:rPr>
              <a:t> d = </a:t>
            </a:r>
            <a:r>
              <a:rPr lang="en-GB" sz="2000" dirty="0" err="1">
                <a:solidFill>
                  <a:srgbClr val="0000FF"/>
                </a:solidFill>
                <a:latin typeface="Lucida Console" pitchFamily="49" charset="0"/>
              </a:rPr>
              <a:t>double</a:t>
            </a:r>
            <a:r>
              <a:rPr lang="en-GB" sz="2000" dirty="0" err="1">
                <a:latin typeface="Lucida Console" pitchFamily="49" charset="0"/>
              </a:rPr>
              <a:t>.Parse</a:t>
            </a:r>
            <a:r>
              <a:rPr lang="en-GB" sz="2000" dirty="0">
                <a:latin typeface="Lucida Console" pitchFamily="49" charset="0"/>
              </a:rPr>
              <a:t>(no);</a:t>
            </a:r>
            <a:br>
              <a:rPr lang="en-GB" sz="2000" dirty="0">
                <a:latin typeface="Lucida Console" pitchFamily="49" charset="0"/>
              </a:rPr>
            </a:br>
            <a:r>
              <a:rPr lang="en-GB" sz="2000" dirty="0">
                <a:solidFill>
                  <a:srgbClr val="0000FF"/>
                </a:solidFill>
                <a:latin typeface="Lucida Console" pitchFamily="49" charset="0"/>
              </a:rPr>
              <a:t>float</a:t>
            </a:r>
            <a:r>
              <a:rPr lang="en-GB" sz="2000" dirty="0">
                <a:solidFill>
                  <a:srgbClr val="C00000"/>
                </a:solidFill>
                <a:latin typeface="Lucida Console" pitchFamily="49" charset="0"/>
              </a:rPr>
              <a:t> </a:t>
            </a:r>
            <a:r>
              <a:rPr lang="en-GB" sz="2000" dirty="0">
                <a:latin typeface="Lucida Console" pitchFamily="49" charset="0"/>
              </a:rPr>
              <a:t>f = </a:t>
            </a:r>
            <a:r>
              <a:rPr lang="en-GB" sz="2000" dirty="0" err="1">
                <a:solidFill>
                  <a:srgbClr val="0000FF"/>
                </a:solidFill>
                <a:latin typeface="Lucida Console" pitchFamily="49" charset="0"/>
              </a:rPr>
              <a:t>float</a:t>
            </a:r>
            <a:r>
              <a:rPr lang="en-GB" sz="2000" dirty="0" err="1">
                <a:latin typeface="Lucida Console" pitchFamily="49" charset="0"/>
              </a:rPr>
              <a:t>.Parse</a:t>
            </a:r>
            <a:r>
              <a:rPr lang="en-GB" sz="2000" dirty="0">
                <a:latin typeface="Lucida Console" pitchFamily="49" charset="0"/>
              </a:rPr>
              <a:t>(no);</a:t>
            </a:r>
          </a:p>
        </p:txBody>
      </p:sp>
      <p:sp>
        <p:nvSpPr>
          <p:cNvPr id="23" name="Rectangle 22"/>
          <p:cNvSpPr/>
          <p:nvPr/>
        </p:nvSpPr>
        <p:spPr>
          <a:xfrm>
            <a:off x="8439065" y="4784735"/>
            <a:ext cx="628698" cy="769441"/>
          </a:xfrm>
          <a:prstGeom prst="rect">
            <a:avLst/>
          </a:prstGeom>
        </p:spPr>
        <p:txBody>
          <a:bodyPr wrap="none">
            <a:spAutoFit/>
          </a:bodyPr>
          <a:lstStyle/>
          <a:p>
            <a:r>
              <a:rPr lang="en-GB" sz="4400" b="1" dirty="0">
                <a:solidFill>
                  <a:srgbClr val="00B050"/>
                </a:solidFill>
                <a:latin typeface="Consolas" panose="020B0609020204030204" pitchFamily="49" charset="0"/>
                <a:sym typeface="Wingdings" panose="05000000000000000000" pitchFamily="2" charset="2"/>
              </a:rPr>
              <a:t></a:t>
            </a:r>
            <a:endParaRPr lang="en-GB" sz="4400" dirty="0">
              <a:solidFill>
                <a:srgbClr val="00B050"/>
              </a:solidFill>
            </a:endParaRPr>
          </a:p>
        </p:txBody>
      </p:sp>
      <p:sp>
        <p:nvSpPr>
          <p:cNvPr id="24" name="Oval 23"/>
          <p:cNvSpPr/>
          <p:nvPr/>
        </p:nvSpPr>
        <p:spPr>
          <a:xfrm>
            <a:off x="9189043" y="4989912"/>
            <a:ext cx="736538" cy="35908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C#</a:t>
            </a:r>
          </a:p>
        </p:txBody>
      </p:sp>
      <p:sp>
        <p:nvSpPr>
          <p:cNvPr id="25" name="Oval 24"/>
          <p:cNvSpPr/>
          <p:nvPr/>
        </p:nvSpPr>
        <p:spPr>
          <a:xfrm>
            <a:off x="9102886" y="3480712"/>
            <a:ext cx="977709" cy="36683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Java</a:t>
            </a:r>
          </a:p>
        </p:txBody>
      </p:sp>
      <p:sp>
        <p:nvSpPr>
          <p:cNvPr id="4" name="TextBox 3"/>
          <p:cNvSpPr txBox="1"/>
          <p:nvPr/>
        </p:nvSpPr>
        <p:spPr>
          <a:xfrm>
            <a:off x="2161591" y="5751274"/>
            <a:ext cx="4177747" cy="615553"/>
          </a:xfrm>
          <a:prstGeom prst="rect">
            <a:avLst/>
          </a:prstGeom>
          <a:solidFill>
            <a:schemeClr val="accent1">
              <a:lumMod val="40000"/>
              <a:lumOff val="60000"/>
            </a:schemeClr>
          </a:solidFill>
        </p:spPr>
        <p:txBody>
          <a:bodyPr wrap="none" rtlCol="0">
            <a:spAutoFit/>
          </a:bodyPr>
          <a:lstStyle/>
          <a:p>
            <a:r>
              <a:rPr lang="en-GB" b="1" dirty="0">
                <a:solidFill>
                  <a:srgbClr val="0000FF"/>
                </a:solidFill>
                <a:latin typeface="Courier New" pitchFamily="49" charset="0"/>
                <a:cs typeface="Courier New" pitchFamily="49" charset="0"/>
              </a:rPr>
              <a:t>C# </a:t>
            </a:r>
            <a:r>
              <a:rPr lang="en-GB" sz="1600" b="1" dirty="0">
                <a:latin typeface="Courier New" pitchFamily="49" charset="0"/>
                <a:cs typeface="Courier New" pitchFamily="49" charset="0"/>
              </a:rPr>
              <a:t>has a method called </a:t>
            </a:r>
            <a:r>
              <a:rPr lang="en-GB" sz="1600" b="1" dirty="0" err="1">
                <a:latin typeface="Courier New" pitchFamily="49" charset="0"/>
                <a:cs typeface="Courier New" pitchFamily="49" charset="0"/>
              </a:rPr>
              <a:t>TryParse</a:t>
            </a:r>
            <a:r>
              <a:rPr lang="en-GB" sz="1600" b="1" dirty="0">
                <a:latin typeface="Courier New" pitchFamily="49" charset="0"/>
                <a:cs typeface="Courier New" pitchFamily="49" charset="0"/>
              </a:rPr>
              <a:t> </a:t>
            </a:r>
            <a:br>
              <a:rPr lang="en-GB" sz="1600" b="1" dirty="0">
                <a:latin typeface="Courier New" pitchFamily="49" charset="0"/>
                <a:cs typeface="Courier New" pitchFamily="49" charset="0"/>
              </a:rPr>
            </a:br>
            <a:r>
              <a:rPr lang="en-GB" sz="1600" b="1" dirty="0">
                <a:latin typeface="Courier New" pitchFamily="49" charset="0"/>
                <a:cs typeface="Courier New" pitchFamily="49" charset="0"/>
              </a:rPr>
              <a:t>which you'll discover later</a:t>
            </a:r>
            <a:endParaRPr lang="en-GB" sz="2000" b="1" dirty="0">
              <a:latin typeface="Courier New" pitchFamily="49" charset="0"/>
              <a:cs typeface="Courier New" pitchFamily="49" charset="0"/>
            </a:endParaRPr>
          </a:p>
        </p:txBody>
      </p:sp>
    </p:spTree>
    <p:extLst>
      <p:ext uri="{BB962C8B-B14F-4D97-AF65-F5344CB8AC3E}">
        <p14:creationId xmlns:p14="http://schemas.microsoft.com/office/powerpoint/2010/main" val="3502001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Hands-on </a:t>
            </a:r>
            <a:r>
              <a:rPr lang="en-GB" dirty="0" smtClean="0"/>
              <a:t>Lab</a:t>
            </a:r>
            <a:endParaRPr lang="en-GB" dirty="0"/>
          </a:p>
        </p:txBody>
      </p:sp>
      <p:sp>
        <p:nvSpPr>
          <p:cNvPr id="5" name="Text Placeholder 4"/>
          <p:cNvSpPr>
            <a:spLocks noGrp="1"/>
          </p:cNvSpPr>
          <p:nvPr>
            <p:ph type="body" sz="quarter" idx="10"/>
          </p:nvPr>
        </p:nvSpPr>
        <p:spPr/>
        <p:txBody>
          <a:bodyPr vert="horz" lIns="0" tIns="0" rIns="0" bIns="0" rtlCol="0" anchor="t" anchorCtr="0">
            <a:noAutofit/>
          </a:bodyPr>
          <a:lstStyle/>
          <a:p>
            <a:pPr marL="342900" indent="-342900">
              <a:buFont typeface="Arial" panose="020B0604020202020204" pitchFamily="34" charset="0"/>
              <a:buChar char="•"/>
            </a:pPr>
            <a:r>
              <a:rPr lang="en-GB" b="1" dirty="0"/>
              <a:t>Exercise 2 </a:t>
            </a:r>
          </a:p>
          <a:p>
            <a:pPr marL="684000" lvl="1" indent="-342900">
              <a:buSzPct val="115000"/>
              <a:buFont typeface="Arial" panose="020B0604020202020204" pitchFamily="34" charset="0"/>
              <a:buChar char="•"/>
            </a:pPr>
            <a:r>
              <a:rPr lang="en-GB" dirty="0"/>
              <a:t>Part I only – ‘</a:t>
            </a:r>
            <a:r>
              <a:rPr lang="en-GB" dirty="0" err="1"/>
              <a:t>DeclaringVariables</a:t>
            </a:r>
            <a:r>
              <a:rPr lang="en-GB" dirty="0"/>
              <a:t>’</a:t>
            </a:r>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2085935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Hands-on </a:t>
            </a:r>
            <a:r>
              <a:rPr lang="en-GB" dirty="0" smtClean="0"/>
              <a:t>Lab</a:t>
            </a:r>
            <a:endParaRPr lang="en-GB" dirty="0"/>
          </a:p>
        </p:txBody>
      </p:sp>
      <p:sp>
        <p:nvSpPr>
          <p:cNvPr id="5" name="Text Placeholder 4"/>
          <p:cNvSpPr>
            <a:spLocks noGrp="1"/>
          </p:cNvSpPr>
          <p:nvPr>
            <p:ph type="body" sz="quarter" idx="10"/>
          </p:nvPr>
        </p:nvSpPr>
        <p:spPr/>
        <p:txBody>
          <a:bodyPr vert="horz" lIns="0" tIns="0" rIns="0" bIns="0" rtlCol="0" anchor="t" anchorCtr="0">
            <a:noAutofit/>
          </a:bodyPr>
          <a:lstStyle/>
          <a:p>
            <a:pPr marL="342900" indent="-342900">
              <a:buFont typeface="Arial" panose="020B0604020202020204" pitchFamily="34" charset="0"/>
              <a:buChar char="•"/>
            </a:pPr>
            <a:r>
              <a:rPr lang="en-GB" b="1" dirty="0"/>
              <a:t>Exercise 2 </a:t>
            </a:r>
          </a:p>
          <a:p>
            <a:pPr marL="684000" lvl="1" indent="-342900">
              <a:buSzPct val="115000"/>
              <a:buFont typeface="Arial" panose="020B0604020202020204" pitchFamily="34" charset="0"/>
              <a:buChar char="•"/>
            </a:pPr>
            <a:r>
              <a:rPr lang="en-GB" dirty="0"/>
              <a:t>Part II only – ‘</a:t>
            </a:r>
            <a:r>
              <a:rPr lang="en-GB" dirty="0" err="1"/>
              <a:t>DoingMaths</a:t>
            </a:r>
            <a:r>
              <a:rPr lang="en-GB" dirty="0"/>
              <a:t>’</a:t>
            </a:r>
          </a:p>
        </p:txBody>
      </p:sp>
    </p:spTree>
    <p:extLst>
      <p:ext uri="{BB962C8B-B14F-4D97-AF65-F5344CB8AC3E}">
        <p14:creationId xmlns:p14="http://schemas.microsoft.com/office/powerpoint/2010/main" val="3786987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a:xfrm>
            <a:off x="6098146" y="579549"/>
            <a:ext cx="5807908" cy="5899039"/>
          </a:xfrm>
        </p:spPr>
        <p:txBody>
          <a:bodyPr vert="horz" lIns="0" tIns="0" rIns="0" bIns="0" rtlCol="0" anchor="t" anchorCtr="0">
            <a:noAutofit/>
          </a:bodyPr>
          <a:lstStyle/>
          <a:p>
            <a:pPr marL="342900" lvl="1" indent="-342900">
              <a:spcAft>
                <a:spcPts val="650"/>
              </a:spcAft>
              <a:buSzPct val="115000"/>
            </a:pPr>
            <a:r>
              <a:rPr lang="en-GB" dirty="0"/>
              <a:t>Language Basics</a:t>
            </a:r>
          </a:p>
          <a:p>
            <a:pPr marL="684000" lvl="1" indent="-342900">
              <a:spcAft>
                <a:spcPts val="650"/>
              </a:spcAft>
              <a:buSzPct val="115000"/>
            </a:pPr>
            <a:r>
              <a:rPr lang="en-GB" dirty="0"/>
              <a:t>Pre-defined aliases</a:t>
            </a:r>
          </a:p>
          <a:p>
            <a:pPr marL="342900" lvl="1" indent="-342900">
              <a:spcAft>
                <a:spcPts val="650"/>
              </a:spcAft>
              <a:buSzPct val="115000"/>
            </a:pPr>
            <a:r>
              <a:rPr lang="en-GB" dirty="0"/>
              <a:t>Variables</a:t>
            </a:r>
          </a:p>
          <a:p>
            <a:pPr marL="684000" lvl="1" indent="-342900">
              <a:spcAft>
                <a:spcPts val="650"/>
              </a:spcAft>
              <a:buSzPct val="115000"/>
            </a:pPr>
            <a:r>
              <a:rPr lang="en-GB" dirty="0"/>
              <a:t>Must be initialised before being read from</a:t>
            </a:r>
          </a:p>
          <a:p>
            <a:pPr marL="342900" lvl="1" indent="-342900">
              <a:spcAft>
                <a:spcPts val="650"/>
              </a:spcAft>
              <a:buSzPct val="115000"/>
            </a:pPr>
            <a:r>
              <a:rPr lang="en-GB" dirty="0"/>
              <a:t>Literals</a:t>
            </a:r>
          </a:p>
          <a:p>
            <a:pPr marL="684000" lvl="1" indent="-342900">
              <a:spcAft>
                <a:spcPts val="650"/>
              </a:spcAft>
              <a:buSzPct val="115000"/>
            </a:pPr>
            <a:r>
              <a:rPr lang="en-GB" dirty="0"/>
              <a:t>Numeric, </a:t>
            </a:r>
            <a:r>
              <a:rPr lang="en-GB" dirty="0"/>
              <a:t>B</a:t>
            </a:r>
            <a:r>
              <a:rPr lang="en-GB" dirty="0" smtClean="0"/>
              <a:t>oolean</a:t>
            </a:r>
            <a:r>
              <a:rPr lang="en-GB" dirty="0"/>
              <a:t>, character and String</a:t>
            </a:r>
          </a:p>
          <a:p>
            <a:pPr marL="342900" lvl="1" indent="-342900">
              <a:spcAft>
                <a:spcPts val="650"/>
              </a:spcAft>
              <a:buSzPct val="115000"/>
            </a:pPr>
            <a:r>
              <a:rPr lang="en-GB" dirty="0"/>
              <a:t>Mathematical operators</a:t>
            </a:r>
          </a:p>
          <a:p>
            <a:pPr marL="684000" lvl="1" indent="-342900">
              <a:spcAft>
                <a:spcPts val="650"/>
              </a:spcAft>
              <a:buSzPct val="115000"/>
            </a:pPr>
            <a:r>
              <a:rPr lang="en-GB" dirty="0"/>
              <a:t>Compound operators</a:t>
            </a:r>
          </a:p>
          <a:p>
            <a:pPr marL="684000" lvl="1" indent="-342900">
              <a:spcAft>
                <a:spcPts val="650"/>
              </a:spcAft>
              <a:buSzPct val="115000"/>
            </a:pPr>
            <a:r>
              <a:rPr lang="en-GB" dirty="0"/>
              <a:t>Casting to perform narrowing conversions</a:t>
            </a:r>
          </a:p>
          <a:p>
            <a:pPr marL="342900" lvl="1" indent="-342900">
              <a:spcAft>
                <a:spcPts val="650"/>
              </a:spcAft>
              <a:buSzPct val="115000"/>
            </a:pPr>
            <a:r>
              <a:rPr lang="en-GB" dirty="0"/>
              <a:t>Expressions</a:t>
            </a:r>
          </a:p>
          <a:p>
            <a:pPr marL="684000" lvl="1" indent="-342900">
              <a:spcAft>
                <a:spcPts val="650"/>
              </a:spcAft>
              <a:buSzPct val="115000"/>
            </a:pPr>
            <a:r>
              <a:rPr lang="en-GB" dirty="0"/>
              <a:t>Always have a resulting type</a:t>
            </a:r>
          </a:p>
          <a:p>
            <a:pPr marL="684000" lvl="1" indent="-342900">
              <a:spcAft>
                <a:spcPts val="650"/>
              </a:spcAft>
              <a:buSzPct val="115000"/>
            </a:pPr>
            <a:endParaRPr lang="en-GB" dirty="0"/>
          </a:p>
          <a:p>
            <a:pPr marL="342900" indent="-342900">
              <a:buChar char="•"/>
            </a:pPr>
            <a:endParaRPr lang="en-IN" b="1" dirty="0"/>
          </a:p>
        </p:txBody>
      </p:sp>
    </p:spTree>
    <p:extLst>
      <p:ext uri="{BB962C8B-B14F-4D97-AF65-F5344CB8AC3E}">
        <p14:creationId xmlns:p14="http://schemas.microsoft.com/office/powerpoint/2010/main" val="1903724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few points to remember in arithmetic operations</a:t>
            </a:r>
            <a:endParaRPr lang="en-GB" dirty="0"/>
          </a:p>
        </p:txBody>
      </p:sp>
      <p:sp>
        <p:nvSpPr>
          <p:cNvPr id="6" name="Content Placeholder 5"/>
          <p:cNvSpPr>
            <a:spLocks noGrp="1"/>
          </p:cNvSpPr>
          <p:nvPr>
            <p:ph idx="1"/>
          </p:nvPr>
        </p:nvSpPr>
        <p:spPr>
          <a:xfrm>
            <a:off x="341272" y="1368256"/>
            <a:ext cx="11516239" cy="638006"/>
          </a:xfrm>
        </p:spPr>
        <p:txBody>
          <a:bodyPr vert="horz" lIns="0" tIns="0" rIns="0" bIns="0" rtlCol="0" anchor="t" anchorCtr="0">
            <a:noAutofit/>
          </a:bodyPr>
          <a:lstStyle/>
          <a:p>
            <a:pPr marL="342900" indent="-342900">
              <a:buFont typeface="Arial" panose="020B0604020202020204" pitchFamily="34" charset="0"/>
              <a:buChar char="•"/>
            </a:pPr>
            <a:r>
              <a:rPr lang="en-GB" b="1" dirty="0"/>
              <a:t>Any operation between two numeric variables that </a:t>
            </a:r>
            <a:r>
              <a:rPr lang="en-GB" b="1" dirty="0" smtClean="0"/>
              <a:t>are </a:t>
            </a:r>
            <a:r>
              <a:rPr lang="en-GB" b="1" dirty="0"/>
              <a:t>smaller than an integer results in </a:t>
            </a:r>
            <a:r>
              <a:rPr lang="en-GB" b="1"/>
              <a:t>an </a:t>
            </a:r>
            <a:r>
              <a:rPr lang="en-GB" b="1" smtClean="0"/>
              <a:t>integer</a:t>
            </a:r>
            <a:endParaRPr lang="en-GB" b="1" dirty="0"/>
          </a:p>
        </p:txBody>
      </p:sp>
      <p:pic>
        <p:nvPicPr>
          <p:cNvPr id="8" name="Picture 7"/>
          <p:cNvPicPr>
            <a:picLocks noChangeAspect="1"/>
          </p:cNvPicPr>
          <p:nvPr/>
        </p:nvPicPr>
        <p:blipFill>
          <a:blip r:embed="rId2"/>
          <a:stretch>
            <a:fillRect/>
          </a:stretch>
        </p:blipFill>
        <p:spPr>
          <a:xfrm>
            <a:off x="2859230" y="2994426"/>
            <a:ext cx="2777747" cy="866815"/>
          </a:xfrm>
          <a:prstGeom prst="rect">
            <a:avLst/>
          </a:prstGeom>
          <a:ln w="19050">
            <a:solidFill>
              <a:schemeClr val="accent1"/>
            </a:solidFill>
          </a:ln>
        </p:spPr>
      </p:pic>
      <p:sp>
        <p:nvSpPr>
          <p:cNvPr id="9" name="Rectangle 8"/>
          <p:cNvSpPr/>
          <p:nvPr/>
        </p:nvSpPr>
        <p:spPr>
          <a:xfrm>
            <a:off x="2884448" y="2218167"/>
            <a:ext cx="2752528"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short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s1</a:t>
            </a:r>
            <a:r>
              <a:rPr lang="en-GB" sz="1600" b="1" dirty="0">
                <a:solidFill>
                  <a:srgbClr val="000000"/>
                </a:solidFill>
                <a:latin typeface="Consolas" panose="020B0609020204030204" pitchFamily="49" charset="0"/>
              </a:rPr>
              <a:t>=1, </a:t>
            </a:r>
            <a:r>
              <a:rPr lang="en-GB" sz="1600" b="1" dirty="0">
                <a:solidFill>
                  <a:srgbClr val="6A3E3E"/>
                </a:solidFill>
                <a:latin typeface="Consolas" panose="020B0609020204030204" pitchFamily="49" charset="0"/>
              </a:rPr>
              <a:t>s2</a:t>
            </a:r>
            <a:r>
              <a:rPr lang="en-GB" sz="1600" b="1" dirty="0">
                <a:solidFill>
                  <a:srgbClr val="000000"/>
                </a:solidFill>
                <a:latin typeface="Consolas" panose="020B0609020204030204" pitchFamily="49" charset="0"/>
              </a:rPr>
              <a:t>=2, </a:t>
            </a:r>
            <a:r>
              <a:rPr lang="en-GB" sz="1600" b="1" dirty="0">
                <a:solidFill>
                  <a:srgbClr val="6A3E3E"/>
                </a:solidFill>
                <a:latin typeface="Consolas" panose="020B0609020204030204" pitchFamily="49" charset="0"/>
              </a:rPr>
              <a:t>s3</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s3</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s1</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s2</a:t>
            </a:r>
            <a:r>
              <a:rPr lang="en-GB" sz="1600" dirty="0">
                <a:solidFill>
                  <a:srgbClr val="000000"/>
                </a:solidFill>
                <a:latin typeface="Consolas" panose="020B0609020204030204" pitchFamily="49" charset="0"/>
              </a:rPr>
              <a:t>;</a:t>
            </a:r>
          </a:p>
        </p:txBody>
      </p:sp>
      <p:sp>
        <p:nvSpPr>
          <p:cNvPr id="10" name="Down Arrow 9"/>
          <p:cNvSpPr/>
          <p:nvPr/>
        </p:nvSpPr>
        <p:spPr>
          <a:xfrm>
            <a:off x="3808176" y="2728297"/>
            <a:ext cx="242596" cy="248034"/>
          </a:xfrm>
          <a:prstGeom prst="downArrow">
            <a:avLst/>
          </a:prstGeom>
          <a:solidFill>
            <a:srgbClr val="004050"/>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1" name="Rectangle 10"/>
          <p:cNvSpPr/>
          <p:nvPr/>
        </p:nvSpPr>
        <p:spPr>
          <a:xfrm>
            <a:off x="6336772" y="2236585"/>
            <a:ext cx="2752528"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byte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b1</a:t>
            </a:r>
            <a:r>
              <a:rPr lang="en-GB" sz="1600" b="1" dirty="0">
                <a:solidFill>
                  <a:srgbClr val="000000"/>
                </a:solidFill>
                <a:latin typeface="Consolas" panose="020B0609020204030204" pitchFamily="49" charset="0"/>
              </a:rPr>
              <a:t>=1, </a:t>
            </a:r>
            <a:r>
              <a:rPr lang="en-GB" sz="1600" b="1" dirty="0">
                <a:solidFill>
                  <a:srgbClr val="6A3E3E"/>
                </a:solidFill>
                <a:latin typeface="Consolas" panose="020B0609020204030204" pitchFamily="49" charset="0"/>
              </a:rPr>
              <a:t>b2</a:t>
            </a:r>
            <a:r>
              <a:rPr lang="en-GB" sz="1600" b="1" dirty="0">
                <a:solidFill>
                  <a:srgbClr val="000000"/>
                </a:solidFill>
                <a:latin typeface="Consolas" panose="020B0609020204030204" pitchFamily="49" charset="0"/>
              </a:rPr>
              <a:t>=2, </a:t>
            </a:r>
            <a:r>
              <a:rPr lang="en-GB" sz="1600" b="1" dirty="0">
                <a:solidFill>
                  <a:srgbClr val="6A3E3E"/>
                </a:solidFill>
                <a:latin typeface="Consolas" panose="020B0609020204030204" pitchFamily="49" charset="0"/>
              </a:rPr>
              <a:t>b3</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b3</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b1</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b2</a:t>
            </a:r>
            <a:r>
              <a:rPr lang="en-GB" sz="1600" dirty="0">
                <a:solidFill>
                  <a:srgbClr val="000000"/>
                </a:solidFill>
                <a:latin typeface="Consolas" panose="020B0609020204030204" pitchFamily="49" charset="0"/>
              </a:rPr>
              <a:t>;</a:t>
            </a:r>
          </a:p>
        </p:txBody>
      </p:sp>
      <p:pic>
        <p:nvPicPr>
          <p:cNvPr id="12" name="Picture 11"/>
          <p:cNvPicPr>
            <a:picLocks noChangeAspect="1"/>
          </p:cNvPicPr>
          <p:nvPr/>
        </p:nvPicPr>
        <p:blipFill>
          <a:blip r:embed="rId3"/>
          <a:stretch>
            <a:fillRect/>
          </a:stretch>
        </p:blipFill>
        <p:spPr>
          <a:xfrm>
            <a:off x="6336773" y="3066067"/>
            <a:ext cx="2752528" cy="868181"/>
          </a:xfrm>
          <a:prstGeom prst="rect">
            <a:avLst/>
          </a:prstGeom>
          <a:ln w="19050">
            <a:solidFill>
              <a:schemeClr val="accent1"/>
            </a:solidFill>
          </a:ln>
        </p:spPr>
      </p:pic>
      <p:sp>
        <p:nvSpPr>
          <p:cNvPr id="13" name="Down Arrow 12"/>
          <p:cNvSpPr/>
          <p:nvPr/>
        </p:nvSpPr>
        <p:spPr>
          <a:xfrm>
            <a:off x="7263612" y="2802185"/>
            <a:ext cx="242596" cy="248034"/>
          </a:xfrm>
          <a:prstGeom prst="downArrow">
            <a:avLst/>
          </a:prstGeom>
          <a:solidFill>
            <a:srgbClr val="004050"/>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4" name="Rectangle 13"/>
          <p:cNvSpPr/>
          <p:nvPr/>
        </p:nvSpPr>
        <p:spPr>
          <a:xfrm>
            <a:off x="2850234" y="4105067"/>
            <a:ext cx="2786742"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 1,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 2, </a:t>
            </a:r>
            <a:r>
              <a:rPr lang="en-GB" sz="1600" b="1" dirty="0">
                <a:solidFill>
                  <a:srgbClr val="6A3E3E"/>
                </a:solidFill>
                <a:latin typeface="Consolas" panose="020B0609020204030204" pitchFamily="49" charset="0"/>
              </a:rPr>
              <a:t>c</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c</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a</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a:t>
            </a:r>
            <a:r>
              <a:rPr lang="en-GB" sz="1600" dirty="0">
                <a:solidFill>
                  <a:srgbClr val="000000"/>
                </a:solidFill>
                <a:latin typeface="Consolas" panose="020B0609020204030204" pitchFamily="49" charset="0"/>
              </a:rPr>
              <a:t>;</a:t>
            </a:r>
          </a:p>
        </p:txBody>
      </p:sp>
      <p:sp>
        <p:nvSpPr>
          <p:cNvPr id="15" name="TextBox 14"/>
          <p:cNvSpPr txBox="1"/>
          <p:nvPr/>
        </p:nvSpPr>
        <p:spPr>
          <a:xfrm>
            <a:off x="5161118" y="4196078"/>
            <a:ext cx="345231" cy="584775"/>
          </a:xfrm>
          <a:prstGeom prst="rect">
            <a:avLst/>
          </a:prstGeom>
          <a:noFill/>
          <a:ln>
            <a:noFill/>
          </a:ln>
        </p:spPr>
        <p:txBody>
          <a:bodyPr wrap="square" rtlCol="0">
            <a:spAutoFit/>
          </a:bodyPr>
          <a:lstStyle/>
          <a:p>
            <a:r>
              <a:rPr lang="en-GB" sz="3200" dirty="0">
                <a:solidFill>
                  <a:srgbClr val="000000"/>
                </a:solidFill>
                <a:latin typeface="Consolas" panose="020B0609020204030204" pitchFamily="49" charset="0"/>
                <a:sym typeface="Wingdings" panose="05000000000000000000" pitchFamily="2" charset="2"/>
              </a:rPr>
              <a:t></a:t>
            </a:r>
            <a:endParaRPr lang="en-GB" sz="3200" dirty="0">
              <a:latin typeface="Courier New" pitchFamily="49" charset="0"/>
              <a:cs typeface="Courier New" pitchFamily="49" charset="0"/>
            </a:endParaRPr>
          </a:p>
        </p:txBody>
      </p:sp>
      <p:sp>
        <p:nvSpPr>
          <p:cNvPr id="16" name="Rectangle 15"/>
          <p:cNvSpPr/>
          <p:nvPr/>
        </p:nvSpPr>
        <p:spPr>
          <a:xfrm>
            <a:off x="2853346" y="4985253"/>
            <a:ext cx="2786742"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long</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 1,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 2, </a:t>
            </a:r>
            <a:r>
              <a:rPr lang="en-GB" sz="1600" b="1" dirty="0">
                <a:solidFill>
                  <a:srgbClr val="6A3E3E"/>
                </a:solidFill>
                <a:latin typeface="Consolas" panose="020B0609020204030204" pitchFamily="49" charset="0"/>
              </a:rPr>
              <a:t>c</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c</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a</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a:t>
            </a:r>
            <a:r>
              <a:rPr lang="en-GB" sz="1600" dirty="0">
                <a:solidFill>
                  <a:srgbClr val="000000"/>
                </a:solidFill>
                <a:latin typeface="Consolas" panose="020B0609020204030204" pitchFamily="49" charset="0"/>
              </a:rPr>
              <a:t>;</a:t>
            </a:r>
          </a:p>
        </p:txBody>
      </p:sp>
      <p:sp>
        <p:nvSpPr>
          <p:cNvPr id="17" name="TextBox 16"/>
          <p:cNvSpPr txBox="1"/>
          <p:nvPr/>
        </p:nvSpPr>
        <p:spPr>
          <a:xfrm>
            <a:off x="5164230" y="5076264"/>
            <a:ext cx="345231" cy="584775"/>
          </a:xfrm>
          <a:prstGeom prst="rect">
            <a:avLst/>
          </a:prstGeom>
          <a:noFill/>
          <a:ln>
            <a:noFill/>
          </a:ln>
        </p:spPr>
        <p:txBody>
          <a:bodyPr wrap="square" rtlCol="0">
            <a:spAutoFit/>
          </a:bodyPr>
          <a:lstStyle/>
          <a:p>
            <a:r>
              <a:rPr lang="en-GB" sz="3200" dirty="0">
                <a:solidFill>
                  <a:srgbClr val="000000"/>
                </a:solidFill>
                <a:latin typeface="Consolas" panose="020B0609020204030204" pitchFamily="49" charset="0"/>
                <a:sym typeface="Wingdings" panose="05000000000000000000" pitchFamily="2" charset="2"/>
              </a:rPr>
              <a:t></a:t>
            </a:r>
            <a:endParaRPr lang="en-GB" sz="3200" dirty="0">
              <a:latin typeface="Courier New" pitchFamily="49" charset="0"/>
              <a:cs typeface="Courier New" pitchFamily="49" charset="0"/>
            </a:endParaRPr>
          </a:p>
        </p:txBody>
      </p:sp>
      <p:sp>
        <p:nvSpPr>
          <p:cNvPr id="18" name="Rectangle 17"/>
          <p:cNvSpPr/>
          <p:nvPr/>
        </p:nvSpPr>
        <p:spPr>
          <a:xfrm>
            <a:off x="2890667" y="5787683"/>
            <a:ext cx="3791336"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 1.5,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 2.5, </a:t>
            </a:r>
            <a:r>
              <a:rPr lang="en-GB" sz="1600" b="1" dirty="0">
                <a:solidFill>
                  <a:srgbClr val="6A3E3E"/>
                </a:solidFill>
                <a:latin typeface="Consolas" panose="020B0609020204030204" pitchFamily="49" charset="0"/>
              </a:rPr>
              <a:t>c</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c</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a</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a:t>
            </a:r>
            <a:r>
              <a:rPr lang="en-GB" sz="1600" dirty="0">
                <a:solidFill>
                  <a:srgbClr val="000000"/>
                </a:solidFill>
                <a:latin typeface="Consolas" panose="020B0609020204030204" pitchFamily="49" charset="0"/>
              </a:rPr>
              <a:t>;</a:t>
            </a:r>
          </a:p>
        </p:txBody>
      </p:sp>
      <p:sp>
        <p:nvSpPr>
          <p:cNvPr id="19" name="TextBox 18"/>
          <p:cNvSpPr txBox="1"/>
          <p:nvPr/>
        </p:nvSpPr>
        <p:spPr>
          <a:xfrm>
            <a:off x="6106903" y="5869269"/>
            <a:ext cx="345231" cy="584775"/>
          </a:xfrm>
          <a:prstGeom prst="rect">
            <a:avLst/>
          </a:prstGeom>
          <a:noFill/>
          <a:ln>
            <a:noFill/>
          </a:ln>
        </p:spPr>
        <p:txBody>
          <a:bodyPr wrap="square" rtlCol="0">
            <a:spAutoFit/>
          </a:bodyPr>
          <a:lstStyle/>
          <a:p>
            <a:r>
              <a:rPr lang="en-GB" sz="3200" dirty="0">
                <a:solidFill>
                  <a:srgbClr val="000000"/>
                </a:solidFill>
                <a:latin typeface="Consolas" panose="020B0609020204030204" pitchFamily="49" charset="0"/>
                <a:sym typeface="Wingdings" panose="05000000000000000000" pitchFamily="2" charset="2"/>
              </a:rPr>
              <a:t></a:t>
            </a:r>
            <a:endParaRPr lang="en-GB" sz="3200" dirty="0">
              <a:latin typeface="Courier New" pitchFamily="49" charset="0"/>
              <a:cs typeface="Courier New" pitchFamily="49" charset="0"/>
            </a:endParaRPr>
          </a:p>
        </p:txBody>
      </p:sp>
    </p:spTree>
    <p:extLst>
      <p:ext uri="{BB962C8B-B14F-4D97-AF65-F5344CB8AC3E}">
        <p14:creationId xmlns:p14="http://schemas.microsoft.com/office/powerpoint/2010/main" val="4009375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8" y="1349984"/>
            <a:ext cx="5803900" cy="4579761"/>
          </a:xfrm>
        </p:spPr>
        <p:txBody>
          <a:bodyPr vert="horz" lIns="0" tIns="0" rIns="0" bIns="0" rtlCol="0" anchor="t" anchorCtr="0">
            <a:noAutofit/>
          </a:bodyPr>
          <a:lstStyle/>
          <a:p>
            <a:pPr marL="342900" indent="-342900">
              <a:buChar char="•"/>
            </a:pPr>
            <a:r>
              <a:rPr lang="en-GB" b="1" dirty="0" smtClean="0"/>
              <a:t>Objective</a:t>
            </a:r>
            <a:endParaRPr lang="en-GB" b="1" dirty="0"/>
          </a:p>
          <a:p>
            <a:pPr marL="684000" lvl="1" indent="-342900">
              <a:buSzPct val="115000"/>
            </a:pPr>
            <a:r>
              <a:rPr lang="en-GB" dirty="0"/>
              <a:t>To look at some fundamental Java language constructs</a:t>
            </a:r>
          </a:p>
          <a:p>
            <a:pPr marL="342900" indent="-342900">
              <a:buChar char="•"/>
            </a:pPr>
            <a:r>
              <a:rPr lang="en-GB" b="1" dirty="0"/>
              <a:t>Contents</a:t>
            </a:r>
          </a:p>
          <a:p>
            <a:pPr marL="684000" lvl="1" indent="-342900">
              <a:buSzPct val="115000"/>
            </a:pPr>
            <a:r>
              <a:rPr lang="en-GB" dirty="0"/>
              <a:t>Language Basics</a:t>
            </a:r>
          </a:p>
          <a:p>
            <a:pPr marL="684000" lvl="1" indent="-342900">
              <a:buSzPct val="115000"/>
            </a:pPr>
            <a:r>
              <a:rPr lang="en-GB" dirty="0"/>
              <a:t>Declaring and initialising variables</a:t>
            </a:r>
          </a:p>
          <a:p>
            <a:pPr marL="684000" lvl="1" indent="-342900">
              <a:buSzPct val="115000"/>
            </a:pPr>
            <a:r>
              <a:rPr lang="en-GB" dirty="0"/>
              <a:t>Literals – why are they important?</a:t>
            </a:r>
          </a:p>
          <a:p>
            <a:pPr marL="684000" lvl="1" indent="-342900">
              <a:buSzPct val="115000"/>
            </a:pPr>
            <a:r>
              <a:rPr lang="en-GB" dirty="0"/>
              <a:t>Mathematical operators (+ - * / </a:t>
            </a:r>
            <a:r>
              <a:rPr lang="en-GB" dirty="0" err="1"/>
              <a:t>etc</a:t>
            </a:r>
            <a:r>
              <a:rPr lang="en-GB" dirty="0" smtClean="0"/>
              <a:t>)</a:t>
            </a:r>
            <a:endParaRPr lang="en-GB" dirty="0"/>
          </a:p>
          <a:p>
            <a:pPr marL="342900" indent="-342900">
              <a:buChar char="•"/>
            </a:pPr>
            <a:r>
              <a:rPr lang="en-GB" b="1" dirty="0"/>
              <a:t>Hands on Labs </a:t>
            </a:r>
            <a:r>
              <a:rPr lang="en-GB" b="1" dirty="0" smtClean="0"/>
              <a:t>(</a:t>
            </a:r>
            <a:r>
              <a:rPr lang="en-GB" b="1" dirty="0" smtClean="0"/>
              <a:t>two</a:t>
            </a:r>
            <a:r>
              <a:rPr lang="en-GB" b="1" dirty="0" smtClean="0"/>
              <a:t>)</a:t>
            </a:r>
            <a:endParaRPr lang="en-GB" b="1" dirty="0"/>
          </a:p>
          <a:p>
            <a:pPr marL="684000" lvl="1" indent="-342900">
              <a:buSzPct val="115000"/>
            </a:pPr>
            <a:r>
              <a:rPr lang="en-GB" dirty="0"/>
              <a:t>Declaring variables</a:t>
            </a:r>
          </a:p>
          <a:p>
            <a:pPr marL="684000" lvl="1" indent="-342900">
              <a:buSzPct val="115000"/>
            </a:pPr>
            <a:r>
              <a:rPr lang="en-GB" dirty="0"/>
              <a:t>Doing </a:t>
            </a:r>
            <a:r>
              <a:rPr lang="en-GB" dirty="0"/>
              <a:t>m</a:t>
            </a:r>
            <a:r>
              <a:rPr lang="en-GB" dirty="0" smtClean="0"/>
              <a:t>aths</a:t>
            </a:r>
            <a:endParaRPr lang="en-GB" dirty="0"/>
          </a:p>
        </p:txBody>
      </p:sp>
    </p:spTree>
    <p:extLst>
      <p:ext uri="{BB962C8B-B14F-4D97-AF65-F5344CB8AC3E}">
        <p14:creationId xmlns:p14="http://schemas.microsoft.com/office/powerpoint/2010/main" val="277989100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Statements, Expressions and Comments</a:t>
            </a:r>
          </a:p>
        </p:txBody>
      </p:sp>
      <p:sp>
        <p:nvSpPr>
          <p:cNvPr id="6147" name="Rectangle 3"/>
          <p:cNvSpPr>
            <a:spLocks noGrp="1" noChangeArrowheads="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A statement can be:</a:t>
            </a:r>
          </a:p>
          <a:p>
            <a:pPr marL="684000" lvl="1" indent="-342900">
              <a:buSzPct val="115000"/>
            </a:pPr>
            <a:r>
              <a:rPr lang="en-GB" dirty="0"/>
              <a:t>Comment, declaration, expression, control statement, block</a:t>
            </a:r>
          </a:p>
          <a:p>
            <a:pPr marL="342900" indent="-342900">
              <a:buFont typeface="Arial" panose="020B0604020202020204" pitchFamily="34" charset="0"/>
              <a:buChar char="•"/>
            </a:pPr>
            <a:r>
              <a:rPr lang="en-GB" b="1" dirty="0"/>
              <a:t>An expression is anything that evaluates to a value</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Other types of comments are used for program documentation</a:t>
            </a:r>
          </a:p>
        </p:txBody>
      </p:sp>
      <p:sp>
        <p:nvSpPr>
          <p:cNvPr id="807940" name="Rectangle 4"/>
          <p:cNvSpPr>
            <a:spLocks noChangeArrowheads="1"/>
          </p:cNvSpPr>
          <p:nvPr/>
        </p:nvSpPr>
        <p:spPr bwMode="auto">
          <a:xfrm>
            <a:off x="684553" y="2702464"/>
            <a:ext cx="9967735" cy="925513"/>
          </a:xfrm>
          <a:prstGeom prst="rect">
            <a:avLst/>
          </a:prstGeom>
          <a:solidFill>
            <a:schemeClr val="bg1"/>
          </a:solidFill>
          <a:ln w="19050">
            <a:solidFill>
              <a:schemeClr val="tx1"/>
            </a:solid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defRPr/>
            </a:pPr>
            <a:r>
              <a:rPr lang="en-GB" dirty="0">
                <a:solidFill>
                  <a:srgbClr val="008000"/>
                </a:solidFill>
                <a:latin typeface="Lucida Console" pitchFamily="49" charset="0"/>
              </a:rPr>
              <a:t>/*</a:t>
            </a:r>
          </a:p>
          <a:p>
            <a:pPr defTabSz="739775" eaLnBrk="0" hangingPunct="0">
              <a:defRPr/>
            </a:pPr>
            <a:r>
              <a:rPr lang="en-GB" dirty="0">
                <a:solidFill>
                  <a:srgbClr val="008000"/>
                </a:solidFill>
                <a:latin typeface="Lucida Console" pitchFamily="49" charset="0"/>
              </a:rPr>
              <a:t>This is a multi-line comment ...      </a:t>
            </a:r>
          </a:p>
          <a:p>
            <a:pPr defTabSz="739775" eaLnBrk="0" hangingPunct="0">
              <a:defRPr/>
            </a:pPr>
            <a:r>
              <a:rPr lang="en-GB" dirty="0">
                <a:solidFill>
                  <a:srgbClr val="008000"/>
                </a:solidFill>
                <a:latin typeface="Lucida Console" pitchFamily="49" charset="0"/>
              </a:rPr>
              <a:t>*/ </a:t>
            </a:r>
          </a:p>
        </p:txBody>
      </p:sp>
      <p:sp>
        <p:nvSpPr>
          <p:cNvPr id="807941" name="Rectangle 5"/>
          <p:cNvSpPr>
            <a:spLocks noChangeArrowheads="1"/>
          </p:cNvSpPr>
          <p:nvPr/>
        </p:nvSpPr>
        <p:spPr bwMode="auto">
          <a:xfrm>
            <a:off x="709652" y="3873743"/>
            <a:ext cx="9916478" cy="369277"/>
          </a:xfrm>
          <a:prstGeom prst="rect">
            <a:avLst/>
          </a:prstGeom>
          <a:solidFill>
            <a:schemeClr val="bg1"/>
          </a:solidFill>
          <a:ln w="19050">
            <a:solidFill>
              <a:schemeClr val="tx1"/>
            </a:solid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defRPr/>
            </a:pPr>
            <a:r>
              <a:rPr lang="en-GB" b="1" dirty="0">
                <a:latin typeface="Lucida Console" pitchFamily="49" charset="0"/>
              </a:rPr>
              <a:t>  ... </a:t>
            </a:r>
            <a:r>
              <a:rPr lang="en-GB" b="1" dirty="0">
                <a:solidFill>
                  <a:srgbClr val="008000"/>
                </a:solidFill>
                <a:latin typeface="Lucida Console" pitchFamily="49" charset="0"/>
              </a:rPr>
              <a:t>// This is a single-line comment   </a:t>
            </a:r>
          </a:p>
        </p:txBody>
      </p:sp>
      <p:sp>
        <p:nvSpPr>
          <p:cNvPr id="2" name="TextBox 1"/>
          <p:cNvSpPr txBox="1"/>
          <p:nvPr/>
        </p:nvSpPr>
        <p:spPr>
          <a:xfrm>
            <a:off x="770360" y="5070391"/>
            <a:ext cx="9861129" cy="954107"/>
          </a:xfrm>
          <a:prstGeom prst="rect">
            <a:avLst/>
          </a:prstGeom>
          <a:solidFill>
            <a:schemeClr val="bg1"/>
          </a:solidFill>
          <a:ln w="19050">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600" b="1" dirty="0">
                <a:cs typeface="Arial" pitchFamily="34" charset="0"/>
              </a:rPr>
              <a:t>Please see</a:t>
            </a:r>
            <a:r>
              <a:rPr lang="en-GB" sz="2000" b="1" dirty="0">
                <a:cs typeface="Arial" pitchFamily="34" charset="0"/>
              </a:rPr>
              <a:t> </a:t>
            </a:r>
            <a:r>
              <a:rPr lang="en-GB" sz="1600" dirty="0">
                <a:hlinkClick r:id="rId3"/>
              </a:rPr>
              <a:t>https://docs.oracle.com/javase/8/docs/technotes/tools/windows/javadoc.html</a:t>
            </a:r>
            <a:r>
              <a:rPr lang="en-GB" sz="1600" dirty="0"/>
              <a:t> </a:t>
            </a:r>
            <a:r>
              <a:rPr lang="en-GB" sz="1400" dirty="0"/>
              <a:t/>
            </a:r>
            <a:br>
              <a:rPr lang="en-GB" sz="1400" dirty="0"/>
            </a:br>
            <a:r>
              <a:rPr lang="en-GB" sz="1600" b="1" dirty="0">
                <a:cs typeface="Arial" pitchFamily="34" charset="0"/>
              </a:rPr>
              <a:t>for Javadoc comments </a:t>
            </a:r>
            <a:r>
              <a:rPr lang="en-GB" b="1" dirty="0">
                <a:cs typeface="Arial" pitchFamily="34" charset="0"/>
              </a:rPr>
              <a:t>and</a:t>
            </a:r>
            <a:r>
              <a:rPr lang="en-GB" sz="2000" b="1" dirty="0">
                <a:cs typeface="Arial" pitchFamily="34" charset="0"/>
              </a:rPr>
              <a:t> </a:t>
            </a:r>
            <a:r>
              <a:rPr lang="en-GB" sz="1600" dirty="0">
                <a:hlinkClick r:id="rId4"/>
              </a:rPr>
              <a:t>https://docs.microsoft.com/en-us/dotnet/csharp/codedoc</a:t>
            </a:r>
            <a:r>
              <a:rPr lang="en-GB" sz="1600" dirty="0"/>
              <a:t> </a:t>
            </a:r>
            <a:r>
              <a:rPr lang="en-GB" sz="2400" dirty="0"/>
              <a:t/>
            </a:r>
            <a:br>
              <a:rPr lang="en-GB" sz="2400" dirty="0"/>
            </a:br>
            <a:r>
              <a:rPr lang="en-GB" sz="1600" b="1" dirty="0"/>
              <a:t>for XML Documentation in .NET</a:t>
            </a:r>
            <a:endParaRPr lang="en-GB" sz="2000" b="1" dirty="0">
              <a:cs typeface="Arial" pitchFamily="34" charset="0"/>
            </a:endParaRPr>
          </a:p>
        </p:txBody>
      </p:sp>
    </p:spTree>
    <p:extLst>
      <p:ext uri="{BB962C8B-B14F-4D97-AF65-F5344CB8AC3E}">
        <p14:creationId xmlns:p14="http://schemas.microsoft.com/office/powerpoint/2010/main" val="40405192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Java Identifiers used for naming types, variables etc</a:t>
            </a:r>
            <a:r>
              <a:rPr lang="en-GB" dirty="0" smtClean="0"/>
              <a:t>.</a:t>
            </a:r>
            <a:endParaRPr lang="en-GB" dirty="0" smtClean="0"/>
          </a:p>
        </p:txBody>
      </p:sp>
      <p:sp>
        <p:nvSpPr>
          <p:cNvPr id="4" name="Text Placeholder 3"/>
          <p:cNvSpPr>
            <a:spLocks noGrp="1"/>
          </p:cNvSpPr>
          <p:nvPr>
            <p:ph idx="1"/>
          </p:nvPr>
        </p:nvSpPr>
        <p:spPr>
          <a:xfrm>
            <a:off x="341272" y="1368256"/>
            <a:ext cx="6447455" cy="4598435"/>
          </a:xfrm>
        </p:spPr>
        <p:txBody>
          <a:bodyPr vert="horz" lIns="0" tIns="0" rIns="0" bIns="0" rtlCol="0" anchor="t" anchorCtr="0">
            <a:noAutofit/>
          </a:bodyPr>
          <a:lstStyle/>
          <a:p>
            <a:pPr marL="342900" indent="-342900">
              <a:buChar char="•"/>
            </a:pPr>
            <a:r>
              <a:rPr lang="en-GB" b="1" dirty="0"/>
              <a:t>Naming convention</a:t>
            </a:r>
          </a:p>
          <a:p>
            <a:pPr marL="684000" lvl="1"/>
            <a:r>
              <a:rPr lang="en-GB" dirty="0"/>
              <a:t>Always start with a letter of the </a:t>
            </a:r>
            <a:r>
              <a:rPr lang="en-GB" dirty="0" smtClean="0"/>
              <a:t>alphabet</a:t>
            </a:r>
            <a:endParaRPr lang="en-GB" dirty="0"/>
          </a:p>
          <a:p>
            <a:pPr marL="684000" lvl="1"/>
            <a:r>
              <a:rPr lang="en-GB" dirty="0" smtClean="0"/>
              <a:t>Cannot </a:t>
            </a:r>
            <a:r>
              <a:rPr lang="en-GB" dirty="0"/>
              <a:t>start with a number</a:t>
            </a:r>
          </a:p>
          <a:p>
            <a:pPr marL="684000" lvl="1"/>
            <a:r>
              <a:rPr lang="en-GB" dirty="0" smtClean="0"/>
              <a:t>Cannot </a:t>
            </a:r>
            <a:r>
              <a:rPr lang="en-GB" dirty="0"/>
              <a:t>use a reserved word</a:t>
            </a:r>
          </a:p>
          <a:p>
            <a:pPr marL="684000" lvl="1"/>
            <a:r>
              <a:rPr lang="en-GB" dirty="0"/>
              <a:t>Java is case sensitive</a:t>
            </a:r>
          </a:p>
          <a:p>
            <a:pPr marL="684000" lvl="1"/>
            <a:endParaRPr lang="en-GB" dirty="0"/>
          </a:p>
          <a:p>
            <a:pPr marL="342900" indent="-342900">
              <a:buChar char="•"/>
            </a:pPr>
            <a:r>
              <a:rPr lang="en-GB" b="1" dirty="0"/>
              <a:t>Naming guidance </a:t>
            </a:r>
          </a:p>
          <a:p>
            <a:pPr marL="684000" lvl="1"/>
            <a:r>
              <a:rPr lang="en-GB" b="1" u="sng" dirty="0" err="1"/>
              <a:t>P</a:t>
            </a:r>
            <a:r>
              <a:rPr lang="en-GB" dirty="0" err="1"/>
              <a:t>ascal</a:t>
            </a:r>
            <a:r>
              <a:rPr lang="en-GB" b="1" u="sng" dirty="0" err="1"/>
              <a:t>C</a:t>
            </a:r>
            <a:r>
              <a:rPr lang="en-GB" dirty="0" err="1"/>
              <a:t>asing</a:t>
            </a:r>
            <a:r>
              <a:rPr lang="en-GB" dirty="0"/>
              <a:t> – Types (classes)</a:t>
            </a:r>
          </a:p>
          <a:p>
            <a:pPr marL="684000" lvl="1"/>
            <a:r>
              <a:rPr lang="en-GB" dirty="0" err="1"/>
              <a:t>camel</a:t>
            </a:r>
            <a:r>
              <a:rPr lang="en-GB" b="1" u="sng" dirty="0" err="1"/>
              <a:t>C</a:t>
            </a:r>
            <a:r>
              <a:rPr lang="en-GB" dirty="0" err="1"/>
              <a:t>asing</a:t>
            </a:r>
            <a:r>
              <a:rPr lang="en-GB" dirty="0"/>
              <a:t> – methods, variables </a:t>
            </a:r>
            <a:r>
              <a:rPr lang="en-GB" dirty="0" err="1" smtClean="0"/>
              <a:t>etc</a:t>
            </a:r>
            <a:endParaRPr lang="en-GB" dirty="0"/>
          </a:p>
          <a:p>
            <a:pPr marL="684000" lvl="1"/>
            <a:r>
              <a:rPr lang="en-GB" dirty="0"/>
              <a:t>P</a:t>
            </a:r>
            <a:r>
              <a:rPr lang="en-GB" dirty="0" smtClean="0"/>
              <a:t>ackages </a:t>
            </a:r>
            <a:r>
              <a:rPr lang="en-GB" dirty="0"/>
              <a:t>are in lowercase e.g. </a:t>
            </a:r>
            <a:r>
              <a:rPr lang="en-GB" dirty="0" err="1"/>
              <a:t>java.util</a:t>
            </a:r>
            <a:endParaRPr lang="en-GB" dirty="0"/>
          </a:p>
          <a:p>
            <a:pPr marL="342900" indent="-342900">
              <a:buChar char="•"/>
            </a:pPr>
            <a:endParaRPr lang="en-IN" b="1" dirty="0"/>
          </a:p>
        </p:txBody>
      </p:sp>
      <p:sp>
        <p:nvSpPr>
          <p:cNvPr id="2" name="Rectangle 1"/>
          <p:cNvSpPr/>
          <p:nvPr/>
        </p:nvSpPr>
        <p:spPr>
          <a:xfrm>
            <a:off x="7637384" y="1445878"/>
            <a:ext cx="2995444" cy="44627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student</a:t>
            </a:r>
            <a:r>
              <a:rPr lang="en-GB" sz="1600" dirty="0">
                <a:solidFill>
                  <a:srgbClr val="000000"/>
                </a:solidFill>
                <a:latin typeface="Consolas" panose="020B0609020204030204" pitchFamily="49" charset="0"/>
              </a:rPr>
              <a:t>;</a:t>
            </a:r>
            <a:r>
              <a:rPr lang="en-GB" sz="2000" b="1" dirty="0">
                <a:solidFill>
                  <a:srgbClr val="FF0000"/>
                </a:solidFill>
                <a:latin typeface="Consolas" panose="020B0609020204030204" pitchFamily="49" charset="0"/>
                <a:sym typeface="Wingdings" panose="05000000000000000000" pitchFamily="2" charset="2"/>
              </a:rPr>
              <a:t>	</a:t>
            </a:r>
            <a:r>
              <a:rPr lang="en-GB" sz="2000" b="1" dirty="0">
                <a:solidFill>
                  <a:srgbClr val="00B050"/>
                </a:solidFill>
                <a:latin typeface="Consolas" panose="020B0609020204030204" pitchFamily="49" charset="0"/>
                <a:sym typeface="Wingdings" panose="05000000000000000000" pitchFamily="2" charset="2"/>
              </a:rPr>
              <a:t></a:t>
            </a:r>
            <a:endParaRPr lang="en-GB" sz="1600" b="1"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student1</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b="1"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Student;	</a:t>
            </a:r>
            <a:r>
              <a:rPr lang="en-GB" sz="1600" b="1" dirty="0">
                <a:solidFill>
                  <a:srgbClr val="00B050"/>
                </a:solidFill>
                <a:latin typeface="Consolas" panose="020B0609020204030204" pitchFamily="49" charset="0"/>
                <a:sym typeface="Wingdings" panose="05000000000000000000" pitchFamily="2" charset="2"/>
              </a:rPr>
              <a:t></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sz="1600" b="1" dirty="0">
                <a:solidFill>
                  <a:schemeClr val="tx1"/>
                </a:solidFill>
                <a:latin typeface="Consolas" panose="020B0609020204030204" pitchFamily="49" charset="0"/>
                <a:sym typeface="Wingdings" panose="05000000000000000000" pitchFamily="2" charset="2"/>
              </a:rPr>
              <a:t>but</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b="1" dirty="0">
                <a:solidFill>
                  <a:srgbClr val="FF0000"/>
                </a:solidFill>
                <a:latin typeface="Consolas" panose="020B0609020204030204" pitchFamily="49" charset="0"/>
                <a:sym typeface="Wingdings" panose="05000000000000000000" pitchFamily="2" charset="2"/>
              </a:rPr>
              <a:t></a:t>
            </a:r>
            <a:r>
              <a:rPr lang="en-GB" b="1" dirty="0">
                <a:solidFill>
                  <a:schemeClr val="accent6">
                    <a:lumMod val="50000"/>
                  </a:schemeClr>
                </a:solidFill>
                <a:latin typeface="Consolas" panose="020B0609020204030204" pitchFamily="49" charset="0"/>
                <a:sym typeface="Wingdings" panose="05000000000000000000" pitchFamily="2" charset="2"/>
              </a:rPr>
              <a:t>   </a:t>
            </a:r>
            <a:endParaRPr lang="en-GB" sz="1600"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1student</a:t>
            </a:r>
            <a:r>
              <a:rPr lang="en-GB" sz="1600" dirty="0">
                <a:solidFill>
                  <a:srgbClr val="000000"/>
                </a:solidFill>
                <a:latin typeface="Consolas" panose="020B0609020204030204" pitchFamily="49" charset="0"/>
              </a:rPr>
              <a:t>; </a:t>
            </a:r>
            <a:r>
              <a:rPr lang="en-GB" sz="2000" b="1" dirty="0">
                <a:solidFill>
                  <a:srgbClr val="FF0000"/>
                </a:solidFill>
                <a:latin typeface="Consolas" panose="020B0609020204030204" pitchFamily="49" charset="0"/>
                <a:sym typeface="Wingdings" panose="05000000000000000000" pitchFamily="2" charset="2"/>
              </a:rPr>
              <a:t></a:t>
            </a:r>
            <a:endParaRPr lang="en-GB" sz="1600" u="sng"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_student;	</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sz="1600" b="1" dirty="0">
                <a:solidFill>
                  <a:srgbClr val="00B050"/>
                </a:solidFill>
                <a:latin typeface="Consolas" panose="020B0609020204030204" pitchFamily="49" charset="0"/>
                <a:sym typeface="Wingdings" panose="05000000000000000000" pitchFamily="2" charset="2"/>
              </a:rPr>
              <a:t></a:t>
            </a:r>
            <a:r>
              <a:rPr lang="en-GB" sz="1600" dirty="0">
                <a:solidFill>
                  <a:srgbClr val="000000"/>
                </a:solidFill>
                <a:latin typeface="Consolas" panose="020B0609020204030204" pitchFamily="49" charset="0"/>
              </a:rPr>
              <a:t>  </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studentName</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student_name</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a:p>
            <a:endParaRPr lang="en-GB" sz="1600" u="sng"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2000" b="1" dirty="0">
                <a:solidFill>
                  <a:srgbClr val="FF0000"/>
                </a:solidFill>
                <a:latin typeface="Consolas" panose="020B0609020204030204" pitchFamily="49" charset="0"/>
                <a:sym typeface="Wingdings" panose="05000000000000000000" pitchFamily="2" charset="2"/>
              </a:rPr>
              <a:t></a:t>
            </a:r>
            <a:endParaRPr lang="en-GB" sz="1600" b="1" u="sng"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publicStudent</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94392994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C# Identifiers used for naming types, variables </a:t>
            </a:r>
            <a:r>
              <a:rPr lang="en-GB" dirty="0" err="1" smtClean="0"/>
              <a:t>etc</a:t>
            </a:r>
            <a:endParaRPr lang="en-GB" dirty="0" smtClean="0"/>
          </a:p>
        </p:txBody>
      </p:sp>
      <p:sp>
        <p:nvSpPr>
          <p:cNvPr id="3" name="Text Placeholder 2"/>
          <p:cNvSpPr>
            <a:spLocks noGrp="1"/>
          </p:cNvSpPr>
          <p:nvPr>
            <p:ph idx="1"/>
          </p:nvPr>
        </p:nvSpPr>
        <p:spPr>
          <a:xfrm>
            <a:off x="341273" y="1368256"/>
            <a:ext cx="6161128" cy="4432180"/>
          </a:xfrm>
        </p:spPr>
        <p:txBody>
          <a:bodyPr vert="horz" lIns="0" tIns="0" rIns="0" bIns="0" rtlCol="0" anchor="t" anchorCtr="0">
            <a:noAutofit/>
          </a:bodyPr>
          <a:lstStyle/>
          <a:p>
            <a:pPr marL="342900" indent="-342900">
              <a:buChar char="•"/>
            </a:pPr>
            <a:r>
              <a:rPr lang="en-GB" b="1" dirty="0"/>
              <a:t>Naming convention</a:t>
            </a:r>
          </a:p>
          <a:p>
            <a:pPr marL="684000" lvl="1"/>
            <a:r>
              <a:rPr lang="en-GB" dirty="0"/>
              <a:t>Always start with a letter of the </a:t>
            </a:r>
            <a:r>
              <a:rPr lang="en-GB" dirty="0" smtClean="0"/>
              <a:t>alphabet </a:t>
            </a:r>
            <a:endParaRPr lang="en-GB" dirty="0"/>
          </a:p>
          <a:p>
            <a:pPr marL="684000" lvl="1"/>
            <a:r>
              <a:rPr lang="en-GB" dirty="0" smtClean="0"/>
              <a:t>Cannot </a:t>
            </a:r>
            <a:r>
              <a:rPr lang="en-GB" dirty="0"/>
              <a:t>start with a number</a:t>
            </a:r>
          </a:p>
          <a:p>
            <a:pPr marL="684000" lvl="1"/>
            <a:r>
              <a:rPr lang="en-GB" dirty="0" smtClean="0"/>
              <a:t>Cannot </a:t>
            </a:r>
            <a:r>
              <a:rPr lang="en-GB" dirty="0"/>
              <a:t>use a reserved word</a:t>
            </a:r>
          </a:p>
          <a:p>
            <a:pPr marL="684000" lvl="1"/>
            <a:r>
              <a:rPr lang="en-GB" dirty="0"/>
              <a:t>Java is case sensitive</a:t>
            </a:r>
          </a:p>
          <a:p>
            <a:pPr marL="684000" lvl="1"/>
            <a:endParaRPr lang="en-GB" dirty="0"/>
          </a:p>
          <a:p>
            <a:pPr marL="342900" indent="-342900">
              <a:buChar char="•"/>
            </a:pPr>
            <a:r>
              <a:rPr lang="en-GB" b="1" dirty="0"/>
              <a:t>Naming guidance </a:t>
            </a:r>
          </a:p>
          <a:p>
            <a:pPr marL="684000" lvl="1"/>
            <a:r>
              <a:rPr lang="en-GB" b="1" u="sng" dirty="0" err="1"/>
              <a:t>P</a:t>
            </a:r>
            <a:r>
              <a:rPr lang="en-GB" dirty="0" err="1"/>
              <a:t>ascal</a:t>
            </a:r>
            <a:r>
              <a:rPr lang="en-GB" b="1" u="sng" dirty="0" err="1"/>
              <a:t>C</a:t>
            </a:r>
            <a:r>
              <a:rPr lang="en-GB" dirty="0" err="1"/>
              <a:t>asing</a:t>
            </a:r>
            <a:r>
              <a:rPr lang="en-GB" dirty="0"/>
              <a:t> </a:t>
            </a:r>
          </a:p>
          <a:p>
            <a:pPr marL="1026000" lvl="1"/>
            <a:r>
              <a:rPr lang="en-GB" dirty="0" err="1"/>
              <a:t>classe</a:t>
            </a:r>
            <a:r>
              <a:rPr lang="en-GB" dirty="0"/>
              <a:t>, </a:t>
            </a:r>
            <a:r>
              <a:rPr lang="en-GB" dirty="0" err="1"/>
              <a:t>struct</a:t>
            </a:r>
            <a:r>
              <a:rPr lang="en-GB" dirty="0"/>
              <a:t>, method, namespaces</a:t>
            </a:r>
          </a:p>
          <a:p>
            <a:pPr marL="684000" lvl="1"/>
            <a:r>
              <a:rPr lang="en-GB" dirty="0" err="1"/>
              <a:t>camel</a:t>
            </a:r>
            <a:r>
              <a:rPr lang="en-GB" b="1" u="sng" dirty="0" err="1"/>
              <a:t>C</a:t>
            </a:r>
            <a:r>
              <a:rPr lang="en-GB" dirty="0" err="1"/>
              <a:t>asing</a:t>
            </a:r>
            <a:r>
              <a:rPr lang="en-GB" dirty="0"/>
              <a:t> – variable</a:t>
            </a:r>
          </a:p>
          <a:p>
            <a:pPr marL="342900" indent="-342900">
              <a:buChar char="•"/>
            </a:pPr>
            <a:endParaRPr lang="en-IN" b="1" dirty="0"/>
          </a:p>
        </p:txBody>
      </p:sp>
      <p:sp>
        <p:nvSpPr>
          <p:cNvPr id="2" name="Rectangle 1"/>
          <p:cNvSpPr/>
          <p:nvPr/>
        </p:nvSpPr>
        <p:spPr>
          <a:xfrm>
            <a:off x="7634656" y="1504223"/>
            <a:ext cx="2995444" cy="4462760"/>
          </a:xfrm>
          <a:prstGeom prst="rect">
            <a:avLst/>
          </a:prstGeom>
          <a:solidFill>
            <a:srgbClr val="28CFF9">
              <a:alpha val="40000"/>
            </a:srgb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student</a:t>
            </a:r>
            <a:r>
              <a:rPr lang="en-GB" sz="1600" dirty="0">
                <a:solidFill>
                  <a:srgbClr val="000000"/>
                </a:solidFill>
                <a:latin typeface="Consolas" panose="020B0609020204030204" pitchFamily="49" charset="0"/>
              </a:rPr>
              <a:t>;</a:t>
            </a:r>
            <a:r>
              <a:rPr lang="en-GB" sz="2000" b="1" dirty="0">
                <a:solidFill>
                  <a:srgbClr val="FF0000"/>
                </a:solidFill>
                <a:latin typeface="Consolas" panose="020B0609020204030204" pitchFamily="49" charset="0"/>
                <a:sym typeface="Wingdings" panose="05000000000000000000" pitchFamily="2" charset="2"/>
              </a:rPr>
              <a:t>	</a:t>
            </a:r>
            <a:r>
              <a:rPr lang="en-GB" sz="2000" b="1" dirty="0">
                <a:solidFill>
                  <a:srgbClr val="00B050"/>
                </a:solidFill>
                <a:latin typeface="Consolas" panose="020B0609020204030204" pitchFamily="49" charset="0"/>
                <a:sym typeface="Wingdings" panose="05000000000000000000" pitchFamily="2" charset="2"/>
              </a:rPr>
              <a:t></a:t>
            </a:r>
            <a:endParaRPr lang="en-GB" sz="1600" b="1"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student1</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b="1"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Student;	</a:t>
            </a:r>
            <a:r>
              <a:rPr lang="en-GB" sz="1600" b="1" dirty="0">
                <a:solidFill>
                  <a:srgbClr val="00B050"/>
                </a:solidFill>
                <a:latin typeface="Consolas" panose="020B0609020204030204" pitchFamily="49" charset="0"/>
                <a:sym typeface="Wingdings" panose="05000000000000000000" pitchFamily="2" charset="2"/>
              </a:rPr>
              <a:t></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sz="1600" b="1" dirty="0">
                <a:solidFill>
                  <a:schemeClr val="tx1"/>
                </a:solidFill>
                <a:latin typeface="Consolas" panose="020B0609020204030204" pitchFamily="49" charset="0"/>
                <a:sym typeface="Wingdings" panose="05000000000000000000" pitchFamily="2" charset="2"/>
              </a:rPr>
              <a:t>but</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sz="1600" b="1" dirty="0">
                <a:solidFill>
                  <a:srgbClr val="FF0000"/>
                </a:solidFill>
                <a:latin typeface="Consolas" panose="020B0609020204030204" pitchFamily="49" charset="0"/>
                <a:sym typeface="Wingdings" panose="05000000000000000000" pitchFamily="2" charset="2"/>
              </a:rPr>
              <a:t></a:t>
            </a:r>
            <a:r>
              <a:rPr lang="en-GB" sz="1600" b="1" dirty="0">
                <a:solidFill>
                  <a:schemeClr val="accent6">
                    <a:lumMod val="50000"/>
                  </a:schemeClr>
                </a:solidFill>
                <a:latin typeface="Consolas" panose="020B0609020204030204" pitchFamily="49" charset="0"/>
                <a:sym typeface="Wingdings" panose="05000000000000000000" pitchFamily="2" charset="2"/>
              </a:rPr>
              <a:t>   </a:t>
            </a:r>
            <a:endParaRPr lang="en-GB" sz="1600"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1student</a:t>
            </a:r>
            <a:r>
              <a:rPr lang="en-GB" sz="1600" dirty="0">
                <a:solidFill>
                  <a:srgbClr val="000000"/>
                </a:solidFill>
                <a:latin typeface="Consolas" panose="020B0609020204030204" pitchFamily="49" charset="0"/>
              </a:rPr>
              <a:t>; </a:t>
            </a:r>
            <a:r>
              <a:rPr lang="en-GB" sz="2000" b="1" dirty="0">
                <a:solidFill>
                  <a:srgbClr val="FF0000"/>
                </a:solidFill>
                <a:latin typeface="Consolas" panose="020B0609020204030204" pitchFamily="49" charset="0"/>
                <a:sym typeface="Wingdings" panose="05000000000000000000" pitchFamily="2" charset="2"/>
              </a:rPr>
              <a:t></a:t>
            </a:r>
            <a:endParaRPr lang="en-GB" sz="1600" u="sng"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_student;	</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sz="1600" b="1" dirty="0">
                <a:solidFill>
                  <a:srgbClr val="00B050"/>
                </a:solidFill>
                <a:latin typeface="Consolas" panose="020B0609020204030204" pitchFamily="49" charset="0"/>
                <a:sym typeface="Wingdings" panose="05000000000000000000" pitchFamily="2" charset="2"/>
              </a:rPr>
              <a:t></a:t>
            </a:r>
            <a:r>
              <a:rPr lang="en-GB" sz="1600" dirty="0">
                <a:solidFill>
                  <a:srgbClr val="000000"/>
                </a:solidFill>
                <a:latin typeface="Consolas" panose="020B0609020204030204" pitchFamily="49" charset="0"/>
              </a:rPr>
              <a:t>  </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studentName</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student_name</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a:p>
            <a:endParaRPr lang="en-GB" sz="1600" u="sng"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2000" b="1" dirty="0">
                <a:solidFill>
                  <a:srgbClr val="FF0000"/>
                </a:solidFill>
                <a:latin typeface="Consolas" panose="020B0609020204030204" pitchFamily="49" charset="0"/>
                <a:sym typeface="Wingdings" panose="05000000000000000000" pitchFamily="2" charset="2"/>
              </a:rPr>
              <a:t></a:t>
            </a:r>
            <a:endParaRPr lang="en-GB" sz="1600" b="1" u="sng"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publicStudent</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291412902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Variables</a:t>
            </a:r>
            <a:endParaRPr lang="en-GB" dirty="0" smtClean="0"/>
          </a:p>
        </p:txBody>
      </p:sp>
      <p:sp>
        <p:nvSpPr>
          <p:cNvPr id="8195" name="Rectangle 3"/>
          <p:cNvSpPr>
            <a:spLocks noGrp="1" noChangeArrowheads="1"/>
          </p:cNvSpPr>
          <p:nvPr>
            <p:ph idx="1"/>
          </p:nvPr>
        </p:nvSpPr>
        <p:spPr>
          <a:xfrm>
            <a:off x="341272" y="1368256"/>
            <a:ext cx="11516239" cy="1129847"/>
          </a:xfrm>
        </p:spPr>
        <p:txBody>
          <a:bodyPr vert="horz" lIns="0" tIns="0" rIns="0" bIns="0" rtlCol="0" anchor="t" anchorCtr="0">
            <a:noAutofit/>
          </a:bodyPr>
          <a:lstStyle/>
          <a:p>
            <a:r>
              <a:rPr lang="en-US" b="1" dirty="0"/>
              <a:t>Symbolic name for an address in memory</a:t>
            </a:r>
          </a:p>
          <a:p>
            <a:pPr marL="342000" lvl="1" indent="-342900">
              <a:buSzPct val="115000"/>
            </a:pPr>
            <a:r>
              <a:rPr lang="en-US" dirty="0"/>
              <a:t>Must be declared with a type before use</a:t>
            </a:r>
          </a:p>
          <a:p>
            <a:pPr marL="342000" lvl="1" indent="-342900">
              <a:buSzPct val="115000"/>
            </a:pPr>
            <a:r>
              <a:rPr lang="en-US" dirty="0"/>
              <a:t>Local variables must be </a:t>
            </a:r>
            <a:r>
              <a:rPr lang="en-GB" dirty="0"/>
              <a:t>initialised</a:t>
            </a:r>
            <a:r>
              <a:rPr lang="en-US" dirty="0"/>
              <a:t> before being read from</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812036" name="Rectangle 4"/>
          <p:cNvSpPr>
            <a:spLocks noChangeArrowheads="1"/>
          </p:cNvSpPr>
          <p:nvPr/>
        </p:nvSpPr>
        <p:spPr bwMode="auto">
          <a:xfrm>
            <a:off x="719448" y="2603464"/>
            <a:ext cx="7309091" cy="3044423"/>
          </a:xfrm>
          <a:prstGeom prst="rect">
            <a:avLst/>
          </a:prstGeom>
          <a:solidFill>
            <a:schemeClr val="bg1"/>
          </a:solidFill>
          <a:ln w="19050">
            <a:solidFill>
              <a:schemeClr val="accent1"/>
            </a:solidFill>
            <a:miter lim="800000"/>
            <a:headEnd/>
            <a:tailEnd/>
          </a:ln>
          <a:effectLst/>
        </p:spPr>
        <p:txBody>
          <a:bodyPr wrap="square" lIns="90488" tIns="44450" rIns="90488" bIns="44450">
            <a:spAutoFit/>
          </a:bodyPr>
          <a:lstStyle/>
          <a:p>
            <a:pPr defTabSz="739775" eaLnBrk="0" hangingPunct="0">
              <a:tabLst>
                <a:tab pos="338138" algn="l"/>
              </a:tabLst>
              <a:defRPr/>
            </a:pPr>
            <a:r>
              <a:rPr lang="en-GB" dirty="0">
                <a:solidFill>
                  <a:srgbClr val="0000FF"/>
                </a:solidFill>
                <a:latin typeface="Lucida Console" pitchFamily="49" charset="0"/>
              </a:rPr>
              <a:t>public void </a:t>
            </a:r>
            <a:r>
              <a:rPr lang="en-GB" dirty="0">
                <a:latin typeface="Lucida Console" pitchFamily="49" charset="0"/>
              </a:rPr>
              <a:t>main(String[] </a:t>
            </a:r>
            <a:r>
              <a:rPr lang="en-GB" dirty="0" err="1">
                <a:latin typeface="Lucida Console" pitchFamily="49" charset="0"/>
              </a:rPr>
              <a:t>args</a:t>
            </a:r>
            <a:r>
              <a:rPr lang="en-GB" dirty="0">
                <a:latin typeface="Lucida Console" pitchFamily="49" charset="0"/>
              </a:rPr>
              <a:t>) </a:t>
            </a:r>
            <a:r>
              <a:rPr lang="en-GB" dirty="0">
                <a:solidFill>
                  <a:srgbClr val="000000"/>
                </a:solidFill>
                <a:latin typeface="Lucida Console" pitchFamily="49" charset="0"/>
              </a:rPr>
              <a:t>{</a:t>
            </a:r>
          </a:p>
          <a:p>
            <a:pPr defTabSz="739775" eaLnBrk="0" hangingPunct="0">
              <a:tabLst>
                <a:tab pos="338138" algn="l"/>
              </a:tabLst>
              <a:defRPr/>
            </a:pPr>
            <a:r>
              <a:rPr lang="en-GB" dirty="0">
                <a:solidFill>
                  <a:srgbClr val="0000FF"/>
                </a:solidFill>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solidFill>
                  <a:srgbClr val="000000"/>
                </a:solidFill>
                <a:latin typeface="Lucida Console" pitchFamily="49" charset="0"/>
              </a:rPr>
              <a:t>myAge</a:t>
            </a:r>
            <a:r>
              <a:rPr lang="en-GB" dirty="0">
                <a:solidFill>
                  <a:srgbClr val="000000"/>
                </a:solidFill>
                <a:latin typeface="Lucida Console" pitchFamily="49" charset="0"/>
              </a:rPr>
              <a:t>;</a:t>
            </a:r>
          </a:p>
          <a:p>
            <a:pPr defTabSz="739775" eaLnBrk="0" hangingPunct="0">
              <a:tabLst>
                <a:tab pos="338138" algn="l"/>
              </a:tabLst>
              <a:defRPr/>
            </a:pPr>
            <a:r>
              <a:rPr lang="en-GB" dirty="0">
                <a:solidFill>
                  <a:srgbClr val="0000FF"/>
                </a:solidFill>
                <a:latin typeface="Lucida Console" pitchFamily="49" charset="0"/>
              </a:rPr>
              <a:t>  </a:t>
            </a:r>
            <a:r>
              <a:rPr lang="en-GB" dirty="0" err="1">
                <a:solidFill>
                  <a:srgbClr val="0000FF"/>
                </a:solidFill>
                <a:latin typeface="Lucida Console" pitchFamily="49" charset="0"/>
              </a:rPr>
              <a:t>boolean</a:t>
            </a:r>
            <a:r>
              <a:rPr lang="en-GB" dirty="0">
                <a:latin typeface="Lucida Console" pitchFamily="49" charset="0"/>
              </a:rPr>
              <a:t> </a:t>
            </a:r>
            <a:r>
              <a:rPr lang="en-GB" dirty="0">
                <a:solidFill>
                  <a:srgbClr val="000000"/>
                </a:solidFill>
                <a:latin typeface="Lucida Console" pitchFamily="49" charset="0"/>
              </a:rPr>
              <a:t>answer =</a:t>
            </a:r>
            <a:r>
              <a:rPr lang="en-GB" dirty="0">
                <a:latin typeface="Lucida Console" pitchFamily="49" charset="0"/>
              </a:rPr>
              <a:t> </a:t>
            </a:r>
            <a:r>
              <a:rPr lang="en-GB" dirty="0">
                <a:solidFill>
                  <a:srgbClr val="0000FF"/>
                </a:solidFill>
                <a:latin typeface="Lucida Console" pitchFamily="49" charset="0"/>
              </a:rPr>
              <a:t>true</a:t>
            </a:r>
            <a:r>
              <a:rPr lang="en-GB" dirty="0">
                <a:solidFill>
                  <a:srgbClr val="000000"/>
                </a:solidFill>
                <a:latin typeface="Lucida Console" pitchFamily="49" charset="0"/>
              </a:rPr>
              <a:t>;</a:t>
            </a:r>
          </a:p>
          <a:p>
            <a:pPr defTabSz="739775" eaLnBrk="0" hangingPunct="0">
              <a:tabLst>
                <a:tab pos="338138" algn="l"/>
              </a:tabLst>
              <a:defRPr/>
            </a:pPr>
            <a:r>
              <a:rPr lang="en-GB" dirty="0">
                <a:solidFill>
                  <a:srgbClr val="0000FF"/>
                </a:solidFill>
                <a:latin typeface="Lucida Console" pitchFamily="49" charset="0"/>
              </a:rPr>
              <a:t>  </a:t>
            </a:r>
            <a:r>
              <a:rPr lang="en-GB" dirty="0">
                <a:latin typeface="Lucida Console" pitchFamily="49" charset="0"/>
              </a:rPr>
              <a:t>String </a:t>
            </a:r>
            <a:r>
              <a:rPr lang="en-GB" dirty="0" err="1">
                <a:solidFill>
                  <a:srgbClr val="000000"/>
                </a:solidFill>
                <a:latin typeface="Lucida Console" pitchFamily="49" charset="0"/>
              </a:rPr>
              <a:t>myName</a:t>
            </a:r>
            <a:r>
              <a:rPr lang="en-GB" dirty="0">
                <a:solidFill>
                  <a:srgbClr val="000000"/>
                </a:solidFill>
                <a:latin typeface="Lucida Console" pitchFamily="49" charset="0"/>
              </a:rPr>
              <a:t> = "Samantha";</a:t>
            </a:r>
          </a:p>
          <a:p>
            <a:pPr defTabSz="739775" eaLnBrk="0" hangingPunct="0">
              <a:tabLst>
                <a:tab pos="338138" algn="l"/>
              </a:tabLst>
              <a:defRPr/>
            </a:pPr>
            <a:r>
              <a:rPr lang="en-GB" dirty="0">
                <a:solidFill>
                  <a:srgbClr val="0000FF"/>
                </a:solidFill>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j;</a:t>
            </a:r>
            <a:endParaRPr lang="en-GB" dirty="0">
              <a:solidFill>
                <a:srgbClr val="008000"/>
              </a:solidFill>
              <a:latin typeface="Lucida Console" pitchFamily="49" charset="0"/>
            </a:endParaRPr>
          </a:p>
          <a:p>
            <a:pPr defTabSz="739775" eaLnBrk="0" hangingPunct="0">
              <a:tabLst>
                <a:tab pos="338138" algn="l"/>
              </a:tabLst>
              <a:defRPr/>
            </a:pPr>
            <a:endParaRPr lang="en-GB" dirty="0">
              <a:solidFill>
                <a:srgbClr val="008000"/>
              </a:solidFill>
              <a:latin typeface="Lucida Console" pitchFamily="49" charset="0"/>
            </a:endParaRPr>
          </a:p>
          <a:p>
            <a:pPr defTabSz="739775" eaLnBrk="0" hangingPunct="0">
              <a:tabLst>
                <a:tab pos="338138" algn="l"/>
              </a:tabLst>
              <a:defRPr/>
            </a:pPr>
            <a:r>
              <a:rPr lang="en-GB" dirty="0">
                <a:solidFill>
                  <a:srgbClr val="008000"/>
                </a:solidFill>
                <a:latin typeface="Lucida Console" pitchFamily="49" charset="0"/>
              </a:rPr>
              <a:t>  </a:t>
            </a:r>
            <a:r>
              <a:rPr lang="en-GB" dirty="0" err="1">
                <a:solidFill>
                  <a:srgbClr val="000000"/>
                </a:solidFill>
                <a:latin typeface="Lucida Console" pitchFamily="49" charset="0"/>
              </a:rPr>
              <a:t>myAge</a:t>
            </a:r>
            <a:r>
              <a:rPr lang="en-GB" dirty="0">
                <a:solidFill>
                  <a:srgbClr val="000000"/>
                </a:solidFill>
                <a:latin typeface="Lucida Console" pitchFamily="49" charset="0"/>
              </a:rPr>
              <a:t> = 21;</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a:solidFill>
                  <a:srgbClr val="000000"/>
                </a:solidFill>
                <a:latin typeface="Lucida Console" pitchFamily="49" charset="0"/>
              </a:rPr>
              <a:t>System.out.println</a:t>
            </a:r>
            <a:r>
              <a:rPr lang="en-GB" dirty="0">
                <a:solidFill>
                  <a:srgbClr val="000000"/>
                </a:solidFill>
                <a:latin typeface="Lucida Console" pitchFamily="49" charset="0"/>
              </a:rPr>
              <a:t>(</a:t>
            </a:r>
            <a:r>
              <a:rPr lang="en-GB" dirty="0" err="1">
                <a:solidFill>
                  <a:srgbClr val="000000"/>
                </a:solidFill>
                <a:latin typeface="Lucida Console" pitchFamily="49" charset="0"/>
              </a:rPr>
              <a:t>i</a:t>
            </a:r>
            <a:r>
              <a:rPr lang="en-GB" dirty="0">
                <a:solidFill>
                  <a:srgbClr val="000000"/>
                </a:solidFill>
                <a:latin typeface="Lucida Console" pitchFamily="49" charset="0"/>
              </a:rPr>
              <a:t>); </a:t>
            </a:r>
            <a:r>
              <a:rPr lang="en-GB" sz="2400" b="1" dirty="0">
                <a:solidFill>
                  <a:srgbClr val="00B050"/>
                </a:solidFill>
                <a:latin typeface="Consolas" panose="020B0609020204030204" pitchFamily="49" charset="0"/>
                <a:sym typeface="Wingdings" panose="05000000000000000000" pitchFamily="2" charset="2"/>
              </a:rPr>
              <a:t></a:t>
            </a:r>
            <a:endParaRPr lang="en-GB" dirty="0">
              <a:solidFill>
                <a:srgbClr val="00B050"/>
              </a:solidFill>
              <a:latin typeface="Lucida Console" pitchFamily="49" charset="0"/>
            </a:endParaRPr>
          </a:p>
          <a:p>
            <a:pPr defTabSz="739775" eaLnBrk="0" hangingPunct="0">
              <a:tabLst>
                <a:tab pos="338138" algn="l"/>
              </a:tabLst>
              <a:defRPr/>
            </a:pPr>
            <a:r>
              <a:rPr lang="en-GB" dirty="0">
                <a:solidFill>
                  <a:srgbClr val="000000"/>
                </a:solidFill>
                <a:latin typeface="Lucida Console" pitchFamily="49" charset="0"/>
              </a:rPr>
              <a:t>  </a:t>
            </a:r>
            <a:r>
              <a:rPr lang="en-GB" dirty="0" err="1">
                <a:solidFill>
                  <a:srgbClr val="000000"/>
                </a:solidFill>
                <a:latin typeface="Lucida Console" pitchFamily="49" charset="0"/>
              </a:rPr>
              <a:t>System.out.println</a:t>
            </a:r>
            <a:r>
              <a:rPr lang="en-GB" dirty="0">
                <a:solidFill>
                  <a:srgbClr val="000000"/>
                </a:solidFill>
                <a:latin typeface="Lucida Console" pitchFamily="49" charset="0"/>
              </a:rPr>
              <a:t>(j); </a:t>
            </a:r>
            <a:r>
              <a:rPr lang="en-GB" sz="2400" b="1" dirty="0">
                <a:solidFill>
                  <a:srgbClr val="FF0000"/>
                </a:solidFill>
                <a:latin typeface="Consolas" panose="020B0609020204030204" pitchFamily="49" charset="0"/>
                <a:sym typeface="Wingdings" panose="05000000000000000000" pitchFamily="2" charset="2"/>
              </a:rPr>
              <a:t></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not initialised</a:t>
            </a:r>
          </a:p>
          <a:p>
            <a:pPr defTabSz="739775" eaLnBrk="0" hangingPunct="0">
              <a:tabLst>
                <a:tab pos="338138" algn="l"/>
              </a:tabLst>
              <a:defRPr/>
            </a:pPr>
            <a:r>
              <a:rPr lang="en-GB" dirty="0">
                <a:solidFill>
                  <a:srgbClr val="000000"/>
                </a:solidFill>
                <a:latin typeface="Lucida Console" pitchFamily="49" charset="0"/>
              </a:rPr>
              <a:t>} </a:t>
            </a:r>
          </a:p>
        </p:txBody>
      </p:sp>
      <p:sp>
        <p:nvSpPr>
          <p:cNvPr id="7" name="Rectangle 9"/>
          <p:cNvSpPr>
            <a:spLocks noChangeArrowheads="1"/>
          </p:cNvSpPr>
          <p:nvPr/>
        </p:nvSpPr>
        <p:spPr bwMode="auto">
          <a:xfrm>
            <a:off x="719448" y="5801269"/>
            <a:ext cx="7309091" cy="646331"/>
          </a:xfrm>
          <a:prstGeom prst="rect">
            <a:avLst/>
          </a:prstGeom>
          <a:solidFill>
            <a:srgbClr val="28CFF9"/>
          </a:solidFill>
          <a:ln>
            <a:headEnd/>
            <a:tailEnd/>
          </a:ln>
          <a:effectLst/>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eaLnBrk="0" hangingPunct="0">
              <a:spcBef>
                <a:spcPct val="50000"/>
              </a:spcBef>
            </a:pPr>
            <a:r>
              <a:rPr lang="en-GB" dirty="0">
                <a:solidFill>
                  <a:srgbClr val="004050"/>
                </a:solidFill>
              </a:rPr>
              <a:t>Local variables (defined inside a method)</a:t>
            </a:r>
            <a:br>
              <a:rPr lang="en-GB" dirty="0">
                <a:solidFill>
                  <a:srgbClr val="004050"/>
                </a:solidFill>
              </a:rPr>
            </a:br>
            <a:r>
              <a:rPr lang="en-GB" dirty="0">
                <a:solidFill>
                  <a:srgbClr val="004050"/>
                </a:solidFill>
              </a:rPr>
              <a:t>are only visible inside the method</a:t>
            </a:r>
          </a:p>
        </p:txBody>
      </p:sp>
    </p:spTree>
    <p:extLst>
      <p:ext uri="{BB962C8B-B14F-4D97-AF65-F5344CB8AC3E}">
        <p14:creationId xmlns:p14="http://schemas.microsoft.com/office/powerpoint/2010/main" val="119938767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dirty="0" smtClean="0"/>
              <a:t>Pre-defined in-built primitive data types</a:t>
            </a:r>
          </a:p>
        </p:txBody>
      </p:sp>
      <p:sp>
        <p:nvSpPr>
          <p:cNvPr id="9219" name="Rectangle 3"/>
          <p:cNvSpPr>
            <a:spLocks noGrp="1" noChangeArrowheads="1"/>
          </p:cNvSpPr>
          <p:nvPr>
            <p:ph idx="1"/>
          </p:nvPr>
        </p:nvSpPr>
        <p:spPr/>
        <p:txBody>
          <a:bodyPr/>
          <a:lstStyle/>
          <a:p>
            <a:endParaRPr lang="en-GB" smtClean="0"/>
          </a:p>
          <a:p>
            <a:r>
              <a:rPr lang="en-GB" smtClean="0"/>
              <a:t/>
            </a:r>
            <a:br>
              <a:rPr lang="en-GB" smtClean="0"/>
            </a:br>
            <a:endParaRPr lang="en-GB" smtClean="0"/>
          </a:p>
          <a:p>
            <a:endParaRPr lang="en-GB" smtClean="0"/>
          </a:p>
          <a:p>
            <a:endParaRPr lang="en-GB" smtClean="0"/>
          </a:p>
          <a:p>
            <a:endParaRPr lang="en-US" dirty="0" smtClean="0"/>
          </a:p>
        </p:txBody>
      </p:sp>
      <p:sp>
        <p:nvSpPr>
          <p:cNvPr id="814084" name="Rectangle 4"/>
          <p:cNvSpPr>
            <a:spLocks noChangeArrowheads="1"/>
          </p:cNvSpPr>
          <p:nvPr/>
        </p:nvSpPr>
        <p:spPr bwMode="auto">
          <a:xfrm>
            <a:off x="1960746" y="1474887"/>
            <a:ext cx="3573486" cy="1166986"/>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17825" algn="l"/>
              </a:tabLst>
              <a:defRPr/>
            </a:pPr>
            <a:r>
              <a:rPr lang="en-GB" sz="1400" dirty="0">
                <a:solidFill>
                  <a:srgbClr val="0000FF"/>
                </a:solidFill>
                <a:latin typeface="Lucida Console" pitchFamily="49" charset="0"/>
              </a:rPr>
              <a:t>byte</a:t>
            </a:r>
            <a:r>
              <a:rPr lang="en-GB" sz="1400" dirty="0">
                <a:latin typeface="Lucida Console" pitchFamily="49" charset="0"/>
              </a:rPr>
              <a:t>	</a:t>
            </a:r>
            <a:r>
              <a:rPr lang="en-GB" sz="1400" dirty="0" err="1">
                <a:solidFill>
                  <a:srgbClr val="000000"/>
                </a:solidFill>
                <a:latin typeface="Lucida Console" pitchFamily="49" charset="0"/>
              </a:rPr>
              <a:t>eightBit</a:t>
            </a:r>
            <a:r>
              <a:rPr lang="en-GB" sz="1400" dirty="0">
                <a:solidFill>
                  <a:srgbClr val="000000"/>
                </a:solidFill>
                <a:latin typeface="Lucida Console" pitchFamily="49" charset="0"/>
              </a:rPr>
              <a:t>; </a:t>
            </a:r>
            <a:r>
              <a:rPr lang="en-GB" sz="1400" dirty="0">
                <a:latin typeface="Lucida Console" pitchFamily="49" charset="0"/>
              </a:rPr>
              <a:t>   </a:t>
            </a:r>
            <a:endParaRPr lang="en-GB" sz="1400" dirty="0">
              <a:solidFill>
                <a:srgbClr val="008000"/>
              </a:solidFill>
              <a:latin typeface="Lucida Console" pitchFamily="49" charset="0"/>
            </a:endParaRPr>
          </a:p>
          <a:p>
            <a:pPr defTabSz="739775" eaLnBrk="0" hangingPunct="0">
              <a:tabLst>
                <a:tab pos="1252538" algn="l"/>
                <a:tab pos="2917825" algn="l"/>
              </a:tabLst>
              <a:defRPr/>
            </a:pPr>
            <a:r>
              <a:rPr lang="en-GB" sz="1400" dirty="0">
                <a:solidFill>
                  <a:srgbClr val="0000FF"/>
                </a:solidFill>
                <a:latin typeface="Lucida Console" pitchFamily="49" charset="0"/>
              </a:rPr>
              <a:t>short</a:t>
            </a:r>
            <a:r>
              <a:rPr lang="en-GB" sz="1400" dirty="0">
                <a:latin typeface="Lucida Console" pitchFamily="49" charset="0"/>
              </a:rPr>
              <a:t>	</a:t>
            </a:r>
            <a:r>
              <a:rPr lang="en-GB" sz="1400" dirty="0" err="1">
                <a:solidFill>
                  <a:srgbClr val="000000"/>
                </a:solidFill>
                <a:latin typeface="Lucida Console" pitchFamily="49" charset="0"/>
              </a:rPr>
              <a:t>sixteenBit</a:t>
            </a:r>
            <a:r>
              <a:rPr lang="en-GB" sz="1400" dirty="0">
                <a:solidFill>
                  <a:srgbClr val="000000"/>
                </a:solidFill>
                <a:latin typeface="Lucida Console" pitchFamily="49" charset="0"/>
              </a:rPr>
              <a:t>;</a:t>
            </a:r>
            <a:endParaRPr lang="en-GB" sz="1400" dirty="0">
              <a:solidFill>
                <a:srgbClr val="008000"/>
              </a:solidFill>
              <a:latin typeface="Lucida Console" pitchFamily="49" charset="0"/>
            </a:endParaRPr>
          </a:p>
          <a:p>
            <a:pPr defTabSz="739775" eaLnBrk="0" hangingPunct="0">
              <a:tabLst>
                <a:tab pos="1252538" algn="l"/>
                <a:tab pos="2917825" algn="l"/>
              </a:tabLst>
              <a:defRPr/>
            </a:pPr>
            <a:r>
              <a:rPr lang="en-GB" sz="1400" dirty="0" err="1">
                <a:solidFill>
                  <a:srgbClr val="0000FF"/>
                </a:solidFill>
                <a:latin typeface="Lucida Console" pitchFamily="49" charset="0"/>
              </a:rPr>
              <a:t>int</a:t>
            </a:r>
            <a:r>
              <a:rPr lang="en-GB" sz="1400" dirty="0">
                <a:latin typeface="Lucida Console" pitchFamily="49" charset="0"/>
              </a:rPr>
              <a:t>	</a:t>
            </a:r>
            <a:r>
              <a:rPr lang="en-GB" sz="1400" dirty="0" err="1">
                <a:solidFill>
                  <a:srgbClr val="000000"/>
                </a:solidFill>
                <a:latin typeface="Lucida Console" pitchFamily="49" charset="0"/>
              </a:rPr>
              <a:t>thirtyTwoBit</a:t>
            </a:r>
            <a:r>
              <a:rPr lang="en-GB" sz="1400" dirty="0">
                <a:solidFill>
                  <a:srgbClr val="000000"/>
                </a:solidFill>
                <a:latin typeface="Lucida Console" pitchFamily="49" charset="0"/>
              </a:rPr>
              <a:t>;</a:t>
            </a:r>
            <a:endParaRPr lang="en-GB" sz="1400" dirty="0">
              <a:solidFill>
                <a:srgbClr val="008000"/>
              </a:solidFill>
              <a:latin typeface="Lucida Console" pitchFamily="49" charset="0"/>
            </a:endParaRPr>
          </a:p>
          <a:p>
            <a:pPr defTabSz="739775" eaLnBrk="0" hangingPunct="0">
              <a:tabLst>
                <a:tab pos="1252538" algn="l"/>
                <a:tab pos="2917825" algn="l"/>
              </a:tabLst>
              <a:defRPr/>
            </a:pPr>
            <a:r>
              <a:rPr lang="en-GB" sz="1400" dirty="0">
                <a:solidFill>
                  <a:srgbClr val="0000FF"/>
                </a:solidFill>
                <a:latin typeface="Lucida Console" pitchFamily="49" charset="0"/>
              </a:rPr>
              <a:t>long</a:t>
            </a:r>
            <a:r>
              <a:rPr lang="en-GB" sz="1400" dirty="0">
                <a:latin typeface="Lucida Console" pitchFamily="49" charset="0"/>
              </a:rPr>
              <a:t>	</a:t>
            </a:r>
            <a:r>
              <a:rPr lang="en-GB" sz="1400" dirty="0" err="1">
                <a:solidFill>
                  <a:srgbClr val="000000"/>
                </a:solidFill>
                <a:latin typeface="Lucida Console" pitchFamily="49" charset="0"/>
              </a:rPr>
              <a:t>sixtyFourBit</a:t>
            </a:r>
            <a:r>
              <a:rPr lang="en-GB" sz="1400" dirty="0">
                <a:solidFill>
                  <a:srgbClr val="000000"/>
                </a:solidFill>
                <a:latin typeface="Lucida Console" pitchFamily="49" charset="0"/>
              </a:rPr>
              <a:t>;</a:t>
            </a:r>
          </a:p>
          <a:p>
            <a:pPr defTabSz="739775" eaLnBrk="0" hangingPunct="0">
              <a:tabLst>
                <a:tab pos="1252538" algn="l"/>
                <a:tab pos="2917825" algn="l"/>
              </a:tabLst>
              <a:defRPr/>
            </a:pPr>
            <a:r>
              <a:rPr lang="en-GB" sz="1400" dirty="0">
                <a:latin typeface="Lucida Console" pitchFamily="49" charset="0"/>
              </a:rPr>
              <a:t>	</a:t>
            </a:r>
            <a:endParaRPr lang="en-GB" sz="1400" dirty="0">
              <a:solidFill>
                <a:srgbClr val="008000"/>
              </a:solidFill>
              <a:latin typeface="Lucida Console" pitchFamily="49" charset="0"/>
            </a:endParaRPr>
          </a:p>
        </p:txBody>
      </p:sp>
      <p:sp>
        <p:nvSpPr>
          <p:cNvPr id="814085" name="Rectangle 5"/>
          <p:cNvSpPr>
            <a:spLocks noChangeArrowheads="1"/>
          </p:cNvSpPr>
          <p:nvPr/>
        </p:nvSpPr>
        <p:spPr bwMode="auto">
          <a:xfrm>
            <a:off x="5714034" y="1485320"/>
            <a:ext cx="4355551" cy="1166986"/>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17825" algn="l"/>
              </a:tabLst>
              <a:defRPr/>
            </a:pPr>
            <a:r>
              <a:rPr lang="en-GB" sz="1400" dirty="0">
                <a:solidFill>
                  <a:srgbClr val="0000FF"/>
                </a:solidFill>
                <a:latin typeface="Lucida Console" pitchFamily="49" charset="0"/>
              </a:rPr>
              <a:t>float</a:t>
            </a:r>
            <a:r>
              <a:rPr lang="en-GB" sz="1400" dirty="0">
                <a:latin typeface="Lucida Console" pitchFamily="49" charset="0"/>
              </a:rPr>
              <a:t>	</a:t>
            </a:r>
            <a:r>
              <a:rPr lang="en-GB" sz="1400" dirty="0">
                <a:solidFill>
                  <a:srgbClr val="000000"/>
                </a:solidFill>
                <a:latin typeface="Lucida Console" pitchFamily="49" charset="0"/>
              </a:rPr>
              <a:t>x32;</a:t>
            </a:r>
            <a:r>
              <a:rPr lang="en-GB" sz="1400" dirty="0">
                <a:latin typeface="Lucida Console" pitchFamily="49" charset="0"/>
              </a:rPr>
              <a:t>   	</a:t>
            </a:r>
            <a:endParaRPr lang="en-GB" sz="1400" dirty="0">
              <a:solidFill>
                <a:srgbClr val="008000"/>
              </a:solidFill>
              <a:latin typeface="Lucida Console" pitchFamily="49" charset="0"/>
            </a:endParaRPr>
          </a:p>
          <a:p>
            <a:pPr defTabSz="739775" eaLnBrk="0" hangingPunct="0">
              <a:tabLst>
                <a:tab pos="1252538" algn="l"/>
                <a:tab pos="2917825" algn="l"/>
              </a:tabLst>
              <a:defRPr/>
            </a:pPr>
            <a:r>
              <a:rPr lang="en-GB" sz="1400" dirty="0">
                <a:solidFill>
                  <a:srgbClr val="0000FF"/>
                </a:solidFill>
                <a:latin typeface="Lucida Console" pitchFamily="49" charset="0"/>
              </a:rPr>
              <a:t>double</a:t>
            </a:r>
            <a:r>
              <a:rPr lang="en-GB" sz="1400" dirty="0">
                <a:latin typeface="Lucida Console" pitchFamily="49" charset="0"/>
              </a:rPr>
              <a:t>	x6</a:t>
            </a:r>
            <a:r>
              <a:rPr lang="en-GB" sz="1400" dirty="0">
                <a:solidFill>
                  <a:srgbClr val="000000"/>
                </a:solidFill>
                <a:latin typeface="Lucida Console" pitchFamily="49" charset="0"/>
              </a:rPr>
              <a:t>4;</a:t>
            </a:r>
            <a:r>
              <a:rPr lang="en-GB" sz="1400" dirty="0">
                <a:latin typeface="Lucida Console" pitchFamily="49" charset="0"/>
              </a:rPr>
              <a:t>   	</a:t>
            </a:r>
            <a:endParaRPr lang="en-GB" sz="1400" dirty="0">
              <a:solidFill>
                <a:srgbClr val="008000"/>
              </a:solidFill>
              <a:latin typeface="Lucida Console" pitchFamily="49" charset="0"/>
            </a:endParaRPr>
          </a:p>
          <a:p>
            <a:r>
              <a:rPr lang="en-GB" sz="1400" dirty="0">
                <a:solidFill>
                  <a:srgbClr val="0000FF"/>
                </a:solidFill>
                <a:latin typeface="Lucida Console" pitchFamily="49" charset="0"/>
              </a:rPr>
              <a:t/>
            </a:r>
            <a:br>
              <a:rPr lang="en-GB" sz="1400" dirty="0">
                <a:solidFill>
                  <a:srgbClr val="0000FF"/>
                </a:solidFill>
                <a:latin typeface="Lucida Console" pitchFamily="49" charset="0"/>
              </a:rPr>
            </a:br>
            <a:r>
              <a:rPr lang="en-GB" sz="1400" dirty="0">
                <a:solidFill>
                  <a:srgbClr val="0000FF"/>
                </a:solidFill>
                <a:latin typeface="Lucida Console" pitchFamily="49" charset="0"/>
              </a:rPr>
              <a:t>Float limits 	</a:t>
            </a:r>
            <a:r>
              <a:rPr lang="en-GB" sz="1400" b="1" dirty="0"/>
              <a:t>7</a:t>
            </a:r>
            <a:r>
              <a:rPr lang="en-GB" sz="1400" dirty="0"/>
              <a:t> digits of precision</a:t>
            </a:r>
            <a:endParaRPr lang="en-GB" sz="1400" b="1" dirty="0">
              <a:solidFill>
                <a:srgbClr val="000000"/>
              </a:solidFill>
              <a:latin typeface="Consolas" panose="020B0609020204030204" pitchFamily="49" charset="0"/>
            </a:endParaRPr>
          </a:p>
          <a:p>
            <a:r>
              <a:rPr lang="en-GB" sz="1400" dirty="0">
                <a:solidFill>
                  <a:srgbClr val="0000FF"/>
                </a:solidFill>
                <a:latin typeface="Lucida Console" pitchFamily="49" charset="0"/>
              </a:rPr>
              <a:t>Double limits 	</a:t>
            </a:r>
            <a:r>
              <a:rPr lang="en-GB" sz="1400" b="1" dirty="0"/>
              <a:t>16</a:t>
            </a:r>
            <a:r>
              <a:rPr lang="en-GB" sz="1400" dirty="0"/>
              <a:t> digits of precision</a:t>
            </a:r>
            <a:endParaRPr lang="en-GB" sz="1400" b="1" dirty="0"/>
          </a:p>
        </p:txBody>
      </p:sp>
      <p:sp>
        <p:nvSpPr>
          <p:cNvPr id="10" name="Rectangle 6"/>
          <p:cNvSpPr>
            <a:spLocks noChangeArrowheads="1"/>
          </p:cNvSpPr>
          <p:nvPr/>
        </p:nvSpPr>
        <p:spPr bwMode="auto">
          <a:xfrm>
            <a:off x="1960746" y="2749055"/>
            <a:ext cx="8108838" cy="1351652"/>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68625" algn="l"/>
              </a:tabLst>
              <a:defRPr/>
            </a:pPr>
            <a:r>
              <a:rPr lang="en-GB" sz="1600" dirty="0">
                <a:solidFill>
                  <a:srgbClr val="0000FF"/>
                </a:solidFill>
                <a:latin typeface="Lucida Console" pitchFamily="49" charset="0"/>
              </a:rPr>
              <a:t>char</a:t>
            </a:r>
            <a:r>
              <a:rPr lang="en-GB" sz="1600" dirty="0">
                <a:latin typeface="Lucida Console" pitchFamily="49" charset="0"/>
              </a:rPr>
              <a:t>	</a:t>
            </a:r>
            <a:r>
              <a:rPr lang="en-GB" sz="1600" dirty="0">
                <a:solidFill>
                  <a:srgbClr val="000000"/>
                </a:solidFill>
                <a:latin typeface="Lucida Console" pitchFamily="49" charset="0"/>
              </a:rPr>
              <a:t>initial;    </a:t>
            </a:r>
            <a:r>
              <a:rPr lang="en-GB" sz="1600" dirty="0">
                <a:solidFill>
                  <a:srgbClr val="008000"/>
                </a:solidFill>
                <a:latin typeface="Lucida Console" pitchFamily="49" charset="0"/>
              </a:rPr>
              <a:t>// 16 bit Unicode character </a:t>
            </a:r>
          </a:p>
          <a:p>
            <a:pPr defTabSz="739775" eaLnBrk="0" hangingPunct="0">
              <a:tabLst>
                <a:tab pos="1252538" algn="l"/>
                <a:tab pos="2968625" algn="l"/>
              </a:tabLst>
              <a:defRPr/>
            </a:pPr>
            <a:r>
              <a:rPr lang="en-GB" sz="1600" dirty="0" err="1">
                <a:solidFill>
                  <a:srgbClr val="0000FF"/>
                </a:solidFill>
                <a:latin typeface="Lucida Console" pitchFamily="49" charset="0"/>
              </a:rPr>
              <a:t>boolean</a:t>
            </a:r>
            <a:r>
              <a:rPr lang="en-GB" sz="1600" dirty="0">
                <a:solidFill>
                  <a:srgbClr val="0000FF"/>
                </a:solidFill>
                <a:latin typeface="Lucida Console" pitchFamily="49" charset="0"/>
              </a:rPr>
              <a:t>  </a:t>
            </a:r>
            <a:r>
              <a:rPr lang="en-GB" sz="1600" dirty="0" err="1">
                <a:latin typeface="Lucida Console" pitchFamily="49" charset="0"/>
              </a:rPr>
              <a:t>isActive</a:t>
            </a:r>
            <a:r>
              <a:rPr lang="en-GB" sz="1600" dirty="0">
                <a:latin typeface="Lucida Console" pitchFamily="49" charset="0"/>
              </a:rPr>
              <a:t>;   </a:t>
            </a:r>
            <a:r>
              <a:rPr lang="en-GB" sz="1600" dirty="0">
                <a:solidFill>
                  <a:srgbClr val="008000"/>
                </a:solidFill>
                <a:latin typeface="Lucida Console" pitchFamily="49" charset="0"/>
              </a:rPr>
              <a:t>// true or false</a:t>
            </a:r>
          </a:p>
          <a:p>
            <a:pPr defTabSz="739775" eaLnBrk="0" hangingPunct="0">
              <a:tabLst>
                <a:tab pos="1252538" algn="l"/>
                <a:tab pos="2968625" algn="l"/>
              </a:tabLst>
              <a:defRPr/>
            </a:pPr>
            <a:endParaRPr lang="en-GB" sz="1600" dirty="0">
              <a:solidFill>
                <a:srgbClr val="008000"/>
              </a:solidFill>
              <a:latin typeface="Lucida Console" pitchFamily="49" charset="0"/>
            </a:endParaRPr>
          </a:p>
          <a:p>
            <a:pPr defTabSz="739775" eaLnBrk="0" hangingPunct="0">
              <a:tabLst>
                <a:tab pos="1252538" algn="l"/>
                <a:tab pos="2968625" algn="l"/>
              </a:tabLst>
              <a:defRPr/>
            </a:pPr>
            <a:r>
              <a:rPr lang="en-GB" sz="1600" dirty="0">
                <a:solidFill>
                  <a:srgbClr val="000000"/>
                </a:solidFill>
                <a:latin typeface="Lucida Console" pitchFamily="49" charset="0"/>
              </a:rPr>
              <a:t>initial = '</a:t>
            </a:r>
            <a:r>
              <a:rPr lang="en-GB" sz="1600" dirty="0">
                <a:solidFill>
                  <a:srgbClr val="0000FF"/>
                </a:solidFill>
                <a:latin typeface="Lucida Console" pitchFamily="49" charset="0"/>
              </a:rPr>
              <a:t>M</a:t>
            </a:r>
            <a:r>
              <a:rPr lang="en-GB" sz="1600" dirty="0">
                <a:solidFill>
                  <a:srgbClr val="000000"/>
                </a:solidFill>
                <a:latin typeface="Lucida Console" pitchFamily="49" charset="0"/>
              </a:rPr>
              <a:t>';</a:t>
            </a:r>
          </a:p>
          <a:p>
            <a:pPr defTabSz="739775" eaLnBrk="0" hangingPunct="0">
              <a:tabLst>
                <a:tab pos="1252538" algn="l"/>
                <a:tab pos="2968625" algn="l"/>
              </a:tabLst>
              <a:defRPr/>
            </a:pPr>
            <a:r>
              <a:rPr lang="en-GB" sz="1600" dirty="0" err="1">
                <a:latin typeface="Lucida Console" pitchFamily="49" charset="0"/>
              </a:rPr>
              <a:t>isActive</a:t>
            </a:r>
            <a:r>
              <a:rPr lang="en-GB" sz="1600" dirty="0">
                <a:latin typeface="Lucida Console" pitchFamily="49" charset="0"/>
              </a:rPr>
              <a:t> = </a:t>
            </a:r>
            <a:r>
              <a:rPr lang="en-GB" sz="1600" dirty="0">
                <a:solidFill>
                  <a:srgbClr val="C00000"/>
                </a:solidFill>
                <a:latin typeface="Lucida Console" pitchFamily="49" charset="0"/>
              </a:rPr>
              <a:t>true</a:t>
            </a:r>
            <a:r>
              <a:rPr lang="en-GB" sz="1600" dirty="0">
                <a:latin typeface="Lucida Console" pitchFamily="49" charset="0"/>
              </a:rPr>
              <a:t>;</a:t>
            </a:r>
          </a:p>
        </p:txBody>
      </p:sp>
      <p:sp>
        <p:nvSpPr>
          <p:cNvPr id="8" name="Rectangle 5"/>
          <p:cNvSpPr>
            <a:spLocks noChangeArrowheads="1"/>
          </p:cNvSpPr>
          <p:nvPr/>
        </p:nvSpPr>
        <p:spPr bwMode="auto">
          <a:xfrm>
            <a:off x="1938458" y="4223005"/>
            <a:ext cx="8131126" cy="951543"/>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17825" algn="l"/>
              </a:tabLst>
              <a:defRPr/>
            </a:pPr>
            <a:r>
              <a:rPr lang="en-GB" sz="1400" dirty="0">
                <a:solidFill>
                  <a:srgbClr val="0000FF"/>
                </a:solidFill>
                <a:latin typeface="Lucida Console" pitchFamily="49" charset="0"/>
              </a:rPr>
              <a:t>JAVA</a:t>
            </a:r>
            <a:r>
              <a:rPr lang="en-GB" sz="1400" dirty="0">
                <a:solidFill>
                  <a:srgbClr val="000000"/>
                </a:solidFill>
                <a:latin typeface="Lucida Console" pitchFamily="49" charset="0"/>
              </a:rPr>
              <a:t>:</a:t>
            </a:r>
            <a:r>
              <a:rPr lang="en-GB" sz="1400" dirty="0">
                <a:latin typeface="Lucida Console" pitchFamily="49" charset="0"/>
              </a:rPr>
              <a:t>   	</a:t>
            </a:r>
            <a:r>
              <a:rPr lang="en-GB" sz="1400" dirty="0" err="1">
                <a:latin typeface="Lucida Console" pitchFamily="49" charset="0"/>
              </a:rPr>
              <a:t>Integer.MIN_VALUE</a:t>
            </a:r>
            <a:r>
              <a:rPr lang="en-GB" sz="1400" dirty="0">
                <a:latin typeface="Lucida Console" pitchFamily="49" charset="0"/>
              </a:rPr>
              <a:t>	</a:t>
            </a:r>
            <a:r>
              <a:rPr lang="en-GB" sz="1400" dirty="0" err="1">
                <a:latin typeface="Lucida Console" pitchFamily="49" charset="0"/>
              </a:rPr>
              <a:t>Integer.MAX_Value</a:t>
            </a:r>
            <a:endParaRPr lang="en-GB" sz="1400" dirty="0">
              <a:latin typeface="Lucida Console" pitchFamily="49" charset="0"/>
            </a:endParaRPr>
          </a:p>
          <a:p>
            <a:pPr defTabSz="739775" eaLnBrk="0" hangingPunct="0">
              <a:tabLst>
                <a:tab pos="1252538" algn="l"/>
                <a:tab pos="2917825" algn="l"/>
              </a:tabLst>
              <a:defRPr/>
            </a:pPr>
            <a:r>
              <a:rPr lang="en-GB" sz="1400" dirty="0">
                <a:latin typeface="Lucida Console" pitchFamily="49" charset="0"/>
              </a:rPr>
              <a:t>	</a:t>
            </a:r>
            <a:r>
              <a:rPr lang="en-GB" sz="1400" dirty="0" err="1">
                <a:latin typeface="Lucida Console" pitchFamily="49" charset="0"/>
              </a:rPr>
              <a:t>Float.MIN_VALUE</a:t>
            </a:r>
            <a:r>
              <a:rPr lang="en-GB" sz="1400" dirty="0">
                <a:latin typeface="Lucida Console" pitchFamily="49" charset="0"/>
              </a:rPr>
              <a:t>  	</a:t>
            </a:r>
            <a:r>
              <a:rPr lang="en-GB" sz="1400" dirty="0" err="1">
                <a:latin typeface="Lucida Console" pitchFamily="49" charset="0"/>
              </a:rPr>
              <a:t>Float.MAX_Value</a:t>
            </a:r>
            <a:r>
              <a:rPr lang="en-GB" sz="1400" dirty="0">
                <a:latin typeface="Lucida Console" pitchFamily="49" charset="0"/>
              </a:rPr>
              <a:t>		</a:t>
            </a:r>
            <a:r>
              <a:rPr lang="en-GB" sz="1400" dirty="0" err="1">
                <a:latin typeface="Lucida Console" pitchFamily="49" charset="0"/>
              </a:rPr>
              <a:t>etc</a:t>
            </a:r>
            <a:r>
              <a:rPr lang="en-GB" sz="1400" dirty="0">
                <a:latin typeface="Lucida Console" pitchFamily="49" charset="0"/>
              </a:rPr>
              <a:t>…</a:t>
            </a:r>
            <a:r>
              <a:rPr lang="en-GB" sz="1400" dirty="0">
                <a:solidFill>
                  <a:srgbClr val="0000FF"/>
                </a:solidFill>
                <a:latin typeface="Lucida Console" pitchFamily="49" charset="0"/>
              </a:rPr>
              <a:t/>
            </a:r>
            <a:br>
              <a:rPr lang="en-GB" sz="1400" dirty="0">
                <a:solidFill>
                  <a:srgbClr val="0000FF"/>
                </a:solidFill>
                <a:latin typeface="Lucida Console" pitchFamily="49" charset="0"/>
              </a:rPr>
            </a:br>
            <a:r>
              <a:rPr lang="en-GB" sz="1400" dirty="0">
                <a:solidFill>
                  <a:srgbClr val="0000FF"/>
                </a:solidFill>
                <a:latin typeface="Lucida Console" pitchFamily="49" charset="0"/>
              </a:rPr>
              <a:t>C#:	</a:t>
            </a:r>
            <a:r>
              <a:rPr lang="en-GB" sz="1400" dirty="0" err="1">
                <a:latin typeface="Lucida Console" pitchFamily="49" charset="0"/>
              </a:rPr>
              <a:t>int.MinValue</a:t>
            </a:r>
            <a:r>
              <a:rPr lang="en-GB" sz="1400" dirty="0">
                <a:latin typeface="Lucida Console" pitchFamily="49" charset="0"/>
              </a:rPr>
              <a:t>			</a:t>
            </a:r>
            <a:r>
              <a:rPr lang="en-GB" sz="1400" dirty="0" err="1">
                <a:latin typeface="Lucida Console" pitchFamily="49" charset="0"/>
              </a:rPr>
              <a:t>int.MaxValue</a:t>
            </a:r>
            <a:r>
              <a:rPr lang="en-GB" sz="1400" dirty="0">
                <a:latin typeface="Lucida Console" pitchFamily="49" charset="0"/>
              </a:rPr>
              <a:t/>
            </a:r>
            <a:br>
              <a:rPr lang="en-GB" sz="1400" dirty="0">
                <a:latin typeface="Lucida Console" pitchFamily="49" charset="0"/>
              </a:rPr>
            </a:br>
            <a:r>
              <a:rPr lang="en-GB" sz="1400" dirty="0">
                <a:solidFill>
                  <a:srgbClr val="0000FF"/>
                </a:solidFill>
                <a:latin typeface="Lucida Console" pitchFamily="49" charset="0"/>
              </a:rPr>
              <a:t>	</a:t>
            </a:r>
            <a:r>
              <a:rPr lang="en-GB" sz="1400" dirty="0" err="1">
                <a:latin typeface="Lucida Console" pitchFamily="49" charset="0"/>
              </a:rPr>
              <a:t>float.MinValue</a:t>
            </a:r>
            <a:r>
              <a:rPr lang="en-GB" sz="1400" dirty="0">
                <a:latin typeface="Lucida Console" pitchFamily="49" charset="0"/>
              </a:rPr>
              <a:t>	</a:t>
            </a:r>
            <a:r>
              <a:rPr lang="en-GB" sz="1400" dirty="0" err="1">
                <a:latin typeface="Lucida Console" pitchFamily="49" charset="0"/>
              </a:rPr>
              <a:t>float.MaxValue</a:t>
            </a:r>
            <a:r>
              <a:rPr lang="en-GB" sz="1400" dirty="0">
                <a:latin typeface="Lucida Console" pitchFamily="49" charset="0"/>
              </a:rPr>
              <a:t>		</a:t>
            </a:r>
            <a:r>
              <a:rPr lang="en-GB" sz="1400" dirty="0" err="1">
                <a:latin typeface="Lucida Console" pitchFamily="49" charset="0"/>
              </a:rPr>
              <a:t>etc</a:t>
            </a:r>
            <a:r>
              <a:rPr lang="en-GB" sz="1400" dirty="0">
                <a:latin typeface="Lucida Console" pitchFamily="49" charset="0"/>
              </a:rPr>
              <a:t>…</a:t>
            </a:r>
            <a:endParaRPr lang="en-GB" sz="1400" b="1" dirty="0"/>
          </a:p>
        </p:txBody>
      </p:sp>
      <p:sp>
        <p:nvSpPr>
          <p:cNvPr id="9" name="Rectangle 5"/>
          <p:cNvSpPr>
            <a:spLocks noChangeArrowheads="1"/>
          </p:cNvSpPr>
          <p:nvPr/>
        </p:nvSpPr>
        <p:spPr bwMode="auto">
          <a:xfrm>
            <a:off x="1938458" y="5298079"/>
            <a:ext cx="8131127" cy="951543"/>
          </a:xfrm>
          <a:prstGeom prst="rect">
            <a:avLst/>
          </a:prstGeom>
          <a:solidFill>
            <a:srgbClr val="28CFF9">
              <a:alpha val="40000"/>
            </a:srgbClr>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17825" algn="l"/>
              </a:tabLst>
              <a:defRPr/>
            </a:pPr>
            <a:r>
              <a:rPr lang="en-GB" sz="1400" dirty="0">
                <a:solidFill>
                  <a:srgbClr val="0000FF"/>
                </a:solidFill>
                <a:latin typeface="Lucida Console" pitchFamily="49" charset="0"/>
              </a:rPr>
              <a:t>C# </a:t>
            </a:r>
            <a:r>
              <a:rPr lang="en-GB" sz="1400" dirty="0">
                <a:solidFill>
                  <a:srgbClr val="000000"/>
                </a:solidFill>
                <a:latin typeface="Lucida Console" pitchFamily="49" charset="0"/>
              </a:rPr>
              <a:t>has an additional float called </a:t>
            </a:r>
            <a:r>
              <a:rPr lang="en-GB" sz="1400" dirty="0">
                <a:solidFill>
                  <a:srgbClr val="0000FF"/>
                </a:solidFill>
                <a:latin typeface="Lucida Console" pitchFamily="49" charset="0"/>
              </a:rPr>
              <a:t>decimal</a:t>
            </a:r>
            <a:r>
              <a:rPr lang="en-GB" sz="1400" dirty="0">
                <a:solidFill>
                  <a:srgbClr val="000000"/>
                </a:solidFill>
                <a:latin typeface="Lucida Console" pitchFamily="49" charset="0"/>
              </a:rPr>
              <a:t> with 28 digits of     </a:t>
            </a:r>
          </a:p>
          <a:p>
            <a:pPr defTabSz="739775" eaLnBrk="0" hangingPunct="0">
              <a:tabLst>
                <a:tab pos="1252538" algn="l"/>
                <a:tab pos="2917825" algn="l"/>
              </a:tabLst>
              <a:defRPr/>
            </a:pPr>
            <a:r>
              <a:rPr lang="en-GB" sz="1400" dirty="0">
                <a:solidFill>
                  <a:srgbClr val="000000"/>
                </a:solidFill>
                <a:latin typeface="Lucida Console" pitchFamily="49" charset="0"/>
              </a:rPr>
              <a:t>   precision. Decimals are used in big financial and scientific apps</a:t>
            </a:r>
            <a:br>
              <a:rPr lang="en-GB" sz="1400" dirty="0">
                <a:solidFill>
                  <a:srgbClr val="000000"/>
                </a:solidFill>
                <a:latin typeface="Lucida Console" pitchFamily="49" charset="0"/>
              </a:rPr>
            </a:br>
            <a:r>
              <a:rPr lang="en-GB" sz="1400" dirty="0">
                <a:solidFill>
                  <a:srgbClr val="0000FF"/>
                </a:solidFill>
                <a:latin typeface="Lucida Console" pitchFamily="49" charset="0"/>
              </a:rPr>
              <a:t>Java </a:t>
            </a:r>
            <a:r>
              <a:rPr lang="en-GB" sz="1400" dirty="0">
                <a:latin typeface="Lucida Console" pitchFamily="49" charset="0"/>
              </a:rPr>
              <a:t>has an equivalent type (kind of) called </a:t>
            </a:r>
            <a:r>
              <a:rPr lang="en-GB" sz="1400" dirty="0" err="1">
                <a:solidFill>
                  <a:srgbClr val="0000FF"/>
                </a:solidFill>
                <a:latin typeface="Lucida Console" pitchFamily="49" charset="0"/>
              </a:rPr>
              <a:t>BigDecimal</a:t>
            </a:r>
            <a:r>
              <a:rPr lang="en-GB" sz="1400" dirty="0">
                <a:latin typeface="Lucida Console" pitchFamily="49" charset="0"/>
              </a:rPr>
              <a:t> </a:t>
            </a:r>
            <a:br>
              <a:rPr lang="en-GB" sz="1400" dirty="0">
                <a:latin typeface="Lucida Console" pitchFamily="49" charset="0"/>
              </a:rPr>
            </a:br>
            <a:r>
              <a:rPr lang="en-GB" sz="1400" dirty="0">
                <a:latin typeface="Lucida Console" pitchFamily="49" charset="0"/>
              </a:rPr>
              <a:t>Please see </a:t>
            </a:r>
            <a:r>
              <a:rPr lang="en-GB" sz="1400" dirty="0">
                <a:hlinkClick r:id="rId3"/>
              </a:rPr>
              <a:t>https://docs.oracle.com/javase/7/docs/api/java/math/BigDecimal.html</a:t>
            </a:r>
            <a:endParaRPr lang="en-GB" sz="1400" dirty="0"/>
          </a:p>
        </p:txBody>
      </p:sp>
    </p:spTree>
    <p:extLst>
      <p:ext uri="{BB962C8B-B14F-4D97-AF65-F5344CB8AC3E}">
        <p14:creationId xmlns:p14="http://schemas.microsoft.com/office/powerpoint/2010/main" val="361628543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smtClean="0"/>
              <a:t>Mathematical Operators</a:t>
            </a:r>
          </a:p>
        </p:txBody>
      </p:sp>
      <p:sp>
        <p:nvSpPr>
          <p:cNvPr id="13315" name="Rectangle 3"/>
          <p:cNvSpPr>
            <a:spLocks noGrp="1" noChangeArrowheads="1"/>
          </p:cNvSpPr>
          <p:nvPr>
            <p:ph idx="1"/>
          </p:nvPr>
        </p:nvSpPr>
        <p:spPr>
          <a:xfrm>
            <a:off x="341272" y="1368256"/>
            <a:ext cx="5720163" cy="370458"/>
          </a:xfrm>
        </p:spPr>
        <p:txBody>
          <a:bodyPr vert="horz" lIns="0" tIns="0" rIns="0" bIns="0" rtlCol="0" anchor="t" anchorCtr="0">
            <a:noAutofit/>
          </a:bodyPr>
          <a:lstStyle/>
          <a:p>
            <a:pPr marL="342900" indent="-342900">
              <a:buFont typeface="Arial" panose="020B0604020202020204" pitchFamily="34" charset="0"/>
              <a:buChar char="•"/>
            </a:pPr>
            <a:r>
              <a:rPr lang="en-GB" b="1" dirty="0"/>
              <a:t>Standard mathematical operators</a:t>
            </a:r>
            <a:br>
              <a:rPr lang="en-GB" b="1" dirty="0"/>
            </a:br>
            <a:r>
              <a:rPr lang="en-GB" b="1" dirty="0"/>
              <a:t/>
            </a:r>
            <a:br>
              <a:rPr lang="en-GB" b="1" dirty="0"/>
            </a:br>
            <a:r>
              <a:rPr lang="en-GB" b="1" dirty="0"/>
              <a:t/>
            </a:r>
            <a:br>
              <a:rPr lang="en-GB" b="1" dirty="0"/>
            </a:br>
            <a:endParaRPr lang="en-GB" b="1" dirty="0"/>
          </a:p>
          <a:p>
            <a:pPr marL="342900" indent="-342900">
              <a:buFont typeface="Arial" panose="020B0604020202020204" pitchFamily="34" charset="0"/>
              <a:buChar char="•"/>
            </a:pPr>
            <a:endParaRPr lang="en-GB" b="1" dirty="0"/>
          </a:p>
        </p:txBody>
      </p:sp>
      <p:grpSp>
        <p:nvGrpSpPr>
          <p:cNvPr id="2" name="Group 4"/>
          <p:cNvGrpSpPr>
            <a:grpSpLocks/>
          </p:cNvGrpSpPr>
          <p:nvPr/>
        </p:nvGrpSpPr>
        <p:grpSpPr bwMode="auto">
          <a:xfrm>
            <a:off x="7591170" y="1368256"/>
            <a:ext cx="2619017" cy="1412651"/>
            <a:chOff x="724" y="964"/>
            <a:chExt cx="2824" cy="1240"/>
          </a:xfrm>
        </p:grpSpPr>
        <p:sp>
          <p:nvSpPr>
            <p:cNvPr id="822277" name="Rectangle 5"/>
            <p:cNvSpPr>
              <a:spLocks noChangeArrowheads="1"/>
            </p:cNvSpPr>
            <p:nvPr/>
          </p:nvSpPr>
          <p:spPr bwMode="auto">
            <a:xfrm>
              <a:off x="724" y="964"/>
              <a:ext cx="2824" cy="1240"/>
            </a:xfrm>
            <a:prstGeom prst="rect">
              <a:avLst/>
            </a:prstGeom>
            <a:solidFill>
              <a:schemeClr val="hlink"/>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spcBef>
                  <a:spcPct val="50000"/>
                </a:spcBef>
                <a:defRPr/>
              </a:pPr>
              <a:endParaRPr lang="en-GB"/>
            </a:p>
          </p:txBody>
        </p:sp>
        <p:sp>
          <p:nvSpPr>
            <p:cNvPr id="13324" name="Rectangle 6"/>
            <p:cNvSpPr>
              <a:spLocks noChangeArrowheads="1"/>
            </p:cNvSpPr>
            <p:nvPr/>
          </p:nvSpPr>
          <p:spPr bwMode="auto">
            <a:xfrm>
              <a:off x="1300" y="964"/>
              <a:ext cx="2248" cy="1240"/>
            </a:xfrm>
            <a:prstGeom prst="rect">
              <a:avLst/>
            </a:prstGeom>
            <a:solidFill>
              <a:srgbClr val="FFCCFF"/>
            </a:solidFill>
            <a:ln w="12700">
              <a:solidFill>
                <a:schemeClr val="tx1"/>
              </a:solidFill>
              <a:miter lim="800000"/>
              <a:headEnd/>
              <a:tailEnd/>
            </a:ln>
          </p:spPr>
          <p:txBody>
            <a:bodyPr wrap="none" lIns="90488" tIns="44450" rIns="90488" bIns="44450"/>
            <a:lstStyle/>
            <a:p>
              <a:pPr defTabSz="739775" eaLnBrk="0" hangingPunct="0"/>
              <a:r>
                <a:rPr lang="en-GB" sz="1600" b="1" dirty="0"/>
                <a:t>addition</a:t>
              </a:r>
            </a:p>
            <a:p>
              <a:pPr defTabSz="739775" eaLnBrk="0" hangingPunct="0"/>
              <a:r>
                <a:rPr lang="en-GB" sz="1600" b="1" dirty="0"/>
                <a:t>subtraction</a:t>
              </a:r>
            </a:p>
            <a:p>
              <a:pPr defTabSz="739775" eaLnBrk="0" hangingPunct="0"/>
              <a:r>
                <a:rPr lang="en-GB" sz="1600" b="1" dirty="0"/>
                <a:t>multiplication</a:t>
              </a:r>
            </a:p>
            <a:p>
              <a:pPr defTabSz="739775" eaLnBrk="0" hangingPunct="0"/>
              <a:r>
                <a:rPr lang="en-GB" sz="1600" b="1" dirty="0"/>
                <a:t>division</a:t>
              </a:r>
            </a:p>
            <a:p>
              <a:pPr defTabSz="739775" eaLnBrk="0" hangingPunct="0"/>
              <a:r>
                <a:rPr lang="en-GB" sz="1600" b="1" dirty="0"/>
                <a:t>modulus division</a:t>
              </a:r>
            </a:p>
          </p:txBody>
        </p:sp>
        <p:sp>
          <p:nvSpPr>
            <p:cNvPr id="13325" name="Rectangle 7"/>
            <p:cNvSpPr>
              <a:spLocks noChangeArrowheads="1"/>
            </p:cNvSpPr>
            <p:nvPr/>
          </p:nvSpPr>
          <p:spPr bwMode="auto">
            <a:xfrm>
              <a:off x="724" y="964"/>
              <a:ext cx="568" cy="1240"/>
            </a:xfrm>
            <a:prstGeom prst="rect">
              <a:avLst/>
            </a:prstGeom>
            <a:solidFill>
              <a:srgbClr val="FFCCFF"/>
            </a:solidFill>
            <a:ln w="12700">
              <a:solidFill>
                <a:schemeClr val="tx1"/>
              </a:solidFill>
              <a:miter lim="800000"/>
              <a:headEnd/>
              <a:tailEnd/>
            </a:ln>
          </p:spPr>
          <p:txBody>
            <a:bodyPr wrap="none" lIns="90488" tIns="44450" rIns="90488" bIns="44450"/>
            <a:lstStyle/>
            <a:p>
              <a:pPr defTabSz="739775" eaLnBrk="0" hangingPunct="0"/>
              <a:r>
                <a:rPr lang="en-GB" sz="1600" b="1" dirty="0">
                  <a:latin typeface="Courier New" pitchFamily="49" charset="0"/>
                </a:rPr>
                <a:t>+</a:t>
              </a:r>
            </a:p>
            <a:p>
              <a:pPr defTabSz="739775" eaLnBrk="0" hangingPunct="0"/>
              <a:r>
                <a:rPr lang="en-GB" sz="1600" b="1" dirty="0">
                  <a:latin typeface="Courier New" pitchFamily="49" charset="0"/>
                </a:rPr>
                <a:t>-</a:t>
              </a:r>
            </a:p>
            <a:p>
              <a:pPr defTabSz="739775" eaLnBrk="0" hangingPunct="0"/>
              <a:r>
                <a:rPr lang="en-GB" sz="1600" b="1" dirty="0">
                  <a:latin typeface="Courier New" pitchFamily="49" charset="0"/>
                </a:rPr>
                <a:t>*</a:t>
              </a:r>
            </a:p>
            <a:p>
              <a:pPr defTabSz="739775" eaLnBrk="0" hangingPunct="0"/>
              <a:r>
                <a:rPr lang="en-GB" sz="1600" b="1" dirty="0">
                  <a:latin typeface="Courier New" pitchFamily="49" charset="0"/>
                </a:rPr>
                <a:t>/</a:t>
              </a:r>
            </a:p>
            <a:p>
              <a:pPr defTabSz="739775" eaLnBrk="0" hangingPunct="0"/>
              <a:r>
                <a:rPr lang="en-GB" sz="1600" b="1" dirty="0">
                  <a:latin typeface="Courier New" pitchFamily="49" charset="0"/>
                </a:rPr>
                <a:t>%</a:t>
              </a:r>
            </a:p>
          </p:txBody>
        </p:sp>
      </p:grpSp>
      <p:sp>
        <p:nvSpPr>
          <p:cNvPr id="14" name="Rectangle 4"/>
          <p:cNvSpPr>
            <a:spLocks noChangeArrowheads="1"/>
          </p:cNvSpPr>
          <p:nvPr/>
        </p:nvSpPr>
        <p:spPr bwMode="auto">
          <a:xfrm>
            <a:off x="594825" y="3162667"/>
            <a:ext cx="5014081" cy="2059538"/>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a:latin typeface="Lucida Console" pitchFamily="49" charset="0"/>
              </a:rPr>
              <a:t>x = 4;</a:t>
            </a:r>
            <a:br>
              <a:rPr lang="en-GB" sz="1600" dirty="0">
                <a:latin typeface="Lucida Console" pitchFamily="49" charset="0"/>
              </a:rPr>
            </a:br>
            <a:r>
              <a:rPr lang="en-GB" sz="1600" dirty="0">
                <a:latin typeface="Lucida Console" pitchFamily="49" charset="0"/>
              </a:rPr>
              <a:t>x</a:t>
            </a:r>
            <a:r>
              <a:rPr lang="en-GB" sz="1600" dirty="0">
                <a:solidFill>
                  <a:srgbClr val="0000C8"/>
                </a:solidFill>
                <a:latin typeface="Lucida Console" pitchFamily="49" charset="0"/>
              </a:rPr>
              <a:t> </a:t>
            </a:r>
            <a:r>
              <a:rPr lang="en-GB" sz="1600" dirty="0">
                <a:latin typeface="Lucida Console" pitchFamily="49" charset="0"/>
              </a:rPr>
              <a:t>= x + 5;                  </a:t>
            </a:r>
            <a:r>
              <a:rPr lang="en-GB" sz="1600" b="1" dirty="0">
                <a:solidFill>
                  <a:schemeClr val="accent6">
                    <a:lumMod val="50000"/>
                  </a:schemeClr>
                </a:solidFill>
                <a:latin typeface="Lucida Console" pitchFamily="49" charset="0"/>
              </a:rPr>
              <a:t>// x is 9</a:t>
            </a:r>
          </a:p>
          <a:p>
            <a:pPr defTabSz="739775" eaLnBrk="0" hangingPunct="0">
              <a:tabLst>
                <a:tab pos="1336675" algn="l"/>
                <a:tab pos="2286000" algn="l"/>
                <a:tab pos="3429000" algn="l"/>
                <a:tab pos="4572000" algn="l"/>
                <a:tab pos="5715000" algn="l"/>
              </a:tabLst>
              <a:defRPr/>
            </a:pPr>
            <a:r>
              <a:rPr lang="en-GB" sz="1600" dirty="0">
                <a:latin typeface="Lucida Console" pitchFamily="49" charset="0"/>
              </a:rPr>
              <a:t>x</a:t>
            </a:r>
            <a:r>
              <a:rPr lang="en-GB" sz="1600" dirty="0">
                <a:solidFill>
                  <a:srgbClr val="0000C8"/>
                </a:solidFill>
                <a:latin typeface="Lucida Console" pitchFamily="49" charset="0"/>
              </a:rPr>
              <a:t> </a:t>
            </a:r>
            <a:r>
              <a:rPr lang="en-GB" sz="1600" dirty="0">
                <a:latin typeface="Lucida Console" pitchFamily="49" charset="0"/>
              </a:rPr>
              <a:t>= x / 2;                  </a:t>
            </a:r>
            <a:r>
              <a:rPr lang="en-GB" sz="1600" b="1" dirty="0">
                <a:solidFill>
                  <a:schemeClr val="accent6">
                    <a:lumMod val="50000"/>
                  </a:schemeClr>
                </a:solidFill>
                <a:latin typeface="Lucida Console" pitchFamily="49" charset="0"/>
              </a:rPr>
              <a:t>// x is 4!</a:t>
            </a:r>
          </a:p>
          <a:p>
            <a:pPr defTabSz="739775" eaLnBrk="0" hangingPunct="0">
              <a:tabLst>
                <a:tab pos="1336675" algn="l"/>
                <a:tab pos="2286000" algn="l"/>
                <a:tab pos="3429000" algn="l"/>
                <a:tab pos="4572000" algn="l"/>
                <a:tab pos="5715000" algn="l"/>
              </a:tabLst>
              <a:defRPr/>
            </a:pPr>
            <a:r>
              <a:rPr lang="en-GB" sz="1600" dirty="0">
                <a:solidFill>
                  <a:schemeClr val="accent6">
                    <a:lumMod val="50000"/>
                  </a:schemeClr>
                </a:solidFill>
                <a:latin typeface="Lucida Console" pitchFamily="49" charset="0"/>
              </a:rPr>
              <a:t/>
            </a:r>
            <a:br>
              <a:rPr lang="en-GB" sz="1600" dirty="0">
                <a:solidFill>
                  <a:schemeClr val="accent6">
                    <a:lumMod val="50000"/>
                  </a:schemeClr>
                </a:solidFill>
                <a:latin typeface="Lucida Console" pitchFamily="49" charset="0"/>
              </a:rPr>
            </a:b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a:latin typeface="Lucida Console" pitchFamily="49" charset="0"/>
              </a:rPr>
              <a:t>y = ( x % 3 ); 	</a:t>
            </a:r>
            <a:r>
              <a:rPr lang="en-GB" sz="1600" b="1" dirty="0">
                <a:solidFill>
                  <a:schemeClr val="accent6">
                    <a:lumMod val="50000"/>
                  </a:schemeClr>
                </a:solidFill>
                <a:latin typeface="Lucida Console" pitchFamily="49" charset="0"/>
              </a:rPr>
              <a:t>// y is  1</a:t>
            </a:r>
            <a:r>
              <a:rPr lang="en-GB" sz="1600" dirty="0">
                <a:solidFill>
                  <a:schemeClr val="accent6">
                    <a:lumMod val="50000"/>
                  </a:schemeClr>
                </a:solidFill>
                <a:latin typeface="Lucida Console" pitchFamily="49" charset="0"/>
              </a:rPr>
              <a:t/>
            </a:r>
            <a:br>
              <a:rPr lang="en-GB" sz="1600" dirty="0">
                <a:solidFill>
                  <a:schemeClr val="accent6">
                    <a:lumMod val="50000"/>
                  </a:schemeClr>
                </a:solidFill>
                <a:latin typeface="Lucida Console" pitchFamily="49" charset="0"/>
              </a:rPr>
            </a:br>
            <a:r>
              <a:rPr lang="en-GB" sz="1600" dirty="0">
                <a:solidFill>
                  <a:schemeClr val="accent6">
                    <a:lumMod val="50000"/>
                  </a:schemeClr>
                </a:solidFill>
                <a:latin typeface="Lucida Console" pitchFamily="49" charset="0"/>
              </a:rPr>
              <a:t/>
            </a:r>
            <a:br>
              <a:rPr lang="en-GB" sz="1600" dirty="0">
                <a:solidFill>
                  <a:schemeClr val="accent6">
                    <a:lumMod val="50000"/>
                  </a:schemeClr>
                </a:solidFill>
                <a:latin typeface="Lucida Console" pitchFamily="49" charset="0"/>
              </a:rPr>
            </a:br>
            <a:r>
              <a:rPr lang="en-GB" sz="1600" dirty="0">
                <a:solidFill>
                  <a:srgbClr val="0000C8"/>
                </a:solidFill>
                <a:latin typeface="Lucida Console" pitchFamily="49" charset="0"/>
              </a:rPr>
              <a:t>double</a:t>
            </a:r>
            <a:r>
              <a:rPr lang="en-GB" sz="1600" dirty="0">
                <a:latin typeface="Lucida Console" pitchFamily="49" charset="0"/>
              </a:rPr>
              <a:t> d = 9.0;</a:t>
            </a:r>
          </a:p>
          <a:p>
            <a:pPr defTabSz="739775" eaLnBrk="0" hangingPunct="0">
              <a:tabLst>
                <a:tab pos="1336675" algn="l"/>
                <a:tab pos="2286000" algn="l"/>
                <a:tab pos="3429000" algn="l"/>
                <a:tab pos="4572000" algn="l"/>
                <a:tab pos="5715000" algn="l"/>
              </a:tabLst>
              <a:defRPr/>
            </a:pPr>
            <a:r>
              <a:rPr lang="en-GB" sz="1600" dirty="0">
                <a:latin typeface="Lucida Console" pitchFamily="49" charset="0"/>
              </a:rPr>
              <a:t>d = d / 2;                  	</a:t>
            </a:r>
            <a:r>
              <a:rPr lang="en-GB" sz="1600" b="1" dirty="0">
                <a:solidFill>
                  <a:schemeClr val="accent6">
                    <a:lumMod val="50000"/>
                  </a:schemeClr>
                </a:solidFill>
                <a:latin typeface="Lucida Console" pitchFamily="49" charset="0"/>
              </a:rPr>
              <a:t>// d is 4.5</a:t>
            </a:r>
          </a:p>
        </p:txBody>
      </p:sp>
      <p:sp>
        <p:nvSpPr>
          <p:cNvPr id="9" name="Rectangle 4"/>
          <p:cNvSpPr>
            <a:spLocks noChangeArrowheads="1"/>
          </p:cNvSpPr>
          <p:nvPr/>
        </p:nvSpPr>
        <p:spPr bwMode="auto">
          <a:xfrm>
            <a:off x="594824" y="5361831"/>
            <a:ext cx="5014082" cy="582211"/>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a:latin typeface="Lucida Console" pitchFamily="49" charset="0"/>
              </a:rPr>
              <a:t>x = 9;</a:t>
            </a:r>
            <a:br>
              <a:rPr lang="en-GB" sz="1600" dirty="0">
                <a:latin typeface="Lucida Console" pitchFamily="49" charset="0"/>
              </a:rPr>
            </a:b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a:latin typeface="Lucida Console" pitchFamily="49" charset="0"/>
              </a:rPr>
              <a:t>y = ( x / 2 ); 	</a:t>
            </a:r>
            <a:r>
              <a:rPr lang="en-GB" sz="1600" b="1" dirty="0">
                <a:solidFill>
                  <a:schemeClr val="accent6">
                    <a:lumMod val="50000"/>
                  </a:schemeClr>
                </a:solidFill>
                <a:latin typeface="Lucida Console" pitchFamily="49" charset="0"/>
              </a:rPr>
              <a:t>// y is  4</a:t>
            </a:r>
          </a:p>
        </p:txBody>
      </p:sp>
    </p:spTree>
    <p:extLst>
      <p:ext uri="{BB962C8B-B14F-4D97-AF65-F5344CB8AC3E}">
        <p14:creationId xmlns:p14="http://schemas.microsoft.com/office/powerpoint/2010/main" val="863422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smtClean="0"/>
              <a:t>Compound (Mathematical) Operators</a:t>
            </a:r>
          </a:p>
        </p:txBody>
      </p:sp>
      <p:sp>
        <p:nvSpPr>
          <p:cNvPr id="13315" name="Rectangle 3"/>
          <p:cNvSpPr>
            <a:spLocks noGrp="1" noChangeArrowheads="1"/>
          </p:cNvSpPr>
          <p:nvPr>
            <p:ph idx="1"/>
          </p:nvPr>
        </p:nvSpPr>
        <p:spPr>
          <a:xfrm>
            <a:off x="341272" y="1368256"/>
            <a:ext cx="11516239" cy="392148"/>
          </a:xfrm>
        </p:spPr>
        <p:txBody>
          <a:bodyPr vert="horz" lIns="0" tIns="0" rIns="0" bIns="0" rtlCol="0" anchor="t" anchorCtr="0">
            <a:noAutofit/>
          </a:bodyPr>
          <a:lstStyle/>
          <a:p>
            <a:pPr marL="342900" indent="-342900">
              <a:buFont typeface="Arial" panose="020B0604020202020204" pitchFamily="34" charset="0"/>
              <a:buChar char="•"/>
            </a:pPr>
            <a:r>
              <a:rPr lang="en-GB" b="1" dirty="0"/>
              <a:t>Each mathematical operator can be combined with “=“</a:t>
            </a:r>
            <a:br>
              <a:rPr lang="en-GB" b="1" dirty="0"/>
            </a:br>
            <a:endParaRPr lang="en-GB" b="1" dirty="0"/>
          </a:p>
        </p:txBody>
      </p:sp>
      <p:sp>
        <p:nvSpPr>
          <p:cNvPr id="8" name="Rectangle 4"/>
          <p:cNvSpPr>
            <a:spLocks noChangeArrowheads="1"/>
          </p:cNvSpPr>
          <p:nvPr/>
        </p:nvSpPr>
        <p:spPr bwMode="auto">
          <a:xfrm>
            <a:off x="696074" y="1855388"/>
            <a:ext cx="8510954" cy="1197764"/>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latin typeface="Lucida Console" pitchFamily="49" charset="0"/>
              </a:rPr>
              <a:t>x = 4, y = 6;</a:t>
            </a:r>
            <a:br>
              <a:rPr lang="en-GB" dirty="0">
                <a:latin typeface="Lucida Console" pitchFamily="49" charset="0"/>
              </a:rPr>
            </a:br>
            <a:r>
              <a:rPr lang="en-GB" dirty="0">
                <a:latin typeface="Lucida Console" pitchFamily="49" charset="0"/>
              </a:rPr>
              <a:t>x</a:t>
            </a:r>
            <a:r>
              <a:rPr lang="en-GB" dirty="0">
                <a:solidFill>
                  <a:srgbClr val="0000C8"/>
                </a:solidFill>
                <a:latin typeface="Lucida Console" pitchFamily="49" charset="0"/>
              </a:rPr>
              <a:t> </a:t>
            </a:r>
            <a:r>
              <a:rPr lang="en-GB" dirty="0">
                <a:latin typeface="Lucida Console" pitchFamily="49" charset="0"/>
              </a:rPr>
              <a:t>= x + y;                  </a:t>
            </a:r>
            <a:r>
              <a:rPr lang="en-GB" dirty="0">
                <a:solidFill>
                  <a:schemeClr val="accent6">
                    <a:lumMod val="50000"/>
                  </a:schemeClr>
                </a:solidFill>
                <a:latin typeface="Lucida Console" pitchFamily="49" charset="0"/>
              </a:rPr>
              <a:t>// x now 10   </a:t>
            </a:r>
            <a:br>
              <a:rPr lang="en-GB" dirty="0">
                <a:solidFill>
                  <a:schemeClr val="accent6">
                    <a:lumMod val="50000"/>
                  </a:schemeClr>
                </a:solidFill>
                <a:latin typeface="Lucida Console" pitchFamily="49" charset="0"/>
              </a:rPr>
            </a:br>
            <a:r>
              <a:rPr lang="en-GB" b="1" dirty="0">
                <a:solidFill>
                  <a:schemeClr val="accent6">
                    <a:lumMod val="50000"/>
                  </a:schemeClr>
                </a:solidFill>
                <a:latin typeface="Lucida Console" pitchFamily="49" charset="0"/>
              </a:rPr>
              <a:t>// Can be coded as </a:t>
            </a:r>
          </a:p>
          <a:p>
            <a:pPr defTabSz="739775" eaLnBrk="0" hangingPunct="0">
              <a:tabLst>
                <a:tab pos="1336675" algn="l"/>
                <a:tab pos="2286000" algn="l"/>
                <a:tab pos="3429000" algn="l"/>
                <a:tab pos="4572000" algn="l"/>
                <a:tab pos="5715000" algn="l"/>
              </a:tabLst>
              <a:defRPr/>
            </a:pPr>
            <a:r>
              <a:rPr lang="en-GB" dirty="0">
                <a:latin typeface="Lucida Console" pitchFamily="49" charset="0"/>
              </a:rPr>
              <a:t>x</a:t>
            </a:r>
            <a:r>
              <a:rPr lang="en-GB" dirty="0">
                <a:solidFill>
                  <a:srgbClr val="0000C8"/>
                </a:solidFill>
                <a:latin typeface="Lucida Console" pitchFamily="49" charset="0"/>
              </a:rPr>
              <a:t> </a:t>
            </a:r>
            <a:r>
              <a:rPr lang="en-GB" dirty="0">
                <a:latin typeface="Lucida Console" pitchFamily="49" charset="0"/>
              </a:rPr>
              <a:t>+= y;                     </a:t>
            </a:r>
            <a:r>
              <a:rPr lang="en-GB" dirty="0">
                <a:solidFill>
                  <a:schemeClr val="accent6">
                    <a:lumMod val="50000"/>
                  </a:schemeClr>
                </a:solidFill>
                <a:latin typeface="Lucida Console" pitchFamily="49" charset="0"/>
              </a:rPr>
              <a:t>// x now 16, y is unchanged</a:t>
            </a:r>
          </a:p>
        </p:txBody>
      </p:sp>
      <p:sp>
        <p:nvSpPr>
          <p:cNvPr id="11" name="Oval 10"/>
          <p:cNvSpPr/>
          <p:nvPr/>
        </p:nvSpPr>
        <p:spPr bwMode="auto">
          <a:xfrm>
            <a:off x="997549" y="2710682"/>
            <a:ext cx="404446" cy="34623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50000"/>
              </a:spcBef>
              <a:spcAft>
                <a:spcPct val="0"/>
              </a:spcAft>
            </a:pPr>
            <a:endParaRPr lang="en-GB" sz="1000">
              <a:latin typeface="Arial" charset="0"/>
            </a:endParaRPr>
          </a:p>
        </p:txBody>
      </p:sp>
      <p:sp>
        <p:nvSpPr>
          <p:cNvPr id="9" name="Rectangle 4"/>
          <p:cNvSpPr>
            <a:spLocks noChangeArrowheads="1"/>
          </p:cNvSpPr>
          <p:nvPr/>
        </p:nvSpPr>
        <p:spPr bwMode="auto">
          <a:xfrm>
            <a:off x="696074" y="3216408"/>
            <a:ext cx="8510954" cy="643766"/>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dirty="0" err="1">
                <a:solidFill>
                  <a:srgbClr val="0000C8"/>
                </a:solidFill>
                <a:latin typeface="Lucida Console" pitchFamily="49" charset="0"/>
              </a:rPr>
              <a:t>int</a:t>
            </a:r>
            <a:r>
              <a:rPr lang="en-GB" dirty="0">
                <a:solidFill>
                  <a:schemeClr val="accent6">
                    <a:lumMod val="50000"/>
                  </a:schemeClr>
                </a:solidFill>
                <a:latin typeface="Lucida Console" pitchFamily="49" charset="0"/>
              </a:rPr>
              <a:t> </a:t>
            </a:r>
            <a:r>
              <a:rPr lang="en-GB" dirty="0">
                <a:latin typeface="Lucida Console" pitchFamily="49" charset="0"/>
              </a:rPr>
              <a:t>z = 8;</a:t>
            </a:r>
            <a:r>
              <a:rPr lang="en-GB" dirty="0">
                <a:solidFill>
                  <a:schemeClr val="accent6">
                    <a:lumMod val="50000"/>
                  </a:schemeClr>
                </a:solidFill>
                <a:latin typeface="Lucida Console" pitchFamily="49" charset="0"/>
              </a:rPr>
              <a:t/>
            </a:r>
            <a:br>
              <a:rPr lang="en-GB" dirty="0">
                <a:solidFill>
                  <a:schemeClr val="accent6">
                    <a:lumMod val="50000"/>
                  </a:schemeClr>
                </a:solidFill>
                <a:latin typeface="Lucida Console" pitchFamily="49" charset="0"/>
              </a:rPr>
            </a:br>
            <a:r>
              <a:rPr lang="en-GB" dirty="0">
                <a:latin typeface="Lucida Console" pitchFamily="49" charset="0"/>
              </a:rPr>
              <a:t>z *= 2;                     </a:t>
            </a:r>
            <a:r>
              <a:rPr lang="en-GB" dirty="0">
                <a:solidFill>
                  <a:schemeClr val="accent6">
                    <a:lumMod val="50000"/>
                  </a:schemeClr>
                </a:solidFill>
                <a:latin typeface="Lucida Console" pitchFamily="49" charset="0"/>
              </a:rPr>
              <a:t>// z now 16</a:t>
            </a:r>
          </a:p>
        </p:txBody>
      </p:sp>
      <p:sp>
        <p:nvSpPr>
          <p:cNvPr id="10" name="Rectangle 4"/>
          <p:cNvSpPr>
            <a:spLocks noChangeArrowheads="1"/>
          </p:cNvSpPr>
          <p:nvPr/>
        </p:nvSpPr>
        <p:spPr bwMode="auto">
          <a:xfrm>
            <a:off x="696074" y="5226343"/>
            <a:ext cx="8510954" cy="1074653"/>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dirty="0">
                <a:latin typeface="Lucida Console" pitchFamily="49" charset="0"/>
              </a:rPr>
              <a:t>x + 345;</a:t>
            </a:r>
            <a:r>
              <a:rPr lang="en-GB" dirty="0">
                <a:solidFill>
                  <a:schemeClr val="accent4"/>
                </a:solidFill>
                <a:latin typeface="Lucida Console" pitchFamily="49" charset="0"/>
              </a:rPr>
              <a:t> </a:t>
            </a:r>
            <a:r>
              <a:rPr lang="en-GB" sz="3200" b="1" dirty="0">
                <a:solidFill>
                  <a:srgbClr val="FF0000"/>
                </a:solidFill>
                <a:latin typeface="Consolas" panose="020B0609020204030204" pitchFamily="49" charset="0"/>
                <a:sym typeface="Wingdings" panose="05000000000000000000" pitchFamily="2" charset="2"/>
              </a:rPr>
              <a:t></a:t>
            </a:r>
            <a:r>
              <a:rPr lang="en-GB" dirty="0">
                <a:solidFill>
                  <a:schemeClr val="accent4"/>
                </a:solidFill>
                <a:latin typeface="Lucida Console" pitchFamily="49" charset="0"/>
              </a:rPr>
              <a:t>           	   </a:t>
            </a:r>
            <a:r>
              <a:rPr lang="en-GB" dirty="0">
                <a:solidFill>
                  <a:schemeClr val="accent6">
                    <a:lumMod val="50000"/>
                  </a:schemeClr>
                </a:solidFill>
                <a:latin typeface="Lucida Console" pitchFamily="49" charset="0"/>
              </a:rPr>
              <a:t>// an expression not a statement </a:t>
            </a:r>
            <a:br>
              <a:rPr lang="en-GB" dirty="0">
                <a:solidFill>
                  <a:schemeClr val="accent6">
                    <a:lumMod val="50000"/>
                  </a:schemeClr>
                </a:solidFill>
                <a:latin typeface="Lucida Console" pitchFamily="49" charset="0"/>
              </a:rPr>
            </a:br>
            <a:r>
              <a:rPr lang="en-GB" dirty="0">
                <a:latin typeface="Lucida Console" pitchFamily="49" charset="0"/>
              </a:rPr>
              <a:t>x += 345;</a:t>
            </a:r>
            <a:r>
              <a:rPr lang="en-GB" dirty="0">
                <a:solidFill>
                  <a:schemeClr val="accent4"/>
                </a:solidFill>
                <a:latin typeface="Lucida Console" pitchFamily="49" charset="0"/>
              </a:rPr>
              <a:t> </a:t>
            </a:r>
            <a:r>
              <a:rPr lang="en-GB" sz="3200" dirty="0">
                <a:solidFill>
                  <a:srgbClr val="00B050"/>
                </a:solidFill>
                <a:latin typeface="Consolas" panose="020B0609020204030204" pitchFamily="49" charset="0"/>
                <a:sym typeface="Wingdings" panose="05000000000000000000" pitchFamily="2" charset="2"/>
              </a:rPr>
              <a:t></a:t>
            </a:r>
            <a:r>
              <a:rPr lang="en-GB" dirty="0">
                <a:solidFill>
                  <a:schemeClr val="accent4"/>
                </a:solidFill>
                <a:latin typeface="Lucida Console" pitchFamily="49" charset="0"/>
              </a:rPr>
              <a:t>        	</a:t>
            </a:r>
            <a:endParaRPr lang="en-GB" dirty="0">
              <a:solidFill>
                <a:schemeClr val="accent6">
                  <a:lumMod val="50000"/>
                </a:schemeClr>
              </a:solidFill>
              <a:latin typeface="Lucida Console" pitchFamily="49" charset="0"/>
            </a:endParaRPr>
          </a:p>
        </p:txBody>
      </p:sp>
      <p:sp>
        <p:nvSpPr>
          <p:cNvPr id="16" name="Rectangle 4"/>
          <p:cNvSpPr>
            <a:spLocks noChangeArrowheads="1"/>
          </p:cNvSpPr>
          <p:nvPr/>
        </p:nvSpPr>
        <p:spPr bwMode="auto">
          <a:xfrm>
            <a:off x="696074" y="4024301"/>
            <a:ext cx="8510954" cy="92076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dirty="0" err="1">
                <a:latin typeface="Lucida Console" pitchFamily="49" charset="0"/>
              </a:rPr>
              <a:t>System.out.println</a:t>
            </a:r>
            <a:r>
              <a:rPr lang="en-GB" dirty="0">
                <a:latin typeface="Lucida Console" pitchFamily="49" charset="0"/>
              </a:rPr>
              <a:t>(z % 5);  </a:t>
            </a:r>
            <a:r>
              <a:rPr lang="en-GB" dirty="0">
                <a:solidFill>
                  <a:schemeClr val="accent6">
                    <a:lumMod val="50000"/>
                  </a:schemeClr>
                </a:solidFill>
                <a:latin typeface="Lucida Console" pitchFamily="49" charset="0"/>
              </a:rPr>
              <a:t>// displays 1 but z still 16</a:t>
            </a:r>
          </a:p>
          <a:p>
            <a:pPr defTabSz="739775" eaLnBrk="0" hangingPunct="0">
              <a:tabLst>
                <a:tab pos="1336675" algn="l"/>
                <a:tab pos="2286000" algn="l"/>
                <a:tab pos="3429000" algn="l"/>
                <a:tab pos="4572000" algn="l"/>
                <a:tab pos="5715000" algn="l"/>
              </a:tabLst>
              <a:defRPr/>
            </a:pPr>
            <a:endParaRPr lang="en-GB" dirty="0">
              <a:latin typeface="Lucida Console" pitchFamily="49" charset="0"/>
            </a:endParaRPr>
          </a:p>
          <a:p>
            <a:pPr defTabSz="739775" eaLnBrk="0" hangingPunct="0">
              <a:tabLst>
                <a:tab pos="1336675" algn="l"/>
                <a:tab pos="2286000" algn="l"/>
                <a:tab pos="3429000" algn="l"/>
                <a:tab pos="4572000" algn="l"/>
                <a:tab pos="5715000" algn="l"/>
              </a:tabLst>
              <a:defRPr/>
            </a:pPr>
            <a:r>
              <a:rPr lang="en-GB" dirty="0">
                <a:latin typeface="Lucida Console" pitchFamily="49" charset="0"/>
              </a:rPr>
              <a:t>z %= 5;                     </a:t>
            </a:r>
            <a:r>
              <a:rPr lang="en-GB" dirty="0">
                <a:solidFill>
                  <a:schemeClr val="accent6">
                    <a:lumMod val="50000"/>
                  </a:schemeClr>
                </a:solidFill>
                <a:latin typeface="Lucida Console" pitchFamily="49" charset="0"/>
              </a:rPr>
              <a:t>// z now 1</a:t>
            </a:r>
          </a:p>
        </p:txBody>
      </p:sp>
    </p:spTree>
    <p:extLst>
      <p:ext uri="{BB962C8B-B14F-4D97-AF65-F5344CB8AC3E}">
        <p14:creationId xmlns:p14="http://schemas.microsoft.com/office/powerpoint/2010/main" val="7802550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Props1.xml><?xml version="1.0" encoding="utf-8"?>
<ds:datastoreItem xmlns:ds="http://schemas.openxmlformats.org/officeDocument/2006/customXml" ds:itemID="{407F266F-CA00-4CFF-A94E-73919198EF43}"/>
</file>

<file path=customXml/itemProps2.xml><?xml version="1.0" encoding="utf-8"?>
<ds:datastoreItem xmlns:ds="http://schemas.openxmlformats.org/officeDocument/2006/customXml" ds:itemID="{92DE27AA-A93F-480E-80DA-44B9B35D7518}">
  <ds:schemaRefs>
    <ds:schemaRef ds:uri="http://schemas.microsoft.com/sharepoint/v3/contenttype/forms"/>
  </ds:schemaRefs>
</ds:datastoreItem>
</file>

<file path=customXml/itemProps3.xml><?xml version="1.0" encoding="utf-8"?>
<ds:datastoreItem xmlns:ds="http://schemas.openxmlformats.org/officeDocument/2006/customXml" ds:itemID="{E5F2CCE6-B6BE-42D4-A886-3C64B3EB812F}">
  <ds:schemaRefs>
    <ds:schemaRef ds:uri="http://purl.org/dc/elements/1.1/"/>
    <ds:schemaRef ds:uri="http://schemas.openxmlformats.org/package/2006/metadata/core-properties"/>
    <ds:schemaRef ds:uri="http://purl.org/dc/terms/"/>
    <ds:schemaRef ds:uri="E64DA411-94AE-4202-97C9-83273A834252"/>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10589</TotalTime>
  <Words>2243</Words>
  <Application>Microsoft Office PowerPoint</Application>
  <PresentationFormat>Widescreen</PresentationFormat>
  <Paragraphs>287</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Consolas</vt:lpstr>
      <vt:lpstr>Courier New</vt:lpstr>
      <vt:lpstr>Krana Fat B</vt:lpstr>
      <vt:lpstr>Lucida Console</vt:lpstr>
      <vt:lpstr>Montserrat</vt:lpstr>
      <vt:lpstr>Wingdings</vt:lpstr>
      <vt:lpstr>Master</vt:lpstr>
      <vt:lpstr>Java and C# Language Basics</vt:lpstr>
      <vt:lpstr>PowerPoint Presentation</vt:lpstr>
      <vt:lpstr>Statements, Expressions and Comments</vt:lpstr>
      <vt:lpstr>Java Identifiers used for naming types, variables etc.</vt:lpstr>
      <vt:lpstr>C# Identifiers used for naming types, variables etc</vt:lpstr>
      <vt:lpstr>Variables</vt:lpstr>
      <vt:lpstr>Pre-defined in-built primitive data types</vt:lpstr>
      <vt:lpstr>Mathematical Operators</vt:lpstr>
      <vt:lpstr>Compound (Mathematical) Operators</vt:lpstr>
      <vt:lpstr>Pre and Post-fix ++ increment and -- decrement Operators</vt:lpstr>
      <vt:lpstr>Integer Arithmetic &amp; Conversions - Casting</vt:lpstr>
      <vt:lpstr>Casting strings in Java</vt:lpstr>
      <vt:lpstr>Hands-on Lab</vt:lpstr>
      <vt:lpstr>Hands-on Lab</vt:lpstr>
      <vt:lpstr>PowerPoint Presentation</vt:lpstr>
      <vt:lpstr>A few points to remember in arithmetic operations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958</cp:revision>
  <cp:lastPrinted>2019-07-03T09:46:41Z</cp:lastPrinted>
  <dcterms:created xsi:type="dcterms:W3CDTF">2019-09-05T08:17:12Z</dcterms:created>
  <dcterms:modified xsi:type="dcterms:W3CDTF">2020-04-02T13:04:01Z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400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4</vt:lpwstr>
  </property>
</Properties>
</file>