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1555" r:id="rId5"/>
    <p:sldId id="1561" r:id="rId6"/>
    <p:sldId id="1562" r:id="rId7"/>
    <p:sldId id="1563" r:id="rId8"/>
    <p:sldId id="1564" r:id="rId9"/>
    <p:sldId id="1565" r:id="rId10"/>
    <p:sldId id="1566" r:id="rId11"/>
    <p:sldId id="1567" r:id="rId12"/>
    <p:sldId id="1568" r:id="rId13"/>
    <p:sldId id="1569" r:id="rId14"/>
    <p:sldId id="1570" r:id="rId15"/>
    <p:sldId id="1571" r:id="rId16"/>
    <p:sldId id="1572" r:id="rId17"/>
    <p:sldId id="1573" r:id="rId18"/>
    <p:sldId id="1575" r:id="rId19"/>
    <p:sldId id="1574" r:id="rId20"/>
  </p:sldIdLst>
  <p:sldSz cx="12192000" cy="6858000"/>
  <p:notesSz cx="9775825" cy="66452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C"/>
    <a:srgbClr val="004050"/>
    <a:srgbClr val="28CFF9"/>
    <a:srgbClr val="F7916D"/>
    <a:srgbClr val="FF004C"/>
    <a:srgbClr val="F3622C"/>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81832" autoAdjust="0"/>
  </p:normalViewPr>
  <p:slideViewPr>
    <p:cSldViewPr snapToGrid="0" snapToObjects="1" showGuides="1">
      <p:cViewPr varScale="1">
        <p:scale>
          <a:sx n="58" d="100"/>
          <a:sy n="58" d="100"/>
        </p:scale>
        <p:origin x="1212" y="52"/>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07/11/2020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07/11/2020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88619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Please note, the enhanced for loop does not use index values. If the</a:t>
            </a:r>
            <a:r>
              <a:rPr lang="en-GB" baseline="0" dirty="0" smtClean="0"/>
              <a:t> value of the index is important to you then use a for loop or even a while loop.</a:t>
            </a:r>
          </a:p>
          <a:p>
            <a:r>
              <a:rPr lang="en-GB" baseline="0" dirty="0" smtClean="0"/>
              <a:t>The choice of which type of loop to use is yours and it often depends on the coding problem you are trying to solve.</a:t>
            </a:r>
            <a:endParaRPr lang="en-GB" dirty="0"/>
          </a:p>
        </p:txBody>
      </p:sp>
    </p:spTree>
    <p:extLst>
      <p:ext uri="{BB962C8B-B14F-4D97-AF65-F5344CB8AC3E}">
        <p14:creationId xmlns:p14="http://schemas.microsoft.com/office/powerpoint/2010/main" val="259030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200203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0512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r>
              <a:rPr lang="en-GB" dirty="0" smtClean="0"/>
              <a:t>The </a:t>
            </a:r>
            <a:r>
              <a:rPr lang="en-GB" dirty="0"/>
              <a:t>simplest looping construct in </a:t>
            </a:r>
            <a:r>
              <a:rPr lang="en-GB" dirty="0" smtClean="0"/>
              <a:t>Java </a:t>
            </a:r>
            <a:r>
              <a:rPr lang="en-GB" dirty="0"/>
              <a:t>is the while loop.</a:t>
            </a:r>
          </a:p>
          <a:p>
            <a:r>
              <a:rPr lang="en-GB" dirty="0"/>
              <a:t>The do while loop is similar to the while loop, except that the Boolean control-expression is evaluated after the loop body has been executed. This means that the statement (i.e. the loop body) executes at least once. </a:t>
            </a:r>
          </a:p>
          <a:p>
            <a:r>
              <a:rPr lang="en-GB" dirty="0"/>
              <a:t>The for loop combines all four components of a typical while loop into a single construct with place-holders for each component. Note that the three expressions enclosed in parentheses are separated by semicolons.</a:t>
            </a:r>
          </a:p>
          <a:p>
            <a:r>
              <a:rPr lang="en-GB" dirty="0" smtClean="0"/>
              <a:t>Java’s ‘enhanced’ for </a:t>
            </a:r>
            <a:r>
              <a:rPr lang="en-GB" dirty="0"/>
              <a:t>loop </a:t>
            </a:r>
            <a:r>
              <a:rPr lang="en-GB" dirty="0" smtClean="0"/>
              <a:t>(code snippet ‘</a:t>
            </a:r>
            <a:r>
              <a:rPr lang="en-GB" dirty="0" err="1" smtClean="0"/>
              <a:t>foreach</a:t>
            </a:r>
            <a:r>
              <a:rPr lang="en-GB" dirty="0" smtClean="0"/>
              <a:t>’) is </a:t>
            </a:r>
            <a:r>
              <a:rPr lang="en-GB" dirty="0"/>
              <a:t>a very useful way of iterating through all the elements in an array or other collection.</a:t>
            </a:r>
          </a:p>
          <a:p>
            <a:endParaRPr lang="en-GB" dirty="0"/>
          </a:p>
          <a:p>
            <a:endParaRPr lang="en-GB" dirty="0"/>
          </a:p>
        </p:txBody>
      </p:sp>
    </p:spTree>
    <p:extLst>
      <p:ext uri="{BB962C8B-B14F-4D97-AF65-F5344CB8AC3E}">
        <p14:creationId xmlns:p14="http://schemas.microsoft.com/office/powerpoint/2010/main" val="69916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8" name="Rectangle 4"/>
          <p:cNvSpPr>
            <a:spLocks noGrp="1" noChangeArrowheads="1"/>
          </p:cNvSpPr>
          <p:nvPr>
            <p:ph type="body" idx="1"/>
          </p:nvPr>
        </p:nvSpPr>
        <p:spPr>
          <a:noFill/>
          <a:ln/>
        </p:spPr>
        <p:txBody>
          <a:bodyPr lIns="90327" tIns="45164" rIns="90327" bIns="45164"/>
          <a:lstStyle/>
          <a:p>
            <a:r>
              <a:rPr lang="en-GB" b="1" dirty="0" smtClean="0">
                <a:latin typeface="Courier New" pitchFamily="49" charset="0"/>
              </a:rPr>
              <a:t>While</a:t>
            </a:r>
            <a:r>
              <a:rPr lang="en-GB" b="1" baseline="0" dirty="0" smtClean="0">
                <a:latin typeface="Courier New" pitchFamily="49" charset="0"/>
              </a:rPr>
              <a:t> </a:t>
            </a:r>
            <a:r>
              <a:rPr lang="en-GB" b="0" baseline="0" dirty="0" smtClean="0">
                <a:latin typeface="Courier New" pitchFamily="49" charset="0"/>
              </a:rPr>
              <a:t>loop </a:t>
            </a:r>
            <a:r>
              <a:rPr lang="en-GB" dirty="0" smtClean="0"/>
              <a:t>is </a:t>
            </a:r>
            <a:r>
              <a:rPr lang="en-GB" dirty="0"/>
              <a:t>a conventional looping construct controlled by a </a:t>
            </a:r>
            <a:r>
              <a:rPr lang="en-GB" dirty="0" err="1"/>
              <a:t>boolean</a:t>
            </a:r>
            <a:r>
              <a:rPr lang="en-GB" dirty="0"/>
              <a:t> test.  The test is placed after the </a:t>
            </a:r>
            <a:r>
              <a:rPr lang="en-GB" dirty="0" smtClean="0"/>
              <a:t> </a:t>
            </a:r>
            <a:r>
              <a:rPr lang="en-GB" b="1" dirty="0" smtClean="0">
                <a:latin typeface="Courier New" pitchFamily="49" charset="0"/>
              </a:rPr>
              <a:t>while</a:t>
            </a:r>
            <a:r>
              <a:rPr lang="en-GB" dirty="0" smtClean="0"/>
              <a:t>  </a:t>
            </a:r>
            <a:r>
              <a:rPr lang="en-GB" dirty="0"/>
              <a:t>keyword so that the concept is that of  ‘loop while </a:t>
            </a:r>
            <a:r>
              <a:rPr lang="en-GB" dirty="0" smtClean="0"/>
              <a:t>true’.  </a:t>
            </a:r>
            <a:endParaRPr lang="en-GB" dirty="0"/>
          </a:p>
          <a:p>
            <a:r>
              <a:rPr lang="en-GB" dirty="0"/>
              <a:t>In either case the test could be at the start or the end of the construct enabling both entry and exit condition testing.  With a test at the end the loop will execute </a:t>
            </a:r>
            <a:r>
              <a:rPr lang="en-GB" i="1" dirty="0"/>
              <a:t>at least </a:t>
            </a:r>
            <a:r>
              <a:rPr lang="en-GB" dirty="0"/>
              <a:t>once.</a:t>
            </a:r>
          </a:p>
          <a:p>
            <a:endParaRPr lang="en-GB" dirty="0"/>
          </a:p>
        </p:txBody>
      </p:sp>
      <p:sp>
        <p:nvSpPr>
          <p:cNvPr id="425989" name="Rectangle 5"/>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09007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GB" dirty="0" smtClean="0"/>
              <a:t>The initialisation expression in a for loop may be replaced by a declaration and initialisation as shown in the first example on the slide. Note that any variable declared here is local to the for loop itself. Once execution leaves the for loop, the variable goes out of scope.</a:t>
            </a:r>
          </a:p>
          <a:p>
            <a:r>
              <a:rPr lang="en-GB" dirty="0" smtClean="0"/>
              <a:t>The initialisation and update components can consist of a number of comma-separated expressions, as shown in the second example on the slide, in which two indices (say) are updated in opposite directions.</a:t>
            </a:r>
          </a:p>
          <a:p>
            <a:r>
              <a:rPr lang="en-GB" dirty="0" smtClean="0"/>
              <a:t>Any of the components of a for loop can be omitted. For example, a common way to implement a do-forever loop is as follows:</a:t>
            </a:r>
          </a:p>
          <a:p>
            <a:r>
              <a:rPr lang="en-GB" dirty="0" smtClean="0"/>
              <a:t>  for (;;) // do forever</a:t>
            </a:r>
            <a:br>
              <a:rPr lang="en-GB" dirty="0" smtClean="0"/>
            </a:br>
            <a:r>
              <a:rPr lang="en-GB" dirty="0" smtClean="0"/>
              <a:t>  {</a:t>
            </a:r>
            <a:br>
              <a:rPr lang="en-GB" dirty="0" smtClean="0"/>
            </a:br>
            <a:r>
              <a:rPr lang="en-GB" dirty="0" smtClean="0"/>
              <a:t>    ...</a:t>
            </a:r>
            <a:br>
              <a:rPr lang="en-GB" dirty="0" smtClean="0"/>
            </a:br>
            <a:r>
              <a:rPr lang="en-GB" dirty="0" smtClean="0"/>
              <a:t>  }</a:t>
            </a:r>
          </a:p>
          <a:p>
            <a:r>
              <a:rPr lang="en-GB" dirty="0" smtClean="0"/>
              <a:t>Right now, this may seem to be a strange way to write a program, but it is fairly typical in multi-threaded applications. However, this kind of loop must be exited by some other means such as a break statement, which we'll cover soon.</a:t>
            </a:r>
          </a:p>
          <a:p>
            <a:r>
              <a:rPr lang="en-GB" dirty="0" smtClean="0"/>
              <a:t>Since you can achieve quite a lot in the test and update expressions of a for loop, you may not need to do anything in the loop body. In such cases, you need to provide a null statement, an pair of empty parentheses on the next line is definitely preferable to a simple semi-colon.</a:t>
            </a:r>
          </a:p>
        </p:txBody>
      </p:sp>
    </p:spTree>
    <p:extLst>
      <p:ext uri="{BB962C8B-B14F-4D97-AF65-F5344CB8AC3E}">
        <p14:creationId xmlns:p14="http://schemas.microsoft.com/office/powerpoint/2010/main" val="3904784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GB" dirty="0" smtClean="0"/>
              <a:t>Answers:</a:t>
            </a:r>
          </a:p>
          <a:p>
            <a:r>
              <a:rPr lang="en-GB" dirty="0" smtClean="0"/>
              <a:t>1. Statement(A)</a:t>
            </a:r>
            <a:r>
              <a:rPr lang="en-GB" baseline="0" dirty="0" smtClean="0"/>
              <a:t> will run 3 times (assuming no return statement hit)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2. Statement(B)</a:t>
            </a:r>
            <a:r>
              <a:rPr lang="en-GB" baseline="0" dirty="0" smtClean="0"/>
              <a:t> will run 15 times (assuming no return statement hit)</a:t>
            </a:r>
            <a:endParaRPr lang="en-GB"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3. Statement(C)</a:t>
            </a:r>
            <a:r>
              <a:rPr lang="en-GB" baseline="0" dirty="0" smtClean="0"/>
              <a:t> will run 3 times (assuming no return statement hit)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4. Statement(D) will run 1 time (assuming no return statement in either loop)</a:t>
            </a:r>
            <a:endParaRPr lang="en-GB" dirty="0" smtClean="0"/>
          </a:p>
          <a:p>
            <a:r>
              <a:rPr lang="en-GB" dirty="0" smtClean="0"/>
              <a:t>5.  0 &amp; 0</a:t>
            </a:r>
          </a:p>
          <a:p>
            <a:r>
              <a:rPr lang="en-GB" dirty="0" smtClean="0"/>
              <a:t>6.  0 &amp; 2 </a:t>
            </a:r>
          </a:p>
          <a:p>
            <a:r>
              <a:rPr lang="en-GB" dirty="0" smtClean="0"/>
              <a:t>7.  </a:t>
            </a:r>
            <a:r>
              <a:rPr lang="en-GB" dirty="0" err="1" smtClean="0"/>
              <a:t>i</a:t>
            </a:r>
            <a:r>
              <a:rPr lang="en-GB" dirty="0" smtClean="0"/>
              <a:t>++ and evaluating whether </a:t>
            </a:r>
            <a:r>
              <a:rPr lang="en-GB" dirty="0" err="1" smtClean="0"/>
              <a:t>i</a:t>
            </a:r>
            <a:r>
              <a:rPr lang="en-GB" dirty="0" smtClean="0"/>
              <a:t> is still less than 3</a:t>
            </a:r>
          </a:p>
          <a:p>
            <a:r>
              <a:rPr lang="en-GB" dirty="0" smtClean="0"/>
              <a:t>8.  j has no value outside the nested loop</a:t>
            </a:r>
          </a:p>
          <a:p>
            <a:pPr marL="228600" indent="-228600">
              <a:buAutoNum type="arabicPeriod" startAt="9"/>
            </a:pPr>
            <a:r>
              <a:rPr lang="en-GB" dirty="0" smtClean="0"/>
              <a:t>j has no value outside the nested loop</a:t>
            </a:r>
          </a:p>
          <a:p>
            <a:pPr marL="228600" indent="-228600">
              <a:buAutoNum type="arabicPeriod" startAt="9"/>
            </a:pPr>
            <a:r>
              <a:rPr lang="en-GB" baseline="0" dirty="0" smtClean="0"/>
              <a:t> 8 (2*4) is the largest value in code that </a:t>
            </a:r>
            <a:r>
              <a:rPr lang="en-GB" baseline="0" dirty="0" err="1" smtClean="0"/>
              <a:t>i</a:t>
            </a:r>
            <a:r>
              <a:rPr lang="en-GB" baseline="0" dirty="0" smtClean="0"/>
              <a:t>*j would ever be equal to</a:t>
            </a:r>
            <a:br>
              <a:rPr lang="en-GB" baseline="0" dirty="0" smtClean="0"/>
            </a:br>
            <a:r>
              <a:rPr lang="en-GB" baseline="0" dirty="0" smtClean="0"/>
              <a:t>However in debug mode you can briefly see ‘</a:t>
            </a:r>
            <a:r>
              <a:rPr lang="en-GB" baseline="0" dirty="0" err="1" smtClean="0"/>
              <a:t>i</a:t>
            </a:r>
            <a:r>
              <a:rPr lang="en-GB" baseline="0" dirty="0" smtClean="0"/>
              <a:t>’ as ‘2 and ‘j’ as 5 ,however it then immediately exits the nested loop and ‘j’ no longer exists, ‘</a:t>
            </a:r>
            <a:r>
              <a:rPr lang="en-GB" baseline="0" dirty="0" err="1" smtClean="0"/>
              <a:t>i</a:t>
            </a:r>
            <a:r>
              <a:rPr lang="en-GB" baseline="0" dirty="0" smtClean="0"/>
              <a:t>’ becomes 3 and it exits the outer loop. </a:t>
            </a:r>
            <a:endParaRPr lang="en-GB" dirty="0" smtClean="0"/>
          </a:p>
        </p:txBody>
      </p:sp>
    </p:spTree>
    <p:extLst>
      <p:ext uri="{BB962C8B-B14F-4D97-AF65-F5344CB8AC3E}">
        <p14:creationId xmlns:p14="http://schemas.microsoft.com/office/powerpoint/2010/main" val="58029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GB" dirty="0" smtClean="0"/>
              <a:t>It is important to be able to control execution flow within a loop, although it is generally regarded to be good programming practice to design your code so that control flow is easy to follow.</a:t>
            </a:r>
          </a:p>
          <a:p>
            <a:r>
              <a:rPr lang="en-GB" dirty="0" smtClean="0"/>
              <a:t>Java provides two mechanisms for controlling loop execution, as shown above.</a:t>
            </a:r>
          </a:p>
          <a:p>
            <a:r>
              <a:rPr lang="en-GB" dirty="0" smtClean="0"/>
              <a:t>A break statement can be used to exit a while, do while or for loop prematurely. Control is transferred to the first statement following the closing brace of the loop body. </a:t>
            </a:r>
          </a:p>
          <a:p>
            <a:r>
              <a:rPr lang="en-GB" dirty="0" smtClean="0"/>
              <a:t>A continue statement can be used to transfer control to the end of a loop body prior to the re-evaluation of the loop's test expression. Note that in a for loop, the update expression is executed before the re-evaluation of the test. </a:t>
            </a:r>
          </a:p>
          <a:p>
            <a:endParaRPr lang="en-GB" dirty="0" smtClean="0"/>
          </a:p>
          <a:p>
            <a:r>
              <a:rPr lang="en-GB" dirty="0" smtClean="0"/>
              <a:t>Java also allows a loop</a:t>
            </a:r>
            <a:r>
              <a:rPr lang="en-GB" baseline="0" dirty="0" smtClean="0"/>
              <a:t> to be labelled e.g.</a:t>
            </a:r>
            <a:br>
              <a:rPr lang="en-GB" baseline="0" dirty="0" smtClean="0"/>
            </a:br>
            <a:r>
              <a:rPr lang="en-GB" baseline="0" dirty="0" err="1" smtClean="0"/>
              <a:t>outer_loop</a:t>
            </a:r>
            <a:r>
              <a:rPr lang="en-GB" baseline="0" dirty="0" smtClean="0"/>
              <a:t>:</a:t>
            </a:r>
            <a:br>
              <a:rPr lang="en-GB" baseline="0" dirty="0" smtClean="0"/>
            </a:br>
            <a:r>
              <a:rPr lang="en-GB" baseline="0" dirty="0" smtClean="0"/>
              <a:t>for(..) {</a:t>
            </a:r>
            <a:br>
              <a:rPr lang="en-GB" baseline="0" dirty="0" smtClean="0"/>
            </a:br>
            <a:r>
              <a:rPr lang="en-GB" dirty="0" smtClean="0"/>
              <a:t>This is occasionally of use as a nested loop inside it can then code the statement</a:t>
            </a:r>
            <a:br>
              <a:rPr lang="en-GB" dirty="0" smtClean="0"/>
            </a:br>
            <a:r>
              <a:rPr lang="en-GB" dirty="0" smtClean="0"/>
              <a:t>break </a:t>
            </a:r>
            <a:r>
              <a:rPr lang="en-GB" dirty="0" err="1" smtClean="0"/>
              <a:t>outer_loop</a:t>
            </a:r>
            <a:r>
              <a:rPr lang="en-GB" dirty="0" smtClean="0"/>
              <a:t>; </a:t>
            </a:r>
            <a:br>
              <a:rPr lang="en-GB" dirty="0" smtClean="0"/>
            </a:br>
            <a:r>
              <a:rPr lang="en-GB" dirty="0" smtClean="0"/>
              <a:t>as opposed to just </a:t>
            </a:r>
            <a:br>
              <a:rPr lang="en-GB" dirty="0" smtClean="0"/>
            </a:br>
            <a:r>
              <a:rPr lang="en-GB" dirty="0" smtClean="0"/>
              <a:t>break; </a:t>
            </a:r>
            <a:br>
              <a:rPr lang="en-GB" dirty="0" smtClean="0"/>
            </a:br>
            <a:r>
              <a:rPr lang="en-GB" dirty="0" smtClean="0"/>
              <a:t>which would only exit the nested loop potentially re-entering</a:t>
            </a:r>
            <a:r>
              <a:rPr lang="en-GB" baseline="0" dirty="0" smtClean="0"/>
              <a:t> it from the outer loop.</a:t>
            </a:r>
            <a:endParaRPr lang="en-GB" dirty="0" smtClean="0"/>
          </a:p>
          <a:p>
            <a:r>
              <a:rPr lang="en-GB" b="0" dirty="0" smtClean="0"/>
              <a:t>It avoids having to potentially</a:t>
            </a:r>
            <a:r>
              <a:rPr lang="en-GB" b="0" baseline="0" dirty="0" smtClean="0"/>
              <a:t> code a break statement in each loop.</a:t>
            </a:r>
            <a:endParaRPr lang="en-GB" b="0" dirty="0" smtClean="0"/>
          </a:p>
          <a:p>
            <a:endParaRPr lang="en-GB" dirty="0" smtClean="0"/>
          </a:p>
        </p:txBody>
      </p:sp>
    </p:spTree>
    <p:extLst>
      <p:ext uri="{BB962C8B-B14F-4D97-AF65-F5344CB8AC3E}">
        <p14:creationId xmlns:p14="http://schemas.microsoft.com/office/powerpoint/2010/main" val="413552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GB" dirty="0" smtClean="0"/>
              <a:t>It is important to be able to control execution flow within a loop, although it is generally regarded to be good programming practice to design your code so that control flow is easy to follow.</a:t>
            </a:r>
          </a:p>
          <a:p>
            <a:r>
              <a:rPr lang="en-GB" dirty="0" smtClean="0"/>
              <a:t>Java provides two mechanisms for controlling loop execution, as shown above.</a:t>
            </a:r>
          </a:p>
          <a:p>
            <a:r>
              <a:rPr lang="en-GB" dirty="0" smtClean="0"/>
              <a:t>A break statement can be used to exit a while, do while or for loop prematurely. Control is transferred to the first statement following the closing brace of the loop body. </a:t>
            </a:r>
          </a:p>
          <a:p>
            <a:r>
              <a:rPr lang="en-GB" dirty="0" smtClean="0"/>
              <a:t>A continue statement can be used to transfer control to the end of a loop body prior to the re-evaluation of the loop's test expression. Note that in a for loop, the update expression is executed before the re-evaluation of the test. </a:t>
            </a:r>
          </a:p>
          <a:p>
            <a:endParaRPr lang="en-GB" dirty="0" smtClean="0"/>
          </a:p>
          <a:p>
            <a:r>
              <a:rPr lang="en-GB" dirty="0" smtClean="0"/>
              <a:t>Java also allows a loop</a:t>
            </a:r>
            <a:r>
              <a:rPr lang="en-GB" baseline="0" dirty="0" smtClean="0"/>
              <a:t> to be labelled e.g.</a:t>
            </a:r>
            <a:br>
              <a:rPr lang="en-GB" baseline="0" dirty="0" smtClean="0"/>
            </a:br>
            <a:r>
              <a:rPr lang="en-GB" baseline="0" dirty="0" err="1" smtClean="0"/>
              <a:t>outer_loop</a:t>
            </a:r>
            <a:r>
              <a:rPr lang="en-GB" baseline="0" dirty="0" smtClean="0"/>
              <a:t>:</a:t>
            </a:r>
            <a:br>
              <a:rPr lang="en-GB" baseline="0" dirty="0" smtClean="0"/>
            </a:br>
            <a:r>
              <a:rPr lang="en-GB" baseline="0" dirty="0" smtClean="0"/>
              <a:t>for(..) {</a:t>
            </a:r>
            <a:br>
              <a:rPr lang="en-GB" baseline="0" dirty="0" smtClean="0"/>
            </a:br>
            <a:r>
              <a:rPr lang="en-GB" dirty="0" smtClean="0"/>
              <a:t>This is occasionally of use as a nested loop inside it can then code the statement</a:t>
            </a:r>
            <a:br>
              <a:rPr lang="en-GB" dirty="0" smtClean="0"/>
            </a:br>
            <a:r>
              <a:rPr lang="en-GB" dirty="0" smtClean="0"/>
              <a:t>break </a:t>
            </a:r>
            <a:r>
              <a:rPr lang="en-GB" dirty="0" err="1" smtClean="0"/>
              <a:t>outer_loop</a:t>
            </a:r>
            <a:r>
              <a:rPr lang="en-GB" dirty="0" smtClean="0"/>
              <a:t>; </a:t>
            </a:r>
            <a:br>
              <a:rPr lang="en-GB" dirty="0" smtClean="0"/>
            </a:br>
            <a:r>
              <a:rPr lang="en-GB" dirty="0" smtClean="0"/>
              <a:t>as opposed to just </a:t>
            </a:r>
            <a:br>
              <a:rPr lang="en-GB" dirty="0" smtClean="0"/>
            </a:br>
            <a:r>
              <a:rPr lang="en-GB" dirty="0" smtClean="0"/>
              <a:t>break; </a:t>
            </a:r>
            <a:br>
              <a:rPr lang="en-GB" dirty="0" smtClean="0"/>
            </a:br>
            <a:r>
              <a:rPr lang="en-GB" dirty="0" smtClean="0"/>
              <a:t>which would only exit the nested loop potentially re-entering</a:t>
            </a:r>
            <a:r>
              <a:rPr lang="en-GB" baseline="0" dirty="0" smtClean="0"/>
              <a:t> it from the outer loop.</a:t>
            </a:r>
            <a:endParaRPr lang="en-GB" dirty="0" smtClean="0"/>
          </a:p>
          <a:p>
            <a:r>
              <a:rPr lang="en-GB" b="0" dirty="0" smtClean="0"/>
              <a:t>It avoids having to potentially</a:t>
            </a:r>
            <a:r>
              <a:rPr lang="en-GB" b="0" baseline="0" dirty="0" smtClean="0"/>
              <a:t> code a break statement in each loop.</a:t>
            </a:r>
            <a:endParaRPr lang="en-GB" b="0" dirty="0" smtClean="0"/>
          </a:p>
          <a:p>
            <a:endParaRPr lang="en-GB" dirty="0" smtClean="0"/>
          </a:p>
        </p:txBody>
      </p:sp>
    </p:spTree>
    <p:extLst>
      <p:ext uri="{BB962C8B-B14F-4D97-AF65-F5344CB8AC3E}">
        <p14:creationId xmlns:p14="http://schemas.microsoft.com/office/powerpoint/2010/main" val="1528863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GB" dirty="0" smtClean="0"/>
              <a:t>This is to all intents and</a:t>
            </a:r>
            <a:r>
              <a:rPr lang="en-GB" baseline="0" dirty="0" smtClean="0"/>
              <a:t> purposes a foreach loop. It would be called ‘</a:t>
            </a:r>
            <a:r>
              <a:rPr lang="en-GB" baseline="0" dirty="0" err="1" smtClean="0"/>
              <a:t>foreach</a:t>
            </a:r>
            <a:r>
              <a:rPr lang="en-GB" baseline="0" dirty="0" smtClean="0"/>
              <a:t>’ for sure if it had been introduced in Java V1.0 in the early 1990’s, but it did not arrive until 2004 and at that stage you simply could not introduce a new keyword ‘</a:t>
            </a:r>
            <a:r>
              <a:rPr lang="en-GB" baseline="0" dirty="0" err="1" smtClean="0"/>
              <a:t>foreach</a:t>
            </a:r>
            <a:r>
              <a:rPr lang="en-GB" baseline="0" dirty="0" smtClean="0"/>
              <a:t>’ into the Java language as too many millions of lines of Java have been written and are in production and would break if it clashed with any class or method or variable that anyone had named ‘</a:t>
            </a:r>
            <a:r>
              <a:rPr lang="en-GB" baseline="0" dirty="0" err="1" smtClean="0"/>
              <a:t>foreach</a:t>
            </a:r>
            <a:r>
              <a:rPr lang="en-GB" baseline="0" dirty="0" smtClean="0"/>
              <a:t>’ (method clash most likely). So Java 2004 introduced a 2</a:t>
            </a:r>
            <a:r>
              <a:rPr lang="en-GB" baseline="30000" dirty="0" smtClean="0"/>
              <a:t>nd</a:t>
            </a:r>
            <a:r>
              <a:rPr lang="en-GB" baseline="0" dirty="0" smtClean="0"/>
              <a:t> for loop known as the ‘</a:t>
            </a:r>
            <a:r>
              <a:rPr lang="en-GB" dirty="0" smtClean="0"/>
              <a:t>enhanced’ for loop, but accessed</a:t>
            </a:r>
            <a:r>
              <a:rPr lang="en-GB" baseline="0" dirty="0" smtClean="0"/>
              <a:t> in Eclipse via code snippet ‘</a:t>
            </a:r>
            <a:r>
              <a:rPr lang="en-GB" baseline="0" dirty="0" err="1" smtClean="0"/>
              <a:t>foreach</a:t>
            </a:r>
            <a:r>
              <a:rPr lang="en-GB" baseline="0" dirty="0" smtClean="0"/>
              <a:t>’.</a:t>
            </a:r>
          </a:p>
          <a:p>
            <a:r>
              <a:rPr lang="en-GB" baseline="0" dirty="0" smtClean="0"/>
              <a:t>This is used t</a:t>
            </a:r>
            <a:r>
              <a:rPr lang="en-GB" dirty="0" smtClean="0"/>
              <a:t>o iterate over arrays and other collections (such as queues, stacks, lists, etc.). The enhanced for loop  differs from the other loops in one important factor: you should consider both the collection and the items within the collection to be read only. This is because the types that implement support for the enhanced for loop statement don't guarantee how they will extract and present the data. </a:t>
            </a:r>
          </a:p>
          <a:p>
            <a:r>
              <a:rPr lang="en-GB" dirty="0" smtClean="0"/>
              <a:t>Therefore, if you want to iterate through a collection and make changes, you should use one of the other loop constructs. If you want to iterate over a collection and simply extract information, enhanced for is a good choice.</a:t>
            </a:r>
          </a:p>
        </p:txBody>
      </p:sp>
    </p:spTree>
    <p:extLst>
      <p:ext uri="{BB962C8B-B14F-4D97-AF65-F5344CB8AC3E}">
        <p14:creationId xmlns:p14="http://schemas.microsoft.com/office/powerpoint/2010/main" val="340388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GB" dirty="0" smtClean="0"/>
              <a:t>This is to all intents and</a:t>
            </a:r>
            <a:r>
              <a:rPr lang="en-GB" baseline="0" dirty="0" smtClean="0"/>
              <a:t> purposes a foreach loop. It would be called ‘</a:t>
            </a:r>
            <a:r>
              <a:rPr lang="en-GB" baseline="0" dirty="0" err="1" smtClean="0"/>
              <a:t>foreach</a:t>
            </a:r>
            <a:r>
              <a:rPr lang="en-GB" baseline="0" dirty="0" smtClean="0"/>
              <a:t>’ for sure if it had been introduced in Java V1.0 in the early 1990’s, but it did not arrive until 2004 and at that stage you simply could not introduce a new keyword ‘</a:t>
            </a:r>
            <a:r>
              <a:rPr lang="en-GB" baseline="0" dirty="0" err="1" smtClean="0"/>
              <a:t>foreach</a:t>
            </a:r>
            <a:r>
              <a:rPr lang="en-GB" baseline="0" dirty="0" smtClean="0"/>
              <a:t>’ into the Java language as too many millions of lines of Java have been written and are in production and would break if it clashed with any class or method or variable that anyone had named ‘</a:t>
            </a:r>
            <a:r>
              <a:rPr lang="en-GB" baseline="0" dirty="0" err="1" smtClean="0"/>
              <a:t>foreach</a:t>
            </a:r>
            <a:r>
              <a:rPr lang="en-GB" baseline="0" dirty="0" smtClean="0"/>
              <a:t>’ (method clash most likely). So Java 2004 introduced a 2</a:t>
            </a:r>
            <a:r>
              <a:rPr lang="en-GB" baseline="30000" dirty="0" smtClean="0"/>
              <a:t>nd</a:t>
            </a:r>
            <a:r>
              <a:rPr lang="en-GB" baseline="0" dirty="0" smtClean="0"/>
              <a:t> for loop known as the ‘</a:t>
            </a:r>
            <a:r>
              <a:rPr lang="en-GB" dirty="0" smtClean="0"/>
              <a:t>enhanced’ for loop, but accessed</a:t>
            </a:r>
            <a:r>
              <a:rPr lang="en-GB" baseline="0" dirty="0" smtClean="0"/>
              <a:t> in Eclipse via code snippet ‘</a:t>
            </a:r>
            <a:r>
              <a:rPr lang="en-GB" baseline="0" dirty="0" err="1" smtClean="0"/>
              <a:t>foreach</a:t>
            </a:r>
            <a:r>
              <a:rPr lang="en-GB" baseline="0" dirty="0" smtClean="0"/>
              <a:t>’.</a:t>
            </a:r>
          </a:p>
          <a:p>
            <a:r>
              <a:rPr lang="en-GB" baseline="0" dirty="0" smtClean="0"/>
              <a:t>This is used t</a:t>
            </a:r>
            <a:r>
              <a:rPr lang="en-GB" dirty="0" smtClean="0"/>
              <a:t>o iterate over arrays and other collections (such as queues, stacks, lists, etc.). The enhanced for loop  differs from the other loops in one important factor: you should consider both the collection and the items within the collection to be read only. This is because the types that implement support for the enhanced for loop statement don't guarantee how they will extract and present the data. </a:t>
            </a:r>
          </a:p>
          <a:p>
            <a:r>
              <a:rPr lang="en-GB" dirty="0" smtClean="0"/>
              <a:t>Therefore, if you want to iterate through a collection and make changes, you should use one of the other loop constructs. If you want to iterate over a collection and simply extract information, enhanced for is a good choice.</a:t>
            </a:r>
          </a:p>
        </p:txBody>
      </p:sp>
    </p:spTree>
    <p:extLst>
      <p:ext uri="{BB962C8B-B14F-4D97-AF65-F5344CB8AC3E}">
        <p14:creationId xmlns:p14="http://schemas.microsoft.com/office/powerpoint/2010/main" val="2909962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xmlns=""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xmlns=""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xmlns=""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endParaRPr lang="en-IN" dirty="0"/>
          </a:p>
        </p:txBody>
      </p:sp>
      <p:sp>
        <p:nvSpPr>
          <p:cNvPr id="4" name="Title 3"/>
          <p:cNvSpPr>
            <a:spLocks noGrp="1"/>
          </p:cNvSpPr>
          <p:nvPr>
            <p:ph type="ctrTitle"/>
          </p:nvPr>
        </p:nvSpPr>
        <p:spPr/>
        <p:txBody>
          <a:bodyPr/>
          <a:lstStyle/>
          <a:p>
            <a:r>
              <a:rPr lang="en-US" dirty="0" smtClean="0"/>
              <a:t>Loops </a:t>
            </a:r>
            <a:br>
              <a:rPr lang="en-US" dirty="0" smtClean="0"/>
            </a:br>
            <a:r>
              <a:rPr lang="en-US" dirty="0" smtClean="0"/>
              <a:t>Introduction to Arrays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smtClean="0"/>
              <a:t>Using break to exit a any loop</a:t>
            </a:r>
          </a:p>
        </p:txBody>
      </p:sp>
      <p:sp>
        <p:nvSpPr>
          <p:cNvPr id="13" name="Rectangle 3"/>
          <p:cNvSpPr>
            <a:spLocks noChangeArrowheads="1"/>
          </p:cNvSpPr>
          <p:nvPr/>
        </p:nvSpPr>
        <p:spPr bwMode="auto">
          <a:xfrm>
            <a:off x="1753207" y="4412586"/>
            <a:ext cx="3055860" cy="233653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defRPr/>
            </a:pPr>
            <a:r>
              <a:rPr lang="en-GB" sz="1600" b="1" dirty="0" err="1">
                <a:latin typeface="Courier New" pitchFamily="49" charset="0"/>
              </a:rPr>
              <a:t>outer_loop</a:t>
            </a:r>
            <a:r>
              <a:rPr lang="en-GB" sz="1600" b="1" dirty="0">
                <a:latin typeface="Courier New" pitchFamily="49" charset="0"/>
              </a:rPr>
              <a:t>:</a:t>
            </a:r>
            <a:r>
              <a:rPr lang="en-GB" sz="1600" b="1" dirty="0">
                <a:solidFill>
                  <a:srgbClr val="0000FF"/>
                </a:solidFill>
                <a:latin typeface="Courier New" pitchFamily="49" charset="0"/>
              </a:rPr>
              <a:t/>
            </a:r>
            <a:br>
              <a:rPr lang="en-GB" sz="1600" b="1" dirty="0">
                <a:solidFill>
                  <a:srgbClr val="0000FF"/>
                </a:solidFill>
                <a:latin typeface="Courier New" pitchFamily="49" charset="0"/>
              </a:rPr>
            </a:br>
            <a:r>
              <a:rPr lang="en-GB" sz="1600" b="1" dirty="0">
                <a:solidFill>
                  <a:srgbClr val="0000FF"/>
                </a:solidFill>
                <a:latin typeface="Courier New" pitchFamily="49" charset="0"/>
              </a:rPr>
              <a:t>for</a:t>
            </a:r>
            <a:r>
              <a:rPr lang="en-GB" sz="1600" b="1" dirty="0">
                <a:latin typeface="Courier New" pitchFamily="49" charset="0"/>
              </a:rPr>
              <a:t> (  ;  ;  ) {</a:t>
            </a:r>
          </a:p>
          <a:p>
            <a:pPr eaLnBrk="0" hangingPunct="0">
              <a:defRPr/>
            </a:pPr>
            <a:r>
              <a:rPr lang="en-GB" sz="1600" b="1" dirty="0">
                <a:latin typeface="Courier New" pitchFamily="49" charset="0"/>
              </a:rPr>
              <a:t> </a:t>
            </a:r>
            <a:r>
              <a:rPr lang="en-GB" sz="1600" b="1" dirty="0">
                <a:solidFill>
                  <a:srgbClr val="0000FF"/>
                </a:solidFill>
                <a:latin typeface="Courier New" pitchFamily="49" charset="0"/>
              </a:rPr>
              <a:t>for</a:t>
            </a:r>
            <a:r>
              <a:rPr lang="en-GB" sz="1600" b="1" dirty="0">
                <a:latin typeface="Courier New" pitchFamily="49" charset="0"/>
              </a:rPr>
              <a:t> (  ;  ;  ) { </a:t>
            </a:r>
          </a:p>
          <a:p>
            <a:pPr eaLnBrk="0" hangingPunct="0">
              <a:defRPr/>
            </a:pPr>
            <a:r>
              <a:rPr lang="en-GB" sz="1600" b="1" dirty="0">
                <a:solidFill>
                  <a:srgbClr val="000000"/>
                </a:solidFill>
                <a:latin typeface="Courier New" pitchFamily="49" charset="0"/>
              </a:rPr>
              <a:t>  </a:t>
            </a:r>
            <a:r>
              <a:rPr lang="en-GB" sz="1600" b="1" dirty="0">
                <a:solidFill>
                  <a:srgbClr val="0000C8"/>
                </a:solidFill>
                <a:latin typeface="Courier New" pitchFamily="49" charset="0"/>
              </a:rPr>
              <a:t>if </a:t>
            </a:r>
            <a:r>
              <a:rPr lang="en-GB" sz="1600" b="1" dirty="0">
                <a:solidFill>
                  <a:srgbClr val="000000"/>
                </a:solidFill>
                <a:latin typeface="Courier New" pitchFamily="49" charset="0"/>
              </a:rPr>
              <a:t>(...) {</a:t>
            </a:r>
          </a:p>
          <a:p>
            <a:pPr eaLnBrk="0" hangingPunct="0">
              <a:defRPr/>
            </a:pPr>
            <a:r>
              <a:rPr lang="en-GB" sz="1600" b="1" dirty="0">
                <a:solidFill>
                  <a:schemeClr val="bg2"/>
                </a:solidFill>
                <a:latin typeface="Courier New" pitchFamily="49" charset="0"/>
              </a:rPr>
              <a:t>  </a:t>
            </a:r>
            <a:r>
              <a:rPr lang="en-GB" sz="1600" b="1" dirty="0">
                <a:latin typeface="Courier New" pitchFamily="49" charset="0"/>
              </a:rPr>
              <a:t>  </a:t>
            </a:r>
            <a:r>
              <a:rPr lang="en-GB" sz="1600" b="1" dirty="0">
                <a:solidFill>
                  <a:srgbClr val="0000FF"/>
                </a:solidFill>
                <a:latin typeface="Courier New" pitchFamily="49" charset="0"/>
              </a:rPr>
              <a:t>break</a:t>
            </a:r>
            <a:r>
              <a:rPr lang="en-GB" sz="1600" b="1" dirty="0">
                <a:latin typeface="Courier New" pitchFamily="49" charset="0"/>
              </a:rPr>
              <a:t> </a:t>
            </a:r>
            <a:r>
              <a:rPr lang="en-GB" sz="1600" b="1" dirty="0" err="1">
                <a:latin typeface="Courier New" pitchFamily="49" charset="0"/>
              </a:rPr>
              <a:t>outer_loop</a:t>
            </a:r>
            <a:r>
              <a:rPr lang="en-GB" sz="1600" b="1" dirty="0">
                <a:latin typeface="Courier New" pitchFamily="49" charset="0"/>
              </a:rPr>
              <a:t>;</a:t>
            </a:r>
            <a:br>
              <a:rPr lang="en-GB" sz="1600" b="1" dirty="0">
                <a:latin typeface="Courier New" pitchFamily="49" charset="0"/>
              </a:rPr>
            </a:br>
            <a:r>
              <a:rPr lang="en-GB" sz="1600" b="1" dirty="0">
                <a:latin typeface="Courier New" pitchFamily="49" charset="0"/>
              </a:rPr>
              <a:t>  }</a:t>
            </a:r>
          </a:p>
          <a:p>
            <a:pPr eaLnBrk="0" hangingPunct="0">
              <a:defRPr/>
            </a:pPr>
            <a:r>
              <a:rPr lang="en-GB" sz="1600" b="1" dirty="0">
                <a:solidFill>
                  <a:srgbClr val="000000"/>
                </a:solidFill>
                <a:latin typeface="Courier New" pitchFamily="49" charset="0"/>
              </a:rPr>
              <a:t> }     </a:t>
            </a:r>
          </a:p>
          <a:p>
            <a:pPr eaLnBrk="0" hangingPunct="0">
              <a:defRPr/>
            </a:pPr>
            <a:r>
              <a:rPr lang="en-GB" sz="1600" b="1" dirty="0">
                <a:latin typeface="Courier New" pitchFamily="49" charset="0"/>
              </a:rPr>
              <a:t>}</a:t>
            </a:r>
          </a:p>
          <a:p>
            <a:pPr eaLnBrk="0" hangingPunct="0">
              <a:defRPr/>
            </a:pPr>
            <a:r>
              <a:rPr lang="en-GB" sz="1600" b="1" dirty="0">
                <a:latin typeface="Courier New" pitchFamily="49" charset="0"/>
              </a:rPr>
              <a:t>...</a:t>
            </a:r>
            <a:endParaRPr lang="en-GB" sz="1600" b="1" dirty="0">
              <a:solidFill>
                <a:schemeClr val="bg2"/>
              </a:solidFill>
              <a:latin typeface="Courier New" pitchFamily="49" charset="0"/>
            </a:endParaRPr>
          </a:p>
        </p:txBody>
      </p:sp>
      <p:sp>
        <p:nvSpPr>
          <p:cNvPr id="14" name="Line 4"/>
          <p:cNvSpPr>
            <a:spLocks noChangeShapeType="1"/>
          </p:cNvSpPr>
          <p:nvPr/>
        </p:nvSpPr>
        <p:spPr bwMode="auto">
          <a:xfrm flipH="1">
            <a:off x="2140224" y="5892746"/>
            <a:ext cx="1073427" cy="673307"/>
          </a:xfrm>
          <a:prstGeom prst="line">
            <a:avLst/>
          </a:prstGeom>
          <a:noFill/>
          <a:ln w="12700">
            <a:solidFill>
              <a:schemeClr val="tx1"/>
            </a:solidFill>
            <a:round/>
            <a:headEnd/>
            <a:tailEnd type="triangle" w="med" len="med"/>
          </a:ln>
        </p:spPr>
        <p:txBody>
          <a:bodyPr/>
          <a:lstStyle/>
          <a:p>
            <a:endParaRPr lang="en-GB"/>
          </a:p>
        </p:txBody>
      </p:sp>
      <p:sp>
        <p:nvSpPr>
          <p:cNvPr id="2" name="Rectangle 1"/>
          <p:cNvSpPr/>
          <p:nvPr/>
        </p:nvSpPr>
        <p:spPr>
          <a:xfrm>
            <a:off x="1663149" y="1227108"/>
            <a:ext cx="6798365" cy="289310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 50; 	</a:t>
            </a:r>
            <a:r>
              <a:rPr lang="en-GB" sz="1400" b="1" dirty="0">
                <a:solidFill>
                  <a:srgbClr val="3F7F5F"/>
                </a:solidFill>
                <a:latin typeface="Consolas" panose="020B0609020204030204" pitchFamily="49" charset="0"/>
              </a:rPr>
              <a:t>// £ pounds</a:t>
            </a:r>
          </a:p>
          <a:p>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interest</a:t>
            </a:r>
            <a:r>
              <a:rPr lang="en-GB" sz="1400" b="1" dirty="0">
                <a:solidFill>
                  <a:srgbClr val="000000"/>
                </a:solidFill>
                <a:latin typeface="Consolas" panose="020B0609020204030204" pitchFamily="49" charset="0"/>
              </a:rPr>
              <a:t> = 0.06; 	</a:t>
            </a:r>
            <a:r>
              <a:rPr lang="en-GB" sz="1400" b="1" dirty="0">
                <a:solidFill>
                  <a:srgbClr val="3F7F5F"/>
                </a:solidFill>
                <a:latin typeface="Consolas" panose="020B0609020204030204" pitchFamily="49" charset="0"/>
              </a:rPr>
              <a:t>// percent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for</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years</a:t>
            </a:r>
            <a:r>
              <a:rPr lang="en-GB" sz="1400" b="1" dirty="0">
                <a:solidFill>
                  <a:srgbClr val="000000"/>
                </a:solidFill>
                <a:latin typeface="Consolas" panose="020B0609020204030204" pitchFamily="49" charset="0"/>
              </a:rPr>
              <a:t> = 1;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&lt; 1000; </a:t>
            </a:r>
            <a:r>
              <a:rPr lang="en-GB" sz="1400" b="1" dirty="0">
                <a:solidFill>
                  <a:srgbClr val="6A3E3E"/>
                </a:solidFill>
                <a:latin typeface="Consolas" panose="020B0609020204030204" pitchFamily="49" charset="0"/>
              </a:rPr>
              <a:t>years</a:t>
            </a:r>
            <a:r>
              <a:rPr lang="en-GB" sz="1400" b="1" dirty="0">
                <a:solidFill>
                  <a:srgbClr val="000000"/>
                </a:solidFill>
                <a:latin typeface="Consolas" panose="020B0609020204030204" pitchFamily="49" charset="0"/>
              </a:rPr>
              <a:t>++) {</a:t>
            </a:r>
          </a:p>
          <a:p>
            <a:pPr lvl="1"/>
            <a:r>
              <a:rPr lang="en-GB" sz="1400" dirty="0">
                <a:solidFill>
                  <a:srgbClr val="6A3E3E"/>
                </a:solidFill>
                <a:latin typeface="Consolas" panose="020B0609020204030204" pitchFamily="49" charset="0"/>
              </a:rPr>
              <a:t>money</a:t>
            </a:r>
            <a:r>
              <a:rPr lang="en-GB" sz="1400" dirty="0">
                <a:solidFill>
                  <a:srgbClr val="000000"/>
                </a:solidFill>
                <a:latin typeface="Consolas" panose="020B0609020204030204" pitchFamily="49" charset="0"/>
              </a:rPr>
              <a:t> += (</a:t>
            </a:r>
            <a:r>
              <a:rPr lang="en-GB" sz="1400" dirty="0">
                <a:solidFill>
                  <a:srgbClr val="6A3E3E"/>
                </a:solidFill>
                <a:latin typeface="Consolas" panose="020B0609020204030204" pitchFamily="49" charset="0"/>
              </a:rPr>
              <a:t>money</a:t>
            </a:r>
            <a:r>
              <a:rPr lang="en-GB" sz="1400" dirty="0">
                <a:solidFill>
                  <a:srgbClr val="000000"/>
                </a:solidFill>
                <a:latin typeface="Consolas" panose="020B0609020204030204" pitchFamily="49" charset="0"/>
              </a:rPr>
              <a:t> * </a:t>
            </a:r>
            <a:r>
              <a:rPr lang="en-GB" sz="1400" dirty="0">
                <a:solidFill>
                  <a:srgbClr val="6A3E3E"/>
                </a:solidFill>
                <a:latin typeface="Consolas" panose="020B0609020204030204" pitchFamily="49" charset="0"/>
              </a:rPr>
              <a:t>interest</a:t>
            </a:r>
            <a:r>
              <a:rPr lang="en-GB" sz="1400" dirty="0">
                <a:solidFill>
                  <a:srgbClr val="000000"/>
                </a:solidFill>
                <a:latin typeface="Consolas" panose="020B0609020204030204" pitchFamily="49" charset="0"/>
              </a:rPr>
              <a:t>);</a:t>
            </a:r>
          </a:p>
          <a:p>
            <a:pPr lvl="1"/>
            <a:r>
              <a:rPr lang="en-GB" sz="1400" b="1" i="1" dirty="0">
                <a:solidFill>
                  <a:srgbClr val="000000"/>
                </a:solidFill>
                <a:latin typeface="Consolas" panose="020B0609020204030204" pitchFamily="49" charset="0"/>
              </a:rPr>
              <a:t>print(</a:t>
            </a:r>
            <a:r>
              <a:rPr lang="en-GB" sz="1400" b="1" i="1" dirty="0">
                <a:solidFill>
                  <a:srgbClr val="2A00FF"/>
                </a:solidFill>
                <a:latin typeface="Consolas" panose="020B0609020204030204" pitchFamily="49" charset="0"/>
              </a:rPr>
              <a:t>"Year : "</a:t>
            </a:r>
            <a:r>
              <a:rPr lang="en-GB" sz="1400" b="1" i="1" dirty="0">
                <a:solidFill>
                  <a:srgbClr val="000000"/>
                </a:solidFill>
                <a:latin typeface="Consolas" panose="020B0609020204030204" pitchFamily="49" charset="0"/>
              </a:rPr>
              <a:t>+ </a:t>
            </a:r>
            <a:r>
              <a:rPr lang="en-GB" sz="1400" b="1" i="1" dirty="0">
                <a:solidFill>
                  <a:srgbClr val="6A3E3E"/>
                </a:solidFill>
                <a:latin typeface="Consolas" panose="020B0609020204030204" pitchFamily="49" charset="0"/>
              </a:rPr>
              <a:t>years + </a:t>
            </a:r>
            <a:r>
              <a:rPr lang="en-GB" sz="1400" b="1" i="1" dirty="0">
                <a:solidFill>
                  <a:srgbClr val="2A00FF"/>
                </a:solidFill>
                <a:latin typeface="Consolas" panose="020B0609020204030204" pitchFamily="49" charset="0"/>
              </a:rPr>
              <a:t>": " + </a:t>
            </a:r>
            <a:r>
              <a:rPr lang="en-GB" sz="1400" b="1" i="1" dirty="0">
                <a:solidFill>
                  <a:srgbClr val="6A3E3E"/>
                </a:solidFill>
                <a:latin typeface="Consolas" panose="020B0609020204030204" pitchFamily="49" charset="0"/>
              </a:rPr>
              <a:t>money</a:t>
            </a:r>
            <a:r>
              <a:rPr lang="en-GB" sz="1400" b="1" i="1" dirty="0">
                <a:solidFill>
                  <a:srgbClr val="000000"/>
                </a:solidFill>
                <a:latin typeface="Consolas" panose="020B0609020204030204" pitchFamily="49" charset="0"/>
              </a:rPr>
              <a:t>);</a:t>
            </a:r>
          </a:p>
          <a:p>
            <a:pPr lvl="1"/>
            <a:endParaRPr lang="en-GB" sz="1400" dirty="0">
              <a:latin typeface="Consolas" panose="020B0609020204030204" pitchFamily="49" charset="0"/>
            </a:endParaRPr>
          </a:p>
          <a:p>
            <a:pPr lvl="1"/>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tax</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 0.40;</a:t>
            </a:r>
            <a:endParaRPr lang="en-GB" sz="1400" dirty="0">
              <a:latin typeface="Consolas" panose="020B0609020204030204" pitchFamily="49" charset="0"/>
            </a:endParaRPr>
          </a:p>
          <a:p>
            <a:pPr lvl="1"/>
            <a:r>
              <a:rPr lang="en-GB" sz="1400" b="1" dirty="0">
                <a:solidFill>
                  <a:srgbClr val="7F0055"/>
                </a:solidFill>
                <a:latin typeface="Consolas" panose="020B0609020204030204" pitchFamily="49" charset="0"/>
              </a:rPr>
              <a:t>if</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tax</a:t>
            </a:r>
            <a:r>
              <a:rPr lang="en-GB" sz="1400" b="1" dirty="0">
                <a:solidFill>
                  <a:srgbClr val="000000"/>
                </a:solidFill>
                <a:latin typeface="Consolas" panose="020B0609020204030204" pitchFamily="49" charset="0"/>
              </a:rPr>
              <a:t> &gt; 100) {</a:t>
            </a:r>
          </a:p>
          <a:p>
            <a:pPr lvl="2"/>
            <a:r>
              <a:rPr lang="en-GB" sz="1400" b="1" i="1" dirty="0">
                <a:solidFill>
                  <a:srgbClr val="000000"/>
                </a:solidFill>
                <a:latin typeface="Consolas" panose="020B0609020204030204" pitchFamily="49" charset="0"/>
              </a:rPr>
              <a:t>print(</a:t>
            </a:r>
            <a:r>
              <a:rPr lang="en-GB" sz="1400" b="1" i="1" dirty="0">
                <a:solidFill>
                  <a:srgbClr val="2A00FF"/>
                </a:solidFill>
                <a:latin typeface="Consolas" panose="020B0609020204030204" pitchFamily="49" charset="0"/>
              </a:rPr>
              <a:t>"Tax is &gt; 100"</a:t>
            </a:r>
            <a:r>
              <a:rPr lang="en-GB" sz="1400" b="1" i="1" dirty="0">
                <a:solidFill>
                  <a:srgbClr val="000000"/>
                </a:solidFill>
                <a:latin typeface="Consolas" panose="020B0609020204030204" pitchFamily="49" charset="0"/>
              </a:rPr>
              <a:t>);</a:t>
            </a:r>
          </a:p>
          <a:p>
            <a:pPr lvl="2"/>
            <a:r>
              <a:rPr lang="en-GB" sz="1400" b="1" dirty="0">
                <a:solidFill>
                  <a:srgbClr val="7F0055"/>
                </a:solidFill>
                <a:latin typeface="Consolas" panose="020B0609020204030204" pitchFamily="49" charset="0"/>
              </a:rPr>
              <a:t>break</a:t>
            </a:r>
            <a:r>
              <a:rPr lang="en-GB" sz="1400" b="1" dirty="0">
                <a:solidFill>
                  <a:srgbClr val="000000"/>
                </a:solidFill>
                <a:latin typeface="Consolas" panose="020B0609020204030204" pitchFamily="49" charset="0"/>
              </a:rPr>
              <a:t>;</a:t>
            </a:r>
          </a:p>
          <a:p>
            <a:pPr lvl="1"/>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3" name="Rectangle 2"/>
          <p:cNvSpPr/>
          <p:nvPr/>
        </p:nvSpPr>
        <p:spPr>
          <a:xfrm>
            <a:off x="8680178" y="1245765"/>
            <a:ext cx="1510748" cy="5447645"/>
          </a:xfrm>
          <a:prstGeom prst="rect">
            <a:avLst/>
          </a:prstGeom>
          <a:solidFill>
            <a:schemeClr val="bg1">
              <a:lumMod val="75000"/>
            </a:schemeClr>
          </a:solidFill>
          <a:ln w="19050">
            <a:solidFill>
              <a:srgbClr val="004050"/>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200" b="1" dirty="0">
                <a:solidFill>
                  <a:srgbClr val="000000"/>
                </a:solidFill>
                <a:latin typeface="Consolas" panose="020B0609020204030204" pitchFamily="49" charset="0"/>
              </a:rPr>
              <a:t>Year 1: 53</a:t>
            </a:r>
          </a:p>
          <a:p>
            <a:r>
              <a:rPr lang="en-GB" sz="1200" b="1" dirty="0">
                <a:solidFill>
                  <a:srgbClr val="000000"/>
                </a:solidFill>
                <a:latin typeface="Consolas" panose="020B0609020204030204" pitchFamily="49" charset="0"/>
              </a:rPr>
              <a:t>Year 2: 56</a:t>
            </a:r>
          </a:p>
          <a:p>
            <a:r>
              <a:rPr lang="en-GB" sz="1200" b="1" dirty="0">
                <a:solidFill>
                  <a:srgbClr val="000000"/>
                </a:solidFill>
                <a:latin typeface="Consolas" panose="020B0609020204030204" pitchFamily="49" charset="0"/>
              </a:rPr>
              <a:t>Year 3: 59</a:t>
            </a:r>
          </a:p>
          <a:p>
            <a:r>
              <a:rPr lang="en-GB" sz="1200" b="1" dirty="0">
                <a:solidFill>
                  <a:srgbClr val="000000"/>
                </a:solidFill>
                <a:latin typeface="Consolas" panose="020B0609020204030204" pitchFamily="49" charset="0"/>
              </a:rPr>
              <a:t>Year 4: 63</a:t>
            </a:r>
          </a:p>
          <a:p>
            <a:r>
              <a:rPr lang="en-GB" sz="1200" b="1" dirty="0">
                <a:solidFill>
                  <a:srgbClr val="000000"/>
                </a:solidFill>
                <a:latin typeface="Consolas" panose="020B0609020204030204" pitchFamily="49" charset="0"/>
              </a:rPr>
              <a:t>Year 5: 66</a:t>
            </a:r>
          </a:p>
          <a:p>
            <a:r>
              <a:rPr lang="en-GB" sz="1200" b="1" dirty="0">
                <a:solidFill>
                  <a:srgbClr val="000000"/>
                </a:solidFill>
                <a:latin typeface="Consolas" panose="020B0609020204030204" pitchFamily="49" charset="0"/>
              </a:rPr>
              <a:t>Year 6: 70</a:t>
            </a:r>
          </a:p>
          <a:p>
            <a:r>
              <a:rPr lang="en-GB" sz="1200" b="1" dirty="0">
                <a:solidFill>
                  <a:srgbClr val="000000"/>
                </a:solidFill>
                <a:latin typeface="Consolas" panose="020B0609020204030204" pitchFamily="49" charset="0"/>
              </a:rPr>
              <a:t>Year 7: 75</a:t>
            </a:r>
          </a:p>
          <a:p>
            <a:r>
              <a:rPr lang="en-GB" sz="1200" b="1" dirty="0">
                <a:solidFill>
                  <a:srgbClr val="000000"/>
                </a:solidFill>
                <a:latin typeface="Consolas" panose="020B0609020204030204" pitchFamily="49" charset="0"/>
              </a:rPr>
              <a:t>Year 8: 79</a:t>
            </a:r>
          </a:p>
          <a:p>
            <a:r>
              <a:rPr lang="en-GB" sz="1200" b="1" dirty="0">
                <a:solidFill>
                  <a:srgbClr val="000000"/>
                </a:solidFill>
                <a:latin typeface="Consolas" panose="020B0609020204030204" pitchFamily="49" charset="0"/>
              </a:rPr>
              <a:t>Year 9: 84</a:t>
            </a:r>
          </a:p>
          <a:p>
            <a:r>
              <a:rPr lang="en-GB" sz="1200" b="1" dirty="0">
                <a:solidFill>
                  <a:srgbClr val="000000"/>
                </a:solidFill>
                <a:latin typeface="Consolas" panose="020B0609020204030204" pitchFamily="49" charset="0"/>
              </a:rPr>
              <a:t>Year 10: 89</a:t>
            </a:r>
          </a:p>
          <a:p>
            <a:r>
              <a:rPr lang="en-GB" sz="1200" b="1" dirty="0">
                <a:solidFill>
                  <a:srgbClr val="000000"/>
                </a:solidFill>
                <a:latin typeface="Consolas" panose="020B0609020204030204" pitchFamily="49" charset="0"/>
              </a:rPr>
              <a:t>Year 11: 94</a:t>
            </a:r>
          </a:p>
          <a:p>
            <a:r>
              <a:rPr lang="en-GB" sz="1200" b="1" dirty="0">
                <a:solidFill>
                  <a:srgbClr val="000000"/>
                </a:solidFill>
                <a:latin typeface="Consolas" panose="020B0609020204030204" pitchFamily="49" charset="0"/>
              </a:rPr>
              <a:t>Year 12: 100</a:t>
            </a:r>
          </a:p>
          <a:p>
            <a:r>
              <a:rPr lang="en-GB" sz="1200" b="1" dirty="0">
                <a:solidFill>
                  <a:srgbClr val="000000"/>
                </a:solidFill>
                <a:latin typeface="Consolas" panose="020B0609020204030204" pitchFamily="49" charset="0"/>
              </a:rPr>
              <a:t>Year 13: 106</a:t>
            </a:r>
          </a:p>
          <a:p>
            <a:r>
              <a:rPr lang="en-GB" sz="1200" b="1" dirty="0">
                <a:solidFill>
                  <a:srgbClr val="000000"/>
                </a:solidFill>
                <a:latin typeface="Consolas" panose="020B0609020204030204" pitchFamily="49" charset="0"/>
              </a:rPr>
              <a:t>Year 14: 113</a:t>
            </a:r>
          </a:p>
          <a:p>
            <a:r>
              <a:rPr lang="en-GB" sz="1200" b="1" dirty="0">
                <a:solidFill>
                  <a:srgbClr val="000000"/>
                </a:solidFill>
                <a:latin typeface="Consolas" panose="020B0609020204030204" pitchFamily="49" charset="0"/>
              </a:rPr>
              <a:t>Year 15: 119</a:t>
            </a:r>
          </a:p>
          <a:p>
            <a:r>
              <a:rPr lang="en-GB" sz="1200" b="1" dirty="0">
                <a:solidFill>
                  <a:srgbClr val="000000"/>
                </a:solidFill>
                <a:latin typeface="Consolas" panose="020B0609020204030204" pitchFamily="49" charset="0"/>
              </a:rPr>
              <a:t>Year 16: 127</a:t>
            </a:r>
          </a:p>
          <a:p>
            <a:r>
              <a:rPr lang="en-GB" sz="1200" b="1" dirty="0">
                <a:solidFill>
                  <a:srgbClr val="000000"/>
                </a:solidFill>
                <a:latin typeface="Consolas" panose="020B0609020204030204" pitchFamily="49" charset="0"/>
              </a:rPr>
              <a:t>Year 17: 134</a:t>
            </a:r>
          </a:p>
          <a:p>
            <a:r>
              <a:rPr lang="en-GB" sz="1200" b="1" dirty="0">
                <a:solidFill>
                  <a:srgbClr val="000000"/>
                </a:solidFill>
                <a:latin typeface="Consolas" panose="020B0609020204030204" pitchFamily="49" charset="0"/>
              </a:rPr>
              <a:t>Year 18: 142</a:t>
            </a:r>
          </a:p>
          <a:p>
            <a:r>
              <a:rPr lang="en-GB" sz="1200" b="1" dirty="0">
                <a:solidFill>
                  <a:srgbClr val="000000"/>
                </a:solidFill>
                <a:latin typeface="Consolas" panose="020B0609020204030204" pitchFamily="49" charset="0"/>
              </a:rPr>
              <a:t>Year 19: 151</a:t>
            </a:r>
          </a:p>
          <a:p>
            <a:r>
              <a:rPr lang="en-GB" sz="1200" b="1" dirty="0">
                <a:solidFill>
                  <a:srgbClr val="000000"/>
                </a:solidFill>
                <a:latin typeface="Consolas" panose="020B0609020204030204" pitchFamily="49" charset="0"/>
              </a:rPr>
              <a:t>Year 20: 160</a:t>
            </a:r>
          </a:p>
          <a:p>
            <a:r>
              <a:rPr lang="en-GB" sz="1200" b="1" dirty="0">
                <a:solidFill>
                  <a:srgbClr val="000000"/>
                </a:solidFill>
                <a:latin typeface="Consolas" panose="020B0609020204030204" pitchFamily="49" charset="0"/>
              </a:rPr>
              <a:t>Year 21: 169</a:t>
            </a:r>
          </a:p>
          <a:p>
            <a:r>
              <a:rPr lang="en-GB" sz="1200" b="1" dirty="0">
                <a:solidFill>
                  <a:srgbClr val="000000"/>
                </a:solidFill>
                <a:latin typeface="Consolas" panose="020B0609020204030204" pitchFamily="49" charset="0"/>
              </a:rPr>
              <a:t>Year 22: 180</a:t>
            </a:r>
          </a:p>
          <a:p>
            <a:r>
              <a:rPr lang="en-GB" sz="1200" b="1" dirty="0">
                <a:solidFill>
                  <a:srgbClr val="000000"/>
                </a:solidFill>
                <a:latin typeface="Consolas" panose="020B0609020204030204" pitchFamily="49" charset="0"/>
              </a:rPr>
              <a:t>Year 23: 190</a:t>
            </a:r>
          </a:p>
          <a:p>
            <a:r>
              <a:rPr lang="en-GB" sz="1200" b="1" dirty="0">
                <a:solidFill>
                  <a:srgbClr val="000000"/>
                </a:solidFill>
                <a:latin typeface="Consolas" panose="020B0609020204030204" pitchFamily="49" charset="0"/>
              </a:rPr>
              <a:t>Year 24: 202</a:t>
            </a:r>
          </a:p>
          <a:p>
            <a:r>
              <a:rPr lang="en-GB" sz="1200" b="1" dirty="0">
                <a:solidFill>
                  <a:srgbClr val="000000"/>
                </a:solidFill>
                <a:latin typeface="Consolas" panose="020B0609020204030204" pitchFamily="49" charset="0"/>
              </a:rPr>
              <a:t>Year 25: 214</a:t>
            </a:r>
          </a:p>
          <a:p>
            <a:r>
              <a:rPr lang="en-GB" sz="1200" b="1" dirty="0">
                <a:solidFill>
                  <a:srgbClr val="000000"/>
                </a:solidFill>
                <a:latin typeface="Consolas" panose="020B0609020204030204" pitchFamily="49" charset="0"/>
              </a:rPr>
              <a:t>Year 26: 227</a:t>
            </a:r>
          </a:p>
          <a:p>
            <a:r>
              <a:rPr lang="en-GB" sz="1200" b="1" dirty="0">
                <a:solidFill>
                  <a:srgbClr val="000000"/>
                </a:solidFill>
                <a:latin typeface="Consolas" panose="020B0609020204030204" pitchFamily="49" charset="0"/>
              </a:rPr>
              <a:t>Year 27: 241</a:t>
            </a:r>
          </a:p>
          <a:p>
            <a:r>
              <a:rPr lang="en-GB" sz="1200" b="1" dirty="0">
                <a:solidFill>
                  <a:srgbClr val="000000"/>
                </a:solidFill>
                <a:latin typeface="Consolas" panose="020B0609020204030204" pitchFamily="49" charset="0"/>
              </a:rPr>
              <a:t>Year 28: 255</a:t>
            </a:r>
          </a:p>
          <a:p>
            <a:r>
              <a:rPr lang="en-GB" sz="1200" b="1" dirty="0">
                <a:solidFill>
                  <a:srgbClr val="000000"/>
                </a:solidFill>
                <a:latin typeface="Consolas" panose="020B0609020204030204" pitchFamily="49" charset="0"/>
              </a:rPr>
              <a:t>Tax is &gt; 100</a:t>
            </a:r>
            <a:endParaRPr lang="en-GB" sz="1200" b="1" dirty="0"/>
          </a:p>
        </p:txBody>
      </p:sp>
      <p:sp>
        <p:nvSpPr>
          <p:cNvPr id="4" name="Rounded Rectangular Callout 3"/>
          <p:cNvSpPr/>
          <p:nvPr/>
        </p:nvSpPr>
        <p:spPr>
          <a:xfrm>
            <a:off x="3685179" y="3521691"/>
            <a:ext cx="3328135" cy="437321"/>
          </a:xfrm>
          <a:prstGeom prst="wedgeRoundRectCallout">
            <a:avLst>
              <a:gd name="adj1" fmla="val -59593"/>
              <a:gd name="adj2" fmla="val -3852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Break out of the current loop</a:t>
            </a:r>
          </a:p>
        </p:txBody>
      </p:sp>
      <p:sp>
        <p:nvSpPr>
          <p:cNvPr id="15" name="Rounded Rectangular Callout 14"/>
          <p:cNvSpPr/>
          <p:nvPr/>
        </p:nvSpPr>
        <p:spPr>
          <a:xfrm>
            <a:off x="4705908" y="5521845"/>
            <a:ext cx="2949534" cy="424066"/>
          </a:xfrm>
          <a:prstGeom prst="wedgeRoundRectCallout">
            <a:avLst>
              <a:gd name="adj1" fmla="val -59593"/>
              <a:gd name="adj2" fmla="val -3852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Break out of nested loops</a:t>
            </a:r>
          </a:p>
        </p:txBody>
      </p:sp>
      <p:sp>
        <p:nvSpPr>
          <p:cNvPr id="5" name="Rounded Rectangular Callout 4"/>
          <p:cNvSpPr/>
          <p:nvPr/>
        </p:nvSpPr>
        <p:spPr>
          <a:xfrm>
            <a:off x="553157" y="4662311"/>
            <a:ext cx="925688" cy="620889"/>
          </a:xfrm>
          <a:prstGeom prst="wedgeRoundRectCallout">
            <a:avLst>
              <a:gd name="adj1" fmla="val 72343"/>
              <a:gd name="adj2" fmla="val 10882"/>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Java</a:t>
            </a:r>
            <a:endParaRPr lang="en-GB" b="1" dirty="0"/>
          </a:p>
        </p:txBody>
      </p:sp>
    </p:spTree>
    <p:extLst>
      <p:ext uri="{BB962C8B-B14F-4D97-AF65-F5344CB8AC3E}">
        <p14:creationId xmlns:p14="http://schemas.microsoft.com/office/powerpoint/2010/main" val="2995497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smtClean="0"/>
              <a:t>continue</a:t>
            </a:r>
          </a:p>
        </p:txBody>
      </p:sp>
      <p:sp>
        <p:nvSpPr>
          <p:cNvPr id="836611" name="Rectangle 3"/>
          <p:cNvSpPr>
            <a:spLocks noChangeArrowheads="1"/>
          </p:cNvSpPr>
          <p:nvPr/>
        </p:nvSpPr>
        <p:spPr bwMode="auto">
          <a:xfrm>
            <a:off x="2108419" y="1374537"/>
            <a:ext cx="2581728" cy="258275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defRPr/>
            </a:pPr>
            <a:r>
              <a:rPr lang="en-GB" b="1" dirty="0">
                <a:solidFill>
                  <a:srgbClr val="0000FF"/>
                </a:solidFill>
                <a:latin typeface="Courier New" pitchFamily="49" charset="0"/>
              </a:rPr>
              <a:t>for</a:t>
            </a:r>
            <a:r>
              <a:rPr lang="en-GB" b="1" dirty="0">
                <a:latin typeface="Courier New" pitchFamily="49" charset="0"/>
              </a:rPr>
              <a:t> (  ;  ;  )</a:t>
            </a:r>
          </a:p>
          <a:p>
            <a:pPr eaLnBrk="0" hangingPunct="0">
              <a:defRPr/>
            </a:pPr>
            <a:r>
              <a:rPr lang="en-GB" b="1" dirty="0">
                <a:latin typeface="Courier New" pitchFamily="49" charset="0"/>
              </a:rPr>
              <a:t>{</a:t>
            </a:r>
          </a:p>
          <a:p>
            <a:pPr eaLnBrk="0" hangingPunct="0">
              <a:defRPr/>
            </a:pPr>
            <a:r>
              <a:rPr lang="en-GB" b="1" dirty="0">
                <a:latin typeface="Courier New" pitchFamily="49" charset="0"/>
              </a:rPr>
              <a:t>  ...</a:t>
            </a:r>
            <a:endParaRPr lang="en-GB" b="1" dirty="0">
              <a:solidFill>
                <a:srgbClr val="000000"/>
              </a:solidFill>
              <a:latin typeface="Courier New" pitchFamily="49" charset="0"/>
            </a:endParaRPr>
          </a:p>
          <a:p>
            <a:pPr eaLnBrk="0" hangingPunct="0">
              <a:defRPr/>
            </a:pPr>
            <a:r>
              <a:rPr lang="en-GB" b="1" dirty="0">
                <a:solidFill>
                  <a:schemeClr val="bg2"/>
                </a:solidFill>
                <a:latin typeface="Courier New" pitchFamily="49" charset="0"/>
              </a:rPr>
              <a:t>  </a:t>
            </a:r>
            <a:r>
              <a:rPr lang="en-GB" b="1" dirty="0">
                <a:latin typeface="Courier New" pitchFamily="49" charset="0"/>
              </a:rPr>
              <a:t>...</a:t>
            </a:r>
          </a:p>
          <a:p>
            <a:pPr eaLnBrk="0" hangingPunct="0">
              <a:defRPr/>
            </a:pPr>
            <a:r>
              <a:rPr lang="en-GB" b="1" dirty="0">
                <a:solidFill>
                  <a:srgbClr val="000000"/>
                </a:solidFill>
                <a:latin typeface="Courier New" pitchFamily="49" charset="0"/>
              </a:rPr>
              <a:t>      </a:t>
            </a:r>
            <a:r>
              <a:rPr lang="en-GB" b="1" dirty="0">
                <a:solidFill>
                  <a:srgbClr val="0000C8"/>
                </a:solidFill>
                <a:latin typeface="Courier New" pitchFamily="49" charset="0"/>
              </a:rPr>
              <a:t>continue</a:t>
            </a:r>
            <a:r>
              <a:rPr lang="en-GB" b="1" dirty="0">
                <a:solidFill>
                  <a:srgbClr val="000000"/>
                </a:solidFill>
                <a:latin typeface="Courier New" pitchFamily="49" charset="0"/>
              </a:rPr>
              <a:t>; </a:t>
            </a:r>
          </a:p>
          <a:p>
            <a:pPr eaLnBrk="0" hangingPunct="0">
              <a:defRPr/>
            </a:pPr>
            <a:r>
              <a:rPr lang="en-GB" b="1" dirty="0">
                <a:solidFill>
                  <a:schemeClr val="bg2"/>
                </a:solidFill>
                <a:latin typeface="Courier New" pitchFamily="49" charset="0"/>
              </a:rPr>
              <a:t>  </a:t>
            </a:r>
            <a:r>
              <a:rPr lang="en-GB" b="1" dirty="0">
                <a:latin typeface="Courier New" pitchFamily="49" charset="0"/>
              </a:rPr>
              <a:t>...</a:t>
            </a:r>
          </a:p>
          <a:p>
            <a:pPr eaLnBrk="0" hangingPunct="0">
              <a:defRPr/>
            </a:pPr>
            <a:r>
              <a:rPr lang="en-GB" b="1" dirty="0">
                <a:solidFill>
                  <a:srgbClr val="000000"/>
                </a:solidFill>
                <a:latin typeface="Courier New" pitchFamily="49" charset="0"/>
              </a:rPr>
              <a:t>      </a:t>
            </a:r>
          </a:p>
          <a:p>
            <a:pPr eaLnBrk="0" hangingPunct="0">
              <a:defRPr/>
            </a:pPr>
            <a:r>
              <a:rPr lang="en-GB" b="1" dirty="0">
                <a:latin typeface="Courier New" pitchFamily="49" charset="0"/>
              </a:rPr>
              <a:t>}</a:t>
            </a:r>
          </a:p>
          <a:p>
            <a:pPr eaLnBrk="0" hangingPunct="0">
              <a:defRPr/>
            </a:pPr>
            <a:r>
              <a:rPr lang="en-GB" b="1" dirty="0">
                <a:latin typeface="Courier New" pitchFamily="49" charset="0"/>
              </a:rPr>
              <a:t>...</a:t>
            </a:r>
            <a:endParaRPr lang="en-GB" b="1" dirty="0">
              <a:solidFill>
                <a:schemeClr val="bg2"/>
              </a:solidFill>
              <a:latin typeface="Courier New" pitchFamily="49" charset="0"/>
            </a:endParaRPr>
          </a:p>
        </p:txBody>
      </p:sp>
      <p:sp>
        <p:nvSpPr>
          <p:cNvPr id="18436" name="Line 4"/>
          <p:cNvSpPr>
            <a:spLocks noChangeShapeType="1"/>
          </p:cNvSpPr>
          <p:nvPr/>
        </p:nvSpPr>
        <p:spPr bwMode="auto">
          <a:xfrm flipH="1">
            <a:off x="2361395" y="2912867"/>
            <a:ext cx="1144891" cy="496957"/>
          </a:xfrm>
          <a:prstGeom prst="line">
            <a:avLst/>
          </a:prstGeom>
          <a:noFill/>
          <a:ln w="12700">
            <a:solidFill>
              <a:schemeClr val="tx1"/>
            </a:solidFill>
            <a:round/>
            <a:headEnd/>
            <a:tailEnd type="triangle" w="med" len="med"/>
          </a:ln>
        </p:spPr>
        <p:txBody>
          <a:bodyPr/>
          <a:lstStyle/>
          <a:p>
            <a:endParaRPr lang="en-GB"/>
          </a:p>
        </p:txBody>
      </p:sp>
      <p:sp>
        <p:nvSpPr>
          <p:cNvPr id="9" name="Rectangle 4"/>
          <p:cNvSpPr>
            <a:spLocks noChangeArrowheads="1"/>
          </p:cNvSpPr>
          <p:nvPr/>
        </p:nvSpPr>
        <p:spPr bwMode="auto">
          <a:xfrm>
            <a:off x="5993379" y="3667779"/>
            <a:ext cx="4645504" cy="2582758"/>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FF"/>
                </a:solidFill>
                <a:latin typeface="Lucida Console" pitchFamily="49" charset="0"/>
              </a:rPr>
              <a:t>for </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 </a:t>
            </a:r>
            <a:r>
              <a:rPr lang="en-GB" dirty="0" err="1">
                <a:latin typeface="Lucida Console" pitchFamily="49" charset="0"/>
              </a:rPr>
              <a:t>i</a:t>
            </a:r>
            <a:r>
              <a:rPr lang="en-GB" dirty="0">
                <a:latin typeface="Lucida Console" pitchFamily="49" charset="0"/>
              </a:rPr>
              <a:t> % 4 == 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few statements </a:t>
            </a:r>
            <a:r>
              <a:rPr lang="en-GB" dirty="0">
                <a:latin typeface="Lucida Console" pitchFamily="49" charset="0"/>
              </a:rPr>
              <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many statements </a:t>
            </a:r>
            <a:r>
              <a:rPr lang="en-GB" dirty="0">
                <a:latin typeface="Lucida Console" pitchFamily="49" charset="0"/>
              </a:rPr>
              <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no code here!!</a:t>
            </a:r>
            <a:r>
              <a:rPr lang="en-GB" dirty="0">
                <a:latin typeface="Lucida Console" pitchFamily="49" charset="0"/>
              </a:rPr>
              <a:t/>
            </a:r>
            <a:br>
              <a:rPr lang="en-GB" dirty="0">
                <a:latin typeface="Lucida Console" pitchFamily="49" charset="0"/>
              </a:rPr>
            </a:br>
            <a:r>
              <a:rPr lang="en-GB" dirty="0">
                <a:latin typeface="Lucida Console" pitchFamily="49" charset="0"/>
              </a:rPr>
              <a:t>}</a:t>
            </a:r>
          </a:p>
        </p:txBody>
      </p:sp>
      <p:sp>
        <p:nvSpPr>
          <p:cNvPr id="10" name="Rectangle 4"/>
          <p:cNvSpPr>
            <a:spLocks noChangeArrowheads="1"/>
          </p:cNvSpPr>
          <p:nvPr/>
        </p:nvSpPr>
        <p:spPr bwMode="auto">
          <a:xfrm>
            <a:off x="5998342" y="1179006"/>
            <a:ext cx="4645504" cy="202876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 </a:t>
            </a:r>
            <a:r>
              <a:rPr lang="en-GB" dirty="0" err="1">
                <a:latin typeface="Lucida Console" pitchFamily="49" charset="0"/>
              </a:rPr>
              <a:t>i</a:t>
            </a:r>
            <a:r>
              <a:rPr lang="en-GB" dirty="0">
                <a:latin typeface="Lucida Console" pitchFamily="49" charset="0"/>
              </a:rPr>
              <a:t> % 4 == 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few statements </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continue</a:t>
            </a:r>
            <a:r>
              <a:rPr lang="en-GB" dirty="0">
                <a:latin typeface="Lucida Console" pitchFamily="49" charset="0"/>
              </a:rPr>
              <a:t>;</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many statements </a:t>
            </a:r>
            <a:r>
              <a:rPr lang="en-GB" dirty="0">
                <a:latin typeface="Lucida Console" pitchFamily="49" charset="0"/>
              </a:rPr>
              <a:t/>
            </a:r>
            <a:br>
              <a:rPr lang="en-GB" dirty="0">
                <a:latin typeface="Lucida Console" pitchFamily="49" charset="0"/>
              </a:rPr>
            </a:br>
            <a:r>
              <a:rPr lang="en-GB" dirty="0">
                <a:latin typeface="Lucida Console" pitchFamily="49" charset="0"/>
              </a:rPr>
              <a:t>}</a:t>
            </a:r>
          </a:p>
        </p:txBody>
      </p:sp>
      <p:sp>
        <p:nvSpPr>
          <p:cNvPr id="12" name="Rectangle 7"/>
          <p:cNvSpPr>
            <a:spLocks noChangeArrowheads="1"/>
          </p:cNvSpPr>
          <p:nvPr/>
        </p:nvSpPr>
        <p:spPr bwMode="auto">
          <a:xfrm>
            <a:off x="9150257" y="5595489"/>
            <a:ext cx="1493589"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Can be </a:t>
            </a:r>
            <a:br>
              <a:rPr lang="en-GB" dirty="0"/>
            </a:br>
            <a:r>
              <a:rPr lang="en-GB" dirty="0"/>
              <a:t>coded as </a:t>
            </a:r>
          </a:p>
        </p:txBody>
      </p:sp>
    </p:spTree>
    <p:extLst>
      <p:ext uri="{BB962C8B-B14F-4D97-AF65-F5344CB8AC3E}">
        <p14:creationId xmlns:p14="http://schemas.microsoft.com/office/powerpoint/2010/main" val="2738695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smtClean="0"/>
              <a:t>Java: The </a:t>
            </a:r>
            <a:r>
              <a:rPr lang="en-GB" dirty="0" smtClean="0">
                <a:latin typeface="+mj-lt"/>
              </a:rPr>
              <a:t>enhanced for loop</a:t>
            </a:r>
          </a:p>
        </p:txBody>
      </p:sp>
      <p:sp>
        <p:nvSpPr>
          <p:cNvPr id="19459" name="Rectangle 3"/>
          <p:cNvSpPr>
            <a:spLocks noGrp="1" noChangeArrowheads="1"/>
          </p:cNvSpPr>
          <p:nvPr>
            <p:ph idx="1"/>
          </p:nvPr>
        </p:nvSpPr>
        <p:spPr/>
        <p:txBody>
          <a:bodyPr vert="horz" lIns="0" tIns="0" rIns="0" bIns="0" rtlCol="0" anchor="t" anchorCtr="0">
            <a:noAutofit/>
          </a:bodyPr>
          <a:lstStyle/>
          <a:p>
            <a:r>
              <a:rPr lang="en-GB" b="1" dirty="0"/>
              <a:t>For iterating over a collection or an </a:t>
            </a:r>
            <a:r>
              <a:rPr lang="en-GB" b="1" dirty="0" smtClean="0"/>
              <a:t>array without testing for the bounds</a:t>
            </a:r>
            <a:endParaRPr lang="en-GB"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p:txBody>
      </p:sp>
      <p:sp>
        <p:nvSpPr>
          <p:cNvPr id="838660" name="Rectangle 4"/>
          <p:cNvSpPr>
            <a:spLocks noChangeArrowheads="1"/>
          </p:cNvSpPr>
          <p:nvPr/>
        </p:nvSpPr>
        <p:spPr bwMode="auto">
          <a:xfrm>
            <a:off x="644271" y="1876166"/>
            <a:ext cx="6899085"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tabLst>
                <a:tab pos="338138" algn="l"/>
                <a:tab pos="688975" algn="l"/>
                <a:tab pos="1027113" algn="l"/>
                <a:tab pos="1377950" algn="l"/>
              </a:tabLst>
              <a:defRPr/>
            </a:pPr>
            <a:r>
              <a:rPr lang="en-GB" dirty="0">
                <a:solidFill>
                  <a:srgbClr val="0000FF"/>
                </a:solidFill>
                <a:latin typeface="Lucida Console" pitchFamily="49" charset="0"/>
              </a:rPr>
              <a:t>public void</a:t>
            </a:r>
            <a:r>
              <a:rPr lang="en-GB" dirty="0">
                <a:latin typeface="Lucida Console" pitchFamily="49" charset="0"/>
              </a:rPr>
              <a:t> </a:t>
            </a:r>
            <a:r>
              <a:rPr lang="en-GB" dirty="0" err="1">
                <a:latin typeface="Lucida Console" pitchFamily="49" charset="0"/>
              </a:rPr>
              <a:t>processNames</a:t>
            </a:r>
            <a:r>
              <a:rPr lang="en-GB" dirty="0">
                <a:latin typeface="Lucida Console" pitchFamily="49" charset="0"/>
              </a:rPr>
              <a:t>( String[] names ) {</a:t>
            </a:r>
          </a:p>
          <a:p>
            <a:pPr eaLnBrk="0" hangingPunct="0">
              <a:tabLst>
                <a:tab pos="338138" algn="l"/>
                <a:tab pos="688975" algn="l"/>
                <a:tab pos="1027113" algn="l"/>
                <a:tab pos="1377950" algn="l"/>
              </a:tabLst>
              <a:defRPr/>
            </a:pPr>
            <a:r>
              <a:rPr lang="en-GB" dirty="0">
                <a:latin typeface="Lucida Console" pitchFamily="49" charset="0"/>
              </a:rPr>
              <a:t>  </a:t>
            </a:r>
            <a:r>
              <a:rPr lang="en-GB" dirty="0">
                <a:solidFill>
                  <a:srgbClr val="0000FF"/>
                </a:solidFill>
                <a:latin typeface="Lucida Console" pitchFamily="49" charset="0"/>
              </a:rPr>
              <a:t>for</a:t>
            </a:r>
            <a:r>
              <a:rPr lang="en-GB" dirty="0">
                <a:latin typeface="Lucida Console" pitchFamily="49" charset="0"/>
              </a:rPr>
              <a:t> (String name : names ) { </a:t>
            </a:r>
          </a:p>
          <a:p>
            <a:pPr eaLnBrk="0" hangingPunct="0">
              <a:tabLst>
                <a:tab pos="338138" algn="l"/>
                <a:tab pos="688975" algn="l"/>
                <a:tab pos="1027113" algn="l"/>
                <a:tab pos="1377950" algn="l"/>
              </a:tabLst>
              <a:defRPr/>
            </a:pP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 name );</a:t>
            </a:r>
          </a:p>
          <a:p>
            <a:pPr eaLnBrk="0" hangingPunct="0">
              <a:tabLst>
                <a:tab pos="338138" algn="l"/>
                <a:tab pos="688975" algn="l"/>
                <a:tab pos="1027113" algn="l"/>
                <a:tab pos="1377950" algn="l"/>
              </a:tabLst>
              <a:defRPr/>
            </a:pPr>
            <a:r>
              <a:rPr lang="en-GB" dirty="0">
                <a:latin typeface="Lucida Console" pitchFamily="49" charset="0"/>
              </a:rPr>
              <a:t>  }</a:t>
            </a:r>
          </a:p>
          <a:p>
            <a:pPr eaLnBrk="0" hangingPunct="0">
              <a:tabLst>
                <a:tab pos="338138" algn="l"/>
                <a:tab pos="688975" algn="l"/>
                <a:tab pos="1027113" algn="l"/>
                <a:tab pos="1377950" algn="l"/>
              </a:tabLst>
              <a:defRPr/>
            </a:pPr>
            <a:r>
              <a:rPr lang="en-GB" dirty="0">
                <a:latin typeface="Lucida Console" pitchFamily="49" charset="0"/>
              </a:rPr>
              <a:t>}</a:t>
            </a:r>
          </a:p>
        </p:txBody>
      </p:sp>
      <p:sp>
        <p:nvSpPr>
          <p:cNvPr id="2" name="Rectangle 1"/>
          <p:cNvSpPr/>
          <p:nvPr/>
        </p:nvSpPr>
        <p:spPr>
          <a:xfrm>
            <a:off x="679770" y="3835465"/>
            <a:ext cx="6899085" cy="1477328"/>
          </a:xfrm>
          <a:prstGeom prst="rect">
            <a:avLst/>
          </a:prstGeom>
          <a:solidFill>
            <a:schemeClr val="bg1"/>
          </a:solidFill>
          <a:ln w="19050">
            <a:solidFill>
              <a:srgbClr val="004050"/>
            </a:solidFill>
          </a:ln>
          <a:effectLst/>
        </p:spPr>
        <p:txBody>
          <a:bodyPr wrap="square">
            <a:spAutoFit/>
          </a:bodyPr>
          <a:lstStyle/>
          <a:p>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a:t>
            </a:r>
            <a:r>
              <a:rPr lang="en-GB" dirty="0" err="1">
                <a:solidFill>
                  <a:srgbClr val="2A00FF"/>
                </a:solidFill>
                <a:latin typeface="Consolas" panose="020B0609020204030204" pitchFamily="49" charset="0"/>
              </a:rPr>
              <a:t>Bob"</a:t>
            </a:r>
            <a:r>
              <a:rPr lang="en-GB" dirty="0" err="1">
                <a:solidFill>
                  <a:srgbClr val="000000"/>
                </a:solidFill>
                <a:latin typeface="Consolas" panose="020B0609020204030204" pitchFamily="49" charset="0"/>
              </a:rPr>
              <a:t>,</a:t>
            </a:r>
            <a:r>
              <a:rPr lang="en-GB" dirty="0" err="1">
                <a:solidFill>
                  <a:srgbClr val="2A00FF"/>
                </a:solidFill>
                <a:latin typeface="Consolas" panose="020B0609020204030204" pitchFamily="49" charset="0"/>
              </a:rPr>
              <a:t>"Sasha</a:t>
            </a:r>
            <a:r>
              <a:rPr lang="en-GB" dirty="0">
                <a:solidFill>
                  <a:srgbClr val="2A00FF"/>
                </a:solidFill>
                <a:latin typeface="Consolas" panose="020B0609020204030204" pitchFamily="49" charset="0"/>
              </a:rPr>
              <a:t>"</a:t>
            </a:r>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(String </a:t>
            </a:r>
            <a:r>
              <a:rPr lang="en-GB" b="1" dirty="0">
                <a:solidFill>
                  <a:srgbClr val="6A3E3E"/>
                </a:solidFill>
                <a:latin typeface="Consolas" panose="020B0609020204030204" pitchFamily="49" charset="0"/>
              </a:rPr>
              <a:t>name</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names</a:t>
            </a:r>
            <a:r>
              <a:rPr lang="en-GB" b="1" dirty="0">
                <a:solidFill>
                  <a:srgbClr val="000000"/>
                </a:solidFill>
                <a:latin typeface="Consolas" panose="020B0609020204030204" pitchFamily="49" charset="0"/>
              </a:rPr>
              <a:t>) {</a:t>
            </a:r>
          </a:p>
          <a:p>
            <a:r>
              <a:rPr lang="en-GB" dirty="0">
                <a:solidFill>
                  <a:srgbClr val="6A3E3E"/>
                </a:solidFill>
                <a:latin typeface="Consolas" panose="020B0609020204030204" pitchFamily="49" charset="0"/>
              </a:rPr>
              <a:t>	name</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"x"</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names</a:t>
            </a:r>
            <a:r>
              <a:rPr lang="en-GB" b="1" i="1" dirty="0">
                <a:solidFill>
                  <a:srgbClr val="000000"/>
                </a:solidFill>
                <a:latin typeface="Consolas" panose="020B0609020204030204" pitchFamily="49" charset="0"/>
              </a:rPr>
              <a:t>[0]);</a:t>
            </a:r>
          </a:p>
        </p:txBody>
      </p:sp>
      <p:sp>
        <p:nvSpPr>
          <p:cNvPr id="3" name="Oval Callout 2"/>
          <p:cNvSpPr/>
          <p:nvPr/>
        </p:nvSpPr>
        <p:spPr>
          <a:xfrm>
            <a:off x="4674023" y="4733490"/>
            <a:ext cx="874642" cy="477078"/>
          </a:xfrm>
          <a:prstGeom prst="wedgeEllipseCallout">
            <a:avLst>
              <a:gd name="adj1" fmla="val -76096"/>
              <a:gd name="adj2" fmla="val 291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rial" pitchFamily="34" charset="0"/>
                <a:cs typeface="Arial" pitchFamily="34" charset="0"/>
              </a:rPr>
              <a:t>Bob</a:t>
            </a:r>
            <a:endParaRPr lang="en-GB" sz="1600" dirty="0">
              <a:solidFill>
                <a:schemeClr val="tx1"/>
              </a:solidFill>
              <a:latin typeface="Arial" pitchFamily="34" charset="0"/>
              <a:cs typeface="Arial" pitchFamily="34" charset="0"/>
            </a:endParaRPr>
          </a:p>
        </p:txBody>
      </p:sp>
      <p:sp>
        <p:nvSpPr>
          <p:cNvPr id="4" name="Rounded Rectangular Callout 3"/>
          <p:cNvSpPr/>
          <p:nvPr/>
        </p:nvSpPr>
        <p:spPr>
          <a:xfrm>
            <a:off x="7741920" y="1939964"/>
            <a:ext cx="3566160" cy="1006436"/>
          </a:xfrm>
          <a:prstGeom prst="wedgeRoundRectCallout">
            <a:avLst>
              <a:gd name="adj1" fmla="val -55875"/>
              <a:gd name="adj2" fmla="val -24317"/>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Read as: foreach String ‘name’ in the ‘names’ collection</a:t>
            </a:r>
          </a:p>
        </p:txBody>
      </p:sp>
      <p:sp>
        <p:nvSpPr>
          <p:cNvPr id="10" name="Rounded Rectangular Callout 9"/>
          <p:cNvSpPr/>
          <p:nvPr/>
        </p:nvSpPr>
        <p:spPr>
          <a:xfrm>
            <a:off x="7917353" y="4149754"/>
            <a:ext cx="3566160" cy="1006436"/>
          </a:xfrm>
          <a:prstGeom prst="wedgeRoundRectCallout">
            <a:avLst>
              <a:gd name="adj1" fmla="val -55875"/>
              <a:gd name="adj2" fmla="val -24317"/>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b="1" dirty="0"/>
              <a:t>The elements are </a:t>
            </a:r>
            <a:r>
              <a:rPr lang="en-GB" b="1" dirty="0" smtClean="0"/>
              <a:t>considered read-only</a:t>
            </a:r>
            <a:endParaRPr lang="en-GB" b="1" dirty="0"/>
          </a:p>
        </p:txBody>
      </p:sp>
    </p:spTree>
    <p:extLst>
      <p:ext uri="{BB962C8B-B14F-4D97-AF65-F5344CB8AC3E}">
        <p14:creationId xmlns:p14="http://schemas.microsoft.com/office/powerpoint/2010/main" val="1815365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smtClean="0"/>
              <a:t>C#: The </a:t>
            </a:r>
            <a:r>
              <a:rPr lang="en-GB" dirty="0" smtClean="0">
                <a:latin typeface="+mj-lt"/>
              </a:rPr>
              <a:t>enhanced for loop</a:t>
            </a:r>
          </a:p>
        </p:txBody>
      </p:sp>
      <p:sp>
        <p:nvSpPr>
          <p:cNvPr id="10" name="Rectangle 3"/>
          <p:cNvSpPr>
            <a:spLocks noGrp="1" noChangeArrowheads="1"/>
          </p:cNvSpPr>
          <p:nvPr>
            <p:ph idx="1"/>
          </p:nvPr>
        </p:nvSpPr>
        <p:spPr>
          <a:xfrm>
            <a:off x="341272" y="1368256"/>
            <a:ext cx="11516239" cy="4955354"/>
          </a:xfrm>
        </p:spPr>
        <p:txBody>
          <a:bodyPr vert="horz" lIns="0" tIns="0" rIns="0" bIns="0" rtlCol="0" anchor="t" anchorCtr="0">
            <a:noAutofit/>
          </a:bodyPr>
          <a:lstStyle/>
          <a:p>
            <a:r>
              <a:rPr lang="en-GB" b="1" dirty="0"/>
              <a:t>For iterating over a collection or an </a:t>
            </a:r>
            <a:r>
              <a:rPr lang="en-GB" b="1" dirty="0" smtClean="0"/>
              <a:t>array without testing for the bounds</a:t>
            </a:r>
            <a:endParaRPr lang="en-GB"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p:txBody>
      </p:sp>
      <p:sp>
        <p:nvSpPr>
          <p:cNvPr id="11" name="Rectangle 4"/>
          <p:cNvSpPr>
            <a:spLocks noChangeArrowheads="1"/>
          </p:cNvSpPr>
          <p:nvPr/>
        </p:nvSpPr>
        <p:spPr bwMode="auto">
          <a:xfrm>
            <a:off x="644271" y="1893750"/>
            <a:ext cx="6899085"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tabLst>
                <a:tab pos="338138" algn="l"/>
                <a:tab pos="688975" algn="l"/>
                <a:tab pos="1027113" algn="l"/>
                <a:tab pos="1377950" algn="l"/>
              </a:tabLst>
              <a:defRPr/>
            </a:pPr>
            <a:r>
              <a:rPr lang="en-GB" dirty="0">
                <a:solidFill>
                  <a:srgbClr val="0000FF"/>
                </a:solidFill>
                <a:latin typeface="Lucida Console" pitchFamily="49" charset="0"/>
              </a:rPr>
              <a:t>public void</a:t>
            </a:r>
            <a:r>
              <a:rPr lang="en-GB" dirty="0">
                <a:latin typeface="Lucida Console" pitchFamily="49" charset="0"/>
              </a:rPr>
              <a:t> </a:t>
            </a:r>
            <a:r>
              <a:rPr lang="en-GB" dirty="0" err="1">
                <a:latin typeface="Lucida Console" pitchFamily="49" charset="0"/>
              </a:rPr>
              <a:t>processNames</a:t>
            </a:r>
            <a:r>
              <a:rPr lang="en-GB" dirty="0">
                <a:latin typeface="Lucida Console" pitchFamily="49" charset="0"/>
              </a:rPr>
              <a:t>( String[] names ) {</a:t>
            </a:r>
          </a:p>
          <a:p>
            <a:pPr eaLnBrk="0" hangingPunct="0">
              <a:tabLst>
                <a:tab pos="338138" algn="l"/>
                <a:tab pos="688975" algn="l"/>
                <a:tab pos="1027113" algn="l"/>
                <a:tab pos="1377950" algn="l"/>
              </a:tabLst>
              <a:defRPr/>
            </a:pPr>
            <a:r>
              <a:rPr lang="en-GB" dirty="0">
                <a:latin typeface="Lucida Console" pitchFamily="49" charset="0"/>
              </a:rPr>
              <a:t>  </a:t>
            </a:r>
            <a:r>
              <a:rPr lang="en-GB" dirty="0" smtClean="0">
                <a:solidFill>
                  <a:srgbClr val="0000FF"/>
                </a:solidFill>
                <a:latin typeface="Lucida Console" pitchFamily="49" charset="0"/>
              </a:rPr>
              <a:t>foreach</a:t>
            </a:r>
            <a:r>
              <a:rPr lang="en-GB" dirty="0" smtClean="0">
                <a:latin typeface="Lucida Console" pitchFamily="49" charset="0"/>
              </a:rPr>
              <a:t> (string </a:t>
            </a:r>
            <a:r>
              <a:rPr lang="en-GB" dirty="0">
                <a:latin typeface="Lucida Console" pitchFamily="49" charset="0"/>
              </a:rPr>
              <a:t>name </a:t>
            </a:r>
            <a:r>
              <a:rPr lang="en-GB" dirty="0" smtClean="0">
                <a:latin typeface="Lucida Console" pitchFamily="49" charset="0"/>
              </a:rPr>
              <a:t>in </a:t>
            </a:r>
            <a:r>
              <a:rPr lang="en-GB" dirty="0">
                <a:latin typeface="Lucida Console" pitchFamily="49" charset="0"/>
              </a:rPr>
              <a:t>names ) { </a:t>
            </a:r>
          </a:p>
          <a:p>
            <a:pPr eaLnBrk="0" hangingPunct="0">
              <a:tabLst>
                <a:tab pos="338138" algn="l"/>
                <a:tab pos="688975" algn="l"/>
                <a:tab pos="1027113" algn="l"/>
                <a:tab pos="1377950" algn="l"/>
              </a:tabLst>
              <a:defRPr/>
            </a:pPr>
            <a:r>
              <a:rPr lang="en-GB" dirty="0">
                <a:latin typeface="Lucida Console" pitchFamily="49" charset="0"/>
              </a:rPr>
              <a:t>    </a:t>
            </a:r>
            <a:r>
              <a:rPr lang="en-GB" dirty="0" smtClean="0">
                <a:latin typeface="Lucida Console" pitchFamily="49" charset="0"/>
              </a:rPr>
              <a:t>print( </a:t>
            </a:r>
            <a:r>
              <a:rPr lang="en-GB" dirty="0">
                <a:latin typeface="Lucida Console" pitchFamily="49" charset="0"/>
              </a:rPr>
              <a:t>name );</a:t>
            </a:r>
          </a:p>
          <a:p>
            <a:pPr eaLnBrk="0" hangingPunct="0">
              <a:tabLst>
                <a:tab pos="338138" algn="l"/>
                <a:tab pos="688975" algn="l"/>
                <a:tab pos="1027113" algn="l"/>
                <a:tab pos="1377950" algn="l"/>
              </a:tabLst>
              <a:defRPr/>
            </a:pPr>
            <a:r>
              <a:rPr lang="en-GB" dirty="0">
                <a:latin typeface="Lucida Console" pitchFamily="49" charset="0"/>
              </a:rPr>
              <a:t>  }</a:t>
            </a:r>
          </a:p>
          <a:p>
            <a:pPr eaLnBrk="0" hangingPunct="0">
              <a:tabLst>
                <a:tab pos="338138" algn="l"/>
                <a:tab pos="688975" algn="l"/>
                <a:tab pos="1027113" algn="l"/>
                <a:tab pos="1377950" algn="l"/>
              </a:tabLst>
              <a:defRPr/>
            </a:pPr>
            <a:r>
              <a:rPr lang="en-GB" dirty="0">
                <a:latin typeface="Lucida Console" pitchFamily="49" charset="0"/>
              </a:rPr>
              <a:t>}</a:t>
            </a:r>
          </a:p>
        </p:txBody>
      </p:sp>
      <p:sp>
        <p:nvSpPr>
          <p:cNvPr id="12" name="Rectangle 11"/>
          <p:cNvSpPr/>
          <p:nvPr/>
        </p:nvSpPr>
        <p:spPr>
          <a:xfrm>
            <a:off x="679770" y="3835465"/>
            <a:ext cx="7062150" cy="1200329"/>
          </a:xfrm>
          <a:prstGeom prst="rect">
            <a:avLst/>
          </a:prstGeom>
          <a:solidFill>
            <a:schemeClr val="bg1"/>
          </a:solidFill>
          <a:ln w="19050">
            <a:solidFill>
              <a:srgbClr val="004050"/>
            </a:solidFill>
          </a:ln>
          <a:effectLst/>
        </p:spPr>
        <p:txBody>
          <a:bodyPr wrap="square">
            <a:spAutoFit/>
          </a:bodyPr>
          <a:lstStyle/>
          <a:p>
            <a:r>
              <a:rPr lang="en-GB" dirty="0">
                <a:solidFill>
                  <a:srgbClr val="000000"/>
                </a:solidFill>
                <a:latin typeface="Consolas" panose="020B0609020204030204" pitchFamily="49" charset="0"/>
              </a:rPr>
              <a:t>s</a:t>
            </a:r>
            <a:r>
              <a:rPr lang="en-GB" dirty="0" smtClean="0">
                <a:solidFill>
                  <a:srgbClr val="000000"/>
                </a:solidFill>
                <a:latin typeface="Consolas" panose="020B0609020204030204" pitchFamily="49" charset="0"/>
              </a:rPr>
              <a:t>tring</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a:t>
            </a:r>
            <a:r>
              <a:rPr lang="en-GB" dirty="0" err="1">
                <a:solidFill>
                  <a:srgbClr val="2A00FF"/>
                </a:solidFill>
                <a:latin typeface="Consolas" panose="020B0609020204030204" pitchFamily="49" charset="0"/>
              </a:rPr>
              <a:t>Bob"</a:t>
            </a:r>
            <a:r>
              <a:rPr lang="en-GB" dirty="0" err="1">
                <a:solidFill>
                  <a:srgbClr val="000000"/>
                </a:solidFill>
                <a:latin typeface="Consolas" panose="020B0609020204030204" pitchFamily="49" charset="0"/>
              </a:rPr>
              <a:t>,</a:t>
            </a:r>
            <a:r>
              <a:rPr lang="en-GB" dirty="0" err="1">
                <a:solidFill>
                  <a:srgbClr val="2A00FF"/>
                </a:solidFill>
                <a:latin typeface="Consolas" panose="020B0609020204030204" pitchFamily="49" charset="0"/>
              </a:rPr>
              <a:t>"Sasha</a:t>
            </a:r>
            <a:r>
              <a:rPr lang="en-GB" dirty="0">
                <a:solidFill>
                  <a:srgbClr val="2A00FF"/>
                </a:solidFill>
                <a:latin typeface="Consolas" panose="020B0609020204030204" pitchFamily="49" charset="0"/>
              </a:rPr>
              <a:t>"</a:t>
            </a:r>
            <a:r>
              <a:rPr lang="en-GB" dirty="0">
                <a:solidFill>
                  <a:srgbClr val="000000"/>
                </a:solidFill>
                <a:latin typeface="Consolas" panose="020B0609020204030204" pitchFamily="49" charset="0"/>
              </a:rPr>
              <a:t>};</a:t>
            </a:r>
          </a:p>
          <a:p>
            <a:r>
              <a:rPr lang="en-GB" dirty="0">
                <a:solidFill>
                  <a:srgbClr val="0000FF"/>
                </a:solidFill>
                <a:latin typeface="Lucida Console" pitchFamily="49" charset="0"/>
              </a:rPr>
              <a:t>foreach</a:t>
            </a:r>
            <a:r>
              <a:rPr lang="en-GB" dirty="0">
                <a:latin typeface="Lucida Console" pitchFamily="49" charset="0"/>
              </a:rPr>
              <a:t> </a:t>
            </a:r>
            <a:r>
              <a:rPr lang="en-GB" b="1" dirty="0" smtClean="0">
                <a:solidFill>
                  <a:srgbClr val="000000"/>
                </a:solidFill>
                <a:latin typeface="Consolas" panose="020B0609020204030204" pitchFamily="49" charset="0"/>
              </a:rPr>
              <a:t>(string </a:t>
            </a:r>
            <a:r>
              <a:rPr lang="en-GB" b="1" dirty="0">
                <a:solidFill>
                  <a:srgbClr val="6A3E3E"/>
                </a:solidFill>
                <a:latin typeface="Consolas" panose="020B0609020204030204" pitchFamily="49" charset="0"/>
              </a:rPr>
              <a:t>name</a:t>
            </a:r>
            <a:r>
              <a:rPr lang="en-GB" b="1" dirty="0">
                <a:solidFill>
                  <a:srgbClr val="000000"/>
                </a:solidFill>
                <a:latin typeface="Consolas" panose="020B0609020204030204" pitchFamily="49" charset="0"/>
              </a:rPr>
              <a:t> </a:t>
            </a:r>
            <a:r>
              <a:rPr lang="en-GB" b="1" dirty="0" smtClean="0">
                <a:solidFill>
                  <a:srgbClr val="000000"/>
                </a:solidFill>
                <a:latin typeface="Consolas" panose="020B0609020204030204" pitchFamily="49" charset="0"/>
              </a:rPr>
              <a:t>in </a:t>
            </a:r>
            <a:r>
              <a:rPr lang="en-GB" b="1" dirty="0">
                <a:solidFill>
                  <a:srgbClr val="6A3E3E"/>
                </a:solidFill>
                <a:latin typeface="Consolas" panose="020B0609020204030204" pitchFamily="49" charset="0"/>
              </a:rPr>
              <a:t>names</a:t>
            </a:r>
            <a:r>
              <a:rPr lang="en-GB" b="1" dirty="0">
                <a:solidFill>
                  <a:srgbClr val="000000"/>
                </a:solidFill>
                <a:latin typeface="Consolas" panose="020B0609020204030204" pitchFamily="49" charset="0"/>
              </a:rPr>
              <a:t>) {</a:t>
            </a:r>
          </a:p>
          <a:p>
            <a:r>
              <a:rPr lang="en-GB" dirty="0">
                <a:solidFill>
                  <a:srgbClr val="6A3E3E"/>
                </a:solidFill>
                <a:latin typeface="Consolas" panose="020B0609020204030204" pitchFamily="49" charset="0"/>
              </a:rPr>
              <a:t>	name</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"x"</a:t>
            </a:r>
            <a:r>
              <a:rPr lang="en-GB" dirty="0">
                <a:solidFill>
                  <a:srgbClr val="000000"/>
                </a:solidFill>
                <a:latin typeface="Consolas" panose="020B0609020204030204" pitchFamily="49" charset="0"/>
              </a:rPr>
              <a:t>;</a:t>
            </a:r>
          </a:p>
          <a:p>
            <a:r>
              <a:rPr lang="en-GB" dirty="0" smtClean="0">
                <a:solidFill>
                  <a:srgbClr val="000000"/>
                </a:solidFill>
                <a:latin typeface="Consolas" panose="020B0609020204030204" pitchFamily="49" charset="0"/>
              </a:rPr>
              <a:t>}</a:t>
            </a:r>
            <a:endParaRPr lang="en-GB" dirty="0">
              <a:solidFill>
                <a:srgbClr val="000000"/>
              </a:solidFill>
              <a:latin typeface="Consolas" panose="020B0609020204030204" pitchFamily="49" charset="0"/>
            </a:endParaRPr>
          </a:p>
        </p:txBody>
      </p:sp>
      <p:sp>
        <p:nvSpPr>
          <p:cNvPr id="14" name="Rounded Rectangular Callout 13"/>
          <p:cNvSpPr/>
          <p:nvPr/>
        </p:nvSpPr>
        <p:spPr>
          <a:xfrm>
            <a:off x="7741920" y="1939964"/>
            <a:ext cx="3566160" cy="1006436"/>
          </a:xfrm>
          <a:prstGeom prst="wedgeRoundRectCallout">
            <a:avLst>
              <a:gd name="adj1" fmla="val -55875"/>
              <a:gd name="adj2" fmla="val -24317"/>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Read as: foreach String ‘name’ in the ‘names’ collection</a:t>
            </a:r>
          </a:p>
        </p:txBody>
      </p:sp>
      <p:sp>
        <p:nvSpPr>
          <p:cNvPr id="15" name="Rounded Rectangular Callout 14"/>
          <p:cNvSpPr/>
          <p:nvPr/>
        </p:nvSpPr>
        <p:spPr>
          <a:xfrm>
            <a:off x="7825913" y="3908549"/>
            <a:ext cx="3566160" cy="1006436"/>
          </a:xfrm>
          <a:prstGeom prst="wedgeRoundRectCallout">
            <a:avLst>
              <a:gd name="adj1" fmla="val -55875"/>
              <a:gd name="adj2" fmla="val -24317"/>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b="1" dirty="0"/>
              <a:t>The elements are </a:t>
            </a:r>
            <a:r>
              <a:rPr lang="en-GB" b="1" dirty="0" smtClean="0"/>
              <a:t>considered read-only</a:t>
            </a:r>
            <a:endParaRPr lang="en-GB" b="1" dirty="0"/>
          </a:p>
        </p:txBody>
      </p:sp>
      <p:sp>
        <p:nvSpPr>
          <p:cNvPr id="4" name="Rounded Rectangular Callout 3"/>
          <p:cNvSpPr/>
          <p:nvPr/>
        </p:nvSpPr>
        <p:spPr>
          <a:xfrm>
            <a:off x="5121688" y="4411767"/>
            <a:ext cx="1746914" cy="423081"/>
          </a:xfrm>
          <a:prstGeom prst="wedgeRoundRectCallout">
            <a:avLst>
              <a:gd name="adj1" fmla="val -62821"/>
              <a:gd name="adj2" fmla="val 7051"/>
              <a:gd name="adj3" fmla="val 16667"/>
            </a:avLst>
          </a:prstGeom>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tx1"/>
                </a:solidFill>
                <a:cs typeface="Arial" pitchFamily="34" charset="0"/>
              </a:rPr>
              <a:t>Compiler error</a:t>
            </a:r>
          </a:p>
        </p:txBody>
      </p:sp>
    </p:spTree>
    <p:extLst>
      <p:ext uri="{BB962C8B-B14F-4D97-AF65-F5344CB8AC3E}">
        <p14:creationId xmlns:p14="http://schemas.microsoft.com/office/powerpoint/2010/main" val="645045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562058"/>
            <a:ext cx="11846560" cy="805001"/>
          </a:xfrm>
        </p:spPr>
        <p:txBody>
          <a:bodyPr/>
          <a:lstStyle/>
          <a:p>
            <a:r>
              <a:rPr lang="en-GB" dirty="0" smtClean="0"/>
              <a:t>An example for an enhanced for loop</a:t>
            </a:r>
            <a:endParaRPr lang="en-GB" dirty="0"/>
          </a:p>
        </p:txBody>
      </p:sp>
      <p:sp>
        <p:nvSpPr>
          <p:cNvPr id="4" name="Rectangle 3"/>
          <p:cNvSpPr/>
          <p:nvPr/>
        </p:nvSpPr>
        <p:spPr>
          <a:xfrm>
            <a:off x="213360" y="1509138"/>
            <a:ext cx="5864087" cy="203132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numbers</a:t>
            </a:r>
            <a:r>
              <a:rPr lang="en-GB" b="1" dirty="0">
                <a:solidFill>
                  <a:srgbClr val="000000"/>
                </a:solidFill>
                <a:latin typeface="Consolas" panose="020B0609020204030204" pitchFamily="49" charset="0"/>
              </a:rPr>
              <a:t> = {1,2,3,4,5};</a:t>
            </a:r>
          </a:p>
          <a:p>
            <a:endParaRPr lang="en-GB" b="1" dirty="0">
              <a:solidFill>
                <a:srgbClr val="7F0055"/>
              </a:solidFill>
              <a:latin typeface="Consolas" panose="020B0609020204030204" pitchFamily="49" charset="0"/>
            </a:endParaRPr>
          </a:p>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 0;</a:t>
            </a:r>
          </a:p>
          <a:p>
            <a:r>
              <a:rPr lang="en-GB" b="1" dirty="0">
                <a:solidFill>
                  <a:srgbClr val="7F0055"/>
                </a:solidFill>
                <a:latin typeface="Consolas" panose="020B0609020204030204" pitchFamily="49" charset="0"/>
              </a:rPr>
              <a:t>While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numbers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latin typeface="Consolas" panose="020B0609020204030204" pitchFamily="49" charset="0"/>
              </a:rPr>
              <a:t>numbers</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i</a:t>
            </a:r>
            <a:r>
              <a:rPr lang="en-GB" b="1" i="1" dirty="0">
                <a:solidFill>
                  <a:srgbClr val="000000"/>
                </a:solidFill>
                <a:latin typeface="Consolas" panose="020B0609020204030204" pitchFamily="49" charset="0"/>
              </a:rPr>
              <a:t>]);</a:t>
            </a:r>
          </a:p>
          <a:p>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5" name="Rectangle 4"/>
          <p:cNvSpPr/>
          <p:nvPr/>
        </p:nvSpPr>
        <p:spPr>
          <a:xfrm>
            <a:off x="6541273" y="1509138"/>
            <a:ext cx="5518646"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 0;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numbers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latin typeface="Consolas" panose="020B0609020204030204" pitchFamily="49" charset="0"/>
              </a:rPr>
              <a:t>numbers</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i</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6" name="Rectangle 5"/>
          <p:cNvSpPr/>
          <p:nvPr/>
        </p:nvSpPr>
        <p:spPr>
          <a:xfrm>
            <a:off x="1208598" y="4058558"/>
            <a:ext cx="4868849"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a:t>
            </a:r>
            <a:r>
              <a:rPr lang="en-GB" b="1" dirty="0" err="1">
                <a:solidFill>
                  <a:srgbClr val="7F0055"/>
                </a:solidFill>
                <a:latin typeface="Consolas" panose="020B0609020204030204" pitchFamily="49" charset="0"/>
              </a:rPr>
              <a:t>int</a:t>
            </a:r>
            <a:r>
              <a:rPr lang="en-GB" b="1" dirty="0">
                <a:solidFill>
                  <a:srgbClr val="7F0055"/>
                </a:solidFill>
                <a:latin typeface="Consolas" panose="020B0609020204030204" pitchFamily="49" charset="0"/>
              </a:rPr>
              <a:t> no : </a:t>
            </a:r>
            <a:r>
              <a:rPr lang="en-GB" b="1" dirty="0" smtClean="0">
                <a:solidFill>
                  <a:srgbClr val="7F0055"/>
                </a:solidFill>
                <a:latin typeface="Consolas" panose="020B0609020204030204" pitchFamily="49" charset="0"/>
              </a:rPr>
              <a:t>numbers</a:t>
            </a:r>
            <a:r>
              <a:rPr lang="en-GB" b="1" dirty="0" smtClean="0">
                <a:solidFill>
                  <a:srgbClr val="000000"/>
                </a:solidFill>
                <a:latin typeface="Consolas" panose="020B0609020204030204" pitchFamily="49" charset="0"/>
              </a:rPr>
              <a:t>) </a:t>
            </a:r>
            <a:r>
              <a:rPr lang="en-GB" b="1" dirty="0">
                <a:solidFill>
                  <a:srgbClr val="000000"/>
                </a:solidFill>
                <a:latin typeface="Consolas" panose="020B0609020204030204" pitchFamily="49" charset="0"/>
              </a:rPr>
              <a:t>{</a:t>
            </a:r>
            <a:endParaRPr lang="en-GB" b="1" dirty="0">
              <a:solidFill>
                <a:srgbClr val="000000"/>
              </a:solidFill>
              <a:highlight>
                <a:srgbClr val="F0D8A8"/>
              </a:highlight>
              <a:latin typeface="Consolas" panose="020B0609020204030204" pitchFamily="49" charset="0"/>
            </a:endParaRPr>
          </a:p>
          <a:p>
            <a:r>
              <a:rPr lang="en-GB" dirty="0">
                <a:solidFill>
                  <a:srgbClr val="000000"/>
                </a:solidFill>
                <a:latin typeface="Consolas" panose="020B0609020204030204" pitchFamily="49" charset="0"/>
              </a:rPr>
              <a:t>	</a:t>
            </a:r>
            <a:r>
              <a:rPr lang="en-GB" b="1" i="1" dirty="0" smtClean="0">
                <a:solidFill>
                  <a:srgbClr val="000000"/>
                </a:solidFill>
                <a:latin typeface="Consolas" panose="020B0609020204030204" pitchFamily="49" charset="0"/>
              </a:rPr>
              <a:t>print(</a:t>
            </a:r>
            <a:r>
              <a:rPr lang="en-GB" b="1" i="1" dirty="0" smtClean="0">
                <a:solidFill>
                  <a:srgbClr val="6A3E3E"/>
                </a:solidFill>
                <a:highlight>
                  <a:srgbClr val="D4D4D4"/>
                </a:highlight>
                <a:latin typeface="Consolas" panose="020B0609020204030204" pitchFamily="49" charset="0"/>
              </a:rPr>
              <a:t>no</a:t>
            </a:r>
            <a:r>
              <a:rPr lang="en-GB" b="1" i="1" dirty="0" smtClean="0">
                <a:solidFill>
                  <a:srgbClr val="000000"/>
                </a:solidFill>
                <a:latin typeface="Consolas" panose="020B0609020204030204" pitchFamily="49" charset="0"/>
              </a:rPr>
              <a:t>);</a:t>
            </a:r>
            <a:endParaRPr lang="en-GB" b="1" i="1" dirty="0">
              <a:solidFill>
                <a:srgbClr val="000000"/>
              </a:solidFill>
              <a:highlight>
                <a:srgbClr val="D4D4D4"/>
              </a:highlight>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7" name="Rectangle 6"/>
          <p:cNvSpPr/>
          <p:nvPr/>
        </p:nvSpPr>
        <p:spPr>
          <a:xfrm>
            <a:off x="6541273" y="4026124"/>
            <a:ext cx="3971675"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0000FF"/>
                </a:solidFill>
                <a:latin typeface="Consolas" panose="020B0609020204030204" pitchFamily="49" charset="0"/>
              </a:rPr>
              <a:t>foreach</a:t>
            </a:r>
            <a:r>
              <a:rPr lang="en-GB" b="1" dirty="0">
                <a:solidFill>
                  <a:srgbClr val="000000"/>
                </a:solidFill>
                <a:latin typeface="Consolas" panose="020B0609020204030204" pitchFamily="49" charset="0"/>
              </a:rPr>
              <a:t>(</a:t>
            </a:r>
            <a:r>
              <a:rPr lang="en-GB" b="1" dirty="0" err="1">
                <a:solidFill>
                  <a:srgbClr val="0000FF"/>
                </a:solidFill>
                <a:latin typeface="Consolas" panose="020B0609020204030204" pitchFamily="49" charset="0"/>
              </a:rPr>
              <a:t>int</a:t>
            </a:r>
            <a:r>
              <a:rPr lang="en-GB" b="1" dirty="0">
                <a:solidFill>
                  <a:srgbClr val="7F0055"/>
                </a:solidFill>
                <a:latin typeface="Consolas" panose="020B0609020204030204" pitchFamily="49" charset="0"/>
              </a:rPr>
              <a:t> no </a:t>
            </a:r>
            <a:r>
              <a:rPr lang="en-GB" b="1" dirty="0">
                <a:solidFill>
                  <a:srgbClr val="0000FF"/>
                </a:solidFill>
                <a:latin typeface="Consolas" panose="020B0609020204030204" pitchFamily="49" charset="0"/>
              </a:rPr>
              <a:t>in</a:t>
            </a:r>
            <a:r>
              <a:rPr lang="en-GB" b="1" dirty="0">
                <a:solidFill>
                  <a:srgbClr val="7F0055"/>
                </a:solidFill>
                <a:latin typeface="Consolas" panose="020B0609020204030204" pitchFamily="49" charset="0"/>
              </a:rPr>
              <a:t> </a:t>
            </a:r>
            <a:r>
              <a:rPr lang="en-GB" b="1" dirty="0" smtClean="0">
                <a:solidFill>
                  <a:srgbClr val="7F0055"/>
                </a:solidFill>
                <a:latin typeface="Consolas" panose="020B0609020204030204" pitchFamily="49" charset="0"/>
              </a:rPr>
              <a:t>numbers</a:t>
            </a:r>
            <a:r>
              <a:rPr lang="en-GB" b="1" dirty="0">
                <a:solidFill>
                  <a:srgbClr val="000000"/>
                </a:solidFill>
                <a:latin typeface="Consolas" panose="020B0609020204030204" pitchFamily="49" charset="0"/>
              </a:rPr>
              <a:t> ) </a:t>
            </a:r>
            <a:r>
              <a:rPr lang="en-GB" b="1" dirty="0" smtClean="0">
                <a:solidFill>
                  <a:srgbClr val="000000"/>
                </a:solidFill>
                <a:latin typeface="Consolas" panose="020B0609020204030204" pitchFamily="49" charset="0"/>
              </a:rPr>
              <a:t>{</a:t>
            </a:r>
            <a:endParaRPr lang="en-GB" b="1" dirty="0">
              <a:solidFill>
                <a:srgbClr val="000000"/>
              </a:solidFill>
              <a:highlight>
                <a:srgbClr val="F0D8A8"/>
              </a:highlight>
              <a:latin typeface="Consolas" panose="020B0609020204030204" pitchFamily="49" charset="0"/>
            </a:endParaRPr>
          </a:p>
          <a:p>
            <a:r>
              <a:rPr lang="en-GB" dirty="0">
                <a:solidFill>
                  <a:srgbClr val="000000"/>
                </a:solidFill>
                <a:latin typeface="Consolas" panose="020B0609020204030204" pitchFamily="49" charset="0"/>
              </a:rPr>
              <a:t>	</a:t>
            </a:r>
            <a:r>
              <a:rPr lang="en-GB" b="1" i="1" dirty="0" smtClean="0">
                <a:solidFill>
                  <a:srgbClr val="000000"/>
                </a:solidFill>
                <a:latin typeface="Consolas" panose="020B0609020204030204" pitchFamily="49" charset="0"/>
              </a:rPr>
              <a:t>print(</a:t>
            </a:r>
            <a:r>
              <a:rPr lang="en-GB" b="1" i="1" dirty="0" smtClean="0">
                <a:solidFill>
                  <a:srgbClr val="6A3E3E"/>
                </a:solidFill>
                <a:highlight>
                  <a:srgbClr val="D4D4D4"/>
                </a:highlight>
                <a:latin typeface="Consolas" panose="020B0609020204030204" pitchFamily="49" charset="0"/>
              </a:rPr>
              <a:t>no</a:t>
            </a:r>
            <a:r>
              <a:rPr lang="en-GB" b="1" i="1" dirty="0">
                <a:solidFill>
                  <a:srgbClr val="000000"/>
                </a:solidFill>
                <a:latin typeface="Consolas" panose="020B0609020204030204" pitchFamily="49" charset="0"/>
              </a:rPr>
              <a:t>);</a:t>
            </a:r>
            <a:endParaRPr lang="en-GB" b="1" i="1" dirty="0">
              <a:solidFill>
                <a:srgbClr val="000000"/>
              </a:solidFill>
              <a:highlight>
                <a:srgbClr val="D4D4D4"/>
              </a:highlight>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8" name="TextBox 7"/>
          <p:cNvSpPr txBox="1"/>
          <p:nvPr/>
        </p:nvSpPr>
        <p:spPr>
          <a:xfrm>
            <a:off x="5210124" y="4781833"/>
            <a:ext cx="800219" cy="400110"/>
          </a:xfrm>
          <a:prstGeom prst="rect">
            <a:avLst/>
          </a:prstGeom>
          <a:solidFill>
            <a:srgbClr val="7E007C"/>
          </a:solidFill>
        </p:spPr>
        <p:txBody>
          <a:bodyPr wrap="none" rtlCol="0">
            <a:spAutoFit/>
          </a:bodyPr>
          <a:lstStyle/>
          <a:p>
            <a:r>
              <a:rPr lang="en-GB" sz="2000" b="1" dirty="0">
                <a:solidFill>
                  <a:schemeClr val="bg1"/>
                </a:solidFill>
                <a:latin typeface="Courier New" pitchFamily="49" charset="0"/>
                <a:cs typeface="Courier New" pitchFamily="49" charset="0"/>
              </a:rPr>
              <a:t>Java</a:t>
            </a:r>
          </a:p>
        </p:txBody>
      </p:sp>
      <p:sp>
        <p:nvSpPr>
          <p:cNvPr id="9" name="TextBox 8"/>
          <p:cNvSpPr txBox="1"/>
          <p:nvPr/>
        </p:nvSpPr>
        <p:spPr>
          <a:xfrm>
            <a:off x="9990814" y="4749399"/>
            <a:ext cx="522135" cy="400110"/>
          </a:xfrm>
          <a:prstGeom prst="rect">
            <a:avLst/>
          </a:prstGeom>
          <a:solidFill>
            <a:srgbClr val="7E007C"/>
          </a:solidFill>
        </p:spPr>
        <p:txBody>
          <a:bodyPr wrap="square" rtlCol="0">
            <a:spAutoFit/>
          </a:bodyPr>
          <a:lstStyle/>
          <a:p>
            <a:r>
              <a:rPr lang="en-GB" sz="2000" b="1" dirty="0">
                <a:solidFill>
                  <a:schemeClr val="bg1"/>
                </a:solidFill>
                <a:latin typeface="Courier New" pitchFamily="49" charset="0"/>
                <a:cs typeface="Courier New" pitchFamily="49" charset="0"/>
              </a:rPr>
              <a:t>C#</a:t>
            </a:r>
          </a:p>
        </p:txBody>
      </p:sp>
    </p:spTree>
    <p:extLst>
      <p:ext uri="{BB962C8B-B14F-4D97-AF65-F5344CB8AC3E}">
        <p14:creationId xmlns:p14="http://schemas.microsoft.com/office/powerpoint/2010/main" val="273531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dirty="0">
                <a:latin typeface="Lucida Console" panose="020B0609040504020204" pitchFamily="49" charset="0"/>
              </a:rPr>
              <a:t>while</a:t>
            </a:r>
            <a:r>
              <a:rPr lang="en-GB" dirty="0"/>
              <a:t> loop</a:t>
            </a:r>
          </a:p>
          <a:p>
            <a:pPr marL="684000" lvl="1" indent="-342900">
              <a:spcAft>
                <a:spcPts val="650"/>
              </a:spcAft>
              <a:buSzPct val="115000"/>
            </a:pPr>
            <a:r>
              <a:rPr lang="en-GB" dirty="0">
                <a:latin typeface="Lucida Console" panose="020B0609040504020204" pitchFamily="49" charset="0"/>
              </a:rPr>
              <a:t>do while </a:t>
            </a:r>
            <a:r>
              <a:rPr lang="en-GB" dirty="0"/>
              <a:t>variation</a:t>
            </a:r>
          </a:p>
          <a:p>
            <a:pPr marL="342900" indent="-342900">
              <a:buChar char="•"/>
            </a:pPr>
            <a:endParaRPr lang="en-GB" dirty="0"/>
          </a:p>
          <a:p>
            <a:pPr marL="342900" indent="-342900">
              <a:buChar char="•"/>
            </a:pPr>
            <a:r>
              <a:rPr lang="en-GB" dirty="0">
                <a:latin typeface="Lucida Console" panose="020B0609040504020204" pitchFamily="49" charset="0"/>
              </a:rPr>
              <a:t>for</a:t>
            </a:r>
            <a:r>
              <a:rPr lang="en-GB" dirty="0"/>
              <a:t> loop</a:t>
            </a:r>
          </a:p>
          <a:p>
            <a:pPr marL="684000" lvl="1" indent="-342900">
              <a:spcAft>
                <a:spcPts val="650"/>
              </a:spcAft>
              <a:buSzPct val="115000"/>
            </a:pPr>
            <a:endParaRPr lang="en-GB" dirty="0"/>
          </a:p>
          <a:p>
            <a:pPr marL="342900" indent="-342900">
              <a:buChar char="•"/>
            </a:pPr>
            <a:r>
              <a:rPr lang="en-GB" dirty="0"/>
              <a:t>Nested loops</a:t>
            </a:r>
          </a:p>
          <a:p>
            <a:pPr marL="342900" indent="-342900">
              <a:buChar char="•"/>
            </a:pPr>
            <a:endParaRPr lang="en-GB" dirty="0"/>
          </a:p>
          <a:p>
            <a:pPr marL="342900" indent="-342900">
              <a:buChar char="•"/>
            </a:pPr>
            <a:r>
              <a:rPr lang="en-GB" dirty="0"/>
              <a:t>Branching options</a:t>
            </a:r>
          </a:p>
          <a:p>
            <a:pPr marL="342900" indent="-342900">
              <a:buChar char="•"/>
            </a:pPr>
            <a:endParaRPr lang="en-GB" dirty="0"/>
          </a:p>
          <a:p>
            <a:pPr marL="342900" indent="-342900">
              <a:buChar char="•"/>
            </a:pPr>
            <a:r>
              <a:rPr lang="en-GB" dirty="0"/>
              <a:t>Enhanced </a:t>
            </a:r>
            <a:r>
              <a:rPr lang="en-GB" dirty="0">
                <a:latin typeface="Lucida Console" panose="020B0609040504020204" pitchFamily="49" charset="0"/>
              </a:rPr>
              <a:t>for</a:t>
            </a:r>
            <a:r>
              <a:rPr lang="en-GB" dirty="0"/>
              <a:t> loop – known as ‘</a:t>
            </a:r>
            <a:r>
              <a:rPr lang="en-GB" dirty="0" err="1"/>
              <a:t>foreach</a:t>
            </a:r>
            <a:r>
              <a:rPr lang="en-GB" dirty="0"/>
              <a:t>’ loop</a:t>
            </a:r>
          </a:p>
          <a:p>
            <a:pPr marL="342900" indent="-342900">
              <a:buChar char="•"/>
            </a:pPr>
            <a:endParaRPr lang="en-GB" dirty="0"/>
          </a:p>
          <a:p>
            <a:pPr marL="342900" indent="-342900">
              <a:buChar char="•"/>
            </a:pPr>
            <a:endParaRPr lang="en-IN" dirty="0"/>
          </a:p>
        </p:txBody>
      </p:sp>
    </p:spTree>
    <p:extLst>
      <p:ext uri="{BB962C8B-B14F-4D97-AF65-F5344CB8AC3E}">
        <p14:creationId xmlns:p14="http://schemas.microsoft.com/office/powerpoint/2010/main" val="3660224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smtClean="0"/>
              <a:t>Hands 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smtClean="0"/>
              <a:t>Calculate grades for a group of students</a:t>
            </a:r>
          </a:p>
          <a:p>
            <a:pPr marL="342900" indent="-342900">
              <a:buFont typeface="Arial" panose="020B0604020202020204" pitchFamily="34" charset="0"/>
              <a:buChar char="•"/>
            </a:pPr>
            <a:r>
              <a:rPr lang="en-US" dirty="0"/>
              <a:t>How long does it take to double your </a:t>
            </a:r>
            <a:r>
              <a:rPr lang="en-US" dirty="0" smtClean="0"/>
              <a:t>money?</a:t>
            </a: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85335611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cover Java’s looping constructs</a:t>
            </a:r>
          </a:p>
          <a:p>
            <a:pPr marL="342900" indent="-342900">
              <a:buChar char="•"/>
            </a:pPr>
            <a:r>
              <a:rPr lang="en-GB" b="1" dirty="0"/>
              <a:t>Contents</a:t>
            </a:r>
          </a:p>
          <a:p>
            <a:pPr marL="684000" lvl="1" indent="-342900">
              <a:buSzPct val="115000"/>
            </a:pPr>
            <a:r>
              <a:rPr lang="en-GB" dirty="0"/>
              <a:t>Looping control statements</a:t>
            </a:r>
          </a:p>
          <a:p>
            <a:pPr marL="1026000" lvl="1" indent="-342900">
              <a:buSzPct val="115000"/>
            </a:pPr>
            <a:r>
              <a:rPr lang="en-GB" dirty="0"/>
              <a:t>while and for loop examples</a:t>
            </a:r>
          </a:p>
          <a:p>
            <a:pPr marL="684000" lvl="1" indent="-342900">
              <a:buSzPct val="115000"/>
            </a:pPr>
            <a:r>
              <a:rPr lang="en-GB" dirty="0"/>
              <a:t>Nested loops + QUIZ</a:t>
            </a:r>
          </a:p>
          <a:p>
            <a:pPr marL="684000" lvl="1" indent="-342900">
              <a:buSzPct val="115000"/>
            </a:pPr>
            <a:r>
              <a:rPr lang="en-GB" dirty="0"/>
              <a:t>Exiting and branching options</a:t>
            </a:r>
          </a:p>
          <a:p>
            <a:pPr marL="684000" lvl="1" indent="-342900">
              <a:buSzPct val="115000"/>
            </a:pPr>
            <a:r>
              <a:rPr lang="en-GB" dirty="0"/>
              <a:t>The enhanced for loop (for ‘each’)</a:t>
            </a:r>
          </a:p>
          <a:p>
            <a:pPr marL="684000" lvl="1" indent="-342900">
              <a:buSzPct val="115000"/>
            </a:pPr>
            <a:r>
              <a:rPr lang="en-GB" dirty="0"/>
              <a:t>Choosing which loop construct to use</a:t>
            </a:r>
          </a:p>
          <a:p>
            <a:pPr marL="342900" indent="-342900">
              <a:buChar char="•"/>
            </a:pPr>
            <a:endParaRPr lang="en-GB" b="1" dirty="0"/>
          </a:p>
          <a:p>
            <a:pPr marL="342900" indent="-342900">
              <a:buChar char="•"/>
            </a:pPr>
            <a:r>
              <a:rPr lang="en-GB" b="1" dirty="0"/>
              <a:t>Hands on </a:t>
            </a:r>
            <a:r>
              <a:rPr lang="en-GB" b="1" dirty="0" smtClean="0"/>
              <a:t>Labs</a:t>
            </a:r>
            <a:endParaRPr lang="en-GB" b="1" dirty="0"/>
          </a:p>
        </p:txBody>
      </p:sp>
    </p:spTree>
    <p:extLst>
      <p:ext uri="{BB962C8B-B14F-4D97-AF65-F5344CB8AC3E}">
        <p14:creationId xmlns:p14="http://schemas.microsoft.com/office/powerpoint/2010/main" val="8688379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Arrays</a:t>
            </a:r>
            <a:endParaRPr lang="en-GB" dirty="0"/>
          </a:p>
        </p:txBody>
      </p:sp>
      <p:sp>
        <p:nvSpPr>
          <p:cNvPr id="3" name="Content Placeholder 2"/>
          <p:cNvSpPr>
            <a:spLocks noGrp="1"/>
          </p:cNvSpPr>
          <p:nvPr>
            <p:ph idx="1"/>
          </p:nvPr>
        </p:nvSpPr>
        <p:spPr>
          <a:xfrm>
            <a:off x="341272" y="1368256"/>
            <a:ext cx="11516239" cy="1124592"/>
          </a:xfrm>
        </p:spPr>
        <p:txBody>
          <a:bodyPr/>
          <a:lstStyle/>
          <a:p>
            <a:pPr marL="342900" indent="-342900">
              <a:buFont typeface="Arial" panose="020B0604020202020204" pitchFamily="34" charset="0"/>
              <a:buChar char="•"/>
            </a:pPr>
            <a:r>
              <a:rPr lang="en-GB" b="1" dirty="0" smtClean="0"/>
              <a:t>Loops are often used with arrays and collection.</a:t>
            </a:r>
          </a:p>
          <a:p>
            <a:pPr marL="342900" indent="-342900">
              <a:buFont typeface="Arial" panose="020B0604020202020204" pitchFamily="34" charset="0"/>
              <a:buChar char="•"/>
            </a:pPr>
            <a:r>
              <a:rPr lang="en-GB" b="1" dirty="0" smtClean="0"/>
              <a:t>You'll see a deeper discussion of arrays later on</a:t>
            </a:r>
          </a:p>
          <a:p>
            <a:pPr marL="342900" indent="-342900">
              <a:buFont typeface="Arial" panose="020B0604020202020204" pitchFamily="34" charset="0"/>
              <a:buChar char="•"/>
            </a:pPr>
            <a:r>
              <a:rPr lang="en-GB" b="1" dirty="0" smtClean="0"/>
              <a:t>Array is a fixed-size collection of elements of the same </a:t>
            </a:r>
            <a:r>
              <a:rPr lang="en-GB" dirty="0" smtClean="0"/>
              <a:t>data type</a:t>
            </a:r>
          </a:p>
          <a:p>
            <a:pPr marL="342900" indent="-342900">
              <a:buFont typeface="Arial" panose="020B0604020202020204" pitchFamily="34" charset="0"/>
              <a:buChar char="•"/>
            </a:pPr>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val="989331425"/>
              </p:ext>
            </p:extLst>
          </p:nvPr>
        </p:nvGraphicFramePr>
        <p:xfrm>
          <a:off x="7801539" y="4207511"/>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xmlns="" val="20000"/>
                    </a:ext>
                  </a:extLst>
                </a:gridCol>
              </a:tblGrid>
              <a:tr h="370840">
                <a:tc>
                  <a:txBody>
                    <a:bodyPr/>
                    <a:lstStyle/>
                    <a:p>
                      <a:pPr algn="ctr"/>
                      <a:r>
                        <a:rPr lang="en-GB" b="1" dirty="0" smtClean="0"/>
                        <a:t>1</a:t>
                      </a:r>
                      <a:endParaRPr lang="en-GB" b="1" dirty="0"/>
                    </a:p>
                  </a:txBody>
                  <a:tcPr/>
                </a:tc>
                <a:extLst>
                  <a:ext uri="{0D108BD9-81ED-4DB2-BD59-A6C34878D82A}">
                    <a16:rowId xmlns:a16="http://schemas.microsoft.com/office/drawing/2014/main" xmlns="" val="10000"/>
                  </a:ext>
                </a:extLst>
              </a:tr>
              <a:tr h="370840">
                <a:tc>
                  <a:txBody>
                    <a:bodyPr/>
                    <a:lstStyle/>
                    <a:p>
                      <a:pPr algn="ctr"/>
                      <a:r>
                        <a:rPr lang="en-GB" b="1" dirty="0" smtClean="0"/>
                        <a:t>2</a:t>
                      </a:r>
                      <a:endParaRPr lang="en-GB" b="1" dirty="0"/>
                    </a:p>
                  </a:txBody>
                  <a:tcPr/>
                </a:tc>
                <a:extLst>
                  <a:ext uri="{0D108BD9-81ED-4DB2-BD59-A6C34878D82A}">
                    <a16:rowId xmlns:a16="http://schemas.microsoft.com/office/drawing/2014/main" xmlns="" val="10001"/>
                  </a:ext>
                </a:extLst>
              </a:tr>
              <a:tr h="370840">
                <a:tc>
                  <a:txBody>
                    <a:bodyPr/>
                    <a:lstStyle/>
                    <a:p>
                      <a:pPr algn="ctr"/>
                      <a:r>
                        <a:rPr lang="en-GB" b="1" dirty="0" smtClean="0"/>
                        <a:t>3</a:t>
                      </a:r>
                      <a:endParaRPr lang="en-GB" b="1" dirty="0"/>
                    </a:p>
                  </a:txBody>
                  <a:tcPr/>
                </a:tc>
                <a:extLst>
                  <a:ext uri="{0D108BD9-81ED-4DB2-BD59-A6C34878D82A}">
                    <a16:rowId xmlns:a16="http://schemas.microsoft.com/office/drawing/2014/main" xmlns="" val="10002"/>
                  </a:ext>
                </a:extLst>
              </a:tr>
              <a:tr h="370840">
                <a:tc>
                  <a:txBody>
                    <a:bodyPr/>
                    <a:lstStyle/>
                    <a:p>
                      <a:pPr algn="ctr"/>
                      <a:r>
                        <a:rPr lang="en-GB" b="1" dirty="0" smtClean="0"/>
                        <a:t>4</a:t>
                      </a:r>
                      <a:endParaRPr lang="en-GB" b="1" dirty="0"/>
                    </a:p>
                  </a:txBody>
                  <a:tcPr/>
                </a:tc>
                <a:extLst>
                  <a:ext uri="{0D108BD9-81ED-4DB2-BD59-A6C34878D82A}">
                    <a16:rowId xmlns:a16="http://schemas.microsoft.com/office/drawing/2014/main" xmlns="" val="10003"/>
                  </a:ext>
                </a:extLst>
              </a:tr>
              <a:tr h="370840">
                <a:tc>
                  <a:txBody>
                    <a:bodyPr/>
                    <a:lstStyle/>
                    <a:p>
                      <a:pPr algn="ctr"/>
                      <a:r>
                        <a:rPr lang="en-GB" b="1" dirty="0" smtClean="0"/>
                        <a:t>5</a:t>
                      </a:r>
                      <a:endParaRPr lang="en-GB" b="1" dirty="0"/>
                    </a:p>
                  </a:txBody>
                  <a:tcPr/>
                </a:tc>
                <a:extLst>
                  <a:ext uri="{0D108BD9-81ED-4DB2-BD59-A6C34878D82A}">
                    <a16:rowId xmlns:a16="http://schemas.microsoft.com/office/drawing/2014/main" xmlns="" val="10004"/>
                  </a:ext>
                </a:extLst>
              </a:tr>
            </a:tbl>
          </a:graphicData>
        </a:graphic>
      </p:graphicFrame>
      <p:sp>
        <p:nvSpPr>
          <p:cNvPr id="5" name="Oval 4"/>
          <p:cNvSpPr/>
          <p:nvPr/>
        </p:nvSpPr>
        <p:spPr>
          <a:xfrm>
            <a:off x="7133314" y="2682926"/>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numbers</a:t>
            </a:r>
          </a:p>
        </p:txBody>
      </p:sp>
      <p:sp>
        <p:nvSpPr>
          <p:cNvPr id="6" name="Arc 5"/>
          <p:cNvSpPr/>
          <p:nvPr/>
        </p:nvSpPr>
        <p:spPr>
          <a:xfrm>
            <a:off x="7586114" y="3363406"/>
            <a:ext cx="708844" cy="1616149"/>
          </a:xfrm>
          <a:prstGeom prst="arc">
            <a:avLst>
              <a:gd name="adj1" fmla="val 16411716"/>
              <a:gd name="adj2" fmla="val 0"/>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Rectangle 6"/>
          <p:cNvSpPr/>
          <p:nvPr/>
        </p:nvSpPr>
        <p:spPr>
          <a:xfrm>
            <a:off x="2239620" y="2924634"/>
            <a:ext cx="4281007" cy="2246769"/>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{1,2,3,4,5};</a:t>
            </a:r>
          </a:p>
          <a:p>
            <a:endParaRPr lang="en-GB" sz="2000" b="1"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[0]);</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[4]);</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err="1">
                <a:solidFill>
                  <a:srgbClr val="6A3E3E"/>
                </a:solidFill>
                <a:latin typeface="Consolas" panose="020B0609020204030204" pitchFamily="49" charset="0"/>
              </a:rPr>
              <a:t>numbers</a:t>
            </a:r>
            <a:r>
              <a:rPr lang="en-GB" sz="2000" b="1" i="1" dirty="0" err="1">
                <a:solidFill>
                  <a:srgbClr val="000000"/>
                </a:solidFill>
                <a:latin typeface="Consolas" panose="020B0609020204030204" pitchFamily="49" charset="0"/>
              </a:rPr>
              <a:t>.</a:t>
            </a:r>
            <a:r>
              <a:rPr lang="en-GB" sz="2000" b="1" i="1" dirty="0" err="1">
                <a:solidFill>
                  <a:srgbClr val="0000C0"/>
                </a:solidFill>
                <a:latin typeface="Consolas" panose="020B0609020204030204" pitchFamily="49" charset="0"/>
              </a:rPr>
              <a:t>length</a:t>
            </a:r>
            <a:r>
              <a:rPr lang="en-GB" sz="2000" b="1" i="1" dirty="0">
                <a:solidFill>
                  <a:srgbClr val="000000"/>
                </a:solidFill>
                <a:latin typeface="Consolas" panose="020B0609020204030204" pitchFamily="49" charset="0"/>
              </a:rPr>
              <a:t>);</a:t>
            </a:r>
          </a:p>
        </p:txBody>
      </p:sp>
      <p:cxnSp>
        <p:nvCxnSpPr>
          <p:cNvPr id="9" name="Straight Arrow Connector 8"/>
          <p:cNvCxnSpPr/>
          <p:nvPr/>
        </p:nvCxnSpPr>
        <p:spPr>
          <a:xfrm>
            <a:off x="5320154" y="3845108"/>
            <a:ext cx="2362116" cy="5499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5353286" y="4395069"/>
            <a:ext cx="2328984" cy="14285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5032280" y="5395803"/>
            <a:ext cx="369012" cy="461665"/>
          </a:xfrm>
          <a:prstGeom prst="rect">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sz="2400" b="1" dirty="0">
                <a:latin typeface="Courier New" pitchFamily="49" charset="0"/>
                <a:cs typeface="Courier New" pitchFamily="49" charset="0"/>
              </a:rPr>
              <a:t>5</a:t>
            </a:r>
            <a:endParaRPr lang="en-GB" b="1" dirty="0">
              <a:latin typeface="Courier New" pitchFamily="49" charset="0"/>
              <a:cs typeface="Courier New" pitchFamily="49" charset="0"/>
            </a:endParaRPr>
          </a:p>
        </p:txBody>
      </p:sp>
      <p:sp>
        <p:nvSpPr>
          <p:cNvPr id="8" name="Rounded Rectangular Callout 7"/>
          <p:cNvSpPr/>
          <p:nvPr/>
        </p:nvSpPr>
        <p:spPr>
          <a:xfrm>
            <a:off x="2452049" y="5331743"/>
            <a:ext cx="2292824" cy="523220"/>
          </a:xfrm>
          <a:prstGeom prst="wedgeRoundRectCallout">
            <a:avLst>
              <a:gd name="adj1" fmla="val 39693"/>
              <a:gd name="adj2" fmla="val -70529"/>
              <a:gd name="adj3" fmla="val 16667"/>
            </a:avLst>
          </a:prstGeom>
          <a:solidFill>
            <a:srgbClr val="E5FF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C#:</a:t>
            </a:r>
            <a:r>
              <a:rPr lang="en-GB" sz="1600" dirty="0">
                <a:solidFill>
                  <a:schemeClr val="tx1"/>
                </a:solidFill>
                <a:latin typeface="Arial" pitchFamily="34" charset="0"/>
                <a:cs typeface="Arial" pitchFamily="34" charset="0"/>
              </a:rPr>
              <a:t> </a:t>
            </a:r>
            <a:r>
              <a:rPr lang="en-GB" sz="1600" b="1" i="1" dirty="0" err="1">
                <a:solidFill>
                  <a:srgbClr val="6A3E3E"/>
                </a:solidFill>
                <a:latin typeface="Consolas" panose="020B0609020204030204" pitchFamily="49" charset="0"/>
              </a:rPr>
              <a:t>numbers</a:t>
            </a:r>
            <a:r>
              <a:rPr lang="en-GB" sz="1600" b="1" i="1" dirty="0" err="1">
                <a:solidFill>
                  <a:srgbClr val="000000"/>
                </a:solidFill>
                <a:latin typeface="Consolas" panose="020B0609020204030204" pitchFamily="49" charset="0"/>
              </a:rPr>
              <a:t>.</a:t>
            </a:r>
            <a:r>
              <a:rPr lang="en-GB" sz="1600" b="1" i="1" dirty="0" err="1">
                <a:solidFill>
                  <a:srgbClr val="0000C0"/>
                </a:solidFill>
                <a:latin typeface="Consolas" panose="020B0609020204030204" pitchFamily="49" charset="0"/>
              </a:rPr>
              <a:t>Length</a:t>
            </a: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67087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Arrays</a:t>
            </a:r>
            <a:endParaRPr lang="en-GB" dirty="0"/>
          </a:p>
        </p:txBody>
      </p:sp>
      <p:sp>
        <p:nvSpPr>
          <p:cNvPr id="3" name="Content Placeholder 2"/>
          <p:cNvSpPr>
            <a:spLocks noGrp="1"/>
          </p:cNvSpPr>
          <p:nvPr>
            <p:ph idx="1"/>
          </p:nvPr>
        </p:nvSpPr>
        <p:spPr>
          <a:xfrm>
            <a:off x="341272" y="1368256"/>
            <a:ext cx="10226175" cy="789231"/>
          </a:xfrm>
        </p:spPr>
        <p:txBody>
          <a:bodyPr/>
          <a:lstStyle/>
          <a:p>
            <a:pPr marL="342900" indent="-342900">
              <a:buFont typeface="Arial" panose="020B0604020202020204" pitchFamily="34" charset="0"/>
              <a:buChar char="•"/>
            </a:pPr>
            <a:r>
              <a:rPr lang="en-GB" b="1" dirty="0" smtClean="0"/>
              <a:t>You can change array elements</a:t>
            </a:r>
          </a:p>
          <a:p>
            <a:pPr marL="342900" indent="-342900">
              <a:buFont typeface="Arial" panose="020B0604020202020204" pitchFamily="34" charset="0"/>
              <a:buChar char="•"/>
            </a:pPr>
            <a:r>
              <a:rPr lang="en-GB" b="1" dirty="0" smtClean="0"/>
              <a:t>Appending, Inserting and removing an element is hard</a:t>
            </a:r>
            <a:endParaRPr lang="en-GB" b="1" dirty="0"/>
          </a:p>
        </p:txBody>
      </p:sp>
      <p:graphicFrame>
        <p:nvGraphicFramePr>
          <p:cNvPr id="4" name="Table 3"/>
          <p:cNvGraphicFramePr>
            <a:graphicFrameLocks noGrp="1"/>
          </p:cNvGraphicFramePr>
          <p:nvPr>
            <p:extLst/>
          </p:nvPr>
        </p:nvGraphicFramePr>
        <p:xfrm>
          <a:off x="9193613" y="3682072"/>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xmlns="" val="20000"/>
                    </a:ext>
                  </a:extLst>
                </a:gridCol>
              </a:tblGrid>
              <a:tr h="370840">
                <a:tc>
                  <a:txBody>
                    <a:bodyPr/>
                    <a:lstStyle/>
                    <a:p>
                      <a:pPr algn="ctr"/>
                      <a:r>
                        <a:rPr lang="en-GB" b="1" dirty="0" smtClean="0"/>
                        <a:t>1</a:t>
                      </a:r>
                      <a:endParaRPr lang="en-GB" b="1" dirty="0"/>
                    </a:p>
                  </a:txBody>
                  <a:tcPr/>
                </a:tc>
                <a:extLst>
                  <a:ext uri="{0D108BD9-81ED-4DB2-BD59-A6C34878D82A}">
                    <a16:rowId xmlns:a16="http://schemas.microsoft.com/office/drawing/2014/main" xmlns="" val="10000"/>
                  </a:ext>
                </a:extLst>
              </a:tr>
              <a:tr h="370840">
                <a:tc>
                  <a:txBody>
                    <a:bodyPr/>
                    <a:lstStyle/>
                    <a:p>
                      <a:pPr algn="ctr"/>
                      <a:r>
                        <a:rPr lang="en-GB" b="1" dirty="0" smtClean="0"/>
                        <a:t>2</a:t>
                      </a:r>
                      <a:endParaRPr lang="en-GB" b="1" dirty="0"/>
                    </a:p>
                  </a:txBody>
                  <a:tcPr/>
                </a:tc>
                <a:extLst>
                  <a:ext uri="{0D108BD9-81ED-4DB2-BD59-A6C34878D82A}">
                    <a16:rowId xmlns:a16="http://schemas.microsoft.com/office/drawing/2014/main" xmlns="" val="10001"/>
                  </a:ext>
                </a:extLst>
              </a:tr>
              <a:tr h="370840">
                <a:tc>
                  <a:txBody>
                    <a:bodyPr/>
                    <a:lstStyle/>
                    <a:p>
                      <a:pPr algn="ctr"/>
                      <a:r>
                        <a:rPr lang="en-GB" b="1" dirty="0" smtClean="0"/>
                        <a:t>3</a:t>
                      </a:r>
                      <a:endParaRPr lang="en-GB" b="1" dirty="0"/>
                    </a:p>
                  </a:txBody>
                  <a:tcPr/>
                </a:tc>
                <a:extLst>
                  <a:ext uri="{0D108BD9-81ED-4DB2-BD59-A6C34878D82A}">
                    <a16:rowId xmlns:a16="http://schemas.microsoft.com/office/drawing/2014/main" xmlns="" val="10002"/>
                  </a:ext>
                </a:extLst>
              </a:tr>
              <a:tr h="370840">
                <a:tc>
                  <a:txBody>
                    <a:bodyPr/>
                    <a:lstStyle/>
                    <a:p>
                      <a:pPr algn="ctr"/>
                      <a:r>
                        <a:rPr lang="en-GB" b="1" dirty="0" smtClean="0"/>
                        <a:t>4</a:t>
                      </a:r>
                      <a:endParaRPr lang="en-GB" b="1" dirty="0"/>
                    </a:p>
                  </a:txBody>
                  <a:tcPr/>
                </a:tc>
                <a:extLst>
                  <a:ext uri="{0D108BD9-81ED-4DB2-BD59-A6C34878D82A}">
                    <a16:rowId xmlns:a16="http://schemas.microsoft.com/office/drawing/2014/main" xmlns="" val="10003"/>
                  </a:ext>
                </a:extLst>
              </a:tr>
              <a:tr h="370840">
                <a:tc>
                  <a:txBody>
                    <a:bodyPr/>
                    <a:lstStyle/>
                    <a:p>
                      <a:pPr algn="ctr"/>
                      <a:r>
                        <a:rPr lang="en-GB" b="1" dirty="0" smtClean="0"/>
                        <a:t>5</a:t>
                      </a:r>
                      <a:endParaRPr lang="en-GB" b="1" dirty="0"/>
                    </a:p>
                  </a:txBody>
                  <a:tcPr/>
                </a:tc>
                <a:extLst>
                  <a:ext uri="{0D108BD9-81ED-4DB2-BD59-A6C34878D82A}">
                    <a16:rowId xmlns:a16="http://schemas.microsoft.com/office/drawing/2014/main" xmlns="" val="10004"/>
                  </a:ext>
                </a:extLst>
              </a:tr>
            </a:tbl>
          </a:graphicData>
        </a:graphic>
      </p:graphicFrame>
      <p:sp>
        <p:nvSpPr>
          <p:cNvPr id="5" name="Oval 4"/>
          <p:cNvSpPr/>
          <p:nvPr/>
        </p:nvSpPr>
        <p:spPr>
          <a:xfrm>
            <a:off x="8525388" y="2157487"/>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Arial" pitchFamily="34" charset="0"/>
                <a:cs typeface="Arial" pitchFamily="34" charset="0"/>
              </a:rPr>
              <a:t>numbers</a:t>
            </a:r>
          </a:p>
        </p:txBody>
      </p:sp>
      <p:sp>
        <p:nvSpPr>
          <p:cNvPr id="6" name="Arc 5"/>
          <p:cNvSpPr/>
          <p:nvPr/>
        </p:nvSpPr>
        <p:spPr>
          <a:xfrm>
            <a:off x="8978188" y="2837967"/>
            <a:ext cx="708844" cy="1616149"/>
          </a:xfrm>
          <a:prstGeom prst="arc">
            <a:avLst>
              <a:gd name="adj1" fmla="val 16411716"/>
              <a:gd name="adj2" fmla="val 0"/>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Rectangle 6"/>
          <p:cNvSpPr/>
          <p:nvPr/>
        </p:nvSpPr>
        <p:spPr>
          <a:xfrm>
            <a:off x="2239620" y="2399194"/>
            <a:ext cx="5593569" cy="1938992"/>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{1,2,3,4,5};</a:t>
            </a:r>
          </a:p>
          <a:p>
            <a:endParaRPr lang="en-GB" sz="2000" b="1" dirty="0">
              <a:solidFill>
                <a:srgbClr val="000000"/>
              </a:solidFill>
              <a:latin typeface="Consolas" panose="020B0609020204030204" pitchFamily="49" charset="0"/>
            </a:endParaRPr>
          </a:p>
          <a:p>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[1] = 22;</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[2]);</a:t>
            </a:r>
          </a:p>
          <a:p>
            <a:endParaRPr lang="en-GB" sz="2000" b="1" i="1" dirty="0">
              <a:solidFill>
                <a:srgbClr val="000000"/>
              </a:solidFill>
              <a:latin typeface="Consolas" panose="020B0609020204030204" pitchFamily="49" charset="0"/>
            </a:endParaRPr>
          </a:p>
        </p:txBody>
      </p:sp>
      <p:cxnSp>
        <p:nvCxnSpPr>
          <p:cNvPr id="9" name="Straight Arrow Connector 8"/>
          <p:cNvCxnSpPr/>
          <p:nvPr/>
        </p:nvCxnSpPr>
        <p:spPr>
          <a:xfrm>
            <a:off x="7348330" y="3478696"/>
            <a:ext cx="1646502" cy="7354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4938127" y="3846440"/>
            <a:ext cx="492443" cy="400110"/>
          </a:xfrm>
          <a:prstGeom prst="rect">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sz="2000" b="1" dirty="0">
                <a:latin typeface="Courier New" pitchFamily="49" charset="0"/>
                <a:cs typeface="Courier New" pitchFamily="49" charset="0"/>
              </a:rPr>
              <a:t>22</a:t>
            </a:r>
            <a:endParaRPr lang="en-GB" sz="1600" b="1" dirty="0">
              <a:latin typeface="Courier New" pitchFamily="49" charset="0"/>
              <a:cs typeface="Courier New" pitchFamily="49" charset="0"/>
            </a:endParaRPr>
          </a:p>
        </p:txBody>
      </p:sp>
    </p:spTree>
    <p:extLst>
      <p:ext uri="{BB962C8B-B14F-4D97-AF65-F5344CB8AC3E}">
        <p14:creationId xmlns:p14="http://schemas.microsoft.com/office/powerpoint/2010/main" val="4287254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Create an empty array</a:t>
            </a:r>
            <a:endParaRPr lang="en-GB" dirty="0"/>
          </a:p>
        </p:txBody>
      </p:sp>
      <p:sp>
        <p:nvSpPr>
          <p:cNvPr id="4" name="Rectangle 3"/>
          <p:cNvSpPr/>
          <p:nvPr/>
        </p:nvSpPr>
        <p:spPr>
          <a:xfrm>
            <a:off x="2060714" y="1600533"/>
            <a:ext cx="4110421" cy="411261"/>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b="1" dirty="0">
                <a:solidFill>
                  <a:srgbClr val="000000"/>
                </a:solidFill>
                <a:latin typeface="Consolas" panose="020B0609020204030204" pitchFamily="49" charset="0"/>
              </a:rPr>
              <a:t> </a:t>
            </a:r>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[5];</a:t>
            </a:r>
          </a:p>
        </p:txBody>
      </p:sp>
      <p:sp>
        <p:nvSpPr>
          <p:cNvPr id="5" name="Rectangle 4"/>
          <p:cNvSpPr/>
          <p:nvPr/>
        </p:nvSpPr>
        <p:spPr>
          <a:xfrm>
            <a:off x="2060714" y="3864085"/>
            <a:ext cx="4110421" cy="369332"/>
          </a:xfrm>
          <a:prstGeom prst="rect">
            <a:avLst/>
          </a:prstGeom>
          <a:solidFill>
            <a:schemeClr val="bg1"/>
          </a:solidFill>
          <a:ln w="19050">
            <a:solidFill>
              <a:srgbClr val="004050"/>
            </a:solidFill>
          </a:ln>
        </p:spPr>
        <p:txBody>
          <a:bodyPr wrap="none">
            <a:spAutoFit/>
          </a:bodyPr>
          <a:lstStyle/>
          <a:p>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String[5];</a:t>
            </a:r>
          </a:p>
        </p:txBody>
      </p:sp>
      <p:graphicFrame>
        <p:nvGraphicFramePr>
          <p:cNvPr id="6" name="Table 5"/>
          <p:cNvGraphicFramePr>
            <a:graphicFrameLocks noGrp="1"/>
          </p:cNvGraphicFramePr>
          <p:nvPr>
            <p:extLst>
              <p:ext uri="{D42A27DB-BD31-4B8C-83A1-F6EECF244321}">
                <p14:modId xmlns:p14="http://schemas.microsoft.com/office/powerpoint/2010/main" val="1685343592"/>
              </p:ext>
            </p:extLst>
          </p:nvPr>
        </p:nvGraphicFramePr>
        <p:xfrm>
          <a:off x="6510046" y="1343387"/>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xmlns="" val="20000"/>
                    </a:ext>
                  </a:extLst>
                </a:gridCol>
              </a:tblGrid>
              <a:tr h="370840">
                <a:tc>
                  <a:txBody>
                    <a:bodyPr/>
                    <a:lstStyle/>
                    <a:p>
                      <a:pPr algn="ctr"/>
                      <a:r>
                        <a:rPr lang="en-GB" b="1" dirty="0" smtClean="0"/>
                        <a:t>0</a:t>
                      </a:r>
                      <a:endParaRPr lang="en-GB" b="1" dirty="0"/>
                    </a:p>
                  </a:txBody>
                  <a:tcPr/>
                </a:tc>
                <a:extLst>
                  <a:ext uri="{0D108BD9-81ED-4DB2-BD59-A6C34878D82A}">
                    <a16:rowId xmlns:a16="http://schemas.microsoft.com/office/drawing/2014/main" xmlns="" val="10000"/>
                  </a:ext>
                </a:extLst>
              </a:tr>
              <a:tr h="370840">
                <a:tc>
                  <a:txBody>
                    <a:bodyPr/>
                    <a:lstStyle/>
                    <a:p>
                      <a:pPr algn="ctr"/>
                      <a:r>
                        <a:rPr lang="en-GB" b="1" dirty="0" smtClean="0"/>
                        <a:t>0</a:t>
                      </a:r>
                      <a:endParaRPr lang="en-GB" b="1" dirty="0"/>
                    </a:p>
                  </a:txBody>
                  <a:tcPr/>
                </a:tc>
                <a:extLst>
                  <a:ext uri="{0D108BD9-81ED-4DB2-BD59-A6C34878D82A}">
                    <a16:rowId xmlns:a16="http://schemas.microsoft.com/office/drawing/2014/main" xmlns="" val="10001"/>
                  </a:ext>
                </a:extLst>
              </a:tr>
              <a:tr h="370840">
                <a:tc>
                  <a:txBody>
                    <a:bodyPr/>
                    <a:lstStyle/>
                    <a:p>
                      <a:pPr algn="ctr"/>
                      <a:r>
                        <a:rPr lang="en-GB" b="1" dirty="0" smtClean="0"/>
                        <a:t>0</a:t>
                      </a:r>
                      <a:endParaRPr lang="en-GB" b="1" dirty="0"/>
                    </a:p>
                  </a:txBody>
                  <a:tcPr/>
                </a:tc>
                <a:extLst>
                  <a:ext uri="{0D108BD9-81ED-4DB2-BD59-A6C34878D82A}">
                    <a16:rowId xmlns:a16="http://schemas.microsoft.com/office/drawing/2014/main" xmlns="" val="10002"/>
                  </a:ext>
                </a:extLst>
              </a:tr>
              <a:tr h="370840">
                <a:tc>
                  <a:txBody>
                    <a:bodyPr/>
                    <a:lstStyle/>
                    <a:p>
                      <a:pPr algn="ctr"/>
                      <a:r>
                        <a:rPr lang="en-GB" b="1" dirty="0" smtClean="0"/>
                        <a:t>0</a:t>
                      </a:r>
                      <a:endParaRPr lang="en-GB" b="1" dirty="0"/>
                    </a:p>
                  </a:txBody>
                  <a:tcPr/>
                </a:tc>
                <a:extLst>
                  <a:ext uri="{0D108BD9-81ED-4DB2-BD59-A6C34878D82A}">
                    <a16:rowId xmlns:a16="http://schemas.microsoft.com/office/drawing/2014/main" xmlns="" val="10003"/>
                  </a:ext>
                </a:extLst>
              </a:tr>
              <a:tr h="370840">
                <a:tc>
                  <a:txBody>
                    <a:bodyPr/>
                    <a:lstStyle/>
                    <a:p>
                      <a:pPr algn="ctr"/>
                      <a:r>
                        <a:rPr lang="en-GB" b="1" dirty="0" smtClean="0"/>
                        <a:t>0</a:t>
                      </a:r>
                      <a:endParaRPr lang="en-GB" b="1" dirty="0"/>
                    </a:p>
                  </a:txBody>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2407349"/>
              </p:ext>
            </p:extLst>
          </p:nvPr>
        </p:nvGraphicFramePr>
        <p:xfrm>
          <a:off x="6549805" y="3922216"/>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xmlns="" val="20000"/>
                    </a:ext>
                  </a:extLst>
                </a:gridCol>
              </a:tblGrid>
              <a:tr h="370840">
                <a:tc>
                  <a:txBody>
                    <a:bodyPr/>
                    <a:lstStyle/>
                    <a:p>
                      <a:pPr algn="ctr"/>
                      <a:r>
                        <a:rPr lang="en-GB" b="0" dirty="0" smtClean="0"/>
                        <a:t>null</a:t>
                      </a:r>
                      <a:endParaRPr lang="en-GB" b="0" dirty="0"/>
                    </a:p>
                  </a:txBody>
                  <a:tcPr/>
                </a:tc>
                <a:extLst>
                  <a:ext uri="{0D108BD9-81ED-4DB2-BD59-A6C34878D82A}">
                    <a16:rowId xmlns:a16="http://schemas.microsoft.com/office/drawing/2014/main" xmlns="" val="10000"/>
                  </a:ext>
                </a:extLst>
              </a:tr>
              <a:tr h="370840">
                <a:tc>
                  <a:txBody>
                    <a:bodyPr/>
                    <a:lstStyle/>
                    <a:p>
                      <a:pPr algn="ctr"/>
                      <a:r>
                        <a:rPr lang="en-GB" b="0" dirty="0" smtClean="0"/>
                        <a:t>null</a:t>
                      </a:r>
                      <a:endParaRPr lang="en-GB" b="0" dirty="0"/>
                    </a:p>
                  </a:txBody>
                  <a:tcPr/>
                </a:tc>
                <a:extLst>
                  <a:ext uri="{0D108BD9-81ED-4DB2-BD59-A6C34878D82A}">
                    <a16:rowId xmlns:a16="http://schemas.microsoft.com/office/drawing/2014/main" xmlns="" val="10001"/>
                  </a:ext>
                </a:extLst>
              </a:tr>
              <a:tr h="370840">
                <a:tc>
                  <a:txBody>
                    <a:bodyPr/>
                    <a:lstStyle/>
                    <a:p>
                      <a:pPr algn="ctr"/>
                      <a:r>
                        <a:rPr lang="en-GB" b="0" dirty="0" smtClean="0"/>
                        <a:t>null</a:t>
                      </a:r>
                      <a:endParaRPr lang="en-GB" b="0" dirty="0"/>
                    </a:p>
                  </a:txBody>
                  <a:tcPr/>
                </a:tc>
                <a:extLst>
                  <a:ext uri="{0D108BD9-81ED-4DB2-BD59-A6C34878D82A}">
                    <a16:rowId xmlns:a16="http://schemas.microsoft.com/office/drawing/2014/main" xmlns="" val="10002"/>
                  </a:ext>
                </a:extLst>
              </a:tr>
              <a:tr h="370840">
                <a:tc>
                  <a:txBody>
                    <a:bodyPr/>
                    <a:lstStyle/>
                    <a:p>
                      <a:pPr algn="ctr"/>
                      <a:r>
                        <a:rPr lang="en-GB" b="0" dirty="0" smtClean="0"/>
                        <a:t>null</a:t>
                      </a:r>
                      <a:endParaRPr lang="en-GB" b="0" dirty="0"/>
                    </a:p>
                  </a:txBody>
                  <a:tcPr/>
                </a:tc>
                <a:extLst>
                  <a:ext uri="{0D108BD9-81ED-4DB2-BD59-A6C34878D82A}">
                    <a16:rowId xmlns:a16="http://schemas.microsoft.com/office/drawing/2014/main" xmlns="" val="10003"/>
                  </a:ext>
                </a:extLst>
              </a:tr>
              <a:tr h="370840">
                <a:tc>
                  <a:txBody>
                    <a:bodyPr/>
                    <a:lstStyle/>
                    <a:p>
                      <a:pPr algn="ctr"/>
                      <a:r>
                        <a:rPr lang="en-GB" b="0" dirty="0" smtClean="0"/>
                        <a:t>null</a:t>
                      </a:r>
                      <a:endParaRPr lang="en-GB" b="0" dirty="0"/>
                    </a:p>
                  </a:txBody>
                  <a:tcPr/>
                </a:tc>
                <a:extLst>
                  <a:ext uri="{0D108BD9-81ED-4DB2-BD59-A6C34878D82A}">
                    <a16:rowId xmlns:a16="http://schemas.microsoft.com/office/drawing/2014/main" xmlns="" val="10004"/>
                  </a:ext>
                </a:extLst>
              </a:tr>
            </a:tbl>
          </a:graphicData>
        </a:graphic>
      </p:graphicFrame>
      <p:sp>
        <p:nvSpPr>
          <p:cNvPr id="8" name="Rounded Rectangular Callout 7"/>
          <p:cNvSpPr/>
          <p:nvPr/>
        </p:nvSpPr>
        <p:spPr>
          <a:xfrm>
            <a:off x="7964559" y="1770771"/>
            <a:ext cx="1872168" cy="934277"/>
          </a:xfrm>
          <a:prstGeom prst="wedgeRoundRectCallout">
            <a:avLst>
              <a:gd name="adj1" fmla="val -58671"/>
              <a:gd name="adj2" fmla="val -2945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cs typeface="Arial" pitchFamily="34" charset="0"/>
              </a:rPr>
              <a:t>Initialised </a:t>
            </a:r>
            <a:r>
              <a:rPr lang="en-GB" sz="1600" dirty="0">
                <a:solidFill>
                  <a:schemeClr val="tx1"/>
                </a:solidFill>
                <a:cs typeface="Arial" pitchFamily="34" charset="0"/>
              </a:rPr>
              <a:t>to default values for </a:t>
            </a:r>
            <a:r>
              <a:rPr lang="en-GB" sz="1600" dirty="0" err="1">
                <a:solidFill>
                  <a:schemeClr val="tx1"/>
                </a:solidFill>
                <a:cs typeface="Arial" pitchFamily="34" charset="0"/>
              </a:rPr>
              <a:t>int</a:t>
            </a:r>
            <a:endParaRPr lang="en-GB" sz="1600" dirty="0">
              <a:solidFill>
                <a:schemeClr val="tx1"/>
              </a:solidFill>
              <a:cs typeface="Arial" pitchFamily="34" charset="0"/>
            </a:endParaRPr>
          </a:p>
        </p:txBody>
      </p:sp>
      <p:sp>
        <p:nvSpPr>
          <p:cNvPr id="9" name="Rounded Rectangular Callout 8"/>
          <p:cNvSpPr/>
          <p:nvPr/>
        </p:nvSpPr>
        <p:spPr>
          <a:xfrm>
            <a:off x="7964558" y="4291999"/>
            <a:ext cx="1872168" cy="934277"/>
          </a:xfrm>
          <a:prstGeom prst="wedgeRoundRectCallout">
            <a:avLst>
              <a:gd name="adj1" fmla="val -58671"/>
              <a:gd name="adj2" fmla="val -2945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cs typeface="Arial" pitchFamily="34" charset="0"/>
              </a:rPr>
              <a:t>Initialised </a:t>
            </a:r>
            <a:r>
              <a:rPr lang="en-GB" sz="1600" dirty="0">
                <a:solidFill>
                  <a:schemeClr val="tx1"/>
                </a:solidFill>
                <a:cs typeface="Arial" pitchFamily="34" charset="0"/>
              </a:rPr>
              <a:t>to default values for String</a:t>
            </a:r>
          </a:p>
        </p:txBody>
      </p:sp>
    </p:spTree>
    <p:extLst>
      <p:ext uri="{BB962C8B-B14F-4D97-AF65-F5344CB8AC3E}">
        <p14:creationId xmlns:p14="http://schemas.microsoft.com/office/powerpoint/2010/main" val="421538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GB" dirty="0" smtClean="0"/>
              <a:t>Iteration using while and for Statements</a:t>
            </a:r>
            <a:endParaRPr lang="en-GB" dirty="0"/>
          </a:p>
        </p:txBody>
      </p:sp>
      <p:sp>
        <p:nvSpPr>
          <p:cNvPr id="830467" name="Rectangle 3"/>
          <p:cNvSpPr>
            <a:spLocks noChangeArrowheads="1"/>
          </p:cNvSpPr>
          <p:nvPr/>
        </p:nvSpPr>
        <p:spPr bwMode="auto">
          <a:xfrm>
            <a:off x="2057544" y="1316553"/>
            <a:ext cx="6737422"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pPr>
            <a:r>
              <a:rPr lang="en-GB" dirty="0">
                <a:solidFill>
                  <a:srgbClr val="0000FF"/>
                </a:solidFill>
                <a:latin typeface="Lucida Console" pitchFamily="49" charset="0"/>
              </a:rPr>
              <a:t>while</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a:spcBef>
                <a:spcPct val="0"/>
              </a:spcBef>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solidFill>
                  <a:srgbClr val="000000"/>
                </a:solidFill>
                <a:latin typeface="Lucida Console" pitchFamily="49" charset="0"/>
              </a:rPr>
              <a:t>}</a:t>
            </a:r>
          </a:p>
        </p:txBody>
      </p:sp>
      <p:sp>
        <p:nvSpPr>
          <p:cNvPr id="830468" name="Rectangle 4"/>
          <p:cNvSpPr>
            <a:spLocks noChangeArrowheads="1"/>
          </p:cNvSpPr>
          <p:nvPr/>
        </p:nvSpPr>
        <p:spPr bwMode="auto">
          <a:xfrm>
            <a:off x="2057543" y="2662105"/>
            <a:ext cx="6737423"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pPr>
            <a:r>
              <a:rPr lang="en-GB" dirty="0">
                <a:solidFill>
                  <a:srgbClr val="0000FF"/>
                </a:solidFill>
                <a:latin typeface="Lucida Console" pitchFamily="49" charset="0"/>
              </a:rPr>
              <a:t>do </a:t>
            </a:r>
            <a:r>
              <a:rPr lang="en-GB" dirty="0">
                <a:latin typeface="Lucida Console" pitchFamily="49" charset="0"/>
              </a:rPr>
              <a:t>{</a:t>
            </a:r>
          </a:p>
          <a:p>
            <a:pPr>
              <a:spcBef>
                <a:spcPct val="0"/>
              </a:spcBef>
            </a:pPr>
            <a:r>
              <a:rPr lang="en-GB" dirty="0">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latin typeface="Lucida Console" pitchFamily="49" charset="0"/>
              </a:rPr>
              <a:t>}</a:t>
            </a:r>
            <a:r>
              <a:rPr lang="en-GB" dirty="0">
                <a:solidFill>
                  <a:srgbClr val="0000FF"/>
                </a:solidFill>
                <a:latin typeface="Lucida Console" pitchFamily="49" charset="0"/>
              </a:rPr>
              <a:t> while</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 </a:t>
            </a:r>
          </a:p>
        </p:txBody>
      </p:sp>
      <p:sp>
        <p:nvSpPr>
          <p:cNvPr id="830478" name="Rectangle 14"/>
          <p:cNvSpPr>
            <a:spLocks noChangeArrowheads="1"/>
          </p:cNvSpPr>
          <p:nvPr/>
        </p:nvSpPr>
        <p:spPr bwMode="auto">
          <a:xfrm>
            <a:off x="2057544" y="4104800"/>
            <a:ext cx="6737423"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a:spcBef>
                <a:spcPct val="0"/>
              </a:spcBef>
            </a:pPr>
            <a:r>
              <a:rPr lang="en-GB" dirty="0">
                <a:solidFill>
                  <a:srgbClr val="0000FF"/>
                </a:solidFill>
                <a:latin typeface="Lucida Console" pitchFamily="49" charset="0"/>
              </a:rPr>
              <a:t>for</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init_expr</a:t>
            </a:r>
            <a:r>
              <a:rPr lang="en-GB" i="1" dirty="0">
                <a:solidFill>
                  <a:srgbClr val="000000"/>
                </a:solidFill>
                <a:latin typeface="Lucida Console" pitchFamily="49" charset="0"/>
              </a:rPr>
              <a:t>; </a:t>
            </a:r>
            <a:r>
              <a:rPr lang="en-GB" i="1" dirty="0" err="1">
                <a:solidFill>
                  <a:srgbClr val="000000"/>
                </a:solidFill>
                <a:latin typeface="Lucida Console" pitchFamily="49" charset="0"/>
              </a:rPr>
              <a:t>boolean_expr</a:t>
            </a:r>
            <a:r>
              <a:rPr lang="en-GB" i="1" dirty="0">
                <a:solidFill>
                  <a:srgbClr val="000000"/>
                </a:solidFill>
                <a:latin typeface="Lucida Console" pitchFamily="49" charset="0"/>
              </a:rPr>
              <a:t>; </a:t>
            </a:r>
            <a:r>
              <a:rPr lang="en-GB" i="1" dirty="0" err="1">
                <a:solidFill>
                  <a:srgbClr val="000000"/>
                </a:solidFill>
                <a:latin typeface="Lucida Console" pitchFamily="49" charset="0"/>
              </a:rPr>
              <a:t>update_expr</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a:spcBef>
                <a:spcPct val="0"/>
              </a:spcBef>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solidFill>
                  <a:srgbClr val="000000"/>
                </a:solidFill>
                <a:latin typeface="Lucida Console" pitchFamily="49" charset="0"/>
              </a:rPr>
              <a:t>}</a:t>
            </a:r>
          </a:p>
        </p:txBody>
      </p:sp>
      <p:sp>
        <p:nvSpPr>
          <p:cNvPr id="2" name="Rounded Rectangle 1"/>
          <p:cNvSpPr/>
          <p:nvPr/>
        </p:nvSpPr>
        <p:spPr>
          <a:xfrm>
            <a:off x="1280160" y="5466080"/>
            <a:ext cx="8757920" cy="368680"/>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solidFill>
                  <a:schemeClr val="tx1"/>
                </a:solidFill>
              </a:rPr>
              <a:t>We'll see iteration </a:t>
            </a:r>
            <a:r>
              <a:rPr lang="en-GB" dirty="0">
                <a:solidFill>
                  <a:schemeClr val="tx1"/>
                </a:solidFill>
              </a:rPr>
              <a:t>using enhanced for </a:t>
            </a:r>
            <a:r>
              <a:rPr lang="en-GB" dirty="0" smtClean="0">
                <a:solidFill>
                  <a:schemeClr val="tx1"/>
                </a:solidFill>
              </a:rPr>
              <a:t>loops (foreach) later on in this chapter</a:t>
            </a:r>
            <a:endParaRPr lang="en-GB" dirty="0">
              <a:solidFill>
                <a:schemeClr val="tx1"/>
              </a:solidFill>
            </a:endParaRPr>
          </a:p>
        </p:txBody>
      </p:sp>
    </p:spTree>
    <p:extLst>
      <p:ext uri="{BB962C8B-B14F-4D97-AF65-F5344CB8AC3E}">
        <p14:creationId xmlns:p14="http://schemas.microsoft.com/office/powerpoint/2010/main" val="39771054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7" name="Rectangle 7"/>
          <p:cNvSpPr>
            <a:spLocks noGrp="1" noChangeArrowheads="1"/>
          </p:cNvSpPr>
          <p:nvPr>
            <p:ph type="title"/>
          </p:nvPr>
        </p:nvSpPr>
        <p:spPr/>
        <p:txBody>
          <a:bodyPr/>
          <a:lstStyle/>
          <a:p>
            <a:r>
              <a:rPr lang="en-GB" dirty="0"/>
              <a:t>Iteration Using </a:t>
            </a:r>
            <a:r>
              <a:rPr lang="en-GB" dirty="0" smtClean="0"/>
              <a:t>while Loops</a:t>
            </a:r>
            <a:endParaRPr lang="en-GB" dirty="0"/>
          </a:p>
        </p:txBody>
      </p:sp>
      <p:sp>
        <p:nvSpPr>
          <p:cNvPr id="424968" name="Rectangle 8"/>
          <p:cNvSpPr>
            <a:spLocks noGrp="1" noChangeArrowheads="1"/>
          </p:cNvSpPr>
          <p:nvPr>
            <p:ph idx="1"/>
          </p:nvPr>
        </p:nvSpPr>
        <p:spPr>
          <a:xfrm>
            <a:off x="341272" y="3863364"/>
            <a:ext cx="11516239" cy="389975"/>
          </a:xfrm>
        </p:spPr>
        <p:txBody>
          <a:bodyPr vert="horz" lIns="0" tIns="0" rIns="0" bIns="0" rtlCol="0" anchor="t" anchorCtr="0">
            <a:noAutofit/>
          </a:bodyPr>
          <a:lstStyle/>
          <a:p>
            <a:pPr marL="342000" lvl="1" indent="-342900">
              <a:buSzPct val="115000"/>
            </a:pPr>
            <a:r>
              <a:rPr lang="en-US" dirty="0"/>
              <a:t>or put the test condition at the end of the loop</a:t>
            </a:r>
          </a:p>
        </p:txBody>
      </p:sp>
      <p:sp>
        <p:nvSpPr>
          <p:cNvPr id="424963" name="Rectangle 3"/>
          <p:cNvSpPr>
            <a:spLocks noChangeArrowheads="1"/>
          </p:cNvSpPr>
          <p:nvPr/>
        </p:nvSpPr>
        <p:spPr bwMode="auto">
          <a:xfrm>
            <a:off x="2438401" y="1883738"/>
            <a:ext cx="7254875" cy="4629150"/>
          </a:xfrm>
          <a:prstGeom prst="rect">
            <a:avLst/>
          </a:prstGeom>
          <a:noFill/>
          <a:ln w="9525">
            <a:noFill/>
            <a:miter lim="800000"/>
            <a:headEnd/>
            <a:tailEnd/>
          </a:ln>
          <a:effectLst/>
        </p:spPr>
        <p:txBody>
          <a:bodyPr wrap="none" anchor="ctr"/>
          <a:lstStyle/>
          <a:p>
            <a:pPr algn="ctr" defTabSz="739775">
              <a:spcBef>
                <a:spcPct val="0"/>
              </a:spcBef>
            </a:pPr>
            <a:endParaRPr lang="en-US"/>
          </a:p>
        </p:txBody>
      </p:sp>
      <p:sp>
        <p:nvSpPr>
          <p:cNvPr id="424964" name="Rectangle 4"/>
          <p:cNvSpPr>
            <a:spLocks noChangeArrowheads="1"/>
          </p:cNvSpPr>
          <p:nvPr/>
        </p:nvSpPr>
        <p:spPr bwMode="auto">
          <a:xfrm>
            <a:off x="2503488" y="1867864"/>
            <a:ext cx="7288212" cy="163288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179959" tIns="90043">
            <a:spAutoFit/>
          </a:bodyPr>
          <a:lstStyle/>
          <a:p>
            <a:pPr defTabSz="739775">
              <a:lnSpc>
                <a:spcPct val="90000"/>
              </a:lnSpc>
              <a:spcBef>
                <a:spcPct val="0"/>
              </a:spcBef>
            </a:pP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a:t>
            </a:r>
          </a:p>
          <a:p>
            <a:pPr defTabSz="739775">
              <a:lnSpc>
                <a:spcPct val="90000"/>
              </a:lnSpc>
              <a:spcBef>
                <a:spcPct val="0"/>
              </a:spcBef>
            </a:pPr>
            <a:r>
              <a:rPr lang="en-GB" dirty="0">
                <a:solidFill>
                  <a:srgbClr val="0000FF"/>
                </a:solidFill>
                <a:latin typeface="Lucida Console" pitchFamily="49" charset="0"/>
              </a:rPr>
              <a:t>while</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10) </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System.out.printf</a:t>
            </a:r>
            <a:r>
              <a:rPr lang="en-GB" dirty="0" smtClean="0">
                <a:latin typeface="Lucida Console" pitchFamily="49" charset="0"/>
              </a:rPr>
              <a:t>("%</a:t>
            </a:r>
            <a:r>
              <a:rPr lang="en-GB" dirty="0">
                <a:latin typeface="Lucida Console" pitchFamily="49" charset="0"/>
              </a:rPr>
              <a:t>d squared = %</a:t>
            </a:r>
            <a:r>
              <a:rPr lang="en-GB" dirty="0" smtClean="0">
                <a:latin typeface="Lucida Console" pitchFamily="49" charset="0"/>
              </a:rPr>
              <a:t>d\n", </a:t>
            </a:r>
            <a:r>
              <a:rPr lang="en-GB" dirty="0" err="1">
                <a:latin typeface="Lucida Console" pitchFamily="49" charset="0"/>
              </a:rPr>
              <a:t>i</a:t>
            </a: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r>
              <a:rPr lang="en-GB" dirty="0" err="1">
                <a:latin typeface="Lucida Console" pitchFamily="49" charset="0"/>
              </a:rPr>
              <a:t>i</a:t>
            </a:r>
            <a:r>
              <a:rPr lang="en-GB" dirty="0">
                <a:latin typeface="Lucida Console" pitchFamily="49" charset="0"/>
              </a:rPr>
              <a:t> );</a:t>
            </a:r>
          </a:p>
          <a:p>
            <a:pPr defTabSz="739775">
              <a:lnSpc>
                <a:spcPct val="90000"/>
              </a:lnSpc>
              <a:spcBef>
                <a:spcPct val="0"/>
              </a:spcBef>
            </a:pP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p>
          <a:p>
            <a:pPr defTabSz="739775">
              <a:lnSpc>
                <a:spcPct val="90000"/>
              </a:lnSpc>
              <a:spcBef>
                <a:spcPct val="0"/>
              </a:spcBef>
            </a:pPr>
            <a:r>
              <a:rPr lang="en-GB" dirty="0">
                <a:latin typeface="Lucida Console" pitchFamily="49" charset="0"/>
              </a:rPr>
              <a:t>}                 </a:t>
            </a:r>
          </a:p>
        </p:txBody>
      </p:sp>
      <p:sp>
        <p:nvSpPr>
          <p:cNvPr id="424965" name="Rectangle 5"/>
          <p:cNvSpPr>
            <a:spLocks noChangeArrowheads="1"/>
          </p:cNvSpPr>
          <p:nvPr/>
        </p:nvSpPr>
        <p:spPr bwMode="auto">
          <a:xfrm>
            <a:off x="2484438" y="4450614"/>
            <a:ext cx="7345362" cy="207608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179959" tIns="90043">
            <a:spAutoFit/>
          </a:bodyPr>
          <a:lstStyle/>
          <a:p>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a:t>
            </a:r>
          </a:p>
          <a:p>
            <a:r>
              <a:rPr lang="en-GB" dirty="0">
                <a:solidFill>
                  <a:srgbClr val="0000FF"/>
                </a:solidFill>
                <a:latin typeface="Lucida Console" pitchFamily="49" charset="0"/>
              </a:rPr>
              <a:t>do</a:t>
            </a:r>
          </a:p>
          <a:p>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System.out.printf</a:t>
            </a:r>
            <a:r>
              <a:rPr lang="en-GB" dirty="0" smtClean="0">
                <a:latin typeface="Lucida Console" pitchFamily="49" charset="0"/>
              </a:rPr>
              <a:t>("%</a:t>
            </a:r>
            <a:r>
              <a:rPr lang="en-GB" dirty="0">
                <a:latin typeface="Lucida Console" pitchFamily="49" charset="0"/>
              </a:rPr>
              <a:t>d squared = %</a:t>
            </a:r>
            <a:r>
              <a:rPr lang="en-GB" dirty="0" smtClean="0">
                <a:latin typeface="Lucida Console" pitchFamily="49" charset="0"/>
              </a:rPr>
              <a:t>d\n", </a:t>
            </a:r>
            <a:r>
              <a:rPr lang="en-GB" dirty="0" err="1">
                <a:latin typeface="Lucida Console" pitchFamily="49" charset="0"/>
              </a:rPr>
              <a:t>i</a:t>
            </a: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r>
              <a:rPr lang="en-GB" dirty="0" err="1">
                <a:latin typeface="Lucida Console" pitchFamily="49" charset="0"/>
              </a:rPr>
              <a:t>i</a:t>
            </a:r>
            <a:r>
              <a:rPr lang="en-GB" dirty="0">
                <a:latin typeface="Lucida Console" pitchFamily="49" charset="0"/>
              </a:rPr>
              <a:t> );</a:t>
            </a:r>
          </a:p>
          <a:p>
            <a:r>
              <a:rPr lang="en-GB" dirty="0">
                <a:latin typeface="Lucida Console" pitchFamily="49" charset="0"/>
              </a:rPr>
              <a:t>  </a:t>
            </a:r>
            <a:r>
              <a:rPr lang="en-GB" dirty="0" err="1">
                <a:latin typeface="Lucida Console" pitchFamily="49" charset="0"/>
              </a:rPr>
              <a:t>i</a:t>
            </a:r>
            <a:r>
              <a:rPr lang="en-GB" dirty="0">
                <a:latin typeface="Lucida Console" pitchFamily="49" charset="0"/>
              </a:rPr>
              <a:t>++;</a:t>
            </a:r>
          </a:p>
          <a:p>
            <a:r>
              <a:rPr lang="en-GB" dirty="0">
                <a:latin typeface="Lucida Console" pitchFamily="49" charset="0"/>
              </a:rPr>
              <a:t>} </a:t>
            </a:r>
            <a:r>
              <a:rPr lang="en-GB" dirty="0">
                <a:solidFill>
                  <a:srgbClr val="0000FF"/>
                </a:solidFill>
                <a:latin typeface="Lucida Console" pitchFamily="49" charset="0"/>
              </a:rPr>
              <a:t>while</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10);</a:t>
            </a:r>
            <a:br>
              <a:rPr lang="en-GB" dirty="0">
                <a:latin typeface="Lucida Console" pitchFamily="49" charset="0"/>
              </a:rPr>
            </a:br>
            <a:endParaRPr lang="en-GB" dirty="0">
              <a:solidFill>
                <a:schemeClr val="accent2">
                  <a:lumMod val="25000"/>
                </a:schemeClr>
              </a:solidFill>
              <a:latin typeface="Lucida Console" pitchFamily="49" charset="0"/>
            </a:endParaRPr>
          </a:p>
        </p:txBody>
      </p:sp>
      <p:sp>
        <p:nvSpPr>
          <p:cNvPr id="8" name="Rectangle 8"/>
          <p:cNvSpPr>
            <a:spLocks noChangeArrowheads="1"/>
          </p:cNvSpPr>
          <p:nvPr/>
        </p:nvSpPr>
        <p:spPr bwMode="auto">
          <a:xfrm>
            <a:off x="2881423" y="1507304"/>
            <a:ext cx="166198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Declare/Init</a:t>
            </a:r>
          </a:p>
        </p:txBody>
      </p:sp>
      <p:sp>
        <p:nvSpPr>
          <p:cNvPr id="9" name="Line 9"/>
          <p:cNvSpPr>
            <a:spLocks noChangeShapeType="1"/>
          </p:cNvSpPr>
          <p:nvPr/>
        </p:nvSpPr>
        <p:spPr bwMode="auto">
          <a:xfrm flipH="1">
            <a:off x="3657600" y="1874214"/>
            <a:ext cx="0" cy="143782"/>
          </a:xfrm>
          <a:prstGeom prst="line">
            <a:avLst/>
          </a:prstGeom>
          <a:noFill/>
          <a:ln w="9525">
            <a:solidFill>
              <a:schemeClr val="tx1"/>
            </a:solidFill>
            <a:round/>
            <a:headEnd/>
            <a:tailEnd type="triangle" w="med" len="med"/>
          </a:ln>
        </p:spPr>
        <p:txBody>
          <a:bodyPr wrap="square">
            <a:spAutoFit/>
          </a:bodyPr>
          <a:lstStyle/>
          <a:p>
            <a:endParaRPr lang="en-GB"/>
          </a:p>
        </p:txBody>
      </p:sp>
      <p:sp>
        <p:nvSpPr>
          <p:cNvPr id="10" name="Rectangle 8"/>
          <p:cNvSpPr>
            <a:spLocks noChangeArrowheads="1"/>
          </p:cNvSpPr>
          <p:nvPr/>
        </p:nvSpPr>
        <p:spPr bwMode="auto">
          <a:xfrm>
            <a:off x="5038726" y="1497599"/>
            <a:ext cx="2044246"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Exit condition</a:t>
            </a:r>
          </a:p>
        </p:txBody>
      </p:sp>
      <p:sp>
        <p:nvSpPr>
          <p:cNvPr id="11" name="Line 9"/>
          <p:cNvSpPr>
            <a:spLocks noChangeShapeType="1"/>
          </p:cNvSpPr>
          <p:nvPr/>
        </p:nvSpPr>
        <p:spPr bwMode="auto">
          <a:xfrm flipH="1">
            <a:off x="4694237" y="1874213"/>
            <a:ext cx="344488" cy="271462"/>
          </a:xfrm>
          <a:prstGeom prst="line">
            <a:avLst/>
          </a:prstGeom>
          <a:noFill/>
          <a:ln w="9525">
            <a:solidFill>
              <a:schemeClr val="tx1"/>
            </a:solidFill>
            <a:round/>
            <a:headEnd/>
            <a:tailEnd type="triangle" w="med" len="med"/>
          </a:ln>
        </p:spPr>
        <p:txBody>
          <a:bodyPr wrap="square">
            <a:spAutoFit/>
          </a:bodyPr>
          <a:lstStyle/>
          <a:p>
            <a:endParaRPr lang="en-GB"/>
          </a:p>
        </p:txBody>
      </p:sp>
      <p:sp>
        <p:nvSpPr>
          <p:cNvPr id="15" name="Line 9"/>
          <p:cNvSpPr>
            <a:spLocks noChangeShapeType="1"/>
          </p:cNvSpPr>
          <p:nvPr/>
        </p:nvSpPr>
        <p:spPr bwMode="auto">
          <a:xfrm flipH="1" flipV="1">
            <a:off x="3540125" y="3050256"/>
            <a:ext cx="508000" cy="438150"/>
          </a:xfrm>
          <a:prstGeom prst="line">
            <a:avLst/>
          </a:prstGeom>
          <a:noFill/>
          <a:ln w="9525">
            <a:solidFill>
              <a:schemeClr val="tx1"/>
            </a:solidFill>
            <a:round/>
            <a:headEnd/>
            <a:tailEnd type="triangle" w="med" len="med"/>
          </a:ln>
        </p:spPr>
        <p:txBody>
          <a:bodyPr wrap="square">
            <a:spAutoFit/>
          </a:bodyPr>
          <a:lstStyle/>
          <a:p>
            <a:endParaRPr lang="en-GB"/>
          </a:p>
        </p:txBody>
      </p:sp>
      <p:sp>
        <p:nvSpPr>
          <p:cNvPr id="16" name="Rectangle 8"/>
          <p:cNvSpPr>
            <a:spLocks noChangeArrowheads="1"/>
          </p:cNvSpPr>
          <p:nvPr/>
        </p:nvSpPr>
        <p:spPr bwMode="auto">
          <a:xfrm>
            <a:off x="4190624" y="4449114"/>
            <a:ext cx="563694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Do these 2 fragments achieve the same result?</a:t>
            </a:r>
          </a:p>
        </p:txBody>
      </p:sp>
      <p:sp>
        <p:nvSpPr>
          <p:cNvPr id="14" name="Rectangle 8"/>
          <p:cNvSpPr>
            <a:spLocks noChangeArrowheads="1"/>
          </p:cNvSpPr>
          <p:nvPr/>
        </p:nvSpPr>
        <p:spPr bwMode="auto">
          <a:xfrm>
            <a:off x="3867837" y="3279364"/>
            <a:ext cx="2373474"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Changing value</a:t>
            </a:r>
          </a:p>
        </p:txBody>
      </p:sp>
      <p:sp>
        <p:nvSpPr>
          <p:cNvPr id="2" name="Rounded Rectangular Callout 1"/>
          <p:cNvSpPr/>
          <p:nvPr/>
        </p:nvSpPr>
        <p:spPr>
          <a:xfrm>
            <a:off x="254000" y="5557520"/>
            <a:ext cx="2072640" cy="853440"/>
          </a:xfrm>
          <a:prstGeom prst="wedgeRoundRectCallout">
            <a:avLst>
              <a:gd name="adj1" fmla="val 73284"/>
              <a:gd name="adj2" fmla="val 5133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lumMod val="25000"/>
                  </a:schemeClr>
                </a:solidFill>
                <a:latin typeface="Lucida Console" pitchFamily="49" charset="0"/>
              </a:rPr>
              <a:t>what is the value of '</a:t>
            </a:r>
            <a:r>
              <a:rPr lang="en-GB" sz="1600" dirty="0" err="1">
                <a:solidFill>
                  <a:schemeClr val="accent2">
                    <a:lumMod val="25000"/>
                  </a:schemeClr>
                </a:solidFill>
                <a:latin typeface="Lucida Console" pitchFamily="49" charset="0"/>
              </a:rPr>
              <a:t>i</a:t>
            </a:r>
            <a:r>
              <a:rPr lang="en-GB" sz="1600" dirty="0">
                <a:solidFill>
                  <a:schemeClr val="accent2">
                    <a:lumMod val="25000"/>
                  </a:schemeClr>
                </a:solidFill>
                <a:latin typeface="Lucida Console" pitchFamily="49" charset="0"/>
              </a:rPr>
              <a:t>' here</a:t>
            </a:r>
            <a:r>
              <a:rPr lang="en-GB" sz="1600" dirty="0" smtClean="0">
                <a:solidFill>
                  <a:schemeClr val="accent2">
                    <a:lumMod val="25000"/>
                  </a:schemeClr>
                </a:solidFill>
                <a:latin typeface="Lucida Console" pitchFamily="49" charset="0"/>
              </a:rPr>
              <a:t>?</a:t>
            </a:r>
            <a:endParaRPr lang="en-GB" sz="1600" dirty="0">
              <a:solidFill>
                <a:schemeClr val="accent2">
                  <a:lumMod val="25000"/>
                </a:schemeClr>
              </a:solidFill>
              <a:latin typeface="Lucida Console" pitchFamily="49" charset="0"/>
            </a:endParaRPr>
          </a:p>
        </p:txBody>
      </p:sp>
    </p:spTree>
    <p:extLst>
      <p:ext uri="{BB962C8B-B14F-4D97-AF65-F5344CB8AC3E}">
        <p14:creationId xmlns:p14="http://schemas.microsoft.com/office/powerpoint/2010/main" val="1495267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fade">
                                      <p:cBhvr>
                                        <p:cTn id="7" dur="500"/>
                                        <p:tgtEl>
                                          <p:spTgt spid="4249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4968">
                                            <p:txEl>
                                              <p:pRg st="0" end="0"/>
                                            </p:txEl>
                                          </p:spTgt>
                                        </p:tgtEl>
                                        <p:attrNameLst>
                                          <p:attrName>style.visibility</p:attrName>
                                        </p:attrNameLst>
                                      </p:cBhvr>
                                      <p:to>
                                        <p:strVal val="visible"/>
                                      </p:to>
                                    </p:set>
                                    <p:animEffect transition="in" filter="fade">
                                      <p:cBhvr>
                                        <p:cTn id="13" dur="500"/>
                                        <p:tgtEl>
                                          <p:spTgt spid="424968">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8" grpId="0" build="p"/>
      <p:bldP spid="424965" grpId="0" animBg="1"/>
      <p:bldP spid="16"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The for loop</a:t>
            </a:r>
          </a:p>
        </p:txBody>
      </p:sp>
      <p:sp>
        <p:nvSpPr>
          <p:cNvPr id="17411" name="Rectangle 3"/>
          <p:cNvSpPr>
            <a:spLocks noGrp="1" noChangeArrowheads="1"/>
          </p:cNvSpPr>
          <p:nvPr>
            <p:ph idx="1"/>
          </p:nvPr>
        </p:nvSpPr>
        <p:spPr>
          <a:xfrm>
            <a:off x="341272" y="1368256"/>
            <a:ext cx="11516239" cy="3416395"/>
          </a:xfrm>
        </p:spPr>
        <p:txBody>
          <a:bodyPr vert="horz" lIns="0" tIns="0" rIns="0" bIns="0" rtlCol="0" anchor="t" anchorCtr="0">
            <a:noAutofit/>
          </a:bodyPr>
          <a:lstStyle/>
          <a:p>
            <a:r>
              <a:rPr lang="en-GB" b="1" dirty="0"/>
              <a:t>Initialisation can include a declaration</a:t>
            </a:r>
          </a:p>
          <a:p>
            <a:pPr marL="342900" lvl="1" indent="-342900">
              <a:buSzPct val="115000"/>
            </a:pPr>
            <a:r>
              <a:rPr lang="en-GB" dirty="0"/>
              <a:t>Declared variable is in scope only </a:t>
            </a:r>
            <a:r>
              <a:rPr lang="en-GB" dirty="0" smtClean="0"/>
              <a:t>inside the loop</a:t>
            </a:r>
            <a:r>
              <a:rPr lang="en-GB" dirty="0"/>
              <a:t/>
            </a:r>
            <a:br>
              <a:rPr lang="en-GB" dirty="0"/>
            </a:br>
            <a:endParaRPr lang="en-GB" dirty="0"/>
          </a:p>
        </p:txBody>
      </p:sp>
      <p:sp>
        <p:nvSpPr>
          <p:cNvPr id="834564" name="Rectangle 4"/>
          <p:cNvSpPr>
            <a:spLocks noChangeArrowheads="1"/>
          </p:cNvSpPr>
          <p:nvPr/>
        </p:nvSpPr>
        <p:spPr bwMode="auto">
          <a:xfrm>
            <a:off x="2928259" y="3040010"/>
            <a:ext cx="5351105"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US" dirty="0" smtClean="0">
                <a:latin typeface="Lucida Console" pitchFamily="49" charset="0"/>
                <a:cs typeface="Courier New" pitchFamily="49" charset="0"/>
              </a:rPr>
              <a:t>print</a:t>
            </a:r>
            <a:r>
              <a:rPr lang="en-GB" dirty="0" smtClean="0">
                <a:latin typeface="Lucida Console" pitchFamily="49" charset="0"/>
              </a:rPr>
              <a:t>(</a:t>
            </a:r>
            <a:r>
              <a:rPr lang="en-GB" dirty="0" err="1" smtClean="0">
                <a:latin typeface="Lucida Console" pitchFamily="49" charset="0"/>
              </a:rPr>
              <a:t>i</a:t>
            </a:r>
            <a:r>
              <a:rPr lang="en-GB" dirty="0" smtClean="0">
                <a:latin typeface="Lucida Console" pitchFamily="49" charset="0"/>
              </a:rPr>
              <a:t> </a:t>
            </a:r>
            <a:r>
              <a:rPr lang="en-GB" dirty="0">
                <a:latin typeface="Lucida Console" pitchFamily="49" charset="0"/>
              </a:rPr>
              <a:t>+ "\n" );</a:t>
            </a:r>
            <a:br>
              <a:rPr lang="en-GB" dirty="0">
                <a:latin typeface="Lucida Console" pitchFamily="49" charset="0"/>
              </a:rPr>
            </a:br>
            <a:r>
              <a:rPr lang="en-GB" dirty="0">
                <a:latin typeface="Lucida Console" pitchFamily="49" charset="0"/>
              </a:rPr>
              <a:t>}</a:t>
            </a:r>
            <a:r>
              <a:rPr lang="en-GB" dirty="0">
                <a:solidFill>
                  <a:schemeClr val="accent4"/>
                </a:solidFill>
                <a:latin typeface="Lucida Console" pitchFamily="49" charset="0"/>
              </a:rPr>
              <a:t/>
            </a:r>
            <a:br>
              <a:rPr lang="en-GB" dirty="0">
                <a:solidFill>
                  <a:schemeClr val="accent4"/>
                </a:solidFill>
                <a:latin typeface="Lucida Console" pitchFamily="49" charset="0"/>
              </a:rPr>
            </a:br>
            <a:endParaRPr lang="en-GB" dirty="0">
              <a:solidFill>
                <a:schemeClr val="accent2">
                  <a:lumMod val="25000"/>
                </a:schemeClr>
              </a:solidFill>
              <a:latin typeface="Lucida Console" pitchFamily="49" charset="0"/>
            </a:endParaRPr>
          </a:p>
        </p:txBody>
      </p:sp>
      <p:sp>
        <p:nvSpPr>
          <p:cNvPr id="834565" name="Rectangle 5"/>
          <p:cNvSpPr>
            <a:spLocks noChangeArrowheads="1"/>
          </p:cNvSpPr>
          <p:nvPr/>
        </p:nvSpPr>
        <p:spPr bwMode="auto">
          <a:xfrm>
            <a:off x="2921856" y="5072349"/>
            <a:ext cx="6458500" cy="920765"/>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j = 10</a:t>
            </a:r>
            <a:r>
              <a:rPr lang="en-GB" dirty="0">
                <a:solidFill>
                  <a:srgbClr val="FF0000"/>
                </a:solidFill>
                <a:latin typeface="Lucida Console" pitchFamily="49" charset="0"/>
              </a:rPr>
              <a:t>;</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j</a:t>
            </a:r>
            <a:r>
              <a:rPr lang="en-GB" dirty="0">
                <a:solidFill>
                  <a:srgbClr val="FF0000"/>
                </a:solidFill>
                <a:latin typeface="Lucida Console" pitchFamily="49" charset="0"/>
              </a:rPr>
              <a:t>;</a:t>
            </a:r>
            <a:r>
              <a:rPr lang="en-GB" dirty="0">
                <a:latin typeface="Lucida Console" pitchFamily="49" charset="0"/>
              </a:rPr>
              <a:t> </a:t>
            </a:r>
            <a:r>
              <a:rPr lang="en-GB" dirty="0" err="1">
                <a:latin typeface="Lucida Console" pitchFamily="49" charset="0"/>
              </a:rPr>
              <a:t>i</a:t>
            </a:r>
            <a:r>
              <a:rPr lang="en-GB" dirty="0">
                <a:latin typeface="Lucida Console" pitchFamily="49" charset="0"/>
              </a:rPr>
              <a:t>++, j-- ) { </a:t>
            </a:r>
          </a:p>
          <a:p>
            <a:pPr eaLnBrk="0" hangingPunct="0">
              <a:defRPr/>
            </a:pPr>
            <a:r>
              <a:rPr lang="en-US" dirty="0">
                <a:latin typeface="Lucida Console" pitchFamily="49" charset="0"/>
                <a:cs typeface="Courier New" pitchFamily="49" charset="0"/>
              </a:rPr>
              <a:t>	print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j + "\n");</a:t>
            </a:r>
          </a:p>
          <a:p>
            <a:pPr eaLnBrk="0" hangingPunct="0">
              <a:defRPr/>
            </a:pPr>
            <a:r>
              <a:rPr lang="en-GB" dirty="0">
                <a:latin typeface="Lucida Console" pitchFamily="49" charset="0"/>
              </a:rPr>
              <a:t>}</a:t>
            </a:r>
          </a:p>
        </p:txBody>
      </p:sp>
      <p:sp>
        <p:nvSpPr>
          <p:cNvPr id="6" name="Rectangle 8"/>
          <p:cNvSpPr>
            <a:spLocks noChangeArrowheads="1"/>
          </p:cNvSpPr>
          <p:nvPr/>
        </p:nvSpPr>
        <p:spPr bwMode="auto">
          <a:xfrm>
            <a:off x="2928259" y="2301878"/>
            <a:ext cx="162197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Initialisation</a:t>
            </a:r>
          </a:p>
        </p:txBody>
      </p:sp>
      <p:sp>
        <p:nvSpPr>
          <p:cNvPr id="7" name="Line 9"/>
          <p:cNvSpPr>
            <a:spLocks noChangeShapeType="1"/>
          </p:cNvSpPr>
          <p:nvPr/>
        </p:nvSpPr>
        <p:spPr bwMode="auto">
          <a:xfrm>
            <a:off x="4291013" y="2678971"/>
            <a:ext cx="2947" cy="351293"/>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 name="Rectangle 8"/>
          <p:cNvSpPr>
            <a:spLocks noChangeArrowheads="1"/>
          </p:cNvSpPr>
          <p:nvPr/>
        </p:nvSpPr>
        <p:spPr bwMode="auto">
          <a:xfrm>
            <a:off x="4754348" y="2305052"/>
            <a:ext cx="187388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Exit condition</a:t>
            </a:r>
          </a:p>
        </p:txBody>
      </p:sp>
      <p:sp>
        <p:nvSpPr>
          <p:cNvPr id="9" name="Line 9"/>
          <p:cNvSpPr>
            <a:spLocks noChangeShapeType="1"/>
          </p:cNvSpPr>
          <p:nvPr/>
        </p:nvSpPr>
        <p:spPr bwMode="auto">
          <a:xfrm>
            <a:off x="5686426" y="2674208"/>
            <a:ext cx="3174" cy="366713"/>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0" name="Rectangle 8"/>
          <p:cNvSpPr>
            <a:spLocks noChangeArrowheads="1"/>
          </p:cNvSpPr>
          <p:nvPr/>
        </p:nvSpPr>
        <p:spPr bwMode="auto">
          <a:xfrm>
            <a:off x="8575868" y="3268690"/>
            <a:ext cx="157822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Processing</a:t>
            </a:r>
          </a:p>
        </p:txBody>
      </p:sp>
      <p:sp>
        <p:nvSpPr>
          <p:cNvPr id="11" name="Line 9"/>
          <p:cNvSpPr>
            <a:spLocks noChangeShapeType="1"/>
          </p:cNvSpPr>
          <p:nvPr/>
        </p:nvSpPr>
        <p:spPr bwMode="auto">
          <a:xfrm flipH="1" flipV="1">
            <a:off x="8265459" y="3471226"/>
            <a:ext cx="306774" cy="0"/>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2" name="Rectangle 8"/>
          <p:cNvSpPr>
            <a:spLocks noChangeArrowheads="1"/>
          </p:cNvSpPr>
          <p:nvPr/>
        </p:nvSpPr>
        <p:spPr bwMode="auto">
          <a:xfrm>
            <a:off x="6819904" y="2308681"/>
            <a:ext cx="1314007"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Changing</a:t>
            </a:r>
          </a:p>
        </p:txBody>
      </p:sp>
      <p:sp>
        <p:nvSpPr>
          <p:cNvPr id="13" name="Line 9"/>
          <p:cNvSpPr>
            <a:spLocks noChangeShapeType="1"/>
          </p:cNvSpPr>
          <p:nvPr/>
        </p:nvSpPr>
        <p:spPr bwMode="auto">
          <a:xfrm flipH="1">
            <a:off x="7097015" y="2678063"/>
            <a:ext cx="3176" cy="362857"/>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4" name="Rectangle 3"/>
          <p:cNvSpPr txBox="1">
            <a:spLocks noChangeArrowheads="1"/>
          </p:cNvSpPr>
          <p:nvPr/>
        </p:nvSpPr>
        <p:spPr>
          <a:xfrm>
            <a:off x="341550" y="4619424"/>
            <a:ext cx="11516239" cy="51381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smtClean="0"/>
              <a:t>Initialisation and update can be a list of  ','  separated expressions</a:t>
            </a:r>
            <a:r>
              <a:rPr lang="en-GB" dirty="0" smtClean="0"/>
              <a:t/>
            </a:r>
            <a:br>
              <a:rPr lang="en-GB" dirty="0" smtClean="0"/>
            </a:br>
            <a:endParaRPr lang="en-GB" dirty="0"/>
          </a:p>
        </p:txBody>
      </p:sp>
      <p:sp>
        <p:nvSpPr>
          <p:cNvPr id="15" name="Rounded Rectangular Callout 14"/>
          <p:cNvSpPr/>
          <p:nvPr/>
        </p:nvSpPr>
        <p:spPr>
          <a:xfrm>
            <a:off x="568960" y="3230880"/>
            <a:ext cx="2072640" cy="853440"/>
          </a:xfrm>
          <a:prstGeom prst="wedgeRoundRectCallout">
            <a:avLst>
              <a:gd name="adj1" fmla="val 73284"/>
              <a:gd name="adj2" fmla="val 5133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lumMod val="25000"/>
                  </a:schemeClr>
                </a:solidFill>
                <a:latin typeface="Lucida Console" pitchFamily="49" charset="0"/>
              </a:rPr>
              <a:t>what is the value of '</a:t>
            </a:r>
            <a:r>
              <a:rPr lang="en-GB" sz="1600" dirty="0" err="1">
                <a:solidFill>
                  <a:schemeClr val="accent2">
                    <a:lumMod val="25000"/>
                  </a:schemeClr>
                </a:solidFill>
                <a:latin typeface="Lucida Console" pitchFamily="49" charset="0"/>
              </a:rPr>
              <a:t>i</a:t>
            </a:r>
            <a:r>
              <a:rPr lang="en-GB" sz="1600" dirty="0">
                <a:solidFill>
                  <a:schemeClr val="accent2">
                    <a:lumMod val="25000"/>
                  </a:schemeClr>
                </a:solidFill>
                <a:latin typeface="Lucida Console" pitchFamily="49" charset="0"/>
              </a:rPr>
              <a:t>' here</a:t>
            </a:r>
            <a:r>
              <a:rPr lang="en-GB" sz="1600" dirty="0" smtClean="0">
                <a:solidFill>
                  <a:schemeClr val="accent2">
                    <a:lumMod val="25000"/>
                  </a:schemeClr>
                </a:solidFill>
                <a:latin typeface="Lucida Console" pitchFamily="49" charset="0"/>
              </a:rPr>
              <a:t>?</a:t>
            </a:r>
            <a:endParaRPr lang="en-GB" sz="1600" dirty="0">
              <a:solidFill>
                <a:schemeClr val="accent2">
                  <a:lumMod val="25000"/>
                </a:schemeClr>
              </a:solidFill>
              <a:latin typeface="Lucida Console" pitchFamily="49" charset="0"/>
            </a:endParaRPr>
          </a:p>
        </p:txBody>
      </p:sp>
    </p:spTree>
    <p:extLst>
      <p:ext uri="{BB962C8B-B14F-4D97-AF65-F5344CB8AC3E}">
        <p14:creationId xmlns:p14="http://schemas.microsoft.com/office/powerpoint/2010/main" val="4209650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4565"/>
                                        </p:tgtEl>
                                        <p:attrNameLst>
                                          <p:attrName>style.visibility</p:attrName>
                                        </p:attrNameLst>
                                      </p:cBhvr>
                                      <p:to>
                                        <p:strVal val="visible"/>
                                      </p:to>
                                    </p:set>
                                    <p:animEffect transition="in" filter="fade">
                                      <p:cBhvr>
                                        <p:cTn id="10" dur="500"/>
                                        <p:tgtEl>
                                          <p:spTgt spid="83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5"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smtClean="0"/>
              <a:t>Nested loops Quiz</a:t>
            </a:r>
          </a:p>
        </p:txBody>
      </p:sp>
      <p:sp>
        <p:nvSpPr>
          <p:cNvPr id="834564" name="Rectangle 4"/>
          <p:cNvSpPr>
            <a:spLocks noChangeArrowheads="1"/>
          </p:cNvSpPr>
          <p:nvPr/>
        </p:nvSpPr>
        <p:spPr bwMode="auto">
          <a:xfrm>
            <a:off x="442539" y="1512996"/>
            <a:ext cx="4633681" cy="285975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3; </a:t>
            </a:r>
            <a:r>
              <a:rPr lang="en-GB" dirty="0" err="1">
                <a:latin typeface="Lucida Console" pitchFamily="49" charset="0"/>
              </a:rPr>
              <a:t>i</a:t>
            </a:r>
            <a:r>
              <a:rPr lang="en-GB" dirty="0">
                <a:latin typeface="Lucida Console" pitchFamily="49" charset="0"/>
              </a:rPr>
              <a:t>++ ) </a:t>
            </a:r>
            <a:endParaRPr lang="en-GB" dirty="0" smtClean="0">
              <a:latin typeface="Lucida Console" pitchFamily="49" charset="0"/>
            </a:endParaRPr>
          </a:p>
          <a:p>
            <a:pPr eaLnBrk="0" hangingPunct="0">
              <a:defRPr/>
            </a:pPr>
            <a:r>
              <a:rPr lang="en-GB" dirty="0" smtClean="0">
                <a:latin typeface="Lucida Console" pitchFamily="49" charset="0"/>
              </a:rPr>
              <a:t>{</a:t>
            </a:r>
            <a:endParaRPr lang="en-GB" dirty="0">
              <a:latin typeface="Lucida Console" pitchFamily="49" charset="0"/>
            </a:endParaRPr>
          </a:p>
          <a:p>
            <a:pPr eaLnBrk="0" hangingPunct="0">
              <a:defRPr/>
            </a:pPr>
            <a:r>
              <a:rPr lang="en-GB" dirty="0">
                <a:latin typeface="Lucida Console" pitchFamily="49" charset="0"/>
              </a:rPr>
              <a:t>    </a:t>
            </a:r>
            <a:r>
              <a:rPr lang="en-GB" dirty="0">
                <a:solidFill>
                  <a:schemeClr val="accent2">
                    <a:lumMod val="25000"/>
                  </a:schemeClr>
                </a:solidFill>
                <a:latin typeface="Lucida Console" pitchFamily="49" charset="0"/>
              </a:rPr>
              <a:t>// Statements(A) </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j = 0; j &lt; 5; j++ ) </a:t>
            </a:r>
            <a:endParaRPr lang="en-GB" dirty="0" smtClean="0">
              <a:latin typeface="Lucida Console" pitchFamily="49" charset="0"/>
            </a:endParaRPr>
          </a:p>
          <a:p>
            <a:pPr eaLnBrk="0" hangingPunct="0">
              <a:defRPr/>
            </a:pPr>
            <a:r>
              <a:rPr lang="en-GB" dirty="0">
                <a:latin typeface="Lucida Console" pitchFamily="49" charset="0"/>
              </a:rPr>
              <a:t> </a:t>
            </a:r>
            <a:r>
              <a:rPr lang="en-GB" dirty="0" smtClean="0">
                <a:latin typeface="Lucida Console" pitchFamily="49" charset="0"/>
              </a:rPr>
              <a:t> {</a:t>
            </a:r>
            <a:endParaRPr lang="en-GB" dirty="0">
              <a:latin typeface="Lucida Console" pitchFamily="49" charset="0"/>
            </a:endParaRPr>
          </a:p>
          <a:p>
            <a:pPr eaLnBrk="0" hangingPunct="0">
              <a:defRPr/>
            </a:pPr>
            <a:r>
              <a:rPr lang="en-GB" dirty="0">
                <a:latin typeface="Lucida Console" pitchFamily="49" charset="0"/>
              </a:rPr>
              <a:t>    </a:t>
            </a:r>
            <a:r>
              <a:rPr lang="en-GB" dirty="0">
                <a:solidFill>
                  <a:schemeClr val="accent2">
                    <a:lumMod val="25000"/>
                  </a:schemeClr>
                </a:solidFill>
                <a:latin typeface="Lucida Console" pitchFamily="49" charset="0"/>
              </a:rPr>
              <a:t>// Statements(B)</a:t>
            </a:r>
          </a:p>
          <a:p>
            <a:pPr eaLnBrk="0" hangingPunct="0">
              <a:defRPr/>
            </a:pP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smtClean="0">
                <a:solidFill>
                  <a:schemeClr val="accent2">
                    <a:lumMod val="25000"/>
                  </a:schemeClr>
                </a:solidFill>
                <a:latin typeface="Lucida Console" pitchFamily="49" charset="0"/>
              </a:rPr>
              <a:t>// </a:t>
            </a:r>
            <a:r>
              <a:rPr lang="en-GB" dirty="0">
                <a:solidFill>
                  <a:schemeClr val="accent2">
                    <a:lumMod val="25000"/>
                  </a:schemeClr>
                </a:solidFill>
                <a:latin typeface="Lucida Console" pitchFamily="49" charset="0"/>
              </a:rPr>
              <a:t>Statements(C)</a:t>
            </a:r>
          </a:p>
          <a:p>
            <a:pPr eaLnBrk="0" hangingPunct="0">
              <a:defRPr/>
            </a:pPr>
            <a:r>
              <a:rPr lang="en-GB" dirty="0">
                <a:latin typeface="Lucida Console" pitchFamily="49" charset="0"/>
              </a:rPr>
              <a:t>}</a:t>
            </a:r>
            <a:r>
              <a:rPr lang="en-GB" dirty="0">
                <a:solidFill>
                  <a:schemeClr val="accent4"/>
                </a:solidFill>
                <a:latin typeface="Lucida Console" pitchFamily="49" charset="0"/>
              </a:rPr>
              <a:t/>
            </a:r>
            <a:br>
              <a:rPr lang="en-GB" dirty="0">
                <a:solidFill>
                  <a:schemeClr val="accent4"/>
                </a:solidFill>
                <a:latin typeface="Lucida Console" pitchFamily="49" charset="0"/>
              </a:rPr>
            </a:br>
            <a:r>
              <a:rPr lang="en-GB" dirty="0" smtClean="0">
                <a:solidFill>
                  <a:schemeClr val="accent2">
                    <a:lumMod val="25000"/>
                  </a:schemeClr>
                </a:solidFill>
                <a:latin typeface="Lucida Console" pitchFamily="49" charset="0"/>
              </a:rPr>
              <a:t>// </a:t>
            </a:r>
            <a:r>
              <a:rPr lang="en-GB" dirty="0">
                <a:solidFill>
                  <a:schemeClr val="accent2">
                    <a:lumMod val="25000"/>
                  </a:schemeClr>
                </a:solidFill>
                <a:latin typeface="Lucida Console" pitchFamily="49" charset="0"/>
              </a:rPr>
              <a:t>Statements(D) </a:t>
            </a:r>
          </a:p>
        </p:txBody>
      </p:sp>
      <p:sp>
        <p:nvSpPr>
          <p:cNvPr id="17415" name="Rectangle 8"/>
          <p:cNvSpPr>
            <a:spLocks noChangeArrowheads="1"/>
          </p:cNvSpPr>
          <p:nvPr/>
        </p:nvSpPr>
        <p:spPr bwMode="auto">
          <a:xfrm>
            <a:off x="5188990" y="1512996"/>
            <a:ext cx="6668799" cy="279307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smtClean="0"/>
              <a:t>Quiz</a:t>
            </a:r>
            <a:endParaRPr lang="en-GB" dirty="0"/>
          </a:p>
          <a:p>
            <a:pPr marL="342900" indent="-342900" eaLnBrk="0" hangingPunct="0">
              <a:spcBef>
                <a:spcPct val="50000"/>
              </a:spcBef>
              <a:buFont typeface="+mj-lt"/>
              <a:buAutoNum type="arabicPeriod"/>
            </a:pPr>
            <a:r>
              <a:rPr lang="en-GB" sz="1600" dirty="0" smtClean="0"/>
              <a:t>What </a:t>
            </a:r>
            <a:r>
              <a:rPr lang="en-GB" sz="1600" dirty="0"/>
              <a:t>would </a:t>
            </a:r>
            <a:r>
              <a:rPr lang="en-GB" sz="1600" dirty="0" smtClean="0"/>
              <a:t>be the values of </a:t>
            </a:r>
            <a:r>
              <a:rPr lang="en-GB" sz="1600" dirty="0" err="1" smtClean="0"/>
              <a:t>i</a:t>
            </a:r>
            <a:r>
              <a:rPr lang="en-GB" sz="1600" dirty="0" smtClean="0"/>
              <a:t> </a:t>
            </a:r>
            <a:r>
              <a:rPr lang="en-GB" sz="1600" dirty="0"/>
              <a:t>&amp; j </a:t>
            </a:r>
            <a:r>
              <a:rPr lang="en-GB" sz="1600" dirty="0" smtClean="0"/>
              <a:t>the </a:t>
            </a:r>
            <a:r>
              <a:rPr lang="en-GB" sz="1600" dirty="0"/>
              <a:t>1</a:t>
            </a:r>
            <a:r>
              <a:rPr lang="en-GB" sz="1600" baseline="30000" dirty="0"/>
              <a:t>st</a:t>
            </a:r>
            <a:r>
              <a:rPr lang="en-GB" sz="1600" dirty="0"/>
              <a:t> time Statements(B) </a:t>
            </a:r>
            <a:r>
              <a:rPr lang="en-GB" sz="1600" dirty="0" smtClean="0"/>
              <a:t>runs?</a:t>
            </a:r>
          </a:p>
          <a:p>
            <a:pPr marL="342900" indent="-342900" eaLnBrk="0" hangingPunct="0">
              <a:spcBef>
                <a:spcPct val="50000"/>
              </a:spcBef>
              <a:buFont typeface="+mj-lt"/>
              <a:buAutoNum type="arabicPeriod"/>
            </a:pPr>
            <a:r>
              <a:rPr lang="en-GB" sz="1600" dirty="0"/>
              <a:t>What would be the values of </a:t>
            </a:r>
            <a:r>
              <a:rPr lang="en-GB" sz="1600" dirty="0" err="1"/>
              <a:t>i</a:t>
            </a:r>
            <a:r>
              <a:rPr lang="en-GB" sz="1600" dirty="0"/>
              <a:t> &amp; j </a:t>
            </a:r>
            <a:r>
              <a:rPr lang="en-GB" sz="1600" dirty="0" smtClean="0"/>
              <a:t>the 3rd time Statements(B) runs?</a:t>
            </a:r>
          </a:p>
          <a:p>
            <a:pPr marL="342900" indent="-342900" eaLnBrk="0" hangingPunct="0">
              <a:spcBef>
                <a:spcPct val="50000"/>
              </a:spcBef>
              <a:buFont typeface="+mj-lt"/>
              <a:buAutoNum type="arabicPeriod"/>
            </a:pPr>
            <a:r>
              <a:rPr lang="en-GB" sz="1600" dirty="0" smtClean="0"/>
              <a:t>What  </a:t>
            </a:r>
            <a:r>
              <a:rPr lang="en-GB" sz="1600" dirty="0"/>
              <a:t>are the next 2 things that happen after Statements(C</a:t>
            </a:r>
            <a:r>
              <a:rPr lang="en-GB" sz="1600" dirty="0" smtClean="0"/>
              <a:t>)?</a:t>
            </a:r>
          </a:p>
          <a:p>
            <a:pPr marL="342900" indent="-342900" eaLnBrk="0" hangingPunct="0">
              <a:spcBef>
                <a:spcPct val="50000"/>
              </a:spcBef>
              <a:buFont typeface="+mj-lt"/>
              <a:buAutoNum type="arabicPeriod"/>
            </a:pPr>
            <a:r>
              <a:rPr lang="en-GB" sz="1600" dirty="0" smtClean="0"/>
              <a:t>What </a:t>
            </a:r>
            <a:r>
              <a:rPr lang="en-GB" sz="1600" dirty="0"/>
              <a:t>is the value of  j the last time Statements(A) </a:t>
            </a:r>
            <a:r>
              <a:rPr lang="en-GB" sz="1600" dirty="0" smtClean="0"/>
              <a:t>runs?</a:t>
            </a:r>
          </a:p>
          <a:p>
            <a:pPr marL="342900" indent="-342900" eaLnBrk="0" hangingPunct="0">
              <a:spcBef>
                <a:spcPct val="50000"/>
              </a:spcBef>
              <a:buFont typeface="+mj-lt"/>
              <a:buAutoNum type="arabicPeriod"/>
            </a:pPr>
            <a:r>
              <a:rPr lang="en-GB" sz="1600" dirty="0" smtClean="0"/>
              <a:t>What </a:t>
            </a:r>
            <a:r>
              <a:rPr lang="en-GB" sz="1600" dirty="0"/>
              <a:t>is the value of  j the last time Statements(C) </a:t>
            </a:r>
            <a:r>
              <a:rPr lang="en-GB" sz="1600" dirty="0" smtClean="0"/>
              <a:t>runs?</a:t>
            </a:r>
          </a:p>
          <a:p>
            <a:pPr marL="342900" indent="-342900" eaLnBrk="0" hangingPunct="0">
              <a:spcBef>
                <a:spcPct val="50000"/>
              </a:spcBef>
              <a:buFont typeface="+mj-lt"/>
              <a:buAutoNum type="arabicPeriod"/>
            </a:pPr>
            <a:r>
              <a:rPr lang="en-GB" sz="1600" dirty="0" smtClean="0"/>
              <a:t>What </a:t>
            </a:r>
            <a:r>
              <a:rPr lang="en-GB" sz="1600" dirty="0"/>
              <a:t>is the largest value (</a:t>
            </a:r>
            <a:r>
              <a:rPr lang="en-GB" sz="1600" dirty="0" err="1"/>
              <a:t>i</a:t>
            </a:r>
            <a:r>
              <a:rPr lang="en-GB" sz="1600" dirty="0"/>
              <a:t> * j) ever </a:t>
            </a:r>
            <a:r>
              <a:rPr lang="en-GB" sz="1600" dirty="0" smtClean="0"/>
              <a:t>reaches?</a:t>
            </a:r>
          </a:p>
          <a:p>
            <a:pPr eaLnBrk="0" hangingPunct="0">
              <a:spcBef>
                <a:spcPct val="50000"/>
              </a:spcBef>
            </a:pPr>
            <a:endParaRPr lang="en-GB" sz="900" dirty="0"/>
          </a:p>
        </p:txBody>
      </p:sp>
    </p:spTree>
    <p:extLst>
      <p:ext uri="{BB962C8B-B14F-4D97-AF65-F5344CB8AC3E}">
        <p14:creationId xmlns:p14="http://schemas.microsoft.com/office/powerpoint/2010/main" val="218068838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Props1.xml><?xml version="1.0" encoding="utf-8"?>
<ds:datastoreItem xmlns:ds="http://schemas.openxmlformats.org/officeDocument/2006/customXml" ds:itemID="{4E956B70-46A4-45BB-AC59-1B5611745393}">
  <ds:schemaRefs>
    <ds:schemaRef ds:uri="http://schemas.microsoft.com/sharepoint/v3/contenttype/forms"/>
  </ds:schemaRefs>
</ds:datastoreItem>
</file>

<file path=customXml/itemProps2.xml><?xml version="1.0" encoding="utf-8"?>
<ds:datastoreItem xmlns:ds="http://schemas.openxmlformats.org/officeDocument/2006/customXml" ds:itemID="{D8808400-0F81-4AB9-87BF-2201C8EB195C}"/>
</file>

<file path=customXml/itemProps3.xml><?xml version="1.0" encoding="utf-8"?>
<ds:datastoreItem xmlns:ds="http://schemas.openxmlformats.org/officeDocument/2006/customXml" ds:itemID="{34C2E004-87E6-4319-A9AE-AF6BA5080C0E}">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6794D9DE-4FDF-4DC0-8B2C-5438320C69D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11309</TotalTime>
  <Words>2219</Words>
  <Application>Microsoft Office PowerPoint</Application>
  <PresentationFormat>Widescreen</PresentationFormat>
  <Paragraphs>303</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Courier New</vt:lpstr>
      <vt:lpstr>Krana Fat B</vt:lpstr>
      <vt:lpstr>Lucida Console</vt:lpstr>
      <vt:lpstr>Montserrat</vt:lpstr>
      <vt:lpstr>Master</vt:lpstr>
      <vt:lpstr>Loops  Introduction to Arrays</vt:lpstr>
      <vt:lpstr>PowerPoint Presentation</vt:lpstr>
      <vt:lpstr>Introduction to Arrays</vt:lpstr>
      <vt:lpstr>Introduction to Arrays</vt:lpstr>
      <vt:lpstr>Create an empty array</vt:lpstr>
      <vt:lpstr>Iteration using while and for Statements</vt:lpstr>
      <vt:lpstr>Iteration Using while Loops</vt:lpstr>
      <vt:lpstr>The for loop</vt:lpstr>
      <vt:lpstr>Nested loops Quiz</vt:lpstr>
      <vt:lpstr>Using break to exit a any loop</vt:lpstr>
      <vt:lpstr>continue</vt:lpstr>
      <vt:lpstr>Java: The enhanced for loop</vt:lpstr>
      <vt:lpstr>C#: The enhanced for loop</vt:lpstr>
      <vt:lpstr>An example for an enhanced for loop</vt:lpstr>
      <vt:lpstr>PowerPoint Presentation</vt:lpstr>
      <vt:lpstr>Hands On Labs</vt:lpstr>
    </vt:vector>
  </TitlesOfParts>
  <Manager/>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Microsoft account</cp:lastModifiedBy>
  <cp:revision>1015</cp:revision>
  <cp:lastPrinted>2019-07-03T09:46:41Z</cp:lastPrinted>
  <dcterms:created xsi:type="dcterms:W3CDTF">2019-09-05T08:17:12Z</dcterms:created>
  <dcterms:modified xsi:type="dcterms:W3CDTF">2020-11-07T20:33:29Z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800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