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1555" r:id="rId5"/>
    <p:sldId id="1559" r:id="rId6"/>
    <p:sldId id="1560" r:id="rId7"/>
    <p:sldId id="1561" r:id="rId8"/>
    <p:sldId id="1562" r:id="rId9"/>
    <p:sldId id="1563" r:id="rId10"/>
    <p:sldId id="1564" r:id="rId11"/>
    <p:sldId id="1565" r:id="rId12"/>
    <p:sldId id="1566" r:id="rId13"/>
    <p:sldId id="1567" r:id="rId14"/>
    <p:sldId id="1568" r:id="rId15"/>
    <p:sldId id="1569" r:id="rId16"/>
    <p:sldId id="1570" r:id="rId17"/>
    <p:sldId id="1571" r:id="rId18"/>
  </p:sldIdLst>
  <p:sldSz cx="12192000" cy="6858000"/>
  <p:notesSz cx="9775825" cy="66452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7916D"/>
    <a:srgbClr val="7E007C"/>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8" autoAdjust="0"/>
    <p:restoredTop sz="89643" autoAdjust="0"/>
  </p:normalViewPr>
  <p:slideViewPr>
    <p:cSldViewPr snapToGrid="0" snapToObjects="1" showGuides="1">
      <p:cViewPr varScale="1">
        <p:scale>
          <a:sx n="65" d="100"/>
          <a:sy n="65" d="100"/>
        </p:scale>
        <p:origin x="1176"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4106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Don’t look here... work it out!</a:t>
            </a:r>
            <a:endParaRPr lang="en-GB" dirty="0"/>
          </a:p>
        </p:txBody>
      </p:sp>
    </p:spTree>
    <p:extLst>
      <p:ext uri="{BB962C8B-B14F-4D97-AF65-F5344CB8AC3E}">
        <p14:creationId xmlns:p14="http://schemas.microsoft.com/office/powerpoint/2010/main" val="207466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70961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767229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7500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36171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Boolean values, or expressions that result in Boolean values, can be combined using the logical operators &amp;&amp;, || and !, which represent AND, OR and NOT operations, respectively.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Watch out for operator precedence. If resolved</a:t>
            </a:r>
            <a:r>
              <a:rPr lang="en-GB" baseline="0" dirty="0" smtClean="0"/>
              <a:t> from left to right (as we would read it) the third example would appear to yield a result of </a:t>
            </a:r>
            <a:r>
              <a:rPr lang="en-GB" b="1" baseline="0" dirty="0" smtClean="0"/>
              <a:t>false</a:t>
            </a:r>
            <a:r>
              <a:rPr lang="en-GB" b="0" baseline="0" dirty="0" smtClean="0"/>
              <a:t> </a:t>
            </a:r>
            <a:r>
              <a:rPr lang="en-GB" baseline="0" dirty="0" smtClean="0"/>
              <a:t>such that the message would not be written to the console. This is incorrect.</a:t>
            </a:r>
            <a:br>
              <a:rPr lang="en-GB" baseline="0" dirty="0" smtClean="0"/>
            </a:br>
            <a:r>
              <a:rPr lang="en-GB" baseline="0" dirty="0" smtClean="0"/>
              <a:t>From left to right a </a:t>
            </a:r>
            <a:r>
              <a:rPr lang="en-GB" b="1" baseline="0" dirty="0" smtClean="0"/>
              <a:t>true </a:t>
            </a:r>
            <a:r>
              <a:rPr lang="en-GB" b="0" baseline="0" dirty="0" smtClean="0"/>
              <a:t>(var1 does equal 1) </a:t>
            </a:r>
            <a:r>
              <a:rPr lang="en-GB" baseline="0" dirty="0" err="1" smtClean="0"/>
              <a:t>OR’d</a:t>
            </a:r>
            <a:r>
              <a:rPr lang="en-GB" baseline="0" dirty="0" smtClean="0"/>
              <a:t> with a </a:t>
            </a:r>
            <a:r>
              <a:rPr lang="en-GB" b="1" baseline="0" dirty="0" smtClean="0"/>
              <a:t>true</a:t>
            </a:r>
            <a:r>
              <a:rPr lang="en-GB" baseline="0" dirty="0" smtClean="0"/>
              <a:t> </a:t>
            </a:r>
            <a:r>
              <a:rPr lang="en-GB" b="0" baseline="0" dirty="0" smtClean="0"/>
              <a:t>(var2 does equal 2) </a:t>
            </a:r>
            <a:r>
              <a:rPr lang="en-GB" baseline="0" dirty="0" smtClean="0"/>
              <a:t>yields a </a:t>
            </a:r>
            <a:r>
              <a:rPr lang="en-GB" b="1" baseline="0" dirty="0" smtClean="0"/>
              <a:t>true</a:t>
            </a:r>
            <a:r>
              <a:rPr lang="en-GB" b="0" baseline="0" dirty="0" smtClean="0"/>
              <a:t>, </a:t>
            </a:r>
            <a:r>
              <a:rPr lang="en-GB" b="0" baseline="0" dirty="0" err="1" smtClean="0"/>
              <a:t>AND’ing</a:t>
            </a:r>
            <a:r>
              <a:rPr lang="en-GB" b="0" baseline="0" dirty="0" smtClean="0"/>
              <a:t> this result with a </a:t>
            </a:r>
            <a:r>
              <a:rPr lang="en-GB" b="1" baseline="0" dirty="0" smtClean="0"/>
              <a:t>false</a:t>
            </a:r>
            <a:r>
              <a:rPr lang="en-GB" b="0" baseline="0" dirty="0" smtClean="0"/>
              <a:t> (var3 does not equal 1) would yield a final result of </a:t>
            </a:r>
            <a:r>
              <a:rPr lang="en-GB" b="1" baseline="0" dirty="0" smtClean="0"/>
              <a:t>false</a:t>
            </a:r>
            <a:r>
              <a:rPr lang="en-GB" b="0" baseline="0" dirty="0" smtClean="0"/>
              <a:t>. However, although this appears to make logical sense, it is not the result that a running program would produce. This is because all AND’s are executed before OR’s no matter where they appear in the sequence. Consequently we would do the AND first followed by the OR.  </a:t>
            </a:r>
            <a:r>
              <a:rPr lang="en-GB" b="0" baseline="0" dirty="0" err="1" smtClean="0"/>
              <a:t>AND’ing</a:t>
            </a:r>
            <a:r>
              <a:rPr lang="en-GB" b="0" baseline="0" dirty="0" smtClean="0"/>
              <a:t> a </a:t>
            </a:r>
            <a:r>
              <a:rPr lang="en-GB" b="1" baseline="0" dirty="0" smtClean="0"/>
              <a:t>true </a:t>
            </a:r>
            <a:r>
              <a:rPr lang="en-GB" b="0" baseline="0" dirty="0" smtClean="0"/>
              <a:t>(var2 does equal 2) with a </a:t>
            </a:r>
            <a:r>
              <a:rPr lang="en-GB" b="1" baseline="0" dirty="0" smtClean="0"/>
              <a:t>false </a:t>
            </a:r>
            <a:r>
              <a:rPr lang="en-GB" b="0" baseline="0" dirty="0" smtClean="0"/>
              <a:t>(var3 does not equal 1) would yield a </a:t>
            </a:r>
            <a:r>
              <a:rPr lang="en-GB" b="1" baseline="0" dirty="0" smtClean="0"/>
              <a:t>false</a:t>
            </a:r>
            <a:r>
              <a:rPr lang="en-GB" b="0" baseline="0" dirty="0" smtClean="0"/>
              <a:t>, </a:t>
            </a:r>
            <a:r>
              <a:rPr lang="en-GB" b="0" baseline="0" dirty="0" err="1" smtClean="0"/>
              <a:t>OR’ing</a:t>
            </a:r>
            <a:r>
              <a:rPr lang="en-GB" b="0" baseline="0" dirty="0" smtClean="0"/>
              <a:t> this result with a </a:t>
            </a:r>
            <a:r>
              <a:rPr lang="en-GB" b="1" baseline="0" dirty="0" smtClean="0"/>
              <a:t>true</a:t>
            </a:r>
            <a:r>
              <a:rPr lang="en-GB" b="0" baseline="0" dirty="0" smtClean="0"/>
              <a:t> (var1 does equal 1) would yield a final result of </a:t>
            </a:r>
            <a:r>
              <a:rPr lang="en-GB" b="1" baseline="0" dirty="0" smtClean="0"/>
              <a:t>true </a:t>
            </a:r>
            <a:r>
              <a:rPr lang="en-GB" b="0" baseline="0" dirty="0" smtClean="0"/>
              <a:t>and the message would get written to the Console! If you would prefer to get the former outcome you can always prioritise things by using parentheses in much the same way you would when doing a maths calculation when you wanted an addition to be done before a multiplication: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if </a:t>
            </a:r>
            <a:r>
              <a:rPr lang="en-GB" b="1" dirty="0" smtClean="0"/>
              <a:t>((</a:t>
            </a:r>
            <a:r>
              <a:rPr lang="en-GB" dirty="0" smtClean="0"/>
              <a:t>(var1 == 1) || (var2 == 2)</a:t>
            </a:r>
            <a:r>
              <a:rPr lang="en-GB" b="1" dirty="0" smtClean="0"/>
              <a:t>)</a:t>
            </a:r>
            <a:r>
              <a:rPr lang="en-GB" dirty="0" smtClean="0"/>
              <a:t> &amp;&amp; (var3 == 1)).</a:t>
            </a:r>
            <a:endParaRPr lang="en-GB" b="1" dirty="0" smtClean="0"/>
          </a:p>
          <a:p>
            <a:endParaRPr lang="en-GB" dirty="0"/>
          </a:p>
        </p:txBody>
      </p:sp>
    </p:spTree>
    <p:extLst>
      <p:ext uri="{BB962C8B-B14F-4D97-AF65-F5344CB8AC3E}">
        <p14:creationId xmlns:p14="http://schemas.microsoft.com/office/powerpoint/2010/main" val="173596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smtClean="0"/>
              <a:t>An example of how ‘!’ (NOT) can be used with  a method call instead of ‘== false’ which looks ‘amateurish’.</a:t>
            </a:r>
            <a:endParaRPr lang="en-GB" b="0" dirty="0" smtClean="0"/>
          </a:p>
          <a:p>
            <a:endParaRPr lang="en-GB" dirty="0"/>
          </a:p>
        </p:txBody>
      </p:sp>
    </p:spTree>
    <p:extLst>
      <p:ext uri="{BB962C8B-B14F-4D97-AF65-F5344CB8AC3E}">
        <p14:creationId xmlns:p14="http://schemas.microsoft.com/office/powerpoint/2010/main" val="182110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Simply used to reverse ‘true’ to ‘false’ or ‘false’ to ‘true’.</a:t>
            </a:r>
            <a:endParaRPr lang="en-GB" dirty="0"/>
          </a:p>
        </p:txBody>
      </p:sp>
    </p:spTree>
    <p:extLst>
      <p:ext uri="{BB962C8B-B14F-4D97-AF65-F5344CB8AC3E}">
        <p14:creationId xmlns:p14="http://schemas.microsoft.com/office/powerpoint/2010/main" val="130339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Both &amp;&amp; and || support "short-circuit evaluation". This means that if the expression on the left of the &amp;&amp; operator evaluates to false, the evaluation will be cut short (i.e. the expression on the right of the operator is never evaluated) and the result will be false.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But if the expression on the left of the || operator evaluates to true, the evaluation will be cut short (i.e. the expression on the right of the operator is never evaluated) and the result will be true.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In the 2</a:t>
            </a:r>
            <a:r>
              <a:rPr lang="en-GB" baseline="30000" dirty="0" smtClean="0"/>
              <a:t>nd</a:t>
            </a:r>
            <a:r>
              <a:rPr lang="en-GB" dirty="0" smtClean="0"/>
              <a:t> code fragment – you will learn what a null is later in the course – </a:t>
            </a:r>
            <a:r>
              <a:rPr lang="en-GB" dirty="0" err="1" smtClean="0"/>
              <a:t>s.length</a:t>
            </a:r>
            <a:r>
              <a:rPr lang="en-GB" dirty="0" smtClean="0"/>
              <a:t>() would throw a </a:t>
            </a:r>
            <a:r>
              <a:rPr lang="en-GB" dirty="0" err="1" smtClean="0"/>
              <a:t>NullPointerException</a:t>
            </a:r>
            <a:r>
              <a:rPr lang="en-GB" baseline="0" dirty="0" smtClean="0"/>
              <a:t> if s was null, but we have structured the code so that the runtime only looks at s&lt;dot&gt; if in fact s is not null.</a:t>
            </a: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endParaRPr lang="en-GB" dirty="0"/>
          </a:p>
        </p:txBody>
      </p:sp>
    </p:spTree>
    <p:extLst>
      <p:ext uri="{BB962C8B-B14F-4D97-AF65-F5344CB8AC3E}">
        <p14:creationId xmlns:p14="http://schemas.microsoft.com/office/powerpoint/2010/main" val="365059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2 code fragments that do the same 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In ‘A’ crucially, there</a:t>
            </a:r>
            <a:r>
              <a:rPr lang="en-GB" baseline="0" dirty="0" smtClean="0"/>
              <a:t> is nothing to be done after the if / else, IF that is the case then ‘B’ will achieve same outcome.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In a void method ‘return;’ means ‘exit now’.</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This is a technique that often avoids nesting an ‘if’.</a:t>
            </a:r>
            <a:endParaRPr lang="en-GB" dirty="0"/>
          </a:p>
        </p:txBody>
      </p:sp>
    </p:spTree>
    <p:extLst>
      <p:ext uri="{BB962C8B-B14F-4D97-AF65-F5344CB8AC3E}">
        <p14:creationId xmlns:p14="http://schemas.microsoft.com/office/powerpoint/2010/main" val="177587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a:t>
            </a:r>
            <a:r>
              <a:rPr lang="en-GB" baseline="0" dirty="0" smtClean="0"/>
              <a:t> method for simplicity has to return a </a:t>
            </a:r>
            <a:r>
              <a:rPr lang="en-GB" baseline="0" dirty="0" err="1" smtClean="0"/>
              <a:t>boolean</a:t>
            </a:r>
            <a:r>
              <a:rPr lang="en-GB" baseline="0" dirty="0" smtClean="0"/>
              <a:t> (true or false) but could be returning anything.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All 6 code fragments achieve that and could work for any return type at all.</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 is more common than ‘A’ perhaps.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‘B’s </a:t>
            </a:r>
            <a:r>
              <a:rPr lang="en-GB" baseline="0" dirty="0" err="1" smtClean="0"/>
              <a:t>mindset</a:t>
            </a:r>
            <a:r>
              <a:rPr lang="en-GB" baseline="0" dirty="0" smtClean="0"/>
              <a:t> is: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Line 1, let’s be pessimistic and set a default return value and then allows line 3 or maybe other lines to change the ‘</a:t>
            </a:r>
            <a:r>
              <a:rPr lang="en-GB" baseline="0" dirty="0" err="1" smtClean="0"/>
              <a:t>retval</a:t>
            </a:r>
            <a:r>
              <a:rPr lang="en-GB" baseline="0" dirty="0" smtClean="0"/>
              <a:t>’ to another value.</a:t>
            </a: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The purists would perhaps not like ‘C’ or ‘D’ as they have ‘multiple exit points’ instead of always having one ‘return’ statement at the end.</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‘D’ would probably be more common than ‘C’ the ‘else’ is just superfluous as ‘return ...’ will exit at that point.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‘E’ and ‘F’ are identical really, the parentheses are just for readability. You will see ‘E’ &amp; ‘F’ a lot, returning what an expression (or method call) evaluates to.</a:t>
            </a:r>
          </a:p>
        </p:txBody>
      </p:sp>
    </p:spTree>
    <p:extLst>
      <p:ext uri="{BB962C8B-B14F-4D97-AF65-F5344CB8AC3E}">
        <p14:creationId xmlns:p14="http://schemas.microsoft.com/office/powerpoint/2010/main" val="216637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Try and get it exactly right.</a:t>
            </a:r>
          </a:p>
          <a:p>
            <a:r>
              <a:rPr lang="en-GB" baseline="0" dirty="0" smtClean="0"/>
              <a:t> </a:t>
            </a:r>
            <a:r>
              <a:rPr lang="en-GB" dirty="0" smtClean="0"/>
              <a:t> </a:t>
            </a:r>
            <a:endParaRPr lang="en-GB" dirty="0"/>
          </a:p>
        </p:txBody>
      </p:sp>
    </p:spTree>
    <p:extLst>
      <p:ext uri="{BB962C8B-B14F-4D97-AF65-F5344CB8AC3E}">
        <p14:creationId xmlns:p14="http://schemas.microsoft.com/office/powerpoint/2010/main" val="635540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smtClean="0"/>
              <a:t>More on </a:t>
            </a:r>
            <a:r>
              <a:rPr lang="en-US" dirty="0" smtClean="0"/>
              <a:t>Conditionals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QUIZ (Part 1)</a:t>
            </a:r>
            <a:endParaRPr lang="en-GB" dirty="0"/>
          </a:p>
        </p:txBody>
      </p:sp>
      <p:sp>
        <p:nvSpPr>
          <p:cNvPr id="4" name="Rectangle 15"/>
          <p:cNvSpPr>
            <a:spLocks noChangeArrowheads="1"/>
          </p:cNvSpPr>
          <p:nvPr/>
        </p:nvSpPr>
        <p:spPr bwMode="auto">
          <a:xfrm>
            <a:off x="2254743" y="1381841"/>
            <a:ext cx="774863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&amp;&amp; y &gt; 10) { </a:t>
            </a:r>
            <a:r>
              <a:rPr lang="en-GB" dirty="0">
                <a:solidFill>
                  <a:schemeClr val="accent2">
                    <a:lumMod val="25000"/>
                  </a:schemeClr>
                </a:solidFill>
                <a:latin typeface="Lucida Console" pitchFamily="49" charset="0"/>
              </a:rPr>
              <a:t>// x &amp; y are </a:t>
            </a:r>
            <a:r>
              <a:rPr lang="en-GB" dirty="0" err="1">
                <a:solidFill>
                  <a:schemeClr val="accent2">
                    <a:lumMod val="25000"/>
                  </a:schemeClr>
                </a:solidFill>
                <a:latin typeface="Lucida Console" pitchFamily="49" charset="0"/>
              </a:rPr>
              <a:t>int</a:t>
            </a:r>
            <a:r>
              <a:rPr lang="en-GB" dirty="0">
                <a:solidFill>
                  <a:schemeClr val="accent2">
                    <a:lumMod val="25000"/>
                  </a:schemeClr>
                </a:solidFill>
                <a:latin typeface="Lucida Console" pitchFamily="49" charset="0"/>
              </a:rPr>
              <a:t> with values</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(“What could we say here?”);</a:t>
            </a:r>
            <a:br>
              <a:rPr lang="en-GB" dirty="0">
                <a:latin typeface="Lucida Console" pitchFamily="49" charset="0"/>
              </a:rPr>
            </a:br>
            <a:r>
              <a:rPr lang="en-GB" dirty="0">
                <a:latin typeface="Lucida Console" pitchFamily="49" charset="0"/>
              </a:rPr>
              <a:t>}</a:t>
            </a:r>
          </a:p>
        </p:txBody>
      </p:sp>
      <p:sp>
        <p:nvSpPr>
          <p:cNvPr id="5" name="Rectangle 15"/>
          <p:cNvSpPr>
            <a:spLocks noChangeArrowheads="1"/>
          </p:cNvSpPr>
          <p:nvPr/>
        </p:nvSpPr>
        <p:spPr bwMode="auto">
          <a:xfrm>
            <a:off x="9667689" y="138402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8" name="Rectangle 15"/>
          <p:cNvSpPr>
            <a:spLocks noChangeArrowheads="1"/>
          </p:cNvSpPr>
          <p:nvPr/>
        </p:nvSpPr>
        <p:spPr bwMode="auto">
          <a:xfrm>
            <a:off x="2255913" y="29772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 y &gt; 10)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(“What could we say here?”);</a:t>
            </a:r>
            <a:br>
              <a:rPr lang="en-GB" dirty="0">
                <a:latin typeface="Lucida Console" pitchFamily="49" charset="0"/>
              </a:rPr>
            </a:br>
            <a:r>
              <a:rPr lang="en-GB" dirty="0">
                <a:latin typeface="Lucida Console" pitchFamily="49" charset="0"/>
              </a:rPr>
              <a:t>}</a:t>
            </a:r>
          </a:p>
        </p:txBody>
      </p:sp>
      <p:sp>
        <p:nvSpPr>
          <p:cNvPr id="10" name="Rectangle 15"/>
          <p:cNvSpPr>
            <a:spLocks noChangeArrowheads="1"/>
          </p:cNvSpPr>
          <p:nvPr/>
        </p:nvSpPr>
        <p:spPr bwMode="auto">
          <a:xfrm>
            <a:off x="9667882" y="297483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13" name="Rectangle 15"/>
          <p:cNvSpPr>
            <a:spLocks noChangeArrowheads="1"/>
          </p:cNvSpPr>
          <p:nvPr/>
        </p:nvSpPr>
        <p:spPr bwMode="auto">
          <a:xfrm>
            <a:off x="2258688" y="45926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a:t>
            </a:r>
            <a:r>
              <a:rPr lang="en-GB" dirty="0" err="1">
                <a:latin typeface="Lucida Console" pitchFamily="49" charset="0"/>
              </a:rPr>
              <a:t>isSummer</a:t>
            </a:r>
            <a:r>
              <a:rPr lang="en-GB" dirty="0">
                <a:latin typeface="Lucida Console" pitchFamily="49" charset="0"/>
              </a:rPr>
              <a:t>() || !</a:t>
            </a:r>
            <a:r>
              <a:rPr lang="en-GB" dirty="0" err="1">
                <a:latin typeface="Lucida Console" pitchFamily="49" charset="0"/>
              </a:rPr>
              <a:t>isWinter</a:t>
            </a:r>
            <a:r>
              <a:rPr lang="en-GB" dirty="0">
                <a:latin typeface="Lucida Console" pitchFamily="49" charset="0"/>
              </a:rPr>
              <a:t>()) { </a:t>
            </a:r>
            <a:r>
              <a:rPr lang="en-GB" dirty="0">
                <a:solidFill>
                  <a:schemeClr val="accent2">
                    <a:lumMod val="25000"/>
                  </a:schemeClr>
                </a:solidFill>
                <a:latin typeface="Lucida Console" pitchFamily="49" charset="0"/>
              </a:rPr>
              <a:t>// </a:t>
            </a:r>
            <a:r>
              <a:rPr lang="en-GB" dirty="0" err="1">
                <a:solidFill>
                  <a:schemeClr val="accent2">
                    <a:lumMod val="25000"/>
                  </a:schemeClr>
                </a:solidFill>
                <a:latin typeface="Lucida Console" pitchFamily="49" charset="0"/>
              </a:rPr>
              <a:t>boolean</a:t>
            </a:r>
            <a:r>
              <a:rPr lang="en-GB" dirty="0">
                <a:solidFill>
                  <a:schemeClr val="accent2">
                    <a:lumMod val="25000"/>
                  </a:schemeClr>
                </a:solidFill>
                <a:latin typeface="Lucida Console" pitchFamily="49" charset="0"/>
              </a:rPr>
              <a:t> methods</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(“What could we say here?”);</a:t>
            </a:r>
            <a:br>
              <a:rPr lang="en-GB" dirty="0">
                <a:latin typeface="Lucida Console" pitchFamily="49" charset="0"/>
              </a:rPr>
            </a:br>
            <a:r>
              <a:rPr lang="en-GB" dirty="0">
                <a:latin typeface="Lucida Console" pitchFamily="49" charset="0"/>
              </a:rPr>
              <a:t>}</a:t>
            </a:r>
          </a:p>
        </p:txBody>
      </p:sp>
      <p:sp>
        <p:nvSpPr>
          <p:cNvPr id="14" name="Rectangle 15"/>
          <p:cNvSpPr>
            <a:spLocks noChangeArrowheads="1"/>
          </p:cNvSpPr>
          <p:nvPr/>
        </p:nvSpPr>
        <p:spPr bwMode="auto">
          <a:xfrm>
            <a:off x="9669256" y="459027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Tree>
    <p:extLst>
      <p:ext uri="{BB962C8B-B14F-4D97-AF65-F5344CB8AC3E}">
        <p14:creationId xmlns:p14="http://schemas.microsoft.com/office/powerpoint/2010/main" val="569230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QUIZ (Part 2)</a:t>
            </a:r>
            <a:endParaRPr lang="en-GB" dirty="0"/>
          </a:p>
        </p:txBody>
      </p:sp>
      <p:sp>
        <p:nvSpPr>
          <p:cNvPr id="3" name="Content Placeholder 2"/>
          <p:cNvSpPr>
            <a:spLocks noGrp="1"/>
          </p:cNvSpPr>
          <p:nvPr>
            <p:ph idx="1"/>
          </p:nvPr>
        </p:nvSpPr>
        <p:spPr>
          <a:xfrm>
            <a:off x="341272" y="1368256"/>
            <a:ext cx="11516239" cy="426930"/>
          </a:xfrm>
        </p:spPr>
        <p:txBody>
          <a:bodyPr/>
          <a:lstStyle/>
          <a:p>
            <a:pPr marL="342900" indent="-342900">
              <a:buFont typeface="Arial" panose="020B0604020202020204" pitchFamily="34" charset="0"/>
              <a:buChar char="•"/>
            </a:pPr>
            <a:r>
              <a:rPr lang="en-GB" b="1" dirty="0" smtClean="0"/>
              <a:t>Let’s see who has been paying attention?</a:t>
            </a:r>
            <a:endParaRPr lang="en-GB" b="1" dirty="0"/>
          </a:p>
        </p:txBody>
      </p:sp>
      <p:sp>
        <p:nvSpPr>
          <p:cNvPr id="4" name="Rectangle 15"/>
          <p:cNvSpPr>
            <a:spLocks noChangeArrowheads="1"/>
          </p:cNvSpPr>
          <p:nvPr/>
        </p:nvSpPr>
        <p:spPr bwMode="auto">
          <a:xfrm>
            <a:off x="2073988" y="1960426"/>
            <a:ext cx="8081139" cy="369075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9, y = 4;</a:t>
            </a:r>
            <a:br>
              <a:rPr lang="en-GB" dirty="0">
                <a:latin typeface="Lucida Console" pitchFamily="49" charset="0"/>
              </a:rPr>
            </a:br>
            <a:r>
              <a:rPr lang="en-GB" dirty="0">
                <a:latin typeface="Lucida Console" pitchFamily="49" charset="0"/>
              </a:rPr>
              <a:t/>
            </a:r>
            <a:br>
              <a:rPr lang="en-GB" dirty="0">
                <a:latin typeface="Lucida Console" pitchFamily="49" charset="0"/>
              </a:rPr>
            </a:br>
            <a:r>
              <a:rPr lang="en-GB" dirty="0">
                <a:latin typeface="Lucida Console" pitchFamily="49" charset="0"/>
              </a:rPr>
              <a:t>print( x &gt; y + 4 );</a:t>
            </a:r>
            <a:br>
              <a:rPr lang="en-GB" dirty="0">
                <a:latin typeface="Lucida Console" pitchFamily="49" charset="0"/>
              </a:rPr>
            </a:br>
            <a:r>
              <a:rPr lang="en-GB" dirty="0">
                <a:latin typeface="Lucida Console" pitchFamily="49" charset="0"/>
              </a:rPr>
              <a:t/>
            </a:r>
            <a:br>
              <a:rPr lang="en-GB" dirty="0">
                <a:latin typeface="Lucida Console" pitchFamily="49" charset="0"/>
              </a:rPr>
            </a:br>
            <a:r>
              <a:rPr lang="en-GB" dirty="0">
                <a:latin typeface="Lucida Console" pitchFamily="49" charset="0"/>
              </a:rPr>
              <a:t>print( x &gt; y++ * 2 );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&lt;= 36);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 1 );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a:t>
            </a:r>
            <a:br>
              <a:rPr lang="en-GB" dirty="0">
                <a:latin typeface="Lucida Console" pitchFamily="49" charset="0"/>
              </a:rPr>
            </a:br>
            <a:r>
              <a:rPr lang="en-GB" dirty="0">
                <a:latin typeface="Lucida Console" pitchFamily="49" charset="0"/>
              </a:rPr>
              <a:t/>
            </a:r>
            <a:br>
              <a:rPr lang="en-GB" dirty="0">
                <a:latin typeface="Lucida Console" pitchFamily="49" charset="0"/>
              </a:rPr>
            </a:br>
            <a:r>
              <a:rPr lang="en-GB" dirty="0">
                <a:latin typeface="Lucida Console" pitchFamily="49" charset="0"/>
              </a:rPr>
              <a:t>print( (x &gt; y) ? "Worm" : "</a:t>
            </a:r>
            <a:r>
              <a:rPr lang="en-GB" dirty="0" err="1">
                <a:latin typeface="Lucida Console" pitchFamily="49" charset="0"/>
              </a:rPr>
              <a:t>Word"+"s</a:t>
            </a:r>
            <a:r>
              <a:rPr lang="en-GB" dirty="0">
                <a:latin typeface="Lucida Console" pitchFamily="49" charset="0"/>
              </a:rPr>
              <a:t>"  ); </a:t>
            </a:r>
          </a:p>
        </p:txBody>
      </p:sp>
      <p:sp>
        <p:nvSpPr>
          <p:cNvPr id="14" name="Rectangle 15"/>
          <p:cNvSpPr>
            <a:spLocks noChangeArrowheads="1"/>
          </p:cNvSpPr>
          <p:nvPr/>
        </p:nvSpPr>
        <p:spPr bwMode="auto">
          <a:xfrm>
            <a:off x="8509208" y="1954676"/>
            <a:ext cx="1645921"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What would </a:t>
            </a:r>
            <a:br>
              <a:rPr lang="en-GB" dirty="0"/>
            </a:br>
            <a:r>
              <a:rPr lang="en-GB" dirty="0"/>
              <a:t>this  print?</a:t>
            </a:r>
          </a:p>
        </p:txBody>
      </p:sp>
    </p:spTree>
    <p:extLst>
      <p:ext uri="{BB962C8B-B14F-4D97-AF65-F5344CB8AC3E}">
        <p14:creationId xmlns:p14="http://schemas.microsoft.com/office/powerpoint/2010/main" val="914009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a:t>
            </a:r>
            <a:r>
              <a:rPr lang="en-GB" dirty="0" smtClean="0"/>
              <a:t>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Kids </a:t>
            </a:r>
            <a:r>
              <a:rPr lang="en-GB" dirty="0"/>
              <a:t>i</a:t>
            </a:r>
            <a:r>
              <a:rPr lang="en-GB" dirty="0" smtClean="0"/>
              <a:t>n </a:t>
            </a:r>
            <a:r>
              <a:rPr lang="en-GB" dirty="0"/>
              <a:t>a Candy Store (Part 2</a:t>
            </a:r>
            <a:r>
              <a:rPr lang="en-GB" dirty="0" smtClean="0"/>
              <a:t>)</a:t>
            </a:r>
            <a:endParaRPr lang="en-GB" dirty="0"/>
          </a:p>
          <a:p>
            <a:pPr marL="342900" indent="-342900">
              <a:buFont typeface="Arial" panose="020B0604020202020204" pitchFamily="34" charset="0"/>
              <a:buChar char="•"/>
            </a:pPr>
            <a:r>
              <a:rPr lang="en-GB" dirty="0"/>
              <a:t>Leap Year Algorithm</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8968999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Conditional operator - ?:</a:t>
            </a:r>
          </a:p>
          <a:p>
            <a:pPr marL="342900" indent="-342900">
              <a:buChar char="•"/>
            </a:pPr>
            <a:endParaRPr lang="en-GB" b="1" dirty="0"/>
          </a:p>
          <a:p>
            <a:pPr marL="342900" indent="-342900">
              <a:buChar char="•"/>
            </a:pPr>
            <a:r>
              <a:rPr lang="en-GB" b="1" dirty="0"/>
              <a:t>Logical operators &amp;&amp; || and !</a:t>
            </a:r>
          </a:p>
          <a:p>
            <a:pPr marL="684000" lvl="1" indent="-342900">
              <a:spcAft>
                <a:spcPts val="650"/>
              </a:spcAft>
              <a:buSzPct val="115000"/>
            </a:pPr>
            <a:r>
              <a:rPr lang="en-GB" dirty="0"/>
              <a:t>Short circuiting behaviour of &amp;&amp; and ||</a:t>
            </a:r>
          </a:p>
          <a:p>
            <a:pPr marL="342900" indent="-342900">
              <a:buChar char="•"/>
            </a:pPr>
            <a:endParaRPr lang="en-GB" b="1" dirty="0"/>
          </a:p>
          <a:p>
            <a:pPr marL="342900" indent="-342900">
              <a:buChar char="•"/>
            </a:pPr>
            <a:r>
              <a:rPr lang="en-GB" b="1" dirty="0"/>
              <a:t>Code structuring options</a:t>
            </a:r>
          </a:p>
          <a:p>
            <a:pPr marL="684000" lvl="1" indent="-342900">
              <a:spcAft>
                <a:spcPts val="650"/>
              </a:spcAft>
              <a:buSzPct val="115000"/>
            </a:pPr>
            <a:endParaRPr lang="en-GB" dirty="0"/>
          </a:p>
          <a:p>
            <a:pPr marL="342900" indent="-342900">
              <a:buChar char="•"/>
            </a:pPr>
            <a:endParaRPr lang="en-GB" b="1" dirty="0"/>
          </a:p>
          <a:p>
            <a:pPr marL="684000" lvl="1" indent="-342900">
              <a:spcAft>
                <a:spcPts val="650"/>
              </a:spcAft>
              <a:buSzPct val="115000"/>
            </a:pPr>
            <a:endParaRPr lang="en-GB"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3969917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Needed for lab work </a:t>
            </a:r>
            <a:endParaRPr lang="en-GB" dirty="0"/>
          </a:p>
        </p:txBody>
      </p:sp>
      <p:sp>
        <p:nvSpPr>
          <p:cNvPr id="3" name="Content Placeholder 2"/>
          <p:cNvSpPr>
            <a:spLocks noGrp="1"/>
          </p:cNvSpPr>
          <p:nvPr>
            <p:ph idx="1"/>
          </p:nvPr>
        </p:nvSpPr>
        <p:spPr>
          <a:xfrm>
            <a:off x="341550" y="5849053"/>
            <a:ext cx="11730377" cy="725233"/>
          </a:xfrm>
        </p:spPr>
        <p:txBody>
          <a:bodyPr vert="horz" lIns="0" tIns="0" rIns="0" bIns="0" rtlCol="0" anchor="t" anchorCtr="0">
            <a:noAutofit/>
          </a:bodyPr>
          <a:lstStyle/>
          <a:p>
            <a:r>
              <a:rPr lang="en-GB" b="1" dirty="0"/>
              <a:t>The rule for leap years</a:t>
            </a:r>
          </a:p>
          <a:p>
            <a:pPr marL="342000" lvl="1" indent="-342900">
              <a:buSzPct val="115000"/>
            </a:pPr>
            <a:r>
              <a:rPr lang="en-GB" dirty="0"/>
              <a:t>Is a leap year if the ‘year’ is ‘divisible by </a:t>
            </a:r>
            <a:r>
              <a:rPr lang="en-GB" dirty="0" smtClean="0"/>
              <a:t>four’ </a:t>
            </a:r>
            <a:r>
              <a:rPr lang="en-GB" dirty="0" smtClean="0"/>
              <a:t>and (‘</a:t>
            </a:r>
            <a:r>
              <a:rPr lang="en-GB" dirty="0"/>
              <a:t>divisible by 400’ or ‘not divisible by 100</a:t>
            </a:r>
            <a:r>
              <a:rPr lang="en-GB" dirty="0" smtClean="0"/>
              <a:t>’)</a:t>
            </a: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p:txBody>
      </p:sp>
      <p:sp>
        <p:nvSpPr>
          <p:cNvPr id="4" name="Flowchart: Decision 3"/>
          <p:cNvSpPr/>
          <p:nvPr/>
        </p:nvSpPr>
        <p:spPr>
          <a:xfrm>
            <a:off x="7138730" y="1735352"/>
            <a:ext cx="3336757" cy="1347537"/>
          </a:xfrm>
          <a:prstGeom prst="flowChartDecision">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500" dirty="0">
                <a:solidFill>
                  <a:schemeClr val="tx1"/>
                </a:solidFill>
                <a:cs typeface="Arial" pitchFamily="34" charset="0"/>
              </a:rPr>
              <a:t>year % 4 == 0</a:t>
            </a:r>
          </a:p>
        </p:txBody>
      </p:sp>
      <p:cxnSp>
        <p:nvCxnSpPr>
          <p:cNvPr id="6" name="Straight Connector 5"/>
          <p:cNvCxnSpPr>
            <a:stCxn id="103" idx="2"/>
            <a:endCxn id="4" idx="0"/>
          </p:cNvCxnSpPr>
          <p:nvPr/>
        </p:nvCxnSpPr>
        <p:spPr>
          <a:xfrm rot="5400000">
            <a:off x="8684310" y="1604523"/>
            <a:ext cx="253629" cy="8029"/>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940841" y="3660407"/>
            <a:ext cx="1716505" cy="545431"/>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Not a Leap Year</a:t>
            </a:r>
          </a:p>
        </p:txBody>
      </p:sp>
      <p:sp>
        <p:nvSpPr>
          <p:cNvPr id="21" name="Rectangle 20"/>
          <p:cNvSpPr/>
          <p:nvPr/>
        </p:nvSpPr>
        <p:spPr>
          <a:xfrm>
            <a:off x="8742945" y="3114973"/>
            <a:ext cx="657726" cy="288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false</a:t>
            </a:r>
          </a:p>
        </p:txBody>
      </p:sp>
      <p:sp>
        <p:nvSpPr>
          <p:cNvPr id="25" name="Rectangle 24"/>
          <p:cNvSpPr/>
          <p:nvPr/>
        </p:nvSpPr>
        <p:spPr>
          <a:xfrm>
            <a:off x="6553197" y="2128384"/>
            <a:ext cx="657726" cy="288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true</a:t>
            </a:r>
          </a:p>
        </p:txBody>
      </p:sp>
      <p:sp>
        <p:nvSpPr>
          <p:cNvPr id="41" name="Rectangle 40"/>
          <p:cNvSpPr/>
          <p:nvPr/>
        </p:nvSpPr>
        <p:spPr>
          <a:xfrm>
            <a:off x="2052085" y="2968358"/>
            <a:ext cx="2284504" cy="344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true (not div by 100)</a:t>
            </a:r>
          </a:p>
        </p:txBody>
      </p:sp>
      <p:sp>
        <p:nvSpPr>
          <p:cNvPr id="42" name="Rectangle 41"/>
          <p:cNvSpPr/>
          <p:nvPr/>
        </p:nvSpPr>
        <p:spPr>
          <a:xfrm>
            <a:off x="1884946" y="4807419"/>
            <a:ext cx="1716505" cy="545431"/>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Is a Leap Year</a:t>
            </a:r>
          </a:p>
        </p:txBody>
      </p:sp>
      <p:sp>
        <p:nvSpPr>
          <p:cNvPr id="47" name="Rectangle 46"/>
          <p:cNvSpPr/>
          <p:nvPr/>
        </p:nvSpPr>
        <p:spPr>
          <a:xfrm>
            <a:off x="4812635" y="3066849"/>
            <a:ext cx="1876928" cy="352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false(div by 100)</a:t>
            </a:r>
          </a:p>
        </p:txBody>
      </p:sp>
      <p:sp>
        <p:nvSpPr>
          <p:cNvPr id="48" name="Flowchart: Decision 47"/>
          <p:cNvSpPr/>
          <p:nvPr/>
        </p:nvSpPr>
        <p:spPr>
          <a:xfrm>
            <a:off x="2719136" y="1751383"/>
            <a:ext cx="3449052" cy="1347537"/>
          </a:xfrm>
          <a:prstGeom prst="flowChartDecision">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500" dirty="0">
                <a:solidFill>
                  <a:schemeClr val="tx1"/>
                </a:solidFill>
                <a:cs typeface="Arial" pitchFamily="34" charset="0"/>
              </a:rPr>
              <a:t>year % 100 != 0</a:t>
            </a:r>
          </a:p>
        </p:txBody>
      </p:sp>
      <p:sp>
        <p:nvSpPr>
          <p:cNvPr id="80" name="Rectangle 79"/>
          <p:cNvSpPr/>
          <p:nvPr/>
        </p:nvSpPr>
        <p:spPr>
          <a:xfrm>
            <a:off x="4507831" y="4783356"/>
            <a:ext cx="657726" cy="288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true</a:t>
            </a:r>
          </a:p>
        </p:txBody>
      </p:sp>
      <p:cxnSp>
        <p:nvCxnSpPr>
          <p:cNvPr id="82" name="Straight Arrow Connector 81"/>
          <p:cNvCxnSpPr>
            <a:stCxn id="48" idx="2"/>
            <a:endCxn id="42" idx="0"/>
          </p:cNvCxnSpPr>
          <p:nvPr/>
        </p:nvCxnSpPr>
        <p:spPr>
          <a:xfrm rot="5400000">
            <a:off x="2739182" y="3102936"/>
            <a:ext cx="1708499" cy="1700464"/>
          </a:xfrm>
          <a:prstGeom prst="straightConnector1">
            <a:avLst/>
          </a:prstGeom>
          <a:ln w="19050">
            <a:solidFill>
              <a:srgbClr val="004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06" idx="3"/>
            <a:endCxn id="16" idx="2"/>
          </p:cNvCxnSpPr>
          <p:nvPr/>
        </p:nvCxnSpPr>
        <p:spPr>
          <a:xfrm flipH="1" flipV="1">
            <a:off x="8799093" y="4205838"/>
            <a:ext cx="8020" cy="874285"/>
          </a:xfrm>
          <a:prstGeom prst="straightConnector1">
            <a:avLst/>
          </a:prstGeom>
          <a:ln w="19050">
            <a:solidFill>
              <a:srgbClr val="004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8" idx="2"/>
            <a:endCxn id="106" idx="0"/>
          </p:cNvCxnSpPr>
          <p:nvPr/>
        </p:nvCxnSpPr>
        <p:spPr>
          <a:xfrm rot="16200000" flipH="1">
            <a:off x="5109407" y="2433174"/>
            <a:ext cx="1307434" cy="2638925"/>
          </a:xfrm>
          <a:prstGeom prst="straightConnector1">
            <a:avLst/>
          </a:prstGeom>
          <a:ln w="19050">
            <a:solidFill>
              <a:srgbClr val="004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 idx="1"/>
          </p:cNvCxnSpPr>
          <p:nvPr/>
        </p:nvCxnSpPr>
        <p:spPr>
          <a:xfrm rot="10800000" flipV="1">
            <a:off x="6079955" y="2409120"/>
            <a:ext cx="1058774" cy="8010"/>
          </a:xfrm>
          <a:prstGeom prst="straightConnector1">
            <a:avLst/>
          </a:prstGeom>
          <a:ln w="19050">
            <a:solidFill>
              <a:srgbClr val="004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 idx="2"/>
            <a:endCxn id="16" idx="0"/>
          </p:cNvCxnSpPr>
          <p:nvPr/>
        </p:nvCxnSpPr>
        <p:spPr>
          <a:xfrm rot="5400000">
            <a:off x="8514342" y="3367641"/>
            <a:ext cx="577518" cy="8015"/>
          </a:xfrm>
          <a:prstGeom prst="straightConnector1">
            <a:avLst/>
          </a:prstGeom>
          <a:ln w="19050">
            <a:solidFill>
              <a:srgbClr val="004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6" idx="1"/>
            <a:endCxn id="42" idx="3"/>
          </p:cNvCxnSpPr>
          <p:nvPr/>
        </p:nvCxnSpPr>
        <p:spPr>
          <a:xfrm rot="10800000" flipV="1">
            <a:off x="3601452" y="5080122"/>
            <a:ext cx="1756611" cy="12"/>
          </a:xfrm>
          <a:prstGeom prst="straightConnector1">
            <a:avLst/>
          </a:prstGeom>
          <a:ln w="19050">
            <a:solidFill>
              <a:srgbClr val="004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734922" y="4695120"/>
            <a:ext cx="657726" cy="288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false</a:t>
            </a:r>
          </a:p>
        </p:txBody>
      </p:sp>
      <p:sp>
        <p:nvSpPr>
          <p:cNvPr id="103" name="Flowchart: Preparation 102"/>
          <p:cNvSpPr/>
          <p:nvPr/>
        </p:nvSpPr>
        <p:spPr>
          <a:xfrm>
            <a:off x="8197516" y="869074"/>
            <a:ext cx="1235242" cy="612648"/>
          </a:xfrm>
          <a:prstGeom prst="flowChartPreparation">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cs typeface="Arial" pitchFamily="34" charset="0"/>
              </a:rPr>
              <a:t>Enter year</a:t>
            </a:r>
          </a:p>
        </p:txBody>
      </p:sp>
      <p:sp>
        <p:nvSpPr>
          <p:cNvPr id="106" name="Flowchart: Decision 105"/>
          <p:cNvSpPr/>
          <p:nvPr/>
        </p:nvSpPr>
        <p:spPr>
          <a:xfrm>
            <a:off x="5358061" y="4406354"/>
            <a:ext cx="3449052" cy="1347537"/>
          </a:xfrm>
          <a:prstGeom prst="flowChartDecision">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500" dirty="0">
                <a:solidFill>
                  <a:schemeClr val="tx1"/>
                </a:solidFill>
                <a:cs typeface="Arial" pitchFamily="34" charset="0"/>
              </a:rPr>
              <a:t>year % 400 == 0</a:t>
            </a:r>
          </a:p>
        </p:txBody>
      </p:sp>
    </p:spTree>
    <p:extLst>
      <p:ext uri="{BB962C8B-B14F-4D97-AF65-F5344CB8AC3E}">
        <p14:creationId xmlns:p14="http://schemas.microsoft.com/office/powerpoint/2010/main" val="641517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4"/>
            <a:ext cx="6702280" cy="5106234"/>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cover the conditional expressions of the Java language</a:t>
            </a:r>
          </a:p>
          <a:p>
            <a:pPr marL="342900" indent="-342900">
              <a:buChar char="•"/>
            </a:pPr>
            <a:r>
              <a:rPr lang="en-GB" b="1" dirty="0"/>
              <a:t>Contents</a:t>
            </a:r>
          </a:p>
          <a:p>
            <a:pPr marL="684000" lvl="1" indent="-342900">
              <a:buSzPct val="115000"/>
            </a:pPr>
            <a:r>
              <a:rPr lang="en-GB" dirty="0"/>
              <a:t>The Conditional operator  </a:t>
            </a:r>
            <a:r>
              <a:rPr lang="en-GB" dirty="0" smtClean="0"/>
              <a:t>?:</a:t>
            </a:r>
            <a:endParaRPr lang="en-GB" dirty="0"/>
          </a:p>
          <a:p>
            <a:pPr marL="684000" lvl="1" indent="-342900">
              <a:buSzPct val="115000"/>
            </a:pPr>
            <a:r>
              <a:rPr lang="en-GB" dirty="0"/>
              <a:t>Logical operators (AND, OR </a:t>
            </a:r>
            <a:r>
              <a:rPr lang="en-GB" dirty="0" smtClean="0"/>
              <a:t>and </a:t>
            </a:r>
            <a:r>
              <a:rPr lang="en-GB" dirty="0"/>
              <a:t>NOT)</a:t>
            </a:r>
          </a:p>
          <a:p>
            <a:pPr marL="1026000" lvl="1" indent="-342900">
              <a:buSzPct val="115000"/>
            </a:pPr>
            <a:r>
              <a:rPr lang="en-GB" dirty="0"/>
              <a:t>But in Java, - &amp;&amp; || and !</a:t>
            </a:r>
          </a:p>
          <a:p>
            <a:pPr marL="684000" lvl="1" indent="-342900">
              <a:buSzPct val="115000"/>
            </a:pPr>
            <a:r>
              <a:rPr lang="en-GB" dirty="0"/>
              <a:t>Options for structuring statements in </a:t>
            </a:r>
            <a:r>
              <a:rPr lang="en-GB" dirty="0" smtClean="0"/>
              <a:t>methods</a:t>
            </a:r>
            <a:endParaRPr lang="en-GB" b="1" dirty="0"/>
          </a:p>
          <a:p>
            <a:pPr marL="342900" indent="-342900">
              <a:buChar char="•"/>
            </a:pPr>
            <a:r>
              <a:rPr lang="en-GB" b="1" dirty="0" smtClean="0"/>
              <a:t>Hands-on </a:t>
            </a:r>
            <a:r>
              <a:rPr lang="en-GB" b="1" dirty="0"/>
              <a:t>Labs</a:t>
            </a:r>
          </a:p>
          <a:p>
            <a:pPr marL="684000" lvl="1" indent="-342900">
              <a:buSzPct val="115000"/>
            </a:pPr>
            <a:r>
              <a:rPr lang="en-GB" dirty="0"/>
              <a:t>Kids </a:t>
            </a:r>
            <a:r>
              <a:rPr lang="en-GB" dirty="0" smtClean="0"/>
              <a:t>in </a:t>
            </a:r>
            <a:r>
              <a:rPr lang="en-GB" dirty="0"/>
              <a:t>a Candy Store (Part 2</a:t>
            </a:r>
            <a:r>
              <a:rPr lang="en-GB" dirty="0" smtClean="0"/>
              <a:t>)</a:t>
            </a:r>
            <a:endParaRPr lang="en-GB" dirty="0"/>
          </a:p>
          <a:p>
            <a:pPr marL="684000" lvl="1" indent="-342900">
              <a:buSzPct val="115000"/>
            </a:pPr>
            <a:r>
              <a:rPr lang="en-GB" dirty="0"/>
              <a:t>Leap Year algorithm</a:t>
            </a:r>
          </a:p>
          <a:p>
            <a:pPr marL="342900" indent="-342900">
              <a:buChar char="•"/>
            </a:pPr>
            <a:endParaRPr lang="en-IN" b="1" dirty="0"/>
          </a:p>
        </p:txBody>
      </p:sp>
    </p:spTree>
    <p:extLst>
      <p:ext uri="{BB962C8B-B14F-4D97-AF65-F5344CB8AC3E}">
        <p14:creationId xmlns:p14="http://schemas.microsoft.com/office/powerpoint/2010/main" val="30378907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500" dirty="0" smtClean="0"/>
              <a:t>The Conditional Operator ( ? : ) – </a:t>
            </a:r>
            <a:r>
              <a:rPr lang="en-GB" sz="3500" dirty="0" err="1" smtClean="0"/>
              <a:t>a.k.a</a:t>
            </a:r>
            <a:r>
              <a:rPr lang="en-GB" sz="3500" dirty="0" smtClean="0"/>
              <a:t> ‘ternary’ operator</a:t>
            </a:r>
            <a:endParaRPr lang="en-GB" sz="3500" dirty="0"/>
          </a:p>
        </p:txBody>
      </p:sp>
      <p:sp>
        <p:nvSpPr>
          <p:cNvPr id="3" name="Content Placeholder 2"/>
          <p:cNvSpPr>
            <a:spLocks noGrp="1"/>
          </p:cNvSpPr>
          <p:nvPr>
            <p:ph idx="1"/>
          </p:nvPr>
        </p:nvSpPr>
        <p:spPr>
          <a:xfrm>
            <a:off x="341272" y="1368256"/>
            <a:ext cx="11516239" cy="747623"/>
          </a:xfrm>
        </p:spPr>
        <p:txBody>
          <a:bodyPr vert="horz" lIns="0" tIns="0" rIns="0" bIns="0" rtlCol="0" anchor="t" anchorCtr="0">
            <a:noAutofit/>
          </a:bodyPr>
          <a:lstStyle/>
          <a:p>
            <a:pPr marL="342900" indent="-342900">
              <a:buFont typeface="Arial" panose="020B0604020202020204" pitchFamily="34" charset="0"/>
              <a:buChar char="•"/>
            </a:pPr>
            <a:r>
              <a:rPr lang="en-GB" b="1"/>
              <a:t>Produces less code for simple if statements resulting in a value</a:t>
            </a:r>
          </a:p>
          <a:p>
            <a:pPr marL="342900" indent="-342900">
              <a:buFont typeface="Arial" panose="020B0604020202020204" pitchFamily="34" charset="0"/>
              <a:buChar char="•"/>
            </a:pPr>
            <a:r>
              <a:rPr lang="en-GB" b="1"/>
              <a:t>These two examples produce the same result.</a:t>
            </a:r>
          </a:p>
          <a:p>
            <a:pPr marL="342900" indent="-342900">
              <a:buFont typeface="Arial" panose="020B0604020202020204" pitchFamily="34" charset="0"/>
              <a:buChar char="•"/>
            </a:pPr>
            <a:endParaRPr lang="en-GB" b="1" dirty="0"/>
          </a:p>
        </p:txBody>
      </p:sp>
      <p:sp>
        <p:nvSpPr>
          <p:cNvPr id="13" name="Rectangle 12"/>
          <p:cNvSpPr/>
          <p:nvPr/>
        </p:nvSpPr>
        <p:spPr>
          <a:xfrm>
            <a:off x="4253048" y="3828814"/>
            <a:ext cx="3614467" cy="2062103"/>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double</a:t>
            </a:r>
            <a:r>
              <a:rPr lang="en-GB" sz="1600" dirty="0">
                <a:solidFill>
                  <a:srgbClr val="000000"/>
                </a:solidFill>
                <a:latin typeface="Consolas" panose="020B0609020204030204" pitchFamily="49" charset="0"/>
              </a:rPr>
              <a:t> salary = </a:t>
            </a:r>
            <a:r>
              <a:rPr lang="en-GB" sz="1600" dirty="0" err="1">
                <a:solidFill>
                  <a:srgbClr val="000000"/>
                </a:solidFill>
                <a:latin typeface="Consolas" panose="020B0609020204030204" pitchFamily="49" charset="0"/>
              </a:rPr>
              <a:t>getSalary</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(salary &lt; 21000) {</a:t>
            </a:r>
          </a:p>
          <a:p>
            <a:r>
              <a:rPr lang="en-GB" sz="1600" dirty="0">
                <a:solidFill>
                  <a:srgbClr val="000000"/>
                </a:solidFill>
                <a:latin typeface="Consolas" panose="020B0609020204030204" pitchFamily="49" charset="0"/>
              </a:rPr>
              <a:t>    rate = 0.2;</a:t>
            </a:r>
          </a:p>
          <a:p>
            <a:r>
              <a:rPr lang="en-GB" sz="1600" dirty="0">
                <a:solidFill>
                  <a:srgbClr val="000000"/>
                </a:solidFill>
                <a:latin typeface="Consolas" panose="020B0609020204030204" pitchFamily="49" charset="0"/>
              </a:rPr>
              <a:t>}</a:t>
            </a:r>
          </a:p>
          <a:p>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rate = 0.4;</a:t>
            </a:r>
          </a:p>
          <a:p>
            <a:r>
              <a:rPr lang="en-GB" sz="1600" dirty="0">
                <a:solidFill>
                  <a:srgbClr val="000000"/>
                </a:solidFill>
                <a:latin typeface="Consolas" panose="020B0609020204030204" pitchFamily="49" charset="0"/>
              </a:rPr>
              <a:t>}</a:t>
            </a:r>
          </a:p>
        </p:txBody>
      </p:sp>
      <p:sp>
        <p:nvSpPr>
          <p:cNvPr id="14" name="Rectangle 13"/>
          <p:cNvSpPr/>
          <p:nvPr/>
        </p:nvSpPr>
        <p:spPr>
          <a:xfrm>
            <a:off x="2047560" y="2407818"/>
            <a:ext cx="5819954"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salary = </a:t>
            </a:r>
            <a:r>
              <a:rPr lang="en-GB" dirty="0" err="1">
                <a:solidFill>
                  <a:srgbClr val="000000"/>
                </a:solidFill>
                <a:latin typeface="Consolas" panose="020B0609020204030204" pitchFamily="49" charset="0"/>
              </a:rPr>
              <a:t>getSalary</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rate = (salary &lt; 21000) ? 0.2 : 0.4;</a:t>
            </a:r>
          </a:p>
        </p:txBody>
      </p:sp>
    </p:spTree>
    <p:extLst>
      <p:ext uri="{BB962C8B-B14F-4D97-AF65-F5344CB8AC3E}">
        <p14:creationId xmlns:p14="http://schemas.microsoft.com/office/powerpoint/2010/main" val="2106363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operators AND </a:t>
            </a:r>
            <a:r>
              <a:rPr lang="en-GB" dirty="0" err="1" smtClean="0"/>
              <a:t>and</a:t>
            </a:r>
            <a:r>
              <a:rPr lang="en-GB" dirty="0" smtClean="0"/>
              <a:t> OR</a:t>
            </a:r>
            <a:endParaRPr lang="en-GB" dirty="0"/>
          </a:p>
        </p:txBody>
      </p:sp>
      <p:sp>
        <p:nvSpPr>
          <p:cNvPr id="6" name="Rectangle 12"/>
          <p:cNvSpPr>
            <a:spLocks noChangeArrowheads="1"/>
          </p:cNvSpPr>
          <p:nvPr/>
        </p:nvSpPr>
        <p:spPr bwMode="auto">
          <a:xfrm>
            <a:off x="9783866" y="1514362"/>
            <a:ext cx="797004"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dirty="0"/>
              <a:t>AND</a:t>
            </a:r>
          </a:p>
          <a:p>
            <a:pPr defTabSz="739775" eaLnBrk="0" hangingPunct="0"/>
            <a:r>
              <a:rPr lang="en-GB" sz="2000" dirty="0"/>
              <a:t>OR</a:t>
            </a:r>
          </a:p>
          <a:p>
            <a:pPr defTabSz="739775" eaLnBrk="0" hangingPunct="0"/>
            <a:r>
              <a:rPr lang="en-GB" sz="2000" dirty="0"/>
              <a:t>NOT</a:t>
            </a:r>
          </a:p>
        </p:txBody>
      </p:sp>
      <p:sp>
        <p:nvSpPr>
          <p:cNvPr id="7" name="Rectangle 13"/>
          <p:cNvSpPr>
            <a:spLocks noChangeArrowheads="1"/>
          </p:cNvSpPr>
          <p:nvPr/>
        </p:nvSpPr>
        <p:spPr bwMode="auto">
          <a:xfrm>
            <a:off x="8959101" y="1514362"/>
            <a:ext cx="827623"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b="1" dirty="0">
                <a:latin typeface="Courier New" pitchFamily="49" charset="0"/>
              </a:rPr>
              <a:t>&amp;&amp;</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latinLnBrk="1" hangingPunct="0"/>
            <a:endParaRPr lang="en-GB" sz="2000" b="1" dirty="0">
              <a:latin typeface="Courier New" pitchFamily="49" charset="0"/>
            </a:endParaRPr>
          </a:p>
        </p:txBody>
      </p:sp>
      <p:sp>
        <p:nvSpPr>
          <p:cNvPr id="9" name="Rectangle 15"/>
          <p:cNvSpPr>
            <a:spLocks noChangeArrowheads="1"/>
          </p:cNvSpPr>
          <p:nvPr/>
        </p:nvSpPr>
        <p:spPr bwMode="auto">
          <a:xfrm>
            <a:off x="1820150" y="1506030"/>
            <a:ext cx="701521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2,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&amp;&amp;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"Will we see this?" );</a:t>
            </a:r>
          </a:p>
          <a:p>
            <a:pPr defTabSz="739775" eaLnBrk="0" hangingPunct="0">
              <a:defRPr/>
            </a:pPr>
            <a:r>
              <a:rPr lang="en-GB" dirty="0">
                <a:latin typeface="Lucida Console" pitchFamily="49" charset="0"/>
              </a:rPr>
              <a:t>}</a:t>
            </a:r>
          </a:p>
        </p:txBody>
      </p:sp>
      <p:sp>
        <p:nvSpPr>
          <p:cNvPr id="12" name="Rectangle 15"/>
          <p:cNvSpPr>
            <a:spLocks noChangeArrowheads="1"/>
          </p:cNvSpPr>
          <p:nvPr/>
        </p:nvSpPr>
        <p:spPr bwMode="auto">
          <a:xfrm>
            <a:off x="1815186" y="3098081"/>
            <a:ext cx="702047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6,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"Will we see this?" );</a:t>
            </a:r>
          </a:p>
          <a:p>
            <a:pPr defTabSz="739775" eaLnBrk="0" hangingPunct="0">
              <a:defRPr/>
            </a:pPr>
            <a:r>
              <a:rPr lang="en-GB" dirty="0">
                <a:latin typeface="Lucida Console" pitchFamily="49" charset="0"/>
              </a:rPr>
              <a:t>}</a:t>
            </a:r>
          </a:p>
        </p:txBody>
      </p:sp>
      <p:sp>
        <p:nvSpPr>
          <p:cNvPr id="13" name="Rectangle 15"/>
          <p:cNvSpPr>
            <a:spLocks noChangeArrowheads="1"/>
          </p:cNvSpPr>
          <p:nvPr/>
        </p:nvSpPr>
        <p:spPr bwMode="auto">
          <a:xfrm>
            <a:off x="1808308" y="4700319"/>
            <a:ext cx="702775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1, var2 = 2, var3 = 3;</a:t>
            </a:r>
          </a:p>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2) &amp;&amp; (var3 == 1))</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"Will we see this?" );</a:t>
            </a: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8503591" y="1505882"/>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4" name="Rectangle 15"/>
          <p:cNvSpPr>
            <a:spLocks noChangeArrowheads="1"/>
          </p:cNvSpPr>
          <p:nvPr/>
        </p:nvSpPr>
        <p:spPr bwMode="auto">
          <a:xfrm>
            <a:off x="8503591" y="30940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5" name="Rectangle 15"/>
          <p:cNvSpPr>
            <a:spLocks noChangeArrowheads="1"/>
          </p:cNvSpPr>
          <p:nvPr/>
        </p:nvSpPr>
        <p:spPr bwMode="auto">
          <a:xfrm>
            <a:off x="8503591" y="46944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Tree>
    <p:extLst>
      <p:ext uri="{BB962C8B-B14F-4D97-AF65-F5344CB8AC3E}">
        <p14:creationId xmlns:p14="http://schemas.microsoft.com/office/powerpoint/2010/main" val="236582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operator – NOT (!) </a:t>
            </a:r>
            <a:endParaRPr lang="en-GB" dirty="0"/>
          </a:p>
        </p:txBody>
      </p:sp>
      <p:sp>
        <p:nvSpPr>
          <p:cNvPr id="9" name="Rectangle 15"/>
          <p:cNvSpPr>
            <a:spLocks noChangeArrowheads="1"/>
          </p:cNvSpPr>
          <p:nvPr/>
        </p:nvSpPr>
        <p:spPr bwMode="auto">
          <a:xfrm>
            <a:off x="2011344" y="1364982"/>
            <a:ext cx="7999200"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String </a:t>
            </a:r>
            <a:r>
              <a:rPr lang="en-GB" dirty="0">
                <a:latin typeface="Lucida Console" pitchFamily="49" charset="0"/>
              </a:rPr>
              <a:t>name = </a:t>
            </a:r>
            <a:r>
              <a:rPr lang="en-GB" dirty="0" err="1">
                <a:latin typeface="Lucida Console" pitchFamily="49" charset="0"/>
              </a:rPr>
              <a:t>getName</a:t>
            </a:r>
            <a:r>
              <a:rPr lang="en-GB" dirty="0">
                <a:latin typeface="Lucida Console" pitchFamily="49" charset="0"/>
              </a:rPr>
              <a:t>();</a:t>
            </a:r>
            <a:br>
              <a:rPr lang="en-GB" dirty="0">
                <a:latin typeface="Lucida Console" pitchFamily="49" charset="0"/>
              </a:rPr>
            </a:br>
            <a:endParaRPr lang="en-GB" dirty="0">
              <a:latin typeface="Lucida Console" pitchFamily="49" charset="0"/>
            </a:endParaRP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 { } </a:t>
            </a:r>
            <a:r>
              <a:rPr lang="en-GB" dirty="0">
                <a:solidFill>
                  <a:schemeClr val="accent6">
                    <a:lumMod val="50000"/>
                  </a:schemeClr>
                </a:solidFill>
                <a:latin typeface="Lucida Console" pitchFamily="49" charset="0"/>
              </a:rPr>
              <a:t>// does nothing </a:t>
            </a:r>
          </a:p>
          <a:p>
            <a:pPr defTabSz="739775" eaLnBrk="0" hangingPunct="0">
              <a:defRPr/>
            </a:pPr>
            <a:r>
              <a:rPr lang="en-GB" dirty="0">
                <a:solidFill>
                  <a:schemeClr val="tx1">
                    <a:lumMod val="60000"/>
                    <a:lumOff val="40000"/>
                  </a:schemeClr>
                </a:solidFill>
                <a:latin typeface="Lucida Console" pitchFamily="49" charset="0"/>
              </a:rPr>
              <a:t>  </a:t>
            </a: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err="1">
                <a:latin typeface="Lucida Console" pitchFamily="49" charset="0"/>
              </a:rPr>
              <a:t>System.out.println</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  }</a:t>
            </a:r>
          </a:p>
        </p:txBody>
      </p:sp>
      <p:sp>
        <p:nvSpPr>
          <p:cNvPr id="13" name="Rectangle 15"/>
          <p:cNvSpPr>
            <a:spLocks noChangeArrowheads="1"/>
          </p:cNvSpPr>
          <p:nvPr/>
        </p:nvSpPr>
        <p:spPr bwMode="auto">
          <a:xfrm>
            <a:off x="2086088" y="3433677"/>
            <a:ext cx="7973008"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r>
              <a:rPr lang="en-GB" sz="800" dirty="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0000FF"/>
                </a:solidFill>
                <a:latin typeface="Lucida Console" pitchFamily="49" charset="0"/>
              </a:rPr>
              <a:t>false</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a:t>
            </a:r>
            <a:r>
              <a:rPr lang="en-GB" dirty="0" err="1">
                <a:latin typeface="Lucida Console" pitchFamily="49" charset="0"/>
              </a:rPr>
              <a:t>System.out.println</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p>
        </p:txBody>
      </p:sp>
      <p:sp>
        <p:nvSpPr>
          <p:cNvPr id="11" name="Rectangle 15"/>
          <p:cNvSpPr>
            <a:spLocks noChangeArrowheads="1"/>
          </p:cNvSpPr>
          <p:nvPr/>
        </p:nvSpPr>
        <p:spPr bwMode="auto">
          <a:xfrm>
            <a:off x="2142394" y="4854320"/>
            <a:ext cx="793120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a:t>
            </a:r>
            <a:r>
              <a:rPr lang="en-GB" dirty="0">
                <a:solidFill>
                  <a:srgbClr val="FF0000"/>
                </a:solidFill>
                <a:latin typeface="Lucida Console" pitchFamily="49" charset="0"/>
              </a:rPr>
              <a:t>!</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err="1">
                <a:latin typeface="Lucida Console" pitchFamily="49" charset="0"/>
              </a:rPr>
              <a:t>System.out.println</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6" name="Rectangle 15"/>
          <p:cNvSpPr>
            <a:spLocks noChangeArrowheads="1"/>
          </p:cNvSpPr>
          <p:nvPr/>
        </p:nvSpPr>
        <p:spPr bwMode="auto">
          <a:xfrm>
            <a:off x="9668887" y="135896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7" name="Rectangle 16"/>
          <p:cNvSpPr>
            <a:spLocks noChangeArrowheads="1"/>
          </p:cNvSpPr>
          <p:nvPr/>
        </p:nvSpPr>
        <p:spPr bwMode="auto">
          <a:xfrm>
            <a:off x="9721500" y="343522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8" name="Rectangle 17"/>
          <p:cNvSpPr>
            <a:spLocks noChangeArrowheads="1"/>
          </p:cNvSpPr>
          <p:nvPr/>
        </p:nvSpPr>
        <p:spPr bwMode="auto">
          <a:xfrm>
            <a:off x="9733405" y="485847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10" name="Oval 9"/>
          <p:cNvSpPr/>
          <p:nvPr/>
        </p:nvSpPr>
        <p:spPr bwMode="auto">
          <a:xfrm>
            <a:off x="5983633" y="1908784"/>
            <a:ext cx="638628" cy="3483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Tree>
    <p:extLst>
      <p:ext uri="{BB962C8B-B14F-4D97-AF65-F5344CB8AC3E}">
        <p14:creationId xmlns:p14="http://schemas.microsoft.com/office/powerpoint/2010/main" val="839721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ChangeArrowheads="1"/>
          </p:cNvSpPr>
          <p:nvPr/>
        </p:nvSpPr>
        <p:spPr bwMode="auto">
          <a:xfrm>
            <a:off x="2269335" y="5216522"/>
            <a:ext cx="6763656"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 name="Title 1"/>
          <p:cNvSpPr>
            <a:spLocks noGrp="1"/>
          </p:cNvSpPr>
          <p:nvPr>
            <p:ph type="title"/>
          </p:nvPr>
        </p:nvSpPr>
        <p:spPr/>
        <p:txBody>
          <a:bodyPr/>
          <a:lstStyle/>
          <a:p>
            <a:r>
              <a:rPr lang="en-GB" dirty="0" smtClean="0"/>
              <a:t>NOT (!) examples continued </a:t>
            </a:r>
            <a:r>
              <a:rPr lang="en-GB" dirty="0" smtClean="0"/>
              <a:t>...</a:t>
            </a:r>
            <a:endParaRPr lang="en-GB" dirty="0"/>
          </a:p>
        </p:txBody>
      </p:sp>
      <p:sp>
        <p:nvSpPr>
          <p:cNvPr id="14" name="Rectangle 15"/>
          <p:cNvSpPr>
            <a:spLocks noChangeArrowheads="1"/>
          </p:cNvSpPr>
          <p:nvPr/>
        </p:nvSpPr>
        <p:spPr bwMode="auto">
          <a:xfrm>
            <a:off x="1903671" y="1457822"/>
            <a:ext cx="3277929" cy="2305759"/>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solidFill>
                  <a:schemeClr val="accent4">
                    <a:lumMod val="50000"/>
                    <a:lumOff val="50000"/>
                  </a:schemeClr>
                </a:solidFill>
                <a:latin typeface="Lucida Console" pitchFamily="49" charset="0"/>
              </a:rPr>
              <a:t> </a:t>
            </a:r>
            <a:r>
              <a:rPr lang="en-GB" dirty="0">
                <a:latin typeface="Lucida Console" pitchFamily="49" charset="0"/>
              </a:rPr>
              <a:t>flag = </a:t>
            </a:r>
            <a:r>
              <a:rPr lang="en-GB" dirty="0">
                <a:solidFill>
                  <a:srgbClr val="C00000"/>
                </a:solidFill>
                <a:latin typeface="Lucida Console" pitchFamily="49" charset="0"/>
              </a:rPr>
              <a:t>true</a:t>
            </a:r>
            <a:r>
              <a:rPr lang="en-GB" dirty="0">
                <a:latin typeface="Lucida Console" pitchFamily="49" charset="0"/>
              </a:rPr>
              <a:t>;</a:t>
            </a:r>
            <a:br>
              <a:rPr lang="en-GB" dirty="0">
                <a:latin typeface="Lucida Console" pitchFamily="49" charset="0"/>
              </a:rPr>
            </a:br>
            <a:r>
              <a:rPr lang="en-GB" sz="1600" dirty="0">
                <a:solidFill>
                  <a:schemeClr val="accent2">
                    <a:lumMod val="25000"/>
                  </a:schemeClr>
                </a:solidFill>
                <a:latin typeface="Lucida Console" pitchFamily="49" charset="0"/>
              </a:rPr>
              <a:t>// flag may change…</a:t>
            </a:r>
            <a:r>
              <a:rPr lang="en-GB" dirty="0">
                <a:latin typeface="Lucida Console" pitchFamily="49" charset="0"/>
              </a:rPr>
              <a:t/>
            </a:r>
            <a:br>
              <a:rPr lang="en-GB" dirty="0">
                <a:latin typeface="Lucida Console" pitchFamily="49" charset="0"/>
              </a:rPr>
            </a:br>
            <a:r>
              <a:rPr lang="en-GB" dirty="0">
                <a:solidFill>
                  <a:srgbClr val="0000FF"/>
                </a:solidFill>
                <a:latin typeface="Lucida Console" pitchFamily="49" charset="0"/>
              </a:rPr>
              <a:t>if </a:t>
            </a:r>
            <a:r>
              <a:rPr lang="en-GB" dirty="0">
                <a:solidFill>
                  <a:srgbClr val="000000"/>
                </a:solidFill>
                <a:latin typeface="Lucida Console" pitchFamily="49" charset="0"/>
              </a:rPr>
              <a:t>(flag)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false</a:t>
            </a:r>
            <a:r>
              <a:rPr lang="en-GB" dirty="0">
                <a:solidFill>
                  <a:schemeClr val="accent4"/>
                </a:solidFill>
                <a:latin typeface="Lucida Console" pitchFamily="49" charset="0"/>
              </a:rPr>
              <a:t>;</a:t>
            </a:r>
          </a:p>
          <a:p>
            <a:pPr defTabSz="739775"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0" name="Rectangle 15"/>
          <p:cNvSpPr>
            <a:spLocks noChangeArrowheads="1"/>
          </p:cNvSpPr>
          <p:nvPr/>
        </p:nvSpPr>
        <p:spPr bwMode="auto">
          <a:xfrm>
            <a:off x="5559974" y="2469112"/>
            <a:ext cx="366433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flag = !flag</a:t>
            </a:r>
            <a:r>
              <a:rPr lang="en-GB" dirty="0">
                <a:solidFill>
                  <a:schemeClr val="accent4"/>
                </a:solidFill>
                <a:latin typeface="Lucida Console" pitchFamily="49" charset="0"/>
              </a:rPr>
              <a:t>;</a:t>
            </a:r>
          </a:p>
          <a:p>
            <a:pPr defTabSz="739775" eaLnBrk="0" hangingPunct="0">
              <a:defRPr/>
            </a:pPr>
            <a:endParaRPr lang="en-GB" dirty="0">
              <a:solidFill>
                <a:schemeClr val="accent4"/>
              </a:solidFill>
              <a:latin typeface="Lucida Console" pitchFamily="49" charset="0"/>
            </a:endParaRPr>
          </a:p>
        </p:txBody>
      </p:sp>
      <p:sp>
        <p:nvSpPr>
          <p:cNvPr id="16" name="Rectangle 15"/>
          <p:cNvSpPr>
            <a:spLocks noChangeArrowheads="1"/>
          </p:cNvSpPr>
          <p:nvPr/>
        </p:nvSpPr>
        <p:spPr bwMode="auto">
          <a:xfrm>
            <a:off x="2257118" y="4707491"/>
            <a:ext cx="6790387"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18" name="Rectangle 27"/>
          <p:cNvSpPr>
            <a:spLocks noChangeArrowheads="1"/>
          </p:cNvSpPr>
          <p:nvPr/>
        </p:nvSpPr>
        <p:spPr bwMode="auto">
          <a:xfrm>
            <a:off x="1749852" y="5068088"/>
            <a:ext cx="815930" cy="705321"/>
          </a:xfrm>
          <a:prstGeom prst="rect">
            <a:avLst/>
          </a:prstGeom>
          <a:noFill/>
          <a:ln w="12700">
            <a:noFill/>
            <a:miter lim="800000"/>
            <a:headEnd/>
            <a:tailEnd/>
          </a:ln>
        </p:spPr>
        <p:txBody>
          <a:bodyPr wrap="none" lIns="90488" tIns="44450" rIns="90488" bIns="44450">
            <a:spAutoFit/>
          </a:bodyPr>
          <a:lstStyle/>
          <a:p>
            <a:pPr defTabSz="739775" eaLnBrk="0" hangingPunct="0">
              <a:buClr>
                <a:srgbClr val="FF0000"/>
              </a:buClr>
              <a:buFont typeface="Wingdings" pitchFamily="2" charset="2"/>
              <a:buChar char="û"/>
            </a:pPr>
            <a:r>
              <a:rPr lang="en-GB" sz="4000" b="1" dirty="0">
                <a:latin typeface="Courier New" pitchFamily="49" charset="0"/>
              </a:rPr>
              <a:t> </a:t>
            </a:r>
          </a:p>
        </p:txBody>
      </p:sp>
      <p:sp>
        <p:nvSpPr>
          <p:cNvPr id="19" name="Rectangle 31"/>
          <p:cNvSpPr>
            <a:spLocks noChangeArrowheads="1"/>
          </p:cNvSpPr>
          <p:nvPr/>
        </p:nvSpPr>
        <p:spPr bwMode="auto">
          <a:xfrm>
            <a:off x="1749853" y="4648100"/>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cxnSp>
        <p:nvCxnSpPr>
          <p:cNvPr id="21" name="Straight Connector 20"/>
          <p:cNvCxnSpPr/>
          <p:nvPr/>
        </p:nvCxnSpPr>
        <p:spPr bwMode="auto">
          <a:xfrm flipV="1">
            <a:off x="1698172" y="3938751"/>
            <a:ext cx="8450717" cy="1133"/>
          </a:xfrm>
          <a:prstGeom prst="line">
            <a:avLst/>
          </a:prstGeom>
          <a:solidFill>
            <a:schemeClr val="accent1"/>
          </a:solidFill>
          <a:ln w="9525" cap="flat" cmpd="sng" algn="ctr">
            <a:solidFill>
              <a:srgbClr val="FF0000"/>
            </a:solidFill>
            <a:prstDash val="dashDot"/>
            <a:round/>
            <a:headEnd type="none" w="med" len="med"/>
            <a:tailEnd type="none" w="med" len="med"/>
          </a:ln>
          <a:effectLst/>
        </p:spPr>
      </p:cxnSp>
      <p:sp>
        <p:nvSpPr>
          <p:cNvPr id="25" name="Rectangle 24"/>
          <p:cNvSpPr>
            <a:spLocks noChangeArrowheads="1"/>
          </p:cNvSpPr>
          <p:nvPr/>
        </p:nvSpPr>
        <p:spPr bwMode="auto">
          <a:xfrm>
            <a:off x="2249863" y="4192247"/>
            <a:ext cx="6797642"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6" name="Rectangle 31"/>
          <p:cNvSpPr>
            <a:spLocks noChangeArrowheads="1"/>
          </p:cNvSpPr>
          <p:nvPr/>
        </p:nvSpPr>
        <p:spPr bwMode="auto">
          <a:xfrm>
            <a:off x="1728085" y="4118342"/>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3" name="Rounded Rectangular Callout 2"/>
          <p:cNvSpPr/>
          <p:nvPr/>
        </p:nvSpPr>
        <p:spPr>
          <a:xfrm>
            <a:off x="5541024" y="1455806"/>
            <a:ext cx="1939159" cy="553676"/>
          </a:xfrm>
          <a:prstGeom prst="wedgeRoundRectCallout">
            <a:avLst>
              <a:gd name="adj1" fmla="val -62296"/>
              <a:gd name="adj2" fmla="val 1694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toggle a bool flag</a:t>
            </a:r>
            <a:endParaRPr lang="en-GB" sz="1600" dirty="0">
              <a:solidFill>
                <a:schemeClr val="tx1"/>
              </a:solidFill>
              <a:latin typeface="Arial" pitchFamily="34" charset="0"/>
              <a:cs typeface="Arial" pitchFamily="34" charset="0"/>
            </a:endParaRPr>
          </a:p>
        </p:txBody>
      </p:sp>
      <p:sp>
        <p:nvSpPr>
          <p:cNvPr id="17" name="Rounded Rectangular Callout 16"/>
          <p:cNvSpPr/>
          <p:nvPr/>
        </p:nvSpPr>
        <p:spPr>
          <a:xfrm>
            <a:off x="5587207" y="3310836"/>
            <a:ext cx="2882542" cy="429956"/>
          </a:xfrm>
          <a:prstGeom prst="wedgeRoundRectCallout">
            <a:avLst>
              <a:gd name="adj1" fmla="val -25711"/>
              <a:gd name="adj2" fmla="val -741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Achieves the same result</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44454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 and Games</a:t>
            </a:r>
            <a:endParaRPr lang="en-GB" dirty="0"/>
          </a:p>
        </p:txBody>
      </p:sp>
      <p:sp>
        <p:nvSpPr>
          <p:cNvPr id="8" name="Rectangle 14"/>
          <p:cNvSpPr>
            <a:spLocks noChangeArrowheads="1"/>
          </p:cNvSpPr>
          <p:nvPr/>
        </p:nvSpPr>
        <p:spPr bwMode="auto">
          <a:xfrm>
            <a:off x="1783479" y="1449871"/>
            <a:ext cx="4364142" cy="828432"/>
          </a:xfrm>
          <a:prstGeom prst="rect">
            <a:avLst/>
          </a:prstGeom>
          <a:noFill/>
          <a:ln w="12700">
            <a:noFill/>
            <a:miter lim="800000"/>
            <a:headEnd/>
            <a:tailEnd/>
          </a:ln>
        </p:spPr>
        <p:txBody>
          <a:bodyPr wrap="square" lIns="84138" tIns="44450" rIns="84138" bIns="44450" anchor="ctr">
            <a:spAutoFit/>
          </a:bodyPr>
          <a:lstStyle/>
          <a:p>
            <a:pPr indent="-266700" defTabSz="709613" eaLnBrk="0" hangingPunct="0">
              <a:lnSpc>
                <a:spcPct val="120000"/>
              </a:lnSpc>
              <a:spcBef>
                <a:spcPct val="60000"/>
              </a:spcBef>
              <a:buClr>
                <a:schemeClr val="bg2"/>
              </a:buClr>
            </a:pPr>
            <a:r>
              <a:rPr lang="en-GB" sz="2000" b="1" dirty="0">
                <a:solidFill>
                  <a:srgbClr val="004050"/>
                </a:solidFill>
              </a:rPr>
              <a:t>Just when you thought it </a:t>
            </a:r>
            <a:r>
              <a:rPr lang="en-GB" sz="2000" b="1" dirty="0" smtClean="0">
                <a:solidFill>
                  <a:srgbClr val="004050"/>
                </a:solidFill>
              </a:rPr>
              <a:t>was safe </a:t>
            </a:r>
            <a:r>
              <a:rPr lang="en-GB" sz="2000" b="1" dirty="0">
                <a:solidFill>
                  <a:srgbClr val="004050"/>
                </a:solidFill>
              </a:rPr>
              <a:t>to go back in the water:</a:t>
            </a:r>
          </a:p>
        </p:txBody>
      </p:sp>
      <p:sp>
        <p:nvSpPr>
          <p:cNvPr id="9" name="Rectangle 15"/>
          <p:cNvSpPr>
            <a:spLocks noChangeArrowheads="1"/>
          </p:cNvSpPr>
          <p:nvPr/>
        </p:nvSpPr>
        <p:spPr bwMode="auto">
          <a:xfrm>
            <a:off x="1831879" y="2513575"/>
            <a:ext cx="662263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latin typeface="Lucida Console" pitchFamily="49" charset="0"/>
              </a:rPr>
              <a:t>  var1 = 7, var2 = 13, var3 = 0;</a:t>
            </a:r>
            <a:r>
              <a:rPr lang="en-GB" dirty="0">
                <a:solidFill>
                  <a:schemeClr val="accent4"/>
                </a:solidFill>
                <a:latin typeface="Lucida Console" pitchFamily="49" charset="0"/>
              </a:rPr>
              <a:t/>
            </a:r>
            <a:br>
              <a:rPr lang="en-GB" dirty="0">
                <a:solidFill>
                  <a:schemeClr val="accent4"/>
                </a:solidFill>
                <a:latin typeface="Lucida Console" pitchFamily="49" charset="0"/>
              </a:rPr>
            </a:br>
            <a:endParaRPr lang="en-GB" dirty="0">
              <a:solidFill>
                <a:schemeClr val="accent4"/>
              </a:solidFill>
              <a:latin typeface="Lucida Console" pitchFamily="49" charset="0"/>
            </a:endParaRPr>
          </a:p>
          <a:p>
            <a:pPr defTabSz="739775" eaLnBrk="0" hangingPunct="0">
              <a:defRPr/>
            </a:pPr>
            <a:r>
              <a:rPr lang="en-GB" dirty="0" err="1">
                <a:solidFill>
                  <a:srgbClr val="0000FF"/>
                </a:solidFill>
                <a:latin typeface="Lucida Console" pitchFamily="49" charset="0"/>
              </a:rPr>
              <a:t>boolean</a:t>
            </a:r>
            <a:r>
              <a:rPr lang="en-GB" dirty="0">
                <a:solidFill>
                  <a:srgbClr val="FF00FF"/>
                </a:solidFill>
                <a:latin typeface="Lucida Console" pitchFamily="49" charset="0"/>
              </a:rPr>
              <a:t> </a:t>
            </a:r>
            <a:r>
              <a:rPr lang="en-GB" dirty="0">
                <a:solidFill>
                  <a:srgbClr val="000000"/>
                </a:solidFill>
                <a:latin typeface="Lucida Console" pitchFamily="49" charset="0"/>
              </a:rPr>
              <a:t>flag</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&gt;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&amp;&amp;</a:t>
            </a:r>
            <a:r>
              <a:rPr lang="en-GB" dirty="0">
                <a:solidFill>
                  <a:srgbClr val="FF00FF"/>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0);</a:t>
            </a:r>
            <a:endParaRPr lang="en-GB" dirty="0">
              <a:latin typeface="Lucida Console" pitchFamily="49" charset="0"/>
            </a:endParaRPr>
          </a:p>
        </p:txBody>
      </p:sp>
      <p:sp>
        <p:nvSpPr>
          <p:cNvPr id="7" name="Rectangle 14"/>
          <p:cNvSpPr>
            <a:spLocks noChangeArrowheads="1"/>
          </p:cNvSpPr>
          <p:nvPr/>
        </p:nvSpPr>
        <p:spPr bwMode="auto">
          <a:xfrm>
            <a:off x="6190153" y="1432912"/>
            <a:ext cx="4221162" cy="828432"/>
          </a:xfrm>
          <a:prstGeom prst="rect">
            <a:avLst/>
          </a:prstGeom>
          <a:noFill/>
          <a:ln w="12700">
            <a:noFill/>
            <a:miter lim="800000"/>
            <a:headEnd/>
            <a:tailEnd/>
          </a:ln>
        </p:spPr>
        <p:txBody>
          <a:bodyPr lIns="84138" tIns="44450" rIns="84138" bIns="44450" anchor="ctr">
            <a:spAutoFit/>
          </a:bodyPr>
          <a:lstStyle/>
          <a:p>
            <a:pPr indent="-266700" defTabSz="709613" eaLnBrk="0" hangingPunct="0">
              <a:lnSpc>
                <a:spcPct val="120000"/>
              </a:lnSpc>
              <a:spcBef>
                <a:spcPct val="60000"/>
              </a:spcBef>
              <a:buClr>
                <a:schemeClr val="bg2"/>
              </a:buClr>
            </a:pPr>
            <a:r>
              <a:rPr lang="en-GB" sz="2000" b="1" dirty="0">
                <a:solidFill>
                  <a:srgbClr val="004050"/>
                </a:solidFill>
              </a:rPr>
              <a:t>What’s the value of var3 after this executes?</a:t>
            </a:r>
          </a:p>
        </p:txBody>
      </p:sp>
      <p:sp>
        <p:nvSpPr>
          <p:cNvPr id="12" name="Rectangle 15"/>
          <p:cNvSpPr>
            <a:spLocks noChangeArrowheads="1"/>
          </p:cNvSpPr>
          <p:nvPr/>
        </p:nvSpPr>
        <p:spPr bwMode="auto">
          <a:xfrm>
            <a:off x="1853650" y="4001289"/>
            <a:ext cx="650875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spAutoFit/>
          </a:bodyPr>
          <a:lstStyle/>
          <a:p>
            <a:pPr defTabSz="739775" eaLnBrk="0" hangingPunct="0">
              <a:defRPr/>
            </a:pPr>
            <a:r>
              <a:rPr lang="en-GB" dirty="0">
                <a:solidFill>
                  <a:srgbClr val="0000C8"/>
                </a:solidFill>
                <a:latin typeface="Lucida Console" pitchFamily="49" charset="0"/>
              </a:rPr>
              <a:t>public</a:t>
            </a:r>
            <a:r>
              <a:rPr lang="en-GB" dirty="0">
                <a:solidFill>
                  <a:schemeClr val="accent4">
                    <a:lumMod val="50000"/>
                    <a:lumOff val="50000"/>
                  </a:schemeClr>
                </a:solidFill>
                <a:latin typeface="Lucida Console" pitchFamily="49" charset="0"/>
              </a:rPr>
              <a:t> </a:t>
            </a:r>
            <a:r>
              <a:rPr lang="en-GB" dirty="0">
                <a:solidFill>
                  <a:srgbClr val="0000C8"/>
                </a:solidFill>
                <a:latin typeface="Lucida Console" pitchFamily="49" charset="0"/>
              </a:rPr>
              <a:t>static void </a:t>
            </a:r>
            <a:r>
              <a:rPr lang="en-GB" dirty="0" err="1">
                <a:latin typeface="Lucida Console" pitchFamily="49" charset="0"/>
              </a:rPr>
              <a:t>processString</a:t>
            </a:r>
            <a:r>
              <a:rPr lang="en-GB" dirty="0">
                <a:latin typeface="Lucida Console" pitchFamily="49" charset="0"/>
              </a:rPr>
              <a:t>(String s)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(s != </a:t>
            </a:r>
            <a:r>
              <a:rPr lang="en-GB" dirty="0">
                <a:solidFill>
                  <a:srgbClr val="0000FF"/>
                </a:solidFill>
                <a:latin typeface="Lucida Console" pitchFamily="49" charset="0"/>
              </a:rPr>
              <a:t>null</a:t>
            </a:r>
            <a:r>
              <a:rPr lang="en-GB" dirty="0">
                <a:latin typeface="Lucida Console" pitchFamily="49" charset="0"/>
              </a:rPr>
              <a:t> &amp;&amp; </a:t>
            </a:r>
            <a:r>
              <a:rPr lang="en-GB" dirty="0" err="1">
                <a:latin typeface="Lucida Console" pitchFamily="49" charset="0"/>
              </a:rPr>
              <a:t>s.length</a:t>
            </a:r>
            <a:r>
              <a:rPr lang="en-GB" dirty="0">
                <a:latin typeface="Lucida Console" pitchFamily="49" charset="0"/>
              </a:rPr>
              <a:t>() == 8)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process the valid 8 character string </a:t>
            </a:r>
            <a:r>
              <a:rPr lang="en-GB" dirty="0">
                <a:latin typeface="Lucida Console" pitchFamily="49" charset="0"/>
              </a:rPr>
              <a:t/>
            </a:r>
            <a:br>
              <a:rPr lang="en-GB" dirty="0">
                <a:latin typeface="Lucida Console" pitchFamily="49" charset="0"/>
              </a:rPr>
            </a:br>
            <a:r>
              <a:rPr lang="en-GB" dirty="0">
                <a:latin typeface="Lucida Console" pitchFamily="49" charset="0"/>
              </a:rPr>
              <a:t>  }</a:t>
            </a:r>
            <a:endParaRPr lang="en-GB" dirty="0">
              <a:solidFill>
                <a:schemeClr val="accent2">
                  <a:lumMod val="25000"/>
                </a:schemeClr>
              </a:solidFill>
              <a:latin typeface="Lucida Console" pitchFamily="49" charset="0"/>
            </a:endParaRPr>
          </a:p>
          <a:p>
            <a:pPr defTabSz="739775" eaLnBrk="0" hangingPunct="0">
              <a:defRPr/>
            </a:pPr>
            <a:r>
              <a:rPr lang="en-GB" dirty="0">
                <a:latin typeface="Lucida Console" pitchFamily="49" charset="0"/>
              </a:rPr>
              <a:t>}</a:t>
            </a:r>
          </a:p>
        </p:txBody>
      </p:sp>
      <p:sp>
        <p:nvSpPr>
          <p:cNvPr id="3" name="Rounded Rectangular Callout 2"/>
          <p:cNvSpPr/>
          <p:nvPr/>
        </p:nvSpPr>
        <p:spPr>
          <a:xfrm>
            <a:off x="8791903" y="2454648"/>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Does ‘flag’ become true or false?</a:t>
            </a:r>
          </a:p>
        </p:txBody>
      </p:sp>
      <p:sp>
        <p:nvSpPr>
          <p:cNvPr id="11" name="Rounded Rectangular Callout 10"/>
          <p:cNvSpPr/>
          <p:nvPr/>
        </p:nvSpPr>
        <p:spPr>
          <a:xfrm>
            <a:off x="8791903" y="3910391"/>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Here is where it can be useful</a:t>
            </a:r>
          </a:p>
        </p:txBody>
      </p:sp>
    </p:spTree>
    <p:extLst>
      <p:ext uri="{BB962C8B-B14F-4D97-AF65-F5344CB8AC3E}">
        <p14:creationId xmlns:p14="http://schemas.microsoft.com/office/powerpoint/2010/main" val="2019437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Structuring Options (void) method</a:t>
            </a:r>
            <a:endParaRPr lang="en-GB" dirty="0"/>
          </a:p>
        </p:txBody>
      </p:sp>
      <p:sp>
        <p:nvSpPr>
          <p:cNvPr id="9" name="Rectangle 15"/>
          <p:cNvSpPr>
            <a:spLocks noChangeArrowheads="1"/>
          </p:cNvSpPr>
          <p:nvPr/>
        </p:nvSpPr>
        <p:spPr bwMode="auto">
          <a:xfrm>
            <a:off x="1879219" y="1420775"/>
            <a:ext cx="5581125" cy="285975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&gt; 10) {</a:t>
            </a: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a:t>
            </a:r>
          </a:p>
          <a:p>
            <a:pPr defTabSz="739775" eaLnBrk="0" hangingPunct="0">
              <a:defRPr/>
            </a:pPr>
            <a:r>
              <a:rPr lang="en-GB" dirty="0">
                <a:latin typeface="Lucida Console" pitchFamily="49" charset="0"/>
              </a:rPr>
              <a:t>  }</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4"/>
                </a:solidFill>
                <a:latin typeface="Lucida Console" pitchFamily="49" charset="0"/>
              </a:rPr>
              <a:t>  </a:t>
            </a:r>
            <a:r>
              <a:rPr lang="en-GB" dirty="0">
                <a:solidFill>
                  <a:srgbClr val="0000C8"/>
                </a:solidFill>
                <a:latin typeface="Lucida Console" pitchFamily="49" charset="0"/>
              </a:rPr>
              <a:t>else</a:t>
            </a:r>
            <a:r>
              <a:rPr lang="en-GB" dirty="0">
                <a:solidFill>
                  <a:schemeClr val="accent4"/>
                </a:solidFill>
                <a:latin typeface="Lucida Console" pitchFamily="49" charset="0"/>
              </a:rPr>
              <a:t> </a:t>
            </a: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very few statement(s)</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nothing here</a:t>
            </a: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4299347" y="4386701"/>
            <a:ext cx="5581125" cy="2305759"/>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&lt;= 10) {</a:t>
            </a:r>
          </a:p>
          <a:p>
            <a:pPr defTabSz="739775" eaLnBrk="0" hangingPunct="0">
              <a:defRPr/>
            </a:pPr>
            <a:r>
              <a:rPr lang="en-GB" dirty="0">
                <a:solidFill>
                  <a:schemeClr val="accent6">
                    <a:lumMod val="50000"/>
                  </a:schemeClr>
                </a:solidFill>
                <a:latin typeface="Lucida Console" pitchFamily="49" charset="0"/>
              </a:rPr>
              <a:t>	// few statements</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C8"/>
                </a:solidFill>
                <a:latin typeface="Lucida Console" pitchFamily="49" charset="0"/>
              </a:rPr>
              <a:t>return</a:t>
            </a:r>
            <a:r>
              <a:rPr lang="en-GB" dirty="0">
                <a:solidFill>
                  <a:schemeClr val="accent4"/>
                </a:solidFill>
                <a:latin typeface="Lucida Console" pitchFamily="49" charset="0"/>
              </a:rPr>
              <a:t>;</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6">
                    <a:lumMod val="50000"/>
                  </a:schemeClr>
                </a:solidFill>
                <a:latin typeface="Lucida Console" pitchFamily="49" charset="0"/>
              </a:rPr>
              <a:t>  	//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 </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latin typeface="Lucida Console" pitchFamily="49" charset="0"/>
              </a:rPr>
              <a:t>}</a:t>
            </a:r>
          </a:p>
        </p:txBody>
      </p:sp>
      <p:sp>
        <p:nvSpPr>
          <p:cNvPr id="15" name="Rectangle 15"/>
          <p:cNvSpPr>
            <a:spLocks noChangeArrowheads="1"/>
          </p:cNvSpPr>
          <p:nvPr/>
        </p:nvSpPr>
        <p:spPr bwMode="auto">
          <a:xfrm>
            <a:off x="7128216" y="141952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6" name="Rectangle 15"/>
          <p:cNvSpPr>
            <a:spLocks noChangeArrowheads="1"/>
          </p:cNvSpPr>
          <p:nvPr/>
        </p:nvSpPr>
        <p:spPr bwMode="auto">
          <a:xfrm>
            <a:off x="9548709" y="439058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7" name="Rectangle 15"/>
          <p:cNvSpPr>
            <a:spLocks noChangeArrowheads="1"/>
          </p:cNvSpPr>
          <p:nvPr/>
        </p:nvSpPr>
        <p:spPr bwMode="hidden">
          <a:xfrm>
            <a:off x="1722474" y="6147227"/>
            <a:ext cx="2368673" cy="380090"/>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‘else’ not needed!</a:t>
            </a:r>
          </a:p>
        </p:txBody>
      </p:sp>
      <p:sp>
        <p:nvSpPr>
          <p:cNvPr id="18" name="Rectangle 15"/>
          <p:cNvSpPr>
            <a:spLocks noChangeArrowheads="1"/>
          </p:cNvSpPr>
          <p:nvPr/>
        </p:nvSpPr>
        <p:spPr bwMode="hidden">
          <a:xfrm>
            <a:off x="1944914" y="4579421"/>
            <a:ext cx="1037769" cy="380090"/>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Crucial!</a:t>
            </a:r>
          </a:p>
        </p:txBody>
      </p:sp>
      <p:sp>
        <p:nvSpPr>
          <p:cNvPr id="19" name="Line 7"/>
          <p:cNvSpPr>
            <a:spLocks noChangeShapeType="1"/>
          </p:cNvSpPr>
          <p:nvPr/>
        </p:nvSpPr>
        <p:spPr bwMode="auto">
          <a:xfrm flipH="1">
            <a:off x="2485697" y="4030351"/>
            <a:ext cx="242988" cy="567775"/>
          </a:xfrm>
          <a:prstGeom prst="line">
            <a:avLst/>
          </a:prstGeom>
          <a:noFill/>
          <a:ln w="9525">
            <a:solidFill>
              <a:srgbClr val="004050"/>
            </a:solidFill>
            <a:round/>
            <a:headEnd type="triangle" w="med" len="med"/>
            <a:tailEnd/>
          </a:ln>
        </p:spPr>
        <p:txBody>
          <a:bodyPr wrap="square">
            <a:spAutoFit/>
          </a:bodyPr>
          <a:lstStyle/>
          <a:p>
            <a:endParaRPr lang="en-GB"/>
          </a:p>
        </p:txBody>
      </p:sp>
      <p:sp>
        <p:nvSpPr>
          <p:cNvPr id="20" name="Rectangle 15"/>
          <p:cNvSpPr>
            <a:spLocks noChangeArrowheads="1"/>
          </p:cNvSpPr>
          <p:nvPr/>
        </p:nvSpPr>
        <p:spPr bwMode="hidden">
          <a:xfrm>
            <a:off x="8084458" y="1525334"/>
            <a:ext cx="1590315" cy="1022813"/>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rIns="0"/>
          <a:lstStyle/>
          <a:p>
            <a:pPr algn="ctr">
              <a:spcBef>
                <a:spcPct val="0"/>
              </a:spcBef>
            </a:pPr>
            <a:r>
              <a:rPr lang="en-GB" dirty="0">
                <a:solidFill>
                  <a:srgbClr val="004050"/>
                </a:solidFill>
              </a:rPr>
              <a:t>Just</a:t>
            </a:r>
            <a:br>
              <a:rPr lang="en-GB" dirty="0">
                <a:solidFill>
                  <a:srgbClr val="004050"/>
                </a:solidFill>
              </a:rPr>
            </a:br>
            <a:r>
              <a:rPr lang="en-GB" dirty="0" smtClean="0">
                <a:solidFill>
                  <a:srgbClr val="004050"/>
                </a:solidFill>
              </a:rPr>
              <a:t>personal preference</a:t>
            </a:r>
            <a:endParaRPr lang="en-GB" dirty="0">
              <a:solidFill>
                <a:srgbClr val="004050"/>
              </a:solidFill>
            </a:endParaRPr>
          </a:p>
        </p:txBody>
      </p:sp>
      <p:sp>
        <p:nvSpPr>
          <p:cNvPr id="12" name="Line 7"/>
          <p:cNvSpPr>
            <a:spLocks noChangeShapeType="1"/>
          </p:cNvSpPr>
          <p:nvPr/>
        </p:nvSpPr>
        <p:spPr bwMode="auto">
          <a:xfrm flipH="1">
            <a:off x="3084783" y="5685495"/>
            <a:ext cx="1371600" cy="461732"/>
          </a:xfrm>
          <a:prstGeom prst="line">
            <a:avLst/>
          </a:prstGeom>
          <a:noFill/>
          <a:ln w="9525">
            <a:solidFill>
              <a:srgbClr val="004050"/>
            </a:solidFill>
            <a:round/>
            <a:headEnd type="triangle" w="med" len="med"/>
            <a:tailEnd/>
          </a:ln>
        </p:spPr>
        <p:txBody>
          <a:bodyPr wrap="square">
            <a:spAutoFit/>
          </a:bodyPr>
          <a:lstStyle/>
          <a:p>
            <a:endParaRPr lang="en-GB"/>
          </a:p>
        </p:txBody>
      </p:sp>
    </p:spTree>
    <p:extLst>
      <p:ext uri="{BB962C8B-B14F-4D97-AF65-F5344CB8AC3E}">
        <p14:creationId xmlns:p14="http://schemas.microsoft.com/office/powerpoint/2010/main" val="3838267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5"/>
          <p:cNvSpPr>
            <a:spLocks noChangeArrowheads="1"/>
          </p:cNvSpPr>
          <p:nvPr/>
        </p:nvSpPr>
        <p:spPr bwMode="auto">
          <a:xfrm>
            <a:off x="7231458" y="1948662"/>
            <a:ext cx="3193525"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p:txBody>
      </p:sp>
      <p:sp>
        <p:nvSpPr>
          <p:cNvPr id="2" name="Title 1"/>
          <p:cNvSpPr>
            <a:spLocks noGrp="1"/>
          </p:cNvSpPr>
          <p:nvPr>
            <p:ph type="title"/>
          </p:nvPr>
        </p:nvSpPr>
        <p:spPr/>
        <p:txBody>
          <a:bodyPr/>
          <a:lstStyle/>
          <a:p>
            <a:r>
              <a:rPr lang="en-GB" dirty="0" smtClean="0"/>
              <a:t>Options (non-void) method</a:t>
            </a:r>
            <a:endParaRPr lang="en-GB" dirty="0"/>
          </a:p>
        </p:txBody>
      </p:sp>
      <p:sp>
        <p:nvSpPr>
          <p:cNvPr id="9" name="Rectangle 15"/>
          <p:cNvSpPr>
            <a:spLocks noChangeArrowheads="1"/>
          </p:cNvSpPr>
          <p:nvPr/>
        </p:nvSpPr>
        <p:spPr bwMode="auto">
          <a:xfrm>
            <a:off x="1765011" y="1389926"/>
            <a:ext cx="6032204" cy="366767"/>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a:t>
            </a:r>
            <a:r>
              <a:rPr lang="en-GB" dirty="0" err="1">
                <a:solidFill>
                  <a:srgbClr val="0000FF"/>
                </a:solidFill>
                <a:latin typeface="Lucida Console" pitchFamily="49" charset="0"/>
              </a:rPr>
              <a:t>boolean</a:t>
            </a:r>
            <a:r>
              <a:rPr lang="en-GB" dirty="0">
                <a:solidFill>
                  <a:srgbClr val="0000FF"/>
                </a:solidFill>
                <a:latin typeface="Lucida Console" pitchFamily="49" charset="0"/>
              </a:rPr>
              <a:t> </a:t>
            </a:r>
            <a:r>
              <a:rPr lang="en-GB" dirty="0" err="1">
                <a:latin typeface="Lucida Console" pitchFamily="49" charset="0"/>
              </a:rPr>
              <a:t>isGoodValue</a:t>
            </a:r>
            <a:r>
              <a:rPr lang="en-GB" dirty="0">
                <a:latin typeface="Lucida Console" pitchFamily="49" charset="0"/>
              </a:rPr>
              <a:t>(</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a:t>
            </a:r>
          </a:p>
        </p:txBody>
      </p:sp>
      <p:sp>
        <p:nvSpPr>
          <p:cNvPr id="16" name="Rectangle 15"/>
          <p:cNvSpPr>
            <a:spLocks noChangeArrowheads="1"/>
          </p:cNvSpPr>
          <p:nvPr/>
        </p:nvSpPr>
        <p:spPr bwMode="auto">
          <a:xfrm>
            <a:off x="10094458" y="19485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Rectangle 15"/>
          <p:cNvSpPr>
            <a:spLocks noChangeArrowheads="1"/>
          </p:cNvSpPr>
          <p:nvPr/>
        </p:nvSpPr>
        <p:spPr bwMode="hidden">
          <a:xfrm>
            <a:off x="7899486" y="1388469"/>
            <a:ext cx="2532741" cy="39460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Assume this signature</a:t>
            </a:r>
          </a:p>
        </p:txBody>
      </p:sp>
      <p:sp>
        <p:nvSpPr>
          <p:cNvPr id="12" name="Rectangle 15"/>
          <p:cNvSpPr>
            <a:spLocks noChangeArrowheads="1"/>
          </p:cNvSpPr>
          <p:nvPr/>
        </p:nvSpPr>
        <p:spPr bwMode="auto">
          <a:xfrm>
            <a:off x="1710982" y="4604756"/>
            <a:ext cx="3692052"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3" name="Line 7"/>
          <p:cNvSpPr>
            <a:spLocks noChangeShapeType="1"/>
          </p:cNvSpPr>
          <p:nvPr/>
        </p:nvSpPr>
        <p:spPr bwMode="auto">
          <a:xfrm flipV="1">
            <a:off x="7654563" y="1587127"/>
            <a:ext cx="242655" cy="456"/>
          </a:xfrm>
          <a:prstGeom prst="line">
            <a:avLst/>
          </a:prstGeom>
          <a:noFill/>
          <a:ln w="9525">
            <a:solidFill>
              <a:srgbClr val="004050"/>
            </a:solidFill>
            <a:round/>
            <a:headEnd type="triangle" w="med" len="med"/>
            <a:tailEnd/>
          </a:ln>
        </p:spPr>
        <p:txBody>
          <a:bodyPr wrap="square">
            <a:spAutoFit/>
          </a:bodyPr>
          <a:lstStyle/>
          <a:p>
            <a:endParaRPr lang="en-GB"/>
          </a:p>
        </p:txBody>
      </p:sp>
      <p:sp>
        <p:nvSpPr>
          <p:cNvPr id="14" name="Rectangle 15"/>
          <p:cNvSpPr>
            <a:spLocks noChangeArrowheads="1"/>
          </p:cNvSpPr>
          <p:nvPr/>
        </p:nvSpPr>
        <p:spPr bwMode="auto">
          <a:xfrm>
            <a:off x="1765011" y="1955954"/>
            <a:ext cx="3623511" cy="232293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5" name="Rectangle 15"/>
          <p:cNvSpPr>
            <a:spLocks noChangeArrowheads="1"/>
          </p:cNvSpPr>
          <p:nvPr/>
        </p:nvSpPr>
        <p:spPr bwMode="auto">
          <a:xfrm>
            <a:off x="5053563" y="195559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1" name="Rectangle 15"/>
          <p:cNvSpPr>
            <a:spLocks noChangeArrowheads="1"/>
          </p:cNvSpPr>
          <p:nvPr/>
        </p:nvSpPr>
        <p:spPr bwMode="auto">
          <a:xfrm>
            <a:off x="5069280" y="460463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3" name="Rectangle 15"/>
          <p:cNvSpPr>
            <a:spLocks noChangeArrowheads="1"/>
          </p:cNvSpPr>
          <p:nvPr/>
        </p:nvSpPr>
        <p:spPr bwMode="auto">
          <a:xfrm>
            <a:off x="7238715" y="3886319"/>
            <a:ext cx="3193525"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p>
        </p:txBody>
      </p:sp>
      <p:sp>
        <p:nvSpPr>
          <p:cNvPr id="24" name="Rectangle 23"/>
          <p:cNvSpPr>
            <a:spLocks noChangeArrowheads="1"/>
          </p:cNvSpPr>
          <p:nvPr/>
        </p:nvSpPr>
        <p:spPr bwMode="auto">
          <a:xfrm>
            <a:off x="10097464" y="388622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a:t>
            </a:r>
          </a:p>
        </p:txBody>
      </p:sp>
      <p:sp>
        <p:nvSpPr>
          <p:cNvPr id="25" name="Rectangle 15"/>
          <p:cNvSpPr>
            <a:spLocks noChangeArrowheads="1"/>
          </p:cNvSpPr>
          <p:nvPr/>
        </p:nvSpPr>
        <p:spPr bwMode="auto">
          <a:xfrm>
            <a:off x="7231461" y="5214354"/>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6" name="Rectangle 15"/>
          <p:cNvSpPr>
            <a:spLocks noChangeArrowheads="1"/>
          </p:cNvSpPr>
          <p:nvPr/>
        </p:nvSpPr>
        <p:spPr bwMode="auto">
          <a:xfrm>
            <a:off x="7238718" y="5715097"/>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7" name="Rectangle 26"/>
          <p:cNvSpPr>
            <a:spLocks noChangeArrowheads="1"/>
          </p:cNvSpPr>
          <p:nvPr/>
        </p:nvSpPr>
        <p:spPr bwMode="auto">
          <a:xfrm>
            <a:off x="10099733" y="52142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a:t>
            </a:r>
          </a:p>
        </p:txBody>
      </p:sp>
      <p:sp>
        <p:nvSpPr>
          <p:cNvPr id="28" name="Rectangle 27"/>
          <p:cNvSpPr>
            <a:spLocks noChangeArrowheads="1"/>
          </p:cNvSpPr>
          <p:nvPr/>
        </p:nvSpPr>
        <p:spPr bwMode="auto">
          <a:xfrm>
            <a:off x="10099958" y="571729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F</a:t>
            </a:r>
          </a:p>
        </p:txBody>
      </p:sp>
      <p:sp>
        <p:nvSpPr>
          <p:cNvPr id="29" name="Rectangle 15"/>
          <p:cNvSpPr>
            <a:spLocks noChangeArrowheads="1"/>
          </p:cNvSpPr>
          <p:nvPr/>
        </p:nvSpPr>
        <p:spPr bwMode="hidden">
          <a:xfrm>
            <a:off x="5615758" y="1942298"/>
            <a:ext cx="1417381" cy="1758127"/>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These 6 </a:t>
            </a:r>
            <a:br>
              <a:rPr lang="en-GB" sz="1600" dirty="0"/>
            </a:br>
            <a:r>
              <a:rPr lang="en-GB" sz="1600" dirty="0"/>
              <a:t>‘code structures’ would work for any return type</a:t>
            </a:r>
          </a:p>
        </p:txBody>
      </p:sp>
      <p:sp>
        <p:nvSpPr>
          <p:cNvPr id="30" name="Rectangle 15"/>
          <p:cNvSpPr>
            <a:spLocks noChangeArrowheads="1"/>
          </p:cNvSpPr>
          <p:nvPr/>
        </p:nvSpPr>
        <p:spPr bwMode="hidden">
          <a:xfrm>
            <a:off x="5613490" y="4255556"/>
            <a:ext cx="1419648" cy="1831070"/>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You will have a preference but prepare to see all 6 of these coded</a:t>
            </a:r>
          </a:p>
        </p:txBody>
      </p:sp>
    </p:spTree>
    <p:extLst>
      <p:ext uri="{BB962C8B-B14F-4D97-AF65-F5344CB8AC3E}">
        <p14:creationId xmlns:p14="http://schemas.microsoft.com/office/powerpoint/2010/main" val="7185468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C1249194-26B4-485C-94B5-9B0760803595}">
  <ds:schemaRefs>
    <ds:schemaRef ds:uri="http://schemas.microsoft.com/sharepoint/v3/contenttype/forms"/>
  </ds:schemaRefs>
</ds:datastoreItem>
</file>

<file path=customXml/itemProps2.xml><?xml version="1.0" encoding="utf-8"?>
<ds:datastoreItem xmlns:ds="http://schemas.openxmlformats.org/officeDocument/2006/customXml" ds:itemID="{3A8A0703-72E1-4244-AEE6-AF1ECA8708A0}"/>
</file>

<file path=customXml/itemProps3.xml><?xml version="1.0" encoding="utf-8"?>
<ds:datastoreItem xmlns:ds="http://schemas.openxmlformats.org/officeDocument/2006/customXml" ds:itemID="{2A5E57D3-4272-41D9-ADDF-190590C8F08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64DA411-94AE-4202-97C9-83273A83425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11139</TotalTime>
  <Words>1294</Words>
  <Application>Microsoft Office PowerPoint</Application>
  <PresentationFormat>Widescreen</PresentationFormat>
  <Paragraphs>195</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Courier New</vt:lpstr>
      <vt:lpstr>Krana Fat B</vt:lpstr>
      <vt:lpstr>Lucida Console</vt:lpstr>
      <vt:lpstr>Montserrat</vt:lpstr>
      <vt:lpstr>Wingdings</vt:lpstr>
      <vt:lpstr>Master</vt:lpstr>
      <vt:lpstr>More on Conditionals</vt:lpstr>
      <vt:lpstr>PowerPoint Presentation</vt:lpstr>
      <vt:lpstr>The Conditional Operator ( ? : ) – a.k.a ‘ternary’ operator</vt:lpstr>
      <vt:lpstr>Logical operators AND and OR</vt:lpstr>
      <vt:lpstr>Logical operator – NOT (!) </vt:lpstr>
      <vt:lpstr>NOT (!) examples continued ...</vt:lpstr>
      <vt:lpstr>Fun and Games</vt:lpstr>
      <vt:lpstr>Code Structuring Options (void) method</vt:lpstr>
      <vt:lpstr>Options (non-void) method</vt:lpstr>
      <vt:lpstr>QUIZ (Part 1)</vt:lpstr>
      <vt:lpstr>QUIZ (Part 2)</vt:lpstr>
      <vt:lpstr>Hands-on Labs</vt:lpstr>
      <vt:lpstr>PowerPoint Presentation</vt:lpstr>
      <vt:lpstr>Needed for lab work </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991</cp:revision>
  <cp:lastPrinted>2019-07-03T09:46:41Z</cp:lastPrinted>
  <dcterms:created xsi:type="dcterms:W3CDTF">2019-09-05T08:17:12Z</dcterms:created>
  <dcterms:modified xsi:type="dcterms:W3CDTF">2020-04-02T12:44:10Z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