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1555" r:id="rId5"/>
    <p:sldId id="1562" r:id="rId6"/>
    <p:sldId id="1563" r:id="rId7"/>
    <p:sldId id="1573" r:id="rId8"/>
    <p:sldId id="267" r:id="rId9"/>
    <p:sldId id="269" r:id="rId10"/>
    <p:sldId id="281" r:id="rId11"/>
    <p:sldId id="280" r:id="rId12"/>
    <p:sldId id="291" r:id="rId13"/>
    <p:sldId id="289" r:id="rId14"/>
    <p:sldId id="290" r:id="rId15"/>
    <p:sldId id="282" r:id="rId16"/>
    <p:sldId id="283" r:id="rId17"/>
    <p:sldId id="284" r:id="rId18"/>
    <p:sldId id="285" r:id="rId19"/>
    <p:sldId id="293" r:id="rId20"/>
    <p:sldId id="294" r:id="rId21"/>
    <p:sldId id="276" r:id="rId22"/>
    <p:sldId id="275" r:id="rId23"/>
    <p:sldId id="287" r:id="rId24"/>
    <p:sldId id="279" r:id="rId25"/>
    <p:sldId id="277" r:id="rId26"/>
    <p:sldId id="278" r:id="rId27"/>
  </p:sldIdLst>
  <p:sldSz cx="12192000" cy="6858000"/>
  <p:notesSz cx="9775825" cy="66452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FCCFF"/>
    <a:srgbClr val="F3622C"/>
    <a:srgbClr val="F7916D"/>
    <a:srgbClr val="28CFF9"/>
    <a:srgbClr val="000000"/>
    <a:srgbClr val="09EDB8"/>
    <a:srgbClr val="7E007C"/>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89643" autoAdjust="0"/>
  </p:normalViewPr>
  <p:slideViewPr>
    <p:cSldViewPr snapToGrid="0" snapToObjects="1" showGuides="1">
      <p:cViewPr varScale="1">
        <p:scale>
          <a:sx n="64" d="100"/>
          <a:sy n="64" d="100"/>
        </p:scale>
        <p:origin x="1036" y="4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07/11/2020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07/11/2020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089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11959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a:t>In</a:t>
            </a:r>
            <a:r>
              <a:rPr lang="en-GB" baseline="0" dirty="0"/>
              <a:t> the above example the model and speed of the car will be null and zero by default. The account id and owner will be zero and null.</a:t>
            </a:r>
          </a:p>
          <a:p>
            <a:r>
              <a:rPr lang="en-GB" baseline="0" dirty="0"/>
              <a:t>Obviously we can ask developers to set these after the instance is created but there are two problems with this approach. There is no guarantee a future develop would do this. We really don't want an account with id of zero in our system! And the other problem is, how do you set a private field with no setter?</a:t>
            </a:r>
          </a:p>
          <a:p>
            <a:r>
              <a:rPr lang="en-GB" baseline="0" dirty="0"/>
              <a:t>We need a constructor to set these initial values and to hide the default parameter-less constructor. Parameter-less constructors are the ones used to </a:t>
            </a:r>
            <a:r>
              <a:rPr lang="en-GB" baseline="0" dirty="0" err="1"/>
              <a:t>creat</a:t>
            </a:r>
            <a:r>
              <a:rPr lang="en-GB" baseline="0" dirty="0"/>
              <a:t> an instance of Account and Car on the slide.</a:t>
            </a:r>
            <a:endParaRPr lang="en-GB" dirty="0"/>
          </a:p>
        </p:txBody>
      </p:sp>
    </p:spTree>
    <p:extLst>
      <p:ext uri="{BB962C8B-B14F-4D97-AF65-F5344CB8AC3E}">
        <p14:creationId xmlns:p14="http://schemas.microsoft.com/office/powerpoint/2010/main" val="354142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note, the default constructor provided by the compiler is replaced by any</a:t>
            </a:r>
            <a:r>
              <a:rPr lang="en-GB" baseline="0" dirty="0"/>
              <a:t> constructor which you write. </a:t>
            </a:r>
            <a:br>
              <a:rPr lang="en-GB" baseline="0" dirty="0"/>
            </a:br>
            <a:r>
              <a:rPr lang="en-GB" baseline="0" dirty="0"/>
              <a:t>This is a very important tool in your OO toolbox because the other developers now have to provide relevant details to the constructors which you define in order to create valid instances from your classes.</a:t>
            </a:r>
          </a:p>
          <a:p>
            <a:endParaRPr lang="en-GB" baseline="0" dirty="0"/>
          </a:p>
          <a:p>
            <a:r>
              <a:rPr lang="en-GB" dirty="0"/>
              <a:t>Most objects require some form of initialisation. For example, you might want to specify the make of the car, and set some default values for the state of the object's fields as you construct the object.</a:t>
            </a:r>
          </a:p>
          <a:p>
            <a:r>
              <a:rPr lang="en-GB" dirty="0"/>
              <a:t>Java, in keeping with other languages such as C++ and C#, supports constructor methods. These are invoked in response to the client code using the new operator to construct an object.</a:t>
            </a:r>
          </a:p>
          <a:p>
            <a:r>
              <a:rPr lang="en-GB" dirty="0"/>
              <a:t>Constructor methods (constructors) are very similar to ordinary methods, in that they can take parameters and can be overloaded. However, there are some very specific rules that must be followed, namely:</a:t>
            </a:r>
          </a:p>
          <a:p>
            <a:pPr marL="171450" indent="-171450">
              <a:buFont typeface="Wingdings" panose="05000000000000000000" pitchFamily="2" charset="2"/>
              <a:buChar char="§"/>
            </a:pPr>
            <a:r>
              <a:rPr lang="en-GB" dirty="0"/>
              <a:t>They must have no return type, not even void</a:t>
            </a:r>
          </a:p>
          <a:p>
            <a:pPr marL="171450" indent="-171450">
              <a:buFont typeface="Wingdings" panose="05000000000000000000" pitchFamily="2" charset="2"/>
              <a:buChar char="§"/>
            </a:pPr>
            <a:r>
              <a:rPr lang="en-GB" dirty="0"/>
              <a:t>They must have the same name as the type</a:t>
            </a:r>
          </a:p>
          <a:p>
            <a:r>
              <a:rPr lang="en-GB" dirty="0"/>
              <a:t>Constructors can never be called directly, which means that a special syntax has to be used when you want to have one constructor call another. This syntax make uses of the this keyword, and is shown on the next page. Note that the technique of calling one constructor from another is known as constructor chaining.</a:t>
            </a:r>
          </a:p>
          <a:p>
            <a:r>
              <a:rPr lang="en-GB" dirty="0"/>
              <a:t>By default, the compiler will provide a default constructor that takes no arguments. If you are writing a class and you define your own constructor(s), this default constructor won't be provided, even if your constructor(s) take parameters.</a:t>
            </a:r>
          </a:p>
          <a:p>
            <a:endParaRPr lang="en-GB" dirty="0"/>
          </a:p>
          <a:p>
            <a:endParaRPr lang="en-GB" baseline="0" dirty="0"/>
          </a:p>
          <a:p>
            <a:endParaRPr lang="en-GB" dirty="0"/>
          </a:p>
        </p:txBody>
      </p:sp>
    </p:spTree>
    <p:extLst>
      <p:ext uri="{BB962C8B-B14F-4D97-AF65-F5344CB8AC3E}">
        <p14:creationId xmlns:p14="http://schemas.microsoft.com/office/powerpoint/2010/main" val="198699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9330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In the type definition above you can see that two (overloaded) constructors have been defined (1) and (2). These constructors can be invoked using the new operator, with the arguments being provided within the parentheses, as shown above.</a:t>
            </a:r>
          </a:p>
          <a:p>
            <a:r>
              <a:rPr lang="en-GB" dirty="0"/>
              <a:t>Note that you can also explicitly initialise fields at their point of declaration (1). You should be aware that the field initialisations occur before the constructor is invoked for the object.</a:t>
            </a:r>
          </a:p>
          <a:p>
            <a:r>
              <a:rPr lang="en-GB" dirty="0"/>
              <a:t>Finally, you should note the constructor chaining syntax (2). This instructs the compiler to call the constructor which takes a String and an </a:t>
            </a:r>
            <a:r>
              <a:rPr lang="en-GB" dirty="0" err="1"/>
              <a:t>int</a:t>
            </a:r>
            <a:r>
              <a:rPr lang="en-GB" dirty="0"/>
              <a:t> as parameters, in this case, before executing the body of the constructor from which it is being called.</a:t>
            </a:r>
          </a:p>
          <a:p>
            <a:r>
              <a:rPr lang="en-GB" dirty="0"/>
              <a:t>It is possible to chain multiple constructors together in this way.</a:t>
            </a:r>
            <a:br>
              <a:rPr lang="en-GB" dirty="0"/>
            </a:br>
            <a:r>
              <a:rPr lang="en-GB" dirty="0"/>
              <a:t>		</a:t>
            </a:r>
          </a:p>
        </p:txBody>
      </p:sp>
    </p:spTree>
    <p:extLst>
      <p:ext uri="{BB962C8B-B14F-4D97-AF65-F5344CB8AC3E}">
        <p14:creationId xmlns:p14="http://schemas.microsoft.com/office/powerpoint/2010/main" val="1899631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In the type definition above you can see that two (overloaded) constructors have been defined (1) and (2). These constructors can be invoked using the new operator, with the arguments being provided within the parentheses, as shown above.</a:t>
            </a:r>
          </a:p>
          <a:p>
            <a:r>
              <a:rPr lang="en-GB" dirty="0"/>
              <a:t>Note that you can also explicitly initialise fields at their point of declaration (1). You should be aware that the field initialisations occur before the constructor is invoked for the object.</a:t>
            </a:r>
          </a:p>
          <a:p>
            <a:r>
              <a:rPr lang="en-GB" dirty="0"/>
              <a:t>Finally, you should note the constructor chaining syntax (2). This instructs the compiler to call the constructor which takes a String and an </a:t>
            </a:r>
            <a:r>
              <a:rPr lang="en-GB" dirty="0" err="1"/>
              <a:t>int</a:t>
            </a:r>
            <a:r>
              <a:rPr lang="en-GB" dirty="0"/>
              <a:t> as parameters, in this case, before executing the body of the constructor from which it is being called.</a:t>
            </a:r>
          </a:p>
          <a:p>
            <a:r>
              <a:rPr lang="en-GB" dirty="0"/>
              <a:t>It is possible to chain multiple constructors together in this way.</a:t>
            </a:r>
            <a:br>
              <a:rPr lang="en-GB" dirty="0"/>
            </a:br>
            <a:r>
              <a:rPr lang="en-GB" dirty="0"/>
              <a:t>		</a:t>
            </a:r>
          </a:p>
        </p:txBody>
      </p:sp>
    </p:spTree>
    <p:extLst>
      <p:ext uri="{BB962C8B-B14F-4D97-AF65-F5344CB8AC3E}">
        <p14:creationId xmlns:p14="http://schemas.microsoft.com/office/powerpoint/2010/main" val="1217914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dirty="0"/>
              <a:t>The default value for a variable whose type is a reference type (think class for now)</a:t>
            </a:r>
            <a:r>
              <a:rPr lang="en-GB" baseline="0" dirty="0"/>
              <a:t> is null. (provided it is not a local variable as then it is un-initialised like every local variable)</a:t>
            </a:r>
          </a:p>
          <a:p>
            <a:r>
              <a:rPr lang="en-GB" baseline="0" dirty="0"/>
              <a:t>A </a:t>
            </a:r>
            <a:r>
              <a:rPr lang="en-GB" dirty="0"/>
              <a:t>variable ‘</a:t>
            </a:r>
            <a:r>
              <a:rPr lang="en-GB" dirty="0" err="1"/>
              <a:t>theCar</a:t>
            </a:r>
            <a:r>
              <a:rPr lang="en-GB" dirty="0"/>
              <a:t>’ above is initialised with a special reference called null, which indicates that the reference doesn't refer to any object. null is a keyword in the Java language, so you can use it with the equality operator to check whether an object reference has been initialised or not.</a:t>
            </a:r>
          </a:p>
          <a:p>
            <a:r>
              <a:rPr lang="en-GB" dirty="0"/>
              <a:t>When you have finished using an object, you can set its object reference to null, but typically you just allow the reference to go out of scope. If there are no other references to the object, then the object becomes available for garbage collection.</a:t>
            </a:r>
          </a:p>
          <a:p>
            <a:r>
              <a:rPr lang="en-GB" dirty="0"/>
              <a:t>null is meaningless for value types, as they have no reference capability.</a:t>
            </a:r>
          </a:p>
          <a:p>
            <a:r>
              <a:rPr lang="en-GB" dirty="0"/>
              <a:t/>
            </a:r>
            <a:br>
              <a:rPr lang="en-GB" dirty="0"/>
            </a:br>
            <a:endParaRPr lang="en-GB" dirty="0"/>
          </a:p>
        </p:txBody>
      </p:sp>
    </p:spTree>
    <p:extLst>
      <p:ext uri="{BB962C8B-B14F-4D97-AF65-F5344CB8AC3E}">
        <p14:creationId xmlns:p14="http://schemas.microsoft.com/office/powerpoint/2010/main" val="3334551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GB" dirty="0"/>
              <a:t>Types are the fundamental building blocks in Java. The Java runtime supports value types and reference types (classes). These have different behaviours for managing resources.</a:t>
            </a:r>
          </a:p>
          <a:p>
            <a:r>
              <a:rPr lang="en-GB" dirty="0"/>
              <a:t>A</a:t>
            </a:r>
            <a:r>
              <a:rPr lang="en-GB" baseline="0" dirty="0"/>
              <a:t> reference to an object is as close as you get to an object, you talk to the object via &lt;dot&gt; notation.</a:t>
            </a:r>
          </a:p>
          <a:p>
            <a:r>
              <a:rPr lang="en-GB" baseline="0" dirty="0"/>
              <a:t>The upcoming chapter Types II will show you how to define these fields and methods in more detail.</a:t>
            </a:r>
            <a:endParaRPr lang="en-GB" dirty="0"/>
          </a:p>
        </p:txBody>
      </p:sp>
    </p:spTree>
    <p:extLst>
      <p:ext uri="{BB962C8B-B14F-4D97-AF65-F5344CB8AC3E}">
        <p14:creationId xmlns:p14="http://schemas.microsoft.com/office/powerpoint/2010/main" val="807257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12677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dirty="0"/>
              <a:t>The 2 sample methods </a:t>
            </a:r>
            <a:r>
              <a:rPr lang="en-GB" dirty="0" err="1"/>
              <a:t>processIntArray</a:t>
            </a:r>
            <a:r>
              <a:rPr lang="en-GB" dirty="0"/>
              <a:t>(</a:t>
            </a:r>
            <a:r>
              <a:rPr lang="en-GB" dirty="0" err="1"/>
              <a:t>int</a:t>
            </a:r>
            <a:r>
              <a:rPr lang="en-GB" dirty="0"/>
              <a:t>[] numbers) &amp; </a:t>
            </a:r>
            <a:r>
              <a:rPr lang="en-GB" dirty="0" err="1"/>
              <a:t>processCarArray</a:t>
            </a:r>
            <a:r>
              <a:rPr lang="en-GB" dirty="0"/>
              <a:t>(Car[] cars) would typically be void, they don’t need to return</a:t>
            </a:r>
            <a:r>
              <a:rPr lang="en-GB" baseline="0" dirty="0"/>
              <a:t> anything as they can see (and change) the contents of the array passed to them.</a:t>
            </a:r>
          </a:p>
          <a:p>
            <a:r>
              <a:rPr lang="en-GB" baseline="0" dirty="0"/>
              <a:t>“It is not possible to pass an array of cars...”,</a:t>
            </a:r>
            <a:r>
              <a:rPr lang="en-GB" dirty="0"/>
              <a:t> </a:t>
            </a:r>
            <a:r>
              <a:rPr lang="en-GB" baseline="0" dirty="0"/>
              <a:t>”only an array of car references” which the receiving code can iterate over using either an enhanced for loop or a standard for loop using .length.</a:t>
            </a:r>
            <a:r>
              <a:rPr lang="en-GB" dirty="0"/>
              <a:t/>
            </a:r>
            <a:br>
              <a:rPr lang="en-GB" dirty="0"/>
            </a:br>
            <a:endParaRPr lang="en-GB" dirty="0"/>
          </a:p>
        </p:txBody>
      </p:sp>
    </p:spTree>
    <p:extLst>
      <p:ext uri="{BB962C8B-B14F-4D97-AF65-F5344CB8AC3E}">
        <p14:creationId xmlns:p14="http://schemas.microsoft.com/office/powerpoint/2010/main" val="404974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a:t>The runtime supports two different forms of types. These are known as value and reference types, because of their memory allocation and variable passing behaviours. We focus in this chapter on reference types defined using the Java keyword class. So how do you define new reference types in Java? The answer to this is mainly by defining new classes (reference types) using the class keyword. </a:t>
            </a:r>
          </a:p>
          <a:p>
            <a:r>
              <a:rPr lang="en-GB" dirty="0"/>
              <a:t>How do you define value types – you can’t,</a:t>
            </a:r>
            <a:r>
              <a:rPr lang="en-GB" baseline="0" dirty="0"/>
              <a:t> you are ‘stuck’ with the 8 built-in types (the primitives) byte, short, </a:t>
            </a:r>
            <a:r>
              <a:rPr lang="en-GB" baseline="0" dirty="0" err="1"/>
              <a:t>int</a:t>
            </a:r>
            <a:r>
              <a:rPr lang="en-GB" baseline="0" dirty="0"/>
              <a:t>, long, float, double, char and </a:t>
            </a:r>
            <a:r>
              <a:rPr lang="en-GB" baseline="0" dirty="0" err="1"/>
              <a:t>boolean</a:t>
            </a:r>
            <a:r>
              <a:rPr lang="en-GB" baseline="0" dirty="0"/>
              <a:t>.</a:t>
            </a:r>
            <a:endParaRPr lang="en-GB" dirty="0"/>
          </a:p>
          <a:p>
            <a:r>
              <a:rPr lang="en-GB" dirty="0"/>
              <a:t>Generally speaking, reference types are efficient for large objects, because the runtime only has to copy the reference when they are passed in as arguments to methods. Value types are perfect for objects that exist for their data not their behaviours and which need easy automatic</a:t>
            </a:r>
            <a:r>
              <a:rPr lang="en-GB" baseline="0" dirty="0"/>
              <a:t> cloning.</a:t>
            </a:r>
            <a:endParaRPr lang="en-GB" dirty="0"/>
          </a:p>
        </p:txBody>
      </p:sp>
    </p:spTree>
    <p:extLst>
      <p:ext uri="{BB962C8B-B14F-4D97-AF65-F5344CB8AC3E}">
        <p14:creationId xmlns:p14="http://schemas.microsoft.com/office/powerpoint/2010/main" val="2103873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dirty="0"/>
              <a:t>Value types behave very logically. Value types have their memory allocated in situ, which in the case of local variables means on the call stack. When you perform an assignment operation, the contents of the value type is copied to the destination variable, overwriting its contents.</a:t>
            </a:r>
          </a:p>
          <a:p>
            <a:r>
              <a:rPr lang="en-GB" dirty="0"/>
              <a:t>This means that in the code above, when we declare the variable y and assign x into it, the contents of x (10 in this case) are copied into the storage for y. Any operations that are subsequently performed on x will therefore have no effect on the variable y.</a:t>
            </a:r>
          </a:p>
          <a:p>
            <a:r>
              <a:rPr lang="en-GB" dirty="0"/>
              <a:t>Value types are named because of their "pass by value" semantics when they are passed as arguments to method calls. In the call to the method </a:t>
            </a:r>
            <a:r>
              <a:rPr lang="en-GB" dirty="0" err="1"/>
              <a:t>foo</a:t>
            </a:r>
            <a:r>
              <a:rPr lang="en-GB" dirty="0"/>
              <a:t>(), a copy of the value type x is passed through to the method. This copy is then accessed using the symbolic variable name a. Operations performed on a have no effect on the variable x, because a is a copy of x. The copy is discarded (and the memory on the stack reclaimed) when the method </a:t>
            </a:r>
            <a:r>
              <a:rPr lang="en-GB" dirty="0" err="1"/>
              <a:t>foo</a:t>
            </a:r>
            <a:r>
              <a:rPr lang="en-GB" dirty="0"/>
              <a:t>() returns.</a:t>
            </a:r>
          </a:p>
          <a:p>
            <a:r>
              <a:rPr lang="en-GB" dirty="0"/>
              <a:t>You can see the output for the program in the console window on the right hand side above. Initially, x starts at 10. x is assigned into y (which will now also have the value 10). x is incremented, so now holds the value 11. The method </a:t>
            </a:r>
            <a:r>
              <a:rPr lang="en-GB" dirty="0" err="1"/>
              <a:t>foo</a:t>
            </a:r>
            <a:r>
              <a:rPr lang="en-GB" dirty="0"/>
              <a:t>() is called, but x is unaffected by the call, so it still has the value of 11 at the end.</a:t>
            </a:r>
          </a:p>
        </p:txBody>
      </p:sp>
    </p:spTree>
    <p:extLst>
      <p:ext uri="{BB962C8B-B14F-4D97-AF65-F5344CB8AC3E}">
        <p14:creationId xmlns:p14="http://schemas.microsoft.com/office/powerpoint/2010/main" val="1434961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a:t>Reference types are a little bit more subtle than value types. A local variable of a reference type consists of a reference, which is on the stack. This variable refers to (in C++ they might have said points to) the actual object, which is allocated on a heap.</a:t>
            </a:r>
          </a:p>
          <a:p>
            <a:r>
              <a:rPr lang="en-GB" dirty="0"/>
              <a:t>In our example above, c is a reference to a Car object that is allocated on the heap. Using this reference, we set the Car object's Speed field to the value 10. The code then declares another reference, d, into which c is assigned. It is here that the main behavioural difference between value and reference types starts to show up: only the reference is copied, not the object. Therefore, the result of the line of code</a:t>
            </a:r>
            <a:br>
              <a:rPr lang="en-GB" dirty="0"/>
            </a:br>
            <a:r>
              <a:rPr lang="en-GB" dirty="0"/>
              <a:t>	Car d = c;</a:t>
            </a:r>
            <a:br>
              <a:rPr lang="en-GB" dirty="0"/>
            </a:br>
            <a:r>
              <a:rPr lang="en-GB" dirty="0"/>
              <a:t>is that there are now two references, c and d, both referring to the same object, as shown in the diagram below: </a:t>
            </a:r>
          </a:p>
          <a:p>
            <a:endParaRPr lang="en-GB" dirty="0"/>
          </a:p>
          <a:p>
            <a:endParaRPr lang="en-GB" dirty="0"/>
          </a:p>
          <a:p>
            <a:endParaRPr lang="en-GB" dirty="0"/>
          </a:p>
          <a:p>
            <a:r>
              <a:rPr lang="en-GB" dirty="0"/>
              <a:t>From this you can see that no matter which reference you use to access the object, you will see the changes when you access the object with the other reference.</a:t>
            </a:r>
          </a:p>
          <a:p>
            <a:r>
              <a:rPr lang="en-GB" dirty="0"/>
              <a:t>It also follows that when </a:t>
            </a:r>
            <a:r>
              <a:rPr lang="en-GB" dirty="0" err="1"/>
              <a:t>foo</a:t>
            </a:r>
            <a:r>
              <a:rPr lang="en-GB" dirty="0"/>
              <a:t>() is called, only a copy of the reference is passed to the method, so e also refers back to the same Car object on the heap. Therefore, any changes made using the reference e will be visible via reference c (as the changes occurred on the object referred to by c).</a:t>
            </a:r>
          </a:p>
        </p:txBody>
      </p:sp>
      <p:sp>
        <p:nvSpPr>
          <p:cNvPr id="32772" name="Rectangle 4"/>
          <p:cNvSpPr>
            <a:spLocks noChangeArrowheads="1"/>
          </p:cNvSpPr>
          <p:nvPr/>
        </p:nvSpPr>
        <p:spPr bwMode="auto">
          <a:xfrm>
            <a:off x="1819275" y="7267321"/>
            <a:ext cx="441325" cy="179388"/>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200"/>
              <a:t>c</a:t>
            </a:r>
          </a:p>
        </p:txBody>
      </p:sp>
      <p:sp>
        <p:nvSpPr>
          <p:cNvPr id="32773" name="Rectangle 5"/>
          <p:cNvSpPr>
            <a:spLocks noChangeArrowheads="1"/>
          </p:cNvSpPr>
          <p:nvPr/>
        </p:nvSpPr>
        <p:spPr bwMode="auto">
          <a:xfrm>
            <a:off x="1819275" y="7561009"/>
            <a:ext cx="441325" cy="180975"/>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200"/>
              <a:t>d</a:t>
            </a:r>
          </a:p>
        </p:txBody>
      </p:sp>
      <p:sp>
        <p:nvSpPr>
          <p:cNvPr id="32774" name="Rectangle 6"/>
          <p:cNvSpPr>
            <a:spLocks noChangeArrowheads="1"/>
          </p:cNvSpPr>
          <p:nvPr/>
        </p:nvSpPr>
        <p:spPr bwMode="auto">
          <a:xfrm>
            <a:off x="3611563" y="7267321"/>
            <a:ext cx="1042987" cy="474663"/>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400"/>
              <a:t>Car</a:t>
            </a:r>
          </a:p>
        </p:txBody>
      </p:sp>
      <p:cxnSp>
        <p:nvCxnSpPr>
          <p:cNvPr id="32775" name="AutoShape 7"/>
          <p:cNvCxnSpPr>
            <a:cxnSpLocks noChangeShapeType="1"/>
            <a:stCxn id="32772" idx="3"/>
            <a:endCxn id="32774" idx="1"/>
          </p:cNvCxnSpPr>
          <p:nvPr/>
        </p:nvCxnSpPr>
        <p:spPr bwMode="auto">
          <a:xfrm>
            <a:off x="2247900" y="7364159"/>
            <a:ext cx="1343025" cy="147637"/>
          </a:xfrm>
          <a:prstGeom prst="straightConnector1">
            <a:avLst/>
          </a:prstGeom>
          <a:noFill/>
          <a:ln w="12700">
            <a:solidFill>
              <a:schemeClr val="tx1"/>
            </a:solidFill>
            <a:round/>
            <a:headEnd type="oval" w="med" len="med"/>
            <a:tailEnd type="triangle" w="lg" len="med"/>
          </a:ln>
        </p:spPr>
      </p:cxnSp>
      <p:cxnSp>
        <p:nvCxnSpPr>
          <p:cNvPr id="32776" name="AutoShape 8"/>
          <p:cNvCxnSpPr>
            <a:cxnSpLocks noChangeShapeType="1"/>
            <a:stCxn id="32773" idx="3"/>
            <a:endCxn id="32774" idx="1"/>
          </p:cNvCxnSpPr>
          <p:nvPr/>
        </p:nvCxnSpPr>
        <p:spPr bwMode="auto">
          <a:xfrm flipV="1">
            <a:off x="2247900" y="7511796"/>
            <a:ext cx="1343025" cy="147638"/>
          </a:xfrm>
          <a:prstGeom prst="straightConnector1">
            <a:avLst/>
          </a:prstGeom>
          <a:noFill/>
          <a:ln w="12700">
            <a:solidFill>
              <a:schemeClr val="tx1"/>
            </a:solidFill>
            <a:round/>
            <a:headEnd type="oval" w="med" len="med"/>
            <a:tailEnd type="triangle" w="lg" len="med"/>
          </a:ln>
        </p:spPr>
      </p:cxnSp>
    </p:spTree>
    <p:extLst>
      <p:ext uri="{BB962C8B-B14F-4D97-AF65-F5344CB8AC3E}">
        <p14:creationId xmlns:p14="http://schemas.microsoft.com/office/powerpoint/2010/main" val="38517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37605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GB" dirty="0"/>
              <a:t>Types define the content and the behaviour of objects. It is a blueprint which the runtime will use to determine what memory needs to be allocated at run-time, and which the compiler will use to validate that your code is correct.</a:t>
            </a:r>
          </a:p>
          <a:p>
            <a:r>
              <a:rPr lang="en-GB" dirty="0"/>
              <a:t>Types consist of two sorts of members: Fields &amp; Methods.</a:t>
            </a:r>
          </a:p>
          <a:p>
            <a:r>
              <a:rPr lang="en-GB" dirty="0"/>
              <a:t>Fields define the data elements from which your types are composed. For example, each and every car has a make and a model; these would therefore make ideal fields in a program that let's users browse car information on the Web.</a:t>
            </a:r>
          </a:p>
          <a:p>
            <a:r>
              <a:rPr lang="en-GB" dirty="0"/>
              <a:t>Methods are the functions (or operations) that determine the behaviour of instances of the type, or of the type itself. Looking at our car example again, methods might include starting the car, steering it, accelerating (and braking!) and parking.</a:t>
            </a:r>
          </a:p>
        </p:txBody>
      </p:sp>
    </p:spTree>
    <p:extLst>
      <p:ext uri="{BB962C8B-B14F-4D97-AF65-F5344CB8AC3E}">
        <p14:creationId xmlns:p14="http://schemas.microsoft.com/office/powerpoint/2010/main" val="375054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a:t>Remember, the type definition is simply a blueprint of methods and fields. Objects, on the other hand, are instances of the type. They have their own state (the values in the fields) and their own identity, which in the world of a computer program is the address in memory that the object is stored in.</a:t>
            </a:r>
          </a:p>
        </p:txBody>
      </p:sp>
    </p:spTree>
    <p:extLst>
      <p:ext uri="{BB962C8B-B14F-4D97-AF65-F5344CB8AC3E}">
        <p14:creationId xmlns:p14="http://schemas.microsoft.com/office/powerpoint/2010/main" val="374196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a:t>Private fields</a:t>
            </a:r>
            <a:r>
              <a:rPr lang="en-GB" baseline="0" dirty="0"/>
              <a:t> should not be exposed as public. You would not expect someone outside of your car to change your speed or make of your car!</a:t>
            </a:r>
          </a:p>
          <a:p>
            <a:r>
              <a:rPr lang="en-GB" baseline="0" dirty="0"/>
              <a:t>In the above example, name and age are made private to protect them but how would you set these states?</a:t>
            </a:r>
            <a:endParaRPr lang="en-GB" dirty="0"/>
          </a:p>
        </p:txBody>
      </p:sp>
    </p:spTree>
    <p:extLst>
      <p:ext uri="{BB962C8B-B14F-4D97-AF65-F5344CB8AC3E}">
        <p14:creationId xmlns:p14="http://schemas.microsoft.com/office/powerpoint/2010/main" val="389934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1784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a:t>When</a:t>
            </a:r>
            <a:r>
              <a:rPr lang="en-GB" baseline="0" dirty="0"/>
              <a:t> you author a class you typically define a data structure first as to what an object will hold as state.</a:t>
            </a:r>
          </a:p>
          <a:p>
            <a:r>
              <a:rPr lang="en-GB" baseline="0" dirty="0"/>
              <a:t>Step2 is then going to be (already decided by the designer hopefully) what am I going to expose as readable / changeable. These methods can be written by the IDE, they may need further modification but the IDE can build stubs that compile in seconds.</a:t>
            </a:r>
          </a:p>
          <a:p>
            <a:r>
              <a:rPr lang="en-GB" baseline="0" dirty="0"/>
              <a:t>Worth mentioning is that the IDE can also via Right-Click ‘Source’ generate Constructor methods from your fields, it is in the context menu above as ‘Generate Constructor using Fields...’</a:t>
            </a:r>
            <a:endParaRPr lang="en-GB" dirty="0"/>
          </a:p>
        </p:txBody>
      </p:sp>
    </p:spTree>
    <p:extLst>
      <p:ext uri="{BB962C8B-B14F-4D97-AF65-F5344CB8AC3E}">
        <p14:creationId xmlns:p14="http://schemas.microsoft.com/office/powerpoint/2010/main" val="394717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37693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GB" dirty="0"/>
              <a:t>Types I </a:t>
            </a:r>
            <a:r>
              <a:rPr lang="en-GB" dirty="0" smtClean="0"/>
              <a:t>–</a:t>
            </a:r>
            <a:br>
              <a:rPr lang="en-GB" dirty="0" smtClean="0"/>
            </a:br>
            <a:r>
              <a:rPr lang="en-GB" dirty="0" smtClean="0"/>
              <a:t>getting </a:t>
            </a:r>
            <a:r>
              <a:rPr lang="en-GB" dirty="0"/>
              <a:t>started</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 Property procedures</a:t>
            </a:r>
          </a:p>
        </p:txBody>
      </p:sp>
      <p:sp>
        <p:nvSpPr>
          <p:cNvPr id="6147" name="Rectangle 3"/>
          <p:cNvSpPr>
            <a:spLocks noGrp="1" noChangeArrowheads="1"/>
          </p:cNvSpPr>
          <p:nvPr>
            <p:ph type="body" idx="1"/>
          </p:nvPr>
        </p:nvSpPr>
        <p:spPr>
          <a:xfrm>
            <a:off x="341272" y="1368256"/>
            <a:ext cx="11516239" cy="349290"/>
          </a:xfrm>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2" y="1856306"/>
            <a:ext cx="4623974" cy="3416320"/>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28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28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Name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24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Name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"B"</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24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1845891"/>
            <a:ext cx="4572000" cy="4031873"/>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0000FF"/>
                </a:solidFill>
                <a:latin typeface="Lucida Console" panose="020B0609040504020204" pitchFamily="49" charset="0"/>
              </a:rPr>
              <a:t>class</a:t>
            </a:r>
            <a:r>
              <a:rPr lang="en-GB" sz="1600" dirty="0">
                <a:solidFill>
                  <a:srgbClr val="000000"/>
                </a:solidFill>
                <a:latin typeface="Lucida Console" panose="020B0609040504020204" pitchFamily="49" charset="0"/>
              </a:rPr>
              <a:t> </a:t>
            </a:r>
            <a:r>
              <a:rPr lang="en-GB" sz="1600" dirty="0">
                <a:solidFill>
                  <a:srgbClr val="2B91AF"/>
                </a:solidFill>
                <a:latin typeface="Lucida Console" panose="020B0609040504020204" pitchFamily="49" charset="0"/>
              </a:rPr>
              <a:t>Student</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private</a:t>
            </a:r>
            <a:r>
              <a:rPr lang="en-GB" sz="1600" dirty="0">
                <a:solidFill>
                  <a:srgbClr val="000000"/>
                </a:solidFill>
                <a:latin typeface="Lucida Console" panose="020B0609040504020204" pitchFamily="49" charset="0"/>
              </a:rPr>
              <a:t> </a:t>
            </a:r>
            <a:r>
              <a:rPr lang="en-GB" sz="1600" dirty="0" err="1">
                <a:solidFill>
                  <a:srgbClr val="0000FF"/>
                </a:solidFill>
                <a:latin typeface="Lucida Console" panose="020B0609040504020204" pitchFamily="49" charset="0"/>
              </a:rPr>
              <a:t>int</a:t>
            </a:r>
            <a:r>
              <a:rPr lang="en-GB" sz="1600" dirty="0">
                <a:solidFill>
                  <a:srgbClr val="000000"/>
                </a:solidFill>
                <a:latin typeface="Lucida Console" panose="020B0609040504020204" pitchFamily="49" charset="0"/>
              </a:rPr>
              <a:t> age;</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private</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err="1">
                <a:solidFill>
                  <a:srgbClr val="0000FF"/>
                </a:solidFill>
                <a:latin typeface="Lucida Console" panose="020B0609040504020204" pitchFamily="49" charset="0"/>
              </a:rPr>
              <a:t>int</a:t>
            </a:r>
            <a:r>
              <a:rPr lang="en-GB" sz="1600" dirty="0">
                <a:solidFill>
                  <a:srgbClr val="000000"/>
                </a:solidFill>
                <a:latin typeface="Lucida Console" panose="020B0609040504020204" pitchFamily="49" charset="0"/>
              </a:rPr>
              <a:t> Age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get</a:t>
            </a:r>
            <a:r>
              <a:rPr lang="en-GB" sz="1600" dirty="0">
                <a:solidFill>
                  <a:srgbClr val="000000"/>
                </a:solidFill>
                <a:latin typeface="Lucida Console" panose="020B0609040504020204" pitchFamily="49" charset="0"/>
              </a:rPr>
              <a:t> { </a:t>
            </a:r>
            <a:r>
              <a:rPr lang="en-GB" sz="1600" dirty="0">
                <a:solidFill>
                  <a:srgbClr val="0000FF"/>
                </a:solidFill>
                <a:latin typeface="Lucida Console" panose="020B0609040504020204" pitchFamily="49" charset="0"/>
              </a:rPr>
              <a:t>return</a:t>
            </a:r>
            <a:r>
              <a:rPr lang="en-GB" sz="1600" dirty="0">
                <a:solidFill>
                  <a:srgbClr val="000000"/>
                </a:solidFill>
                <a:latin typeface="Lucida Console" panose="020B0609040504020204" pitchFamily="49" charset="0"/>
              </a:rPr>
              <a:t> age;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set</a:t>
            </a:r>
            <a:r>
              <a:rPr lang="en-GB" sz="1600" dirty="0">
                <a:solidFill>
                  <a:srgbClr val="000000"/>
                </a:solidFill>
                <a:latin typeface="Lucida Console" panose="020B0609040504020204" pitchFamily="49" charset="0"/>
              </a:rPr>
              <a:t> { age = value; }</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get</a:t>
            </a:r>
            <a:r>
              <a:rPr lang="en-GB" sz="1600" dirty="0">
                <a:solidFill>
                  <a:srgbClr val="000000"/>
                </a:solidFill>
                <a:latin typeface="Lucida Console" panose="020B0609040504020204" pitchFamily="49" charset="0"/>
              </a:rPr>
              <a:t> { </a:t>
            </a:r>
            <a:r>
              <a:rPr lang="en-GB" sz="1600" dirty="0">
                <a:solidFill>
                  <a:srgbClr val="0000FF"/>
                </a:solidFill>
                <a:latin typeface="Lucida Console" panose="020B0609040504020204" pitchFamily="49" charset="0"/>
              </a:rPr>
              <a:t>return</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set</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if</a:t>
            </a:r>
            <a:r>
              <a:rPr lang="en-GB" sz="1600" dirty="0">
                <a:solidFill>
                  <a:srgbClr val="000000"/>
                </a:solidFill>
                <a:latin typeface="Lucida Console" panose="020B0609040504020204" pitchFamily="49" charset="0"/>
              </a:rPr>
              <a:t>(</a:t>
            </a:r>
            <a:r>
              <a:rPr lang="en-GB" sz="1600" dirty="0" err="1">
                <a:solidFill>
                  <a:srgbClr val="000000"/>
                </a:solidFill>
                <a:latin typeface="Lucida Console" panose="020B0609040504020204" pitchFamily="49" charset="0"/>
              </a:rPr>
              <a:t>value.Length</a:t>
            </a:r>
            <a:r>
              <a:rPr lang="en-GB" sz="1600" dirty="0">
                <a:solidFill>
                  <a:srgbClr val="000000"/>
                </a:solidFill>
                <a:latin typeface="Lucida Console" panose="020B0609040504020204" pitchFamily="49" charset="0"/>
              </a:rPr>
              <a:t> &gt; 1)</a:t>
            </a:r>
          </a:p>
          <a:p>
            <a:r>
              <a:rPr lang="en-GB" sz="1600" dirty="0">
                <a:solidFill>
                  <a:srgbClr val="000000"/>
                </a:solidFill>
                <a:latin typeface="Lucida Console" panose="020B0609040504020204" pitchFamily="49" charset="0"/>
              </a:rPr>
              <a:t>                name = value;</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9" name="Line Callout 1 8"/>
          <p:cNvSpPr/>
          <p:nvPr/>
        </p:nvSpPr>
        <p:spPr>
          <a:xfrm>
            <a:off x="7207875" y="5640732"/>
            <a:ext cx="2673941" cy="423334"/>
          </a:xfrm>
          <a:prstGeom prst="borderCallout1">
            <a:avLst>
              <a:gd name="adj1" fmla="val 2750"/>
              <a:gd name="adj2" fmla="val 49667"/>
              <a:gd name="adj3" fmla="val -151500"/>
              <a:gd name="adj4" fmla="val 49930"/>
            </a:avLst>
          </a:prstGeom>
          <a:ln>
            <a:headEnd type="none" w="med" len="med"/>
            <a:tailEnd type="arrow" w="med" len="med"/>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dirty="0">
                <a:solidFill>
                  <a:srgbClr val="004050"/>
                </a:solidFill>
                <a:cs typeface="Arial" pitchFamily="34" charset="0"/>
              </a:rPr>
              <a:t>But name is not changed</a:t>
            </a:r>
          </a:p>
        </p:txBody>
      </p:sp>
    </p:spTree>
    <p:extLst>
      <p:ext uri="{BB962C8B-B14F-4D97-AF65-F5344CB8AC3E}">
        <p14:creationId xmlns:p14="http://schemas.microsoft.com/office/powerpoint/2010/main" val="9117452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 Auto implemented Properties</a:t>
            </a:r>
          </a:p>
        </p:txBody>
      </p:sp>
      <p:sp>
        <p:nvSpPr>
          <p:cNvPr id="6147" name="Rectangle 3"/>
          <p:cNvSpPr>
            <a:spLocks noGrp="1" noChangeArrowheads="1"/>
          </p:cNvSpPr>
          <p:nvPr>
            <p:ph type="body" idx="1"/>
          </p:nvPr>
        </p:nvSpPr>
        <p:spPr>
          <a:xfrm>
            <a:off x="341272" y="4785715"/>
            <a:ext cx="11516239" cy="1568908"/>
          </a:xfrm>
        </p:spPr>
        <p:txBody>
          <a:bodyPr/>
          <a:lstStyle/>
          <a:p>
            <a:r>
              <a:rPr lang="en-GB" b="1" dirty="0" smtClean="0"/>
              <a:t>IDE </a:t>
            </a:r>
            <a:r>
              <a:rPr lang="en-GB" b="1" dirty="0"/>
              <a:t>can help</a:t>
            </a:r>
          </a:p>
          <a:p>
            <a:pPr marL="342000" indent="-342900">
              <a:buClr>
                <a:srgbClr val="004050"/>
              </a:buClr>
              <a:buFont typeface="Arial" panose="020B0604020202020204" pitchFamily="34" charset="0"/>
              <a:buChar char="•"/>
            </a:pPr>
            <a:r>
              <a:rPr lang="en-GB" dirty="0"/>
              <a:t>Type </a:t>
            </a:r>
            <a:r>
              <a:rPr lang="en-GB" b="1" dirty="0">
                <a:solidFill>
                  <a:srgbClr val="C00000"/>
                </a:solidFill>
              </a:rPr>
              <a:t>prop </a:t>
            </a:r>
            <a:r>
              <a:rPr lang="en-GB" dirty="0"/>
              <a:t>followed by two tabs for auto-implemented properties</a:t>
            </a:r>
          </a:p>
          <a:p>
            <a:pPr marL="342000" indent="-342900">
              <a:buClr>
                <a:srgbClr val="004050"/>
              </a:buClr>
              <a:buFont typeface="Arial" panose="020B0604020202020204" pitchFamily="34" charset="0"/>
              <a:buChar char="•"/>
            </a:pPr>
            <a:r>
              <a:rPr lang="en-GB" b="1" dirty="0" err="1">
                <a:solidFill>
                  <a:srgbClr val="C00000"/>
                </a:solidFill>
              </a:rPr>
              <a:t>propfull</a:t>
            </a:r>
            <a:r>
              <a:rPr lang="en-GB" b="1" dirty="0">
                <a:solidFill>
                  <a:srgbClr val="C00000"/>
                </a:solidFill>
              </a:rPr>
              <a:t> </a:t>
            </a:r>
            <a:r>
              <a:rPr lang="en-GB" dirty="0"/>
              <a:t>then two tabs for full properties like Name</a:t>
            </a:r>
          </a:p>
          <a:p>
            <a:pPr marL="342000" indent="-342900">
              <a:buClr>
                <a:srgbClr val="004050"/>
              </a:buClr>
              <a:buFont typeface="Arial" panose="020B0604020202020204" pitchFamily="34" charset="0"/>
              <a:buChar char="•"/>
            </a:pPr>
            <a:r>
              <a:rPr lang="en-GB" b="1" dirty="0" err="1">
                <a:solidFill>
                  <a:srgbClr val="C00000"/>
                </a:solidFill>
              </a:rPr>
              <a:t>propg</a:t>
            </a:r>
            <a:r>
              <a:rPr lang="en-GB" b="1" dirty="0">
                <a:solidFill>
                  <a:srgbClr val="C00000"/>
                </a:solidFill>
              </a:rPr>
              <a:t> </a:t>
            </a:r>
            <a:r>
              <a:rPr lang="en-GB" dirty="0"/>
              <a:t>then two tabs for properties with private </a:t>
            </a:r>
            <a:r>
              <a:rPr lang="en-GB" i="1" dirty="0"/>
              <a:t>set { }</a:t>
            </a:r>
          </a:p>
          <a:p>
            <a:pPr lvl="1"/>
            <a:endParaRPr lang="en-GB" dirty="0"/>
          </a:p>
          <a:p>
            <a:pPr lvl="1"/>
            <a:endParaRPr lang="en-GB" dirty="0"/>
          </a:p>
          <a:p>
            <a:pPr lvl="1"/>
            <a:endParaRPr lang="en-GB" dirty="0"/>
          </a:p>
        </p:txBody>
      </p:sp>
      <p:sp>
        <p:nvSpPr>
          <p:cNvPr id="4" name="Rectangle 3"/>
          <p:cNvSpPr/>
          <p:nvPr/>
        </p:nvSpPr>
        <p:spPr>
          <a:xfrm>
            <a:off x="6535861" y="1386828"/>
            <a:ext cx="5024767" cy="2062103"/>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Name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16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25</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16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1376413"/>
            <a:ext cx="4572000" cy="3293209"/>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0000FF"/>
                </a:solidFill>
                <a:latin typeface="Lucida Console" panose="020B0609040504020204" pitchFamily="49" charset="0"/>
              </a:rPr>
              <a:t>class</a:t>
            </a:r>
            <a:r>
              <a:rPr lang="en-GB" sz="1600" dirty="0">
                <a:solidFill>
                  <a:srgbClr val="000000"/>
                </a:solidFill>
                <a:latin typeface="Lucida Console" panose="020B0609040504020204" pitchFamily="49" charset="0"/>
              </a:rPr>
              <a:t> </a:t>
            </a:r>
            <a:r>
              <a:rPr lang="en-GB" sz="1600" dirty="0">
                <a:solidFill>
                  <a:srgbClr val="2B91AF"/>
                </a:solidFill>
                <a:latin typeface="Lucida Console" panose="020B0609040504020204" pitchFamily="49" charset="0"/>
              </a:rPr>
              <a:t>Student</a:t>
            </a:r>
            <a:r>
              <a:rPr lang="en-GB" sz="1600" dirty="0">
                <a:solidFill>
                  <a:srgbClr val="000000"/>
                </a:solidFill>
                <a:latin typeface="Lucida Console" panose="020B0609040504020204" pitchFamily="49" charset="0"/>
              </a:rPr>
              <a:t> {</a:t>
            </a:r>
          </a:p>
          <a:p>
            <a:r>
              <a:rPr lang="en-GB" sz="1600" dirty="0">
                <a:solidFill>
                  <a:srgbClr val="0000FF"/>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err="1">
                <a:solidFill>
                  <a:srgbClr val="0000FF"/>
                </a:solidFill>
                <a:latin typeface="Lucida Console" panose="020B0609040504020204" pitchFamily="49" charset="0"/>
              </a:rPr>
              <a:t>int</a:t>
            </a:r>
            <a:r>
              <a:rPr lang="en-GB" sz="1600" dirty="0">
                <a:solidFill>
                  <a:srgbClr val="000000"/>
                </a:solidFill>
                <a:latin typeface="Lucida Console" panose="020B0609040504020204" pitchFamily="49" charset="0"/>
              </a:rPr>
              <a:t> Age { get; set; }</a:t>
            </a:r>
          </a:p>
          <a:p>
            <a:r>
              <a:rPr lang="en-GB" sz="1600" dirty="0">
                <a:solidFill>
                  <a:srgbClr val="0000FF"/>
                </a:solidFill>
                <a:latin typeface="Lucida Console" panose="020B0609040504020204" pitchFamily="49" charset="0"/>
              </a:rPr>
              <a:t>    </a:t>
            </a:r>
          </a:p>
          <a:p>
            <a:r>
              <a:rPr lang="en-GB" sz="1600" dirty="0">
                <a:solidFill>
                  <a:srgbClr val="0000FF"/>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get</a:t>
            </a:r>
            <a:r>
              <a:rPr lang="en-GB" sz="1600" dirty="0">
                <a:solidFill>
                  <a:srgbClr val="000000"/>
                </a:solidFill>
                <a:latin typeface="Lucida Console" panose="020B0609040504020204" pitchFamily="49" charset="0"/>
              </a:rPr>
              <a:t> { </a:t>
            </a:r>
            <a:r>
              <a:rPr lang="en-GB" sz="1600" dirty="0">
                <a:solidFill>
                  <a:srgbClr val="0000FF"/>
                </a:solidFill>
                <a:latin typeface="Lucida Console" panose="020B0609040504020204" pitchFamily="49" charset="0"/>
              </a:rPr>
              <a:t>return</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set</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if</a:t>
            </a:r>
            <a:r>
              <a:rPr lang="en-GB" sz="1600" dirty="0">
                <a:solidFill>
                  <a:srgbClr val="000000"/>
                </a:solidFill>
                <a:latin typeface="Lucida Console" panose="020B0609040504020204" pitchFamily="49" charset="0"/>
              </a:rPr>
              <a:t>(</a:t>
            </a:r>
            <a:r>
              <a:rPr lang="en-GB" sz="1600" dirty="0" err="1">
                <a:solidFill>
                  <a:srgbClr val="000000"/>
                </a:solidFill>
                <a:latin typeface="Lucida Console" panose="020B0609040504020204" pitchFamily="49" charset="0"/>
              </a:rPr>
              <a:t>value.Length</a:t>
            </a:r>
            <a:r>
              <a:rPr lang="en-GB" sz="1600" dirty="0">
                <a:solidFill>
                  <a:srgbClr val="000000"/>
                </a:solidFill>
                <a:latin typeface="Lucida Console" panose="020B0609040504020204" pitchFamily="49" charset="0"/>
              </a:rPr>
              <a:t> &gt; 1)</a:t>
            </a:r>
          </a:p>
          <a:p>
            <a:r>
              <a:rPr lang="en-GB" sz="1600" dirty="0">
                <a:solidFill>
                  <a:srgbClr val="000000"/>
                </a:solidFill>
                <a:latin typeface="Lucida Console" panose="020B0609040504020204" pitchFamily="49" charset="0"/>
              </a:rPr>
              <a:t>                name = value;</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Tree>
    <p:extLst>
      <p:ext uri="{BB962C8B-B14F-4D97-AF65-F5344CB8AC3E}">
        <p14:creationId xmlns:p14="http://schemas.microsoft.com/office/powerpoint/2010/main" val="36688943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Object Construction</a:t>
            </a:r>
          </a:p>
        </p:txBody>
      </p:sp>
      <p:sp>
        <p:nvSpPr>
          <p:cNvPr id="15363"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b="1" dirty="0"/>
              <a:t>Let's consider </a:t>
            </a:r>
            <a:r>
              <a:rPr lang="en-GB" b="1" dirty="0" smtClean="0"/>
              <a:t>two </a:t>
            </a:r>
            <a:r>
              <a:rPr lang="en-GB" b="1" dirty="0"/>
              <a:t>classes and the two instances created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32516" name="Rectangle 4"/>
          <p:cNvSpPr>
            <a:spLocks noChangeArrowheads="1"/>
          </p:cNvSpPr>
          <p:nvPr/>
        </p:nvSpPr>
        <p:spPr bwMode="auto">
          <a:xfrm>
            <a:off x="1795984" y="2129288"/>
            <a:ext cx="3454627" cy="1074653"/>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Car</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speed;</a:t>
            </a:r>
            <a:br>
              <a:rPr lang="en-GB" sz="1600" dirty="0">
                <a:solidFill>
                  <a:srgbClr val="0000C8"/>
                </a:solidFill>
                <a:latin typeface="Lucida Console" pitchFamily="49" charset="0"/>
              </a:rPr>
            </a:b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832517" name="Rectangle 5"/>
          <p:cNvSpPr>
            <a:spLocks noChangeArrowheads="1"/>
          </p:cNvSpPr>
          <p:nvPr/>
        </p:nvSpPr>
        <p:spPr bwMode="auto">
          <a:xfrm>
            <a:off x="1795984" y="3572737"/>
            <a:ext cx="3454628"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a:t>
            </a:r>
            <a:r>
              <a:rPr lang="en-GB" sz="1600" dirty="0" err="1">
                <a:solidFill>
                  <a:srgbClr val="000000"/>
                </a:solidFill>
                <a:latin typeface="Lucida Console" pitchFamily="49" charset="0"/>
              </a:rPr>
              <a:t>myCar</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Car();</a:t>
            </a:r>
            <a:endParaRPr lang="en-GB" sz="1600" dirty="0">
              <a:solidFill>
                <a:srgbClr val="008000"/>
              </a:solidFill>
              <a:latin typeface="Lucida Console" pitchFamily="49" charset="0"/>
            </a:endParaRPr>
          </a:p>
        </p:txBody>
      </p:sp>
      <p:sp>
        <p:nvSpPr>
          <p:cNvPr id="9" name="Rectangle 4"/>
          <p:cNvSpPr>
            <a:spLocks noChangeArrowheads="1"/>
          </p:cNvSpPr>
          <p:nvPr/>
        </p:nvSpPr>
        <p:spPr bwMode="auto">
          <a:xfrm>
            <a:off x="6172028" y="2129288"/>
            <a:ext cx="3597470" cy="1074653"/>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br>
              <a:rPr lang="en-GB" sz="1600" dirty="0">
                <a:solidFill>
                  <a:srgbClr val="0000C8"/>
                </a:solidFill>
                <a:latin typeface="Lucida Console" pitchFamily="49" charset="0"/>
              </a:rPr>
            </a:b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0" name="Rectangle 5"/>
          <p:cNvSpPr>
            <a:spLocks noChangeArrowheads="1"/>
          </p:cNvSpPr>
          <p:nvPr/>
        </p:nvSpPr>
        <p:spPr bwMode="auto">
          <a:xfrm>
            <a:off x="6172028" y="3581506"/>
            <a:ext cx="4345107"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a:t>
            </a:r>
            <a:endParaRPr lang="en-GB" sz="1600" dirty="0">
              <a:solidFill>
                <a:srgbClr val="008000"/>
              </a:solidFill>
              <a:latin typeface="Lucida Console" pitchFamily="49" charset="0"/>
            </a:endParaRPr>
          </a:p>
        </p:txBody>
      </p:sp>
      <p:sp>
        <p:nvSpPr>
          <p:cNvPr id="2" name="Rounded Rectangular Callout 1"/>
          <p:cNvSpPr/>
          <p:nvPr/>
        </p:nvSpPr>
        <p:spPr>
          <a:xfrm>
            <a:off x="1795984" y="4213776"/>
            <a:ext cx="3512641" cy="621102"/>
          </a:xfrm>
          <a:prstGeom prst="wedgeRoundRectCallout">
            <a:avLst>
              <a:gd name="adj1" fmla="val -26373"/>
              <a:gd name="adj2" fmla="val -76535"/>
              <a:gd name="adj3" fmla="val 16667"/>
            </a:avLst>
          </a:prstGeom>
          <a:solidFill>
            <a:schemeClr val="tx1">
              <a:lumMod val="10000"/>
              <a:lumOff val="9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What make is this?</a:t>
            </a:r>
          </a:p>
          <a:p>
            <a:pPr algn="ctr"/>
            <a:r>
              <a:rPr lang="en-GB" sz="1400" dirty="0">
                <a:solidFill>
                  <a:schemeClr val="tx1"/>
                </a:solidFill>
                <a:cs typeface="Arial" pitchFamily="34" charset="0"/>
              </a:rPr>
              <a:t>What is its speed?</a:t>
            </a:r>
          </a:p>
        </p:txBody>
      </p:sp>
      <p:sp>
        <p:nvSpPr>
          <p:cNvPr id="11" name="Rounded Rectangular Callout 10"/>
          <p:cNvSpPr/>
          <p:nvPr/>
        </p:nvSpPr>
        <p:spPr>
          <a:xfrm>
            <a:off x="6172028" y="4215072"/>
            <a:ext cx="3512641" cy="623979"/>
          </a:xfrm>
          <a:prstGeom prst="wedgeRoundRectCallout">
            <a:avLst>
              <a:gd name="adj1" fmla="val -24214"/>
              <a:gd name="adj2" fmla="val -72294"/>
              <a:gd name="adj3" fmla="val 16667"/>
            </a:avLst>
          </a:prstGeom>
          <a:solidFill>
            <a:schemeClr val="tx1">
              <a:lumMod val="10000"/>
              <a:lumOff val="9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What is the id of this account?</a:t>
            </a:r>
          </a:p>
          <a:p>
            <a:pPr algn="ctr"/>
            <a:r>
              <a:rPr lang="en-GB" sz="1400" dirty="0">
                <a:solidFill>
                  <a:schemeClr val="tx1"/>
                </a:solidFill>
                <a:cs typeface="Arial" pitchFamily="34" charset="0"/>
              </a:rPr>
              <a:t>Who owns it?</a:t>
            </a:r>
          </a:p>
        </p:txBody>
      </p:sp>
      <p:sp>
        <p:nvSpPr>
          <p:cNvPr id="3" name="TextBox 2"/>
          <p:cNvSpPr txBox="1"/>
          <p:nvPr/>
        </p:nvSpPr>
        <p:spPr>
          <a:xfrm>
            <a:off x="5170155" y="5481070"/>
            <a:ext cx="2234497"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1600" dirty="0">
                <a:cs typeface="Courier New" pitchFamily="49" charset="0"/>
              </a:rPr>
              <a:t>We need a constructor</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570" y="5013542"/>
            <a:ext cx="1274144" cy="1665548"/>
          </a:xfrm>
          <a:prstGeom prst="rect">
            <a:avLst/>
          </a:prstGeom>
        </p:spPr>
      </p:pic>
    </p:spTree>
    <p:extLst>
      <p:ext uri="{BB962C8B-B14F-4D97-AF65-F5344CB8AC3E}">
        <p14:creationId xmlns:p14="http://schemas.microsoft.com/office/powerpoint/2010/main" val="32624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Constructor</a:t>
            </a:r>
          </a:p>
        </p:txBody>
      </p:sp>
      <p:sp>
        <p:nvSpPr>
          <p:cNvPr id="4" name="Rectangle 4"/>
          <p:cNvSpPr>
            <a:spLocks noChangeArrowheads="1"/>
          </p:cNvSpPr>
          <p:nvPr/>
        </p:nvSpPr>
        <p:spPr bwMode="auto">
          <a:xfrm>
            <a:off x="2227861" y="1377975"/>
            <a:ext cx="6563013" cy="2305759"/>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String owner) {</a:t>
            </a:r>
          </a:p>
          <a:p>
            <a:pPr defTabSz="739775" eaLnBrk="0" hangingPunct="0">
              <a:tabLst>
                <a:tab pos="341313" algn="l"/>
                <a:tab pos="690563" algn="l"/>
                <a:tab pos="1030288" algn="l"/>
                <a:tab pos="1371600" algn="l"/>
              </a:tabLst>
              <a:defRPr/>
            </a:pPr>
            <a:r>
              <a:rPr lang="en-GB" sz="1600" dirty="0" smtClean="0">
                <a:solidFill>
                  <a:srgbClr val="000000"/>
                </a:solidFill>
                <a:latin typeface="Lucida Console" pitchFamily="49" charset="0"/>
              </a:rPr>
              <a:t>		this.id </a:t>
            </a:r>
            <a:r>
              <a:rPr lang="en-GB" sz="1600" dirty="0">
                <a:solidFill>
                  <a:srgbClr val="000000"/>
                </a:solidFill>
                <a:latin typeface="Lucida Console" pitchFamily="49" charset="0"/>
              </a:rPr>
              <a:t>= id;</a:t>
            </a:r>
          </a:p>
          <a:p>
            <a:pPr defTabSz="739775" eaLnBrk="0" hangingPunct="0">
              <a:tabLst>
                <a:tab pos="341313" algn="l"/>
                <a:tab pos="690563" algn="l"/>
                <a:tab pos="1030288" algn="l"/>
                <a:tab pos="1371600" algn="l"/>
              </a:tabLst>
              <a:defRPr/>
            </a:pP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rPr>
              <a:t>this.owner</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 owner;</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5" name="Rectangle 5"/>
          <p:cNvSpPr>
            <a:spLocks noChangeArrowheads="1"/>
          </p:cNvSpPr>
          <p:nvPr/>
        </p:nvSpPr>
        <p:spPr bwMode="auto">
          <a:xfrm>
            <a:off x="2227862" y="4515895"/>
            <a:ext cx="6563011"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a:t>
            </a:r>
            <a:endParaRPr lang="en-GB" sz="1600" dirty="0">
              <a:solidFill>
                <a:srgbClr val="008000"/>
              </a:solidFill>
              <a:latin typeface="Lucida Console" pitchFamily="49" charset="0"/>
            </a:endParaRPr>
          </a:p>
        </p:txBody>
      </p:sp>
      <p:sp>
        <p:nvSpPr>
          <p:cNvPr id="6" name="Rectangle 5"/>
          <p:cNvSpPr>
            <a:spLocks noChangeArrowheads="1"/>
          </p:cNvSpPr>
          <p:nvPr/>
        </p:nvSpPr>
        <p:spPr bwMode="auto">
          <a:xfrm>
            <a:off x="2227862" y="3936865"/>
            <a:ext cx="6573329"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 "Bob");</a:t>
            </a:r>
            <a:endParaRPr lang="en-GB" sz="1600" dirty="0">
              <a:solidFill>
                <a:srgbClr val="008000"/>
              </a:solidFill>
              <a:latin typeface="Lucida Console" pitchFamily="49" charset="0"/>
            </a:endParaRPr>
          </a:p>
        </p:txBody>
      </p:sp>
      <p:sp>
        <p:nvSpPr>
          <p:cNvPr id="7" name="TextBox 6"/>
          <p:cNvSpPr txBox="1"/>
          <p:nvPr/>
        </p:nvSpPr>
        <p:spPr>
          <a:xfrm>
            <a:off x="8796707" y="3787736"/>
            <a:ext cx="641522" cy="707886"/>
          </a:xfrm>
          <a:prstGeom prst="rect">
            <a:avLst/>
          </a:prstGeom>
          <a:noFill/>
        </p:spPr>
        <p:txBody>
          <a:bodyPr wrap="none" rtlCol="0">
            <a:spAutoFit/>
          </a:bodyPr>
          <a:lstStyle/>
          <a:p>
            <a:r>
              <a:rPr lang="en-GB" sz="4000" dirty="0">
                <a:solidFill>
                  <a:srgbClr val="00B050"/>
                </a:solidFill>
                <a:latin typeface="Courier New" pitchFamily="49" charset="0"/>
                <a:cs typeface="Courier New" pitchFamily="49" charset="0"/>
                <a:sym typeface="Wingdings" panose="05000000000000000000" pitchFamily="2" charset="2"/>
              </a:rPr>
              <a:t></a:t>
            </a:r>
            <a:endParaRPr lang="en-GB" sz="4000" dirty="0">
              <a:solidFill>
                <a:srgbClr val="00B050"/>
              </a:solidFill>
              <a:latin typeface="Courier New" pitchFamily="49" charset="0"/>
              <a:cs typeface="Courier New" pitchFamily="49" charset="0"/>
            </a:endParaRPr>
          </a:p>
        </p:txBody>
      </p:sp>
      <p:sp>
        <p:nvSpPr>
          <p:cNvPr id="9" name="TextBox 8"/>
          <p:cNvSpPr txBox="1"/>
          <p:nvPr/>
        </p:nvSpPr>
        <p:spPr>
          <a:xfrm>
            <a:off x="8790873" y="4357268"/>
            <a:ext cx="641522"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sz="4000" dirty="0">
              <a:solidFill>
                <a:srgbClr val="FF0000"/>
              </a:solidFill>
              <a:latin typeface="Courier New" pitchFamily="49" charset="0"/>
              <a:cs typeface="Courier New" pitchFamily="49" charset="0"/>
            </a:endParaRPr>
          </a:p>
        </p:txBody>
      </p:sp>
      <p:sp>
        <p:nvSpPr>
          <p:cNvPr id="10" name="Rounded Rectangular Callout 9"/>
          <p:cNvSpPr/>
          <p:nvPr/>
        </p:nvSpPr>
        <p:spPr>
          <a:xfrm>
            <a:off x="2881005" y="5102770"/>
            <a:ext cx="5805795" cy="763631"/>
          </a:xfrm>
          <a:prstGeom prst="wedgeRoundRectCallout">
            <a:avLst>
              <a:gd name="adj1" fmla="val -5931"/>
              <a:gd name="adj2" fmla="val -74212"/>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solidFill>
                  <a:srgbClr val="004050"/>
                </a:solidFill>
                <a:cs typeface="Arial" pitchFamily="34" charset="0"/>
              </a:rPr>
              <a:t>The default (parameter-less) constructor does not exist.</a:t>
            </a:r>
          </a:p>
          <a:p>
            <a:pPr algn="ctr"/>
            <a:r>
              <a:rPr lang="en-GB" sz="1400" dirty="0">
                <a:solidFill>
                  <a:srgbClr val="004050"/>
                </a:solidFill>
                <a:cs typeface="Arial" pitchFamily="34" charset="0"/>
              </a:rPr>
              <a:t>To create an Account you must provide the ID and the owner's name</a:t>
            </a:r>
          </a:p>
        </p:txBody>
      </p:sp>
      <p:sp>
        <p:nvSpPr>
          <p:cNvPr id="11" name="Rounded Rectangular Callout 10"/>
          <p:cNvSpPr/>
          <p:nvPr/>
        </p:nvSpPr>
        <p:spPr>
          <a:xfrm>
            <a:off x="7852631" y="2280805"/>
            <a:ext cx="2924226" cy="746449"/>
          </a:xfrm>
          <a:prstGeom prst="wedgeRoundRectCallout">
            <a:avLst>
              <a:gd name="adj1" fmla="val -63371"/>
              <a:gd name="adj2" fmla="val -16095"/>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4050"/>
                </a:solidFill>
                <a:cs typeface="Arial" pitchFamily="34" charset="0"/>
              </a:rPr>
              <a:t>The same name as the class.</a:t>
            </a:r>
            <a:br>
              <a:rPr lang="en-GB" sz="1400" dirty="0">
                <a:solidFill>
                  <a:srgbClr val="004050"/>
                </a:solidFill>
                <a:cs typeface="Arial" pitchFamily="34" charset="0"/>
              </a:rPr>
            </a:br>
            <a:r>
              <a:rPr lang="en-GB" sz="1400" dirty="0">
                <a:solidFill>
                  <a:srgbClr val="004050"/>
                </a:solidFill>
                <a:cs typeface="Arial" pitchFamily="34" charset="0"/>
              </a:rPr>
              <a:t>No return value. Not even void</a:t>
            </a:r>
          </a:p>
        </p:txBody>
      </p:sp>
    </p:spTree>
    <p:extLst>
      <p:ext uri="{BB962C8B-B14F-4D97-AF65-F5344CB8AC3E}">
        <p14:creationId xmlns:p14="http://schemas.microsoft.com/office/powerpoint/2010/main" val="4169223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Object Construction - Overloading</a:t>
            </a:r>
          </a:p>
        </p:txBody>
      </p:sp>
      <p:sp>
        <p:nvSpPr>
          <p:cNvPr id="15363" name="Rectangle 3"/>
          <p:cNvSpPr>
            <a:spLocks noGrp="1" noChangeArrowheads="1"/>
          </p:cNvSpPr>
          <p:nvPr>
            <p:ph idx="1"/>
          </p:nvPr>
        </p:nvSpPr>
        <p:spPr>
          <a:xfrm>
            <a:off x="341272" y="1368256"/>
            <a:ext cx="11516239" cy="321999"/>
          </a:xfrm>
        </p:spPr>
        <p:txBody>
          <a:bodyPr/>
          <a:lstStyle/>
          <a:p>
            <a:pPr marL="342900" indent="-342900">
              <a:buFont typeface="Arial" panose="020B0604020202020204" pitchFamily="34" charset="0"/>
              <a:buChar char="•"/>
            </a:pPr>
            <a:r>
              <a:rPr lang="en-GB" b="1" dirty="0"/>
              <a:t>Overloading provides alternative ways </a:t>
            </a:r>
            <a:r>
              <a:rPr lang="en-GB" b="1" dirty="0" smtClean="0"/>
              <a:t>for </a:t>
            </a:r>
            <a:r>
              <a:rPr lang="en-GB" b="1" dirty="0"/>
              <a:t>creating an instance</a:t>
            </a:r>
          </a:p>
        </p:txBody>
      </p:sp>
      <p:sp>
        <p:nvSpPr>
          <p:cNvPr id="9" name="Rectangle 4"/>
          <p:cNvSpPr>
            <a:spLocks noChangeArrowheads="1"/>
          </p:cNvSpPr>
          <p:nvPr/>
        </p:nvSpPr>
        <p:spPr bwMode="auto">
          <a:xfrm>
            <a:off x="1807826" y="1849836"/>
            <a:ext cx="6563013" cy="3536866"/>
          </a:xfrm>
          <a:prstGeom prst="rect">
            <a:avLst/>
          </a:prstGeom>
          <a:solidFill>
            <a:schemeClr val="accent5">
              <a:lumMod val="20000"/>
              <a:lumOff val="80000"/>
            </a:schemeClr>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String owner)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owner;</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getOwnerById</a:t>
            </a:r>
            <a:r>
              <a:rPr lang="en-GB" sz="1600" dirty="0">
                <a:solidFill>
                  <a:srgbClr val="000000"/>
                </a:solidFill>
                <a:latin typeface="Lucida Console" pitchFamily="49" charset="0"/>
              </a:rPr>
              <a:t>(id);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2" name="Flowchart: Magnetic Disk 1"/>
          <p:cNvSpPr/>
          <p:nvPr/>
        </p:nvSpPr>
        <p:spPr>
          <a:xfrm>
            <a:off x="8577872" y="4003339"/>
            <a:ext cx="1414732" cy="1690778"/>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Freeform 2"/>
          <p:cNvSpPr/>
          <p:nvPr/>
        </p:nvSpPr>
        <p:spPr>
          <a:xfrm>
            <a:off x="6990611" y="4194311"/>
            <a:ext cx="1570008" cy="565147"/>
          </a:xfrm>
          <a:custGeom>
            <a:avLst/>
            <a:gdLst>
              <a:gd name="connsiteX0" fmla="*/ 0 w 1570008"/>
              <a:gd name="connsiteY0" fmla="*/ 534838 h 565147"/>
              <a:gd name="connsiteX1" fmla="*/ 517585 w 1570008"/>
              <a:gd name="connsiteY1" fmla="*/ 517585 h 565147"/>
              <a:gd name="connsiteX2" fmla="*/ 931653 w 1570008"/>
              <a:gd name="connsiteY2" fmla="*/ 86264 h 565147"/>
              <a:gd name="connsiteX3" fmla="*/ 1570008 w 1570008"/>
              <a:gd name="connsiteY3" fmla="*/ 0 h 565147"/>
            </a:gdLst>
            <a:ahLst/>
            <a:cxnLst>
              <a:cxn ang="0">
                <a:pos x="connsiteX0" y="connsiteY0"/>
              </a:cxn>
              <a:cxn ang="0">
                <a:pos x="connsiteX1" y="connsiteY1"/>
              </a:cxn>
              <a:cxn ang="0">
                <a:pos x="connsiteX2" y="connsiteY2"/>
              </a:cxn>
              <a:cxn ang="0">
                <a:pos x="connsiteX3" y="connsiteY3"/>
              </a:cxn>
            </a:cxnLst>
            <a:rect l="l" t="t" r="r" b="b"/>
            <a:pathLst>
              <a:path w="1570008" h="565147">
                <a:moveTo>
                  <a:pt x="0" y="534838"/>
                </a:moveTo>
                <a:cubicBezTo>
                  <a:pt x="181155" y="563592"/>
                  <a:pt x="362310" y="592347"/>
                  <a:pt x="517585" y="517585"/>
                </a:cubicBezTo>
                <a:cubicBezTo>
                  <a:pt x="672860" y="442823"/>
                  <a:pt x="756249" y="172528"/>
                  <a:pt x="931653" y="86264"/>
                </a:cubicBezTo>
                <a:cubicBezTo>
                  <a:pt x="1107057" y="0"/>
                  <a:pt x="1338532" y="0"/>
                  <a:pt x="1570008" y="0"/>
                </a:cubicBezTo>
              </a:path>
            </a:pathLst>
          </a:custGeom>
          <a:ln>
            <a:solidFill>
              <a:srgbClr val="F3622C"/>
            </a:solidFill>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Rectangle 10"/>
          <p:cNvSpPr>
            <a:spLocks noChangeArrowheads="1"/>
          </p:cNvSpPr>
          <p:nvPr/>
        </p:nvSpPr>
        <p:spPr bwMode="auto">
          <a:xfrm>
            <a:off x="1807827" y="5548615"/>
            <a:ext cx="6563012"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 "Bob");</a:t>
            </a:r>
            <a:endParaRPr lang="en-GB" sz="1600" dirty="0">
              <a:solidFill>
                <a:srgbClr val="008000"/>
              </a:solidFill>
              <a:latin typeface="Lucida Console" pitchFamily="49" charset="0"/>
            </a:endParaRPr>
          </a:p>
        </p:txBody>
      </p:sp>
      <p:sp>
        <p:nvSpPr>
          <p:cNvPr id="12" name="Rectangle 11"/>
          <p:cNvSpPr>
            <a:spLocks noChangeArrowheads="1"/>
          </p:cNvSpPr>
          <p:nvPr/>
        </p:nvSpPr>
        <p:spPr bwMode="auto">
          <a:xfrm>
            <a:off x="1807825" y="6049434"/>
            <a:ext cx="6563014"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a:t>
            </a:r>
            <a:endParaRPr lang="en-GB" sz="1600" dirty="0">
              <a:solidFill>
                <a:srgbClr val="008000"/>
              </a:solidFill>
              <a:latin typeface="Lucida Console" pitchFamily="49" charset="0"/>
            </a:endParaRPr>
          </a:p>
        </p:txBody>
      </p:sp>
    </p:spTree>
    <p:extLst>
      <p:ext uri="{BB962C8B-B14F-4D97-AF65-F5344CB8AC3E}">
        <p14:creationId xmlns:p14="http://schemas.microsoft.com/office/powerpoint/2010/main" val="323166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Java: Constructor Chaining Example</a:t>
            </a:r>
          </a:p>
        </p:txBody>
      </p:sp>
      <p:sp>
        <p:nvSpPr>
          <p:cNvPr id="834563" name="Rectangle 3"/>
          <p:cNvSpPr>
            <a:spLocks noChangeArrowheads="1"/>
          </p:cNvSpPr>
          <p:nvPr/>
        </p:nvSpPr>
        <p:spPr bwMode="auto">
          <a:xfrm>
            <a:off x="1807228" y="1674366"/>
            <a:ext cx="6423920" cy="3536866"/>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a:t>
            </a:r>
            <a:r>
              <a:rPr lang="en-GB" sz="1600" dirty="0">
                <a:solidFill>
                  <a:srgbClr val="000000"/>
                </a:solidFill>
                <a:latin typeface="Lucida Console" pitchFamily="49" charset="0"/>
              </a:rPr>
              <a:t> Car(</a:t>
            </a:r>
            <a:r>
              <a:rPr lang="en-GB" sz="1600" dirty="0">
                <a:latin typeface="Lucida Console" pitchFamily="49" charset="0"/>
              </a:rPr>
              <a:t>String</a:t>
            </a:r>
            <a:r>
              <a:rPr lang="en-GB" sz="1600" dirty="0">
                <a:solidFill>
                  <a:srgbClr val="000000"/>
                </a:solidFill>
                <a:latin typeface="Lucida Console" pitchFamily="49" charset="0"/>
              </a:rPr>
              <a:t> make,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.make</a:t>
            </a:r>
            <a:r>
              <a:rPr lang="en-GB" sz="1600" dirty="0">
                <a:solidFill>
                  <a:srgbClr val="000000"/>
                </a:solidFill>
                <a:latin typeface="Lucida Console" pitchFamily="49" charset="0"/>
              </a:rPr>
              <a:t> = make;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8000"/>
                </a:solidFill>
                <a:latin typeface="Lucida Console" pitchFamily="49" charset="0"/>
              </a:rPr>
              <a:t>// common code can sit here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public </a:t>
            </a:r>
            <a:r>
              <a:rPr lang="en-GB" sz="1600" dirty="0">
                <a:solidFill>
                  <a:srgbClr val="000000"/>
                </a:solidFill>
                <a:latin typeface="Lucida Console" pitchFamily="49" charset="0"/>
              </a:rPr>
              <a:t>Car(</a:t>
            </a:r>
            <a:r>
              <a:rPr lang="en-GB" sz="1600" dirty="0">
                <a:latin typeface="Lucida Console" pitchFamily="49" charset="0"/>
              </a:rPr>
              <a:t>String</a:t>
            </a:r>
            <a:r>
              <a:rPr lang="en-GB" sz="1600" dirty="0">
                <a:solidFill>
                  <a:srgbClr val="000000"/>
                </a:solidFill>
                <a:latin typeface="Lucida Console" pitchFamily="49" charset="0"/>
              </a:rPr>
              <a:t> make)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FF0000"/>
                </a:solidFill>
                <a:latin typeface="Lucida Console" pitchFamily="49" charset="0"/>
              </a:rPr>
              <a:t>this</a:t>
            </a:r>
            <a:r>
              <a:rPr lang="en-GB" sz="1600" dirty="0">
                <a:solidFill>
                  <a:srgbClr val="000000"/>
                </a:solidFill>
                <a:latin typeface="Lucida Console" pitchFamily="49" charset="0"/>
              </a:rPr>
              <a:t>(make, 4);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834564" name="Rectangle 4"/>
          <p:cNvSpPr>
            <a:spLocks noChangeArrowheads="1"/>
          </p:cNvSpPr>
          <p:nvPr/>
        </p:nvSpPr>
        <p:spPr bwMode="auto">
          <a:xfrm>
            <a:off x="7016872" y="2610685"/>
            <a:ext cx="3816780" cy="107465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car1 = </a:t>
            </a:r>
            <a:r>
              <a:rPr lang="en-GB" sz="1600" dirty="0">
                <a:solidFill>
                  <a:srgbClr val="0000C8"/>
                </a:solidFill>
                <a:latin typeface="Lucida Console" pitchFamily="49" charset="0"/>
              </a:rPr>
              <a:t>new </a:t>
            </a:r>
            <a:r>
              <a:rPr lang="en-GB" sz="1600" dirty="0">
                <a:solidFill>
                  <a:srgbClr val="000000"/>
                </a:solidFill>
                <a:latin typeface="Lucida Console" pitchFamily="49" charset="0"/>
              </a:rPr>
              <a:t>Car("</a:t>
            </a:r>
            <a:r>
              <a:rPr lang="en-GB" sz="1600" dirty="0" smtClean="0">
                <a:solidFill>
                  <a:srgbClr val="000000"/>
                </a:solidFill>
                <a:latin typeface="Lucida Console" pitchFamily="49" charset="0"/>
              </a:rPr>
              <a:t>BMW",5</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car2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a:t>
            </a:r>
            <a:r>
              <a:rPr lang="en-GB" sz="1600" dirty="0" smtClean="0">
                <a:solidFill>
                  <a:srgbClr val="000000"/>
                </a:solidFill>
                <a:latin typeface="Lucida Console" pitchFamily="49" charset="0"/>
              </a:rPr>
              <a:t>BMW");</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car3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 </a:t>
            </a:r>
            <a:endParaRPr lang="en-GB" sz="1600" dirty="0">
              <a:solidFill>
                <a:srgbClr val="008000"/>
              </a:solidFill>
              <a:latin typeface="Lucida Console" pitchFamily="49" charset="0"/>
            </a:endParaRPr>
          </a:p>
        </p:txBody>
      </p:sp>
      <p:sp>
        <p:nvSpPr>
          <p:cNvPr id="834566" name="Oval 6"/>
          <p:cNvSpPr>
            <a:spLocks noChangeArrowheads="1"/>
          </p:cNvSpPr>
          <p:nvPr/>
        </p:nvSpPr>
        <p:spPr bwMode="auto">
          <a:xfrm>
            <a:off x="1676029" y="2671074"/>
            <a:ext cx="287338"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1</a:t>
            </a:r>
          </a:p>
        </p:txBody>
      </p:sp>
      <p:sp>
        <p:nvSpPr>
          <p:cNvPr id="834567" name="Oval 7"/>
          <p:cNvSpPr>
            <a:spLocks noChangeArrowheads="1"/>
          </p:cNvSpPr>
          <p:nvPr/>
        </p:nvSpPr>
        <p:spPr bwMode="auto">
          <a:xfrm>
            <a:off x="1671347" y="4145706"/>
            <a:ext cx="287337"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grpSp>
        <p:nvGrpSpPr>
          <p:cNvPr id="4" name="Group 14"/>
          <p:cNvGrpSpPr>
            <a:grpSpLocks/>
          </p:cNvGrpSpPr>
          <p:nvPr/>
        </p:nvGrpSpPr>
        <p:grpSpPr bwMode="auto">
          <a:xfrm>
            <a:off x="1725333" y="5619092"/>
            <a:ext cx="8320100" cy="369885"/>
            <a:chOff x="220" y="3296"/>
            <a:chExt cx="5241" cy="233"/>
          </a:xfrm>
        </p:grpSpPr>
        <p:sp>
          <p:nvSpPr>
            <p:cNvPr id="834575" name="Oval 15"/>
            <p:cNvSpPr>
              <a:spLocks noChangeArrowheads="1"/>
            </p:cNvSpPr>
            <p:nvPr/>
          </p:nvSpPr>
          <p:spPr bwMode="auto">
            <a:xfrm>
              <a:off x="220" y="3331"/>
              <a:ext cx="181" cy="181"/>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sp>
          <p:nvSpPr>
            <p:cNvPr id="16401" name="Text Box 16"/>
            <p:cNvSpPr txBox="1">
              <a:spLocks noChangeArrowheads="1"/>
            </p:cNvSpPr>
            <p:nvPr/>
          </p:nvSpPr>
          <p:spPr bwMode="auto">
            <a:xfrm>
              <a:off x="497" y="3296"/>
              <a:ext cx="4964" cy="233"/>
            </a:xfrm>
            <a:prstGeom prst="rect">
              <a:avLst/>
            </a:prstGeom>
            <a:noFill/>
            <a:ln w="9525">
              <a:noFill/>
              <a:miter lim="800000"/>
              <a:headEnd/>
              <a:tailEnd/>
            </a:ln>
          </p:spPr>
          <p:txBody>
            <a:bodyPr wrap="none">
              <a:spAutoFit/>
            </a:bodyPr>
            <a:lstStyle/>
            <a:p>
              <a:pPr eaLnBrk="0" hangingPunct="0"/>
              <a:r>
                <a:rPr lang="en-GB" b="1" dirty="0"/>
                <a:t>Overloaded .</a:t>
              </a:r>
              <a:r>
                <a:rPr lang="en-GB" b="1" dirty="0" err="1"/>
                <a:t>ctor</a:t>
              </a:r>
              <a:r>
                <a:rPr lang="en-GB" b="1" dirty="0"/>
                <a:t> chains to the other </a:t>
              </a:r>
              <a:r>
                <a:rPr lang="en-GB" b="1" dirty="0" err="1"/>
                <a:t>ctor</a:t>
              </a:r>
              <a:r>
                <a:rPr lang="en-GB" b="1" dirty="0"/>
                <a:t>, must be 1</a:t>
              </a:r>
              <a:r>
                <a:rPr lang="en-GB" b="1" baseline="30000" dirty="0"/>
                <a:t>st</a:t>
              </a:r>
              <a:r>
                <a:rPr lang="en-GB" b="1" dirty="0"/>
                <a:t> statement</a:t>
              </a:r>
            </a:p>
          </p:txBody>
        </p:sp>
      </p:grpSp>
      <p:sp>
        <p:nvSpPr>
          <p:cNvPr id="16398" name="Line 20"/>
          <p:cNvSpPr>
            <a:spLocks noChangeShapeType="1"/>
          </p:cNvSpPr>
          <p:nvPr/>
        </p:nvSpPr>
        <p:spPr bwMode="auto">
          <a:xfrm flipV="1">
            <a:off x="2767253" y="4636969"/>
            <a:ext cx="0" cy="305212"/>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34581" name="Rectangle 21"/>
          <p:cNvSpPr>
            <a:spLocks noChangeArrowheads="1"/>
          </p:cNvSpPr>
          <p:nvPr/>
        </p:nvSpPr>
        <p:spPr bwMode="auto">
          <a:xfrm>
            <a:off x="9617003" y="3157951"/>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834578" name="Rectangle 18"/>
          <p:cNvSpPr>
            <a:spLocks noChangeArrowheads="1"/>
          </p:cNvSpPr>
          <p:nvPr/>
        </p:nvSpPr>
        <p:spPr bwMode="auto">
          <a:xfrm flipV="1">
            <a:off x="2557447" y="4871481"/>
            <a:ext cx="3394170" cy="305212"/>
          </a:xfrm>
          <a:prstGeom prst="rect">
            <a:avLst/>
          </a:prstGeom>
          <a:solidFill>
            <a:schemeClr val="accent2">
              <a:lumMod val="20000"/>
              <a:lumOff val="80000"/>
            </a:schemeClr>
          </a:solidFill>
          <a:ln w="19050">
            <a:solidFill>
              <a:srgbClr val="004050"/>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400" dirty="0">
                <a:solidFill>
                  <a:srgbClr val="004050"/>
                </a:solidFill>
              </a:rPr>
              <a:t>Chaining, using special syntax</a:t>
            </a:r>
            <a:endParaRPr lang="en-US" sz="1400" dirty="0">
              <a:solidFill>
                <a:srgbClr val="004050"/>
              </a:solidFill>
              <a:latin typeface="Courier New" pitchFamily="49" charset="0"/>
            </a:endParaRPr>
          </a:p>
        </p:txBody>
      </p:sp>
      <p:cxnSp>
        <p:nvCxnSpPr>
          <p:cNvPr id="13" name="Straight Arrow Connector 12"/>
          <p:cNvCxnSpPr/>
          <p:nvPr/>
        </p:nvCxnSpPr>
        <p:spPr>
          <a:xfrm flipH="1">
            <a:off x="6346908" y="2802838"/>
            <a:ext cx="670118" cy="993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919870" y="3054628"/>
            <a:ext cx="2100471" cy="114669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32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C#: Constructor Chaining Example</a:t>
            </a:r>
          </a:p>
        </p:txBody>
      </p:sp>
      <p:sp>
        <p:nvSpPr>
          <p:cNvPr id="834563" name="Rectangle 3"/>
          <p:cNvSpPr>
            <a:spLocks noChangeArrowheads="1"/>
          </p:cNvSpPr>
          <p:nvPr/>
        </p:nvSpPr>
        <p:spPr bwMode="auto">
          <a:xfrm>
            <a:off x="1806607" y="1671015"/>
            <a:ext cx="6423920" cy="3290644"/>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a:t>
            </a:r>
            <a:r>
              <a:rPr lang="en-GB" sz="1600" dirty="0">
                <a:solidFill>
                  <a:srgbClr val="000000"/>
                </a:solidFill>
                <a:latin typeface="Lucida Console" pitchFamily="49" charset="0"/>
              </a:rPr>
              <a:t> Car(</a:t>
            </a:r>
            <a:r>
              <a:rPr lang="en-GB" sz="1600" dirty="0">
                <a:latin typeface="Lucida Console" pitchFamily="49" charset="0"/>
              </a:rPr>
              <a:t>String</a:t>
            </a:r>
            <a:r>
              <a:rPr lang="en-GB" sz="1600" dirty="0">
                <a:solidFill>
                  <a:srgbClr val="000000"/>
                </a:solidFill>
                <a:latin typeface="Lucida Console" pitchFamily="49" charset="0"/>
              </a:rPr>
              <a:t> make,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.make</a:t>
            </a:r>
            <a:r>
              <a:rPr lang="en-GB" sz="1600" dirty="0">
                <a:solidFill>
                  <a:srgbClr val="000000"/>
                </a:solidFill>
                <a:latin typeface="Lucida Console" pitchFamily="49" charset="0"/>
              </a:rPr>
              <a:t> = make;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8000"/>
                </a:solidFill>
                <a:latin typeface="Lucida Console" pitchFamily="49" charset="0"/>
              </a:rPr>
              <a:t>// common </a:t>
            </a:r>
            <a:r>
              <a:rPr lang="en-GB" sz="1600" dirty="0" smtClean="0">
                <a:solidFill>
                  <a:srgbClr val="008000"/>
                </a:solidFill>
                <a:latin typeface="Lucida Console" pitchFamily="49" charset="0"/>
              </a:rPr>
              <a:t>code</a:t>
            </a:r>
            <a:endParaRPr lang="en-GB" sz="1600" dirty="0">
              <a:solidFill>
                <a:srgbClr val="008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public </a:t>
            </a:r>
            <a:r>
              <a:rPr lang="en-GB" sz="1600" dirty="0">
                <a:solidFill>
                  <a:srgbClr val="000000"/>
                </a:solidFill>
                <a:latin typeface="Lucida Console" pitchFamily="49" charset="0"/>
              </a:rPr>
              <a:t>Car(</a:t>
            </a:r>
            <a:r>
              <a:rPr lang="en-GB" sz="1600" dirty="0">
                <a:latin typeface="Lucida Console" pitchFamily="49" charset="0"/>
              </a:rPr>
              <a:t>String</a:t>
            </a:r>
            <a:r>
              <a:rPr lang="en-GB" sz="1600" dirty="0">
                <a:solidFill>
                  <a:srgbClr val="000000"/>
                </a:solidFill>
                <a:latin typeface="Lucida Console" pitchFamily="49" charset="0"/>
              </a:rPr>
              <a:t> make) : </a:t>
            </a:r>
            <a:r>
              <a:rPr lang="en-GB" sz="1600" dirty="0">
                <a:solidFill>
                  <a:srgbClr val="FF0000"/>
                </a:solidFill>
                <a:latin typeface="Lucida Console" pitchFamily="49" charset="0"/>
              </a:rPr>
              <a:t>this</a:t>
            </a:r>
            <a:r>
              <a:rPr lang="en-GB" sz="1600" dirty="0">
                <a:solidFill>
                  <a:srgbClr val="000000"/>
                </a:solidFill>
                <a:latin typeface="Lucida Console" pitchFamily="49" charset="0"/>
              </a:rPr>
              <a:t>(make, 4) {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834566" name="Oval 6"/>
          <p:cNvSpPr>
            <a:spLocks noChangeArrowheads="1"/>
          </p:cNvSpPr>
          <p:nvPr/>
        </p:nvSpPr>
        <p:spPr bwMode="auto">
          <a:xfrm>
            <a:off x="1684644" y="2560445"/>
            <a:ext cx="287338"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1</a:t>
            </a:r>
          </a:p>
        </p:txBody>
      </p:sp>
      <p:sp>
        <p:nvSpPr>
          <p:cNvPr id="834567" name="Oval 7"/>
          <p:cNvSpPr>
            <a:spLocks noChangeArrowheads="1"/>
          </p:cNvSpPr>
          <p:nvPr/>
        </p:nvSpPr>
        <p:spPr bwMode="auto">
          <a:xfrm>
            <a:off x="1679962" y="4201327"/>
            <a:ext cx="287337"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grpSp>
        <p:nvGrpSpPr>
          <p:cNvPr id="4" name="Group 14"/>
          <p:cNvGrpSpPr>
            <a:grpSpLocks/>
          </p:cNvGrpSpPr>
          <p:nvPr/>
        </p:nvGrpSpPr>
        <p:grpSpPr bwMode="auto">
          <a:xfrm>
            <a:off x="1716019" y="5470510"/>
            <a:ext cx="6608774" cy="369885"/>
            <a:chOff x="220" y="3296"/>
            <a:chExt cx="4163" cy="233"/>
          </a:xfrm>
        </p:grpSpPr>
        <p:sp>
          <p:nvSpPr>
            <p:cNvPr id="834575" name="Oval 15"/>
            <p:cNvSpPr>
              <a:spLocks noChangeArrowheads="1"/>
            </p:cNvSpPr>
            <p:nvPr/>
          </p:nvSpPr>
          <p:spPr bwMode="auto">
            <a:xfrm>
              <a:off x="220" y="3331"/>
              <a:ext cx="181" cy="181"/>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sp>
          <p:nvSpPr>
            <p:cNvPr id="16401" name="Text Box 16"/>
            <p:cNvSpPr txBox="1">
              <a:spLocks noChangeArrowheads="1"/>
            </p:cNvSpPr>
            <p:nvPr/>
          </p:nvSpPr>
          <p:spPr bwMode="auto">
            <a:xfrm>
              <a:off x="497" y="3296"/>
              <a:ext cx="3886" cy="233"/>
            </a:xfrm>
            <a:prstGeom prst="rect">
              <a:avLst/>
            </a:prstGeom>
            <a:noFill/>
            <a:ln w="9525">
              <a:noFill/>
              <a:miter lim="800000"/>
              <a:headEnd/>
              <a:tailEnd/>
            </a:ln>
          </p:spPr>
          <p:txBody>
            <a:bodyPr wrap="none">
              <a:spAutoFit/>
            </a:bodyPr>
            <a:lstStyle/>
            <a:p>
              <a:pPr eaLnBrk="0" hangingPunct="0"/>
              <a:r>
                <a:rPr lang="en-GB" b="1" dirty="0"/>
                <a:t>Overloaded </a:t>
              </a:r>
              <a:r>
                <a:rPr lang="en-GB" b="1" dirty="0" smtClean="0"/>
                <a:t>constructor </a:t>
              </a:r>
              <a:r>
                <a:rPr lang="en-GB" b="1" dirty="0"/>
                <a:t>chains to the other constructor</a:t>
              </a:r>
            </a:p>
          </p:txBody>
        </p:sp>
      </p:grpSp>
      <p:sp>
        <p:nvSpPr>
          <p:cNvPr id="834578" name="Rectangle 18"/>
          <p:cNvSpPr>
            <a:spLocks noChangeArrowheads="1"/>
          </p:cNvSpPr>
          <p:nvPr/>
        </p:nvSpPr>
        <p:spPr bwMode="auto">
          <a:xfrm flipV="1">
            <a:off x="2639951" y="4815214"/>
            <a:ext cx="3394170" cy="305212"/>
          </a:xfrm>
          <a:prstGeom prst="rect">
            <a:avLst/>
          </a:prstGeom>
          <a:solidFill>
            <a:schemeClr val="accent1">
              <a:lumMod val="10000"/>
              <a:lumOff val="90000"/>
            </a:schemeClr>
          </a:solidFill>
          <a:ln w="19050">
            <a:solidFill>
              <a:srgbClr val="004050"/>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lnSpc>
                <a:spcPts val="1700"/>
              </a:lnSpc>
              <a:spcBef>
                <a:spcPts val="50"/>
              </a:spcBef>
              <a:defRPr/>
            </a:pPr>
            <a:r>
              <a:rPr lang="en-GB" sz="1400" dirty="0">
                <a:solidFill>
                  <a:srgbClr val="004050"/>
                </a:solidFill>
              </a:rPr>
              <a:t>Chaining, using special syntax</a:t>
            </a:r>
            <a:endParaRPr lang="en-US" sz="1400" dirty="0">
              <a:solidFill>
                <a:srgbClr val="004050"/>
              </a:solidFill>
              <a:latin typeface="Courier New" pitchFamily="49" charset="0"/>
            </a:endParaRPr>
          </a:p>
        </p:txBody>
      </p:sp>
      <p:sp>
        <p:nvSpPr>
          <p:cNvPr id="16398" name="Line 20"/>
          <p:cNvSpPr>
            <a:spLocks noChangeShapeType="1"/>
          </p:cNvSpPr>
          <p:nvPr/>
        </p:nvSpPr>
        <p:spPr bwMode="auto">
          <a:xfrm flipV="1">
            <a:off x="2849757" y="4506378"/>
            <a:ext cx="0" cy="305211"/>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3" name="Rectangle 4"/>
          <p:cNvSpPr>
            <a:spLocks noChangeArrowheads="1"/>
          </p:cNvSpPr>
          <p:nvPr/>
        </p:nvSpPr>
        <p:spPr bwMode="auto">
          <a:xfrm>
            <a:off x="7021745" y="2625129"/>
            <a:ext cx="4054290" cy="107465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car1 = </a:t>
            </a:r>
            <a:r>
              <a:rPr lang="en-GB" sz="1600" dirty="0">
                <a:solidFill>
                  <a:srgbClr val="0000C8"/>
                </a:solidFill>
                <a:latin typeface="Lucida Console" pitchFamily="49" charset="0"/>
              </a:rPr>
              <a:t>new </a:t>
            </a:r>
            <a:r>
              <a:rPr lang="en-GB" sz="1600" dirty="0">
                <a:solidFill>
                  <a:srgbClr val="000000"/>
                </a:solidFill>
                <a:latin typeface="Lucida Console" pitchFamily="49" charset="0"/>
              </a:rPr>
              <a:t>Car("</a:t>
            </a:r>
            <a:r>
              <a:rPr lang="en-GB" sz="1600" dirty="0" smtClean="0">
                <a:solidFill>
                  <a:srgbClr val="000000"/>
                </a:solidFill>
                <a:latin typeface="Lucida Console" pitchFamily="49" charset="0"/>
              </a:rPr>
              <a:t>BMW",5</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car2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a:t>
            </a:r>
            <a:r>
              <a:rPr lang="en-GB" sz="1600" dirty="0" smtClean="0">
                <a:solidFill>
                  <a:srgbClr val="000000"/>
                </a:solidFill>
                <a:latin typeface="Lucida Console" pitchFamily="49" charset="0"/>
              </a:rPr>
              <a:t>BMW");</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car3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 </a:t>
            </a:r>
            <a:endParaRPr lang="en-GB" sz="1600" dirty="0">
              <a:solidFill>
                <a:srgbClr val="008000"/>
              </a:solidFill>
              <a:latin typeface="Lucida Console" pitchFamily="49" charset="0"/>
            </a:endParaRPr>
          </a:p>
        </p:txBody>
      </p:sp>
      <p:sp>
        <p:nvSpPr>
          <p:cNvPr id="14" name="Rectangle 21"/>
          <p:cNvSpPr>
            <a:spLocks noChangeArrowheads="1"/>
          </p:cNvSpPr>
          <p:nvPr/>
        </p:nvSpPr>
        <p:spPr bwMode="auto">
          <a:xfrm>
            <a:off x="9751082" y="3162455"/>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cxnSp>
        <p:nvCxnSpPr>
          <p:cNvPr id="18" name="Straight Arrow Connector 17"/>
          <p:cNvCxnSpPr/>
          <p:nvPr/>
        </p:nvCxnSpPr>
        <p:spPr>
          <a:xfrm flipH="1">
            <a:off x="6350223" y="2816092"/>
            <a:ext cx="670118" cy="993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23185" y="3048004"/>
            <a:ext cx="2100471" cy="114669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52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762923" y="1478135"/>
            <a:ext cx="6505621" cy="132087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Car </a:t>
            </a:r>
            <a:r>
              <a:rPr lang="en-GB" sz="1600" dirty="0" err="1">
                <a:solidFill>
                  <a:srgbClr val="000000"/>
                </a:solidFill>
                <a:latin typeface="Lucida Console" panose="020B0609040504020204" pitchFamily="49" charset="0"/>
              </a:rPr>
              <a:t>getPoolCar</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smtClean="0">
                <a:solidFill>
                  <a:srgbClr val="000000"/>
                </a:solidFill>
                <a:latin typeface="Lucida Console" panose="020B0609040504020204" pitchFamily="49" charset="0"/>
              </a:rPr>
              <a:t>Car </a:t>
            </a:r>
            <a:r>
              <a:rPr lang="en-GB" sz="1600" dirty="0" err="1">
                <a:solidFill>
                  <a:srgbClr val="6A3E3E"/>
                </a:solidFill>
                <a:latin typeface="Lucida Console" panose="020B0609040504020204" pitchFamily="49" charset="0"/>
              </a:rPr>
              <a:t>aCar</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null</a:t>
            </a:r>
            <a:r>
              <a:rPr lang="en-GB" sz="1600" dirty="0">
                <a:solidFill>
                  <a:srgbClr val="000000"/>
                </a:solidFill>
                <a:latin typeface="Lucida Console" panose="020B0609040504020204" pitchFamily="49" charset="0"/>
              </a:rPr>
              <a:t>;</a:t>
            </a:r>
          </a:p>
          <a:p>
            <a:r>
              <a:rPr lang="en-GB" sz="1600" dirty="0">
                <a:solidFill>
                  <a:srgbClr val="3F7F5F"/>
                </a:solidFill>
                <a:latin typeface="Lucida Console" panose="020B0609040504020204" pitchFamily="49" charset="0"/>
              </a:rPr>
              <a:t>	// attempt to get a Car from a pool of cars</a:t>
            </a:r>
          </a:p>
          <a:p>
            <a:r>
              <a:rPr lang="en-GB" sz="1600" dirty="0">
                <a:solidFill>
                  <a:srgbClr val="7F0055"/>
                </a:solidFill>
                <a:latin typeface="Lucida Console" panose="020B0609040504020204" pitchFamily="49" charset="0"/>
              </a:rPr>
              <a:t>	</a:t>
            </a:r>
            <a:r>
              <a:rPr lang="en-GB" sz="1600" dirty="0">
                <a:latin typeface="Lucida Console" panose="020B0609040504020204" pitchFamily="49" charset="0"/>
              </a:rPr>
              <a:t>return</a:t>
            </a:r>
            <a:r>
              <a:rPr lang="en-GB" sz="1600" dirty="0">
                <a:solidFill>
                  <a:srgbClr val="000000"/>
                </a:solidFill>
                <a:latin typeface="Lucida Console" panose="020B0609040504020204" pitchFamily="49" charset="0"/>
              </a:rPr>
              <a:t> </a:t>
            </a:r>
            <a:r>
              <a:rPr lang="en-GB" sz="1600" dirty="0" err="1">
                <a:solidFill>
                  <a:srgbClr val="6A3E3E"/>
                </a:solidFill>
                <a:latin typeface="Lucida Console" panose="020B0609040504020204" pitchFamily="49" charset="0"/>
              </a:rPr>
              <a:t>aCar</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a:t>
            </a:r>
            <a:endParaRPr lang="en-GB" sz="1600" dirty="0">
              <a:latin typeface="Lucida Console" panose="020B0609040504020204" pitchFamily="49" charset="0"/>
            </a:endParaRPr>
          </a:p>
        </p:txBody>
      </p:sp>
      <p:sp>
        <p:nvSpPr>
          <p:cNvPr id="10243" name="Rectangle 3"/>
          <p:cNvSpPr>
            <a:spLocks noGrp="1" noChangeArrowheads="1"/>
          </p:cNvSpPr>
          <p:nvPr>
            <p:ph type="title"/>
          </p:nvPr>
        </p:nvSpPr>
        <p:spPr>
          <a:xfrm>
            <a:off x="339971" y="562058"/>
            <a:ext cx="11677858" cy="805001"/>
          </a:xfrm>
        </p:spPr>
        <p:txBody>
          <a:bodyPr/>
          <a:lstStyle/>
          <a:p>
            <a:pPr eaLnBrk="1" hangingPunct="1"/>
            <a:r>
              <a:rPr lang="en-GB" dirty="0"/>
              <a:t>The null </a:t>
            </a:r>
            <a:r>
              <a:rPr lang="en-GB" dirty="0" smtClean="0"/>
              <a:t>Reference – Setting and comparing</a:t>
            </a:r>
            <a:endParaRPr lang="en-GB" dirty="0"/>
          </a:p>
        </p:txBody>
      </p:sp>
      <p:sp>
        <p:nvSpPr>
          <p:cNvPr id="3" name="Rectangle 2"/>
          <p:cNvSpPr/>
          <p:nvPr/>
        </p:nvSpPr>
        <p:spPr>
          <a:xfrm>
            <a:off x="762923" y="3123451"/>
            <a:ext cx="6505621"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hireCar</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err="1">
                <a:solidFill>
                  <a:srgbClr val="000000"/>
                </a:solidFill>
                <a:latin typeface="Lucida Console" panose="020B0609040504020204" pitchFamily="49" charset="0"/>
              </a:rPr>
              <a:t>getPoolCar</a:t>
            </a:r>
            <a:r>
              <a:rPr lang="en-GB" sz="1600" dirty="0">
                <a:solidFill>
                  <a:srgbClr val="000000"/>
                </a:solidFill>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if</a:t>
            </a:r>
            <a:r>
              <a:rPr lang="en-GB" sz="1600" dirty="0">
                <a:solidFill>
                  <a:srgbClr val="000000"/>
                </a:solidFill>
                <a:latin typeface="Lucida Console" panose="020B0609040504020204" pitchFamily="49" charset="0"/>
              </a:rPr>
              <a:t>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null</a:t>
            </a:r>
            <a:r>
              <a:rPr lang="en-GB" sz="1600" dirty="0">
                <a:solidFill>
                  <a:srgbClr val="000000"/>
                </a:solidFill>
                <a:latin typeface="Lucida Console" panose="020B0609040504020204" pitchFamily="49" charset="0"/>
              </a:rPr>
              <a:t>) {</a:t>
            </a:r>
          </a:p>
          <a:p>
            <a:r>
              <a:rPr lang="en-GB" sz="1600" dirty="0">
                <a:solidFill>
                  <a:srgbClr val="3F7F5F"/>
                </a:solidFill>
                <a:latin typeface="Lucida Console" panose="020B0609040504020204" pitchFamily="49" charset="0"/>
              </a:rPr>
              <a:t>		// Drive the car away</a:t>
            </a:r>
          </a:p>
          <a:p>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else</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print(</a:t>
            </a:r>
            <a:r>
              <a:rPr lang="en-GB" sz="1600" dirty="0">
                <a:solidFill>
                  <a:srgbClr val="2A00FF"/>
                </a:solidFill>
                <a:latin typeface="Lucida Console" panose="020B0609040504020204" pitchFamily="49" charset="0"/>
              </a:rPr>
              <a:t>"No car available"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endParaRPr lang="en-GB" sz="1600" dirty="0">
              <a:latin typeface="Lucida Console" panose="020B0609040504020204" pitchFamily="49" charset="0"/>
            </a:endParaRPr>
          </a:p>
        </p:txBody>
      </p:sp>
      <p:sp>
        <p:nvSpPr>
          <p:cNvPr id="2" name="Rounded Rectangular Callout 1"/>
          <p:cNvSpPr/>
          <p:nvPr/>
        </p:nvSpPr>
        <p:spPr>
          <a:xfrm>
            <a:off x="7539132" y="3592285"/>
            <a:ext cx="3264295" cy="559837"/>
          </a:xfrm>
          <a:prstGeom prst="wedgeRoundRectCallout">
            <a:avLst>
              <a:gd name="adj1" fmla="val -55134"/>
              <a:gd name="adj2" fmla="val -1416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Can compare an object reference with </a:t>
            </a:r>
            <a:r>
              <a:rPr lang="en-GB" b="1" dirty="0" smtClean="0">
                <a:solidFill>
                  <a:srgbClr val="0070AB"/>
                </a:solidFill>
                <a:latin typeface="Lucida Console" pitchFamily="49" charset="0"/>
              </a:rPr>
              <a:t>null</a:t>
            </a:r>
            <a:endParaRPr lang="en-GB" b="1" dirty="0">
              <a:latin typeface="Lucida Console" pitchFamily="49" charset="0"/>
            </a:endParaRPr>
          </a:p>
        </p:txBody>
      </p:sp>
      <p:sp>
        <p:nvSpPr>
          <p:cNvPr id="4" name="Rounded Rectangular Callout 3"/>
          <p:cNvSpPr/>
          <p:nvPr/>
        </p:nvSpPr>
        <p:spPr>
          <a:xfrm>
            <a:off x="7539132" y="1623526"/>
            <a:ext cx="2659224" cy="615820"/>
          </a:xfrm>
          <a:prstGeom prst="wedgeRoundRectCallout">
            <a:avLst>
              <a:gd name="adj1" fmla="val -58377"/>
              <a:gd name="adj2" fmla="val 1098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aCar</a:t>
            </a:r>
            <a:r>
              <a:rPr lang="en-GB" dirty="0" smtClean="0"/>
              <a:t> </a:t>
            </a:r>
            <a:r>
              <a:rPr lang="en-GB" dirty="0"/>
              <a:t>does not reference an </a:t>
            </a:r>
            <a:r>
              <a:rPr lang="en-GB" dirty="0" smtClean="0"/>
              <a:t>object</a:t>
            </a:r>
            <a:endParaRPr lang="en-GB" dirty="0"/>
          </a:p>
        </p:txBody>
      </p:sp>
    </p:spTree>
    <p:extLst>
      <p:ext uri="{BB962C8B-B14F-4D97-AF65-F5344CB8AC3E}">
        <p14:creationId xmlns:p14="http://schemas.microsoft.com/office/powerpoint/2010/main" val="22623587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sz="quarter" idx="10"/>
          </p:nvPr>
        </p:nvSpPr>
        <p:spPr/>
        <p:txBody>
          <a:bodyPr/>
          <a:lstStyle/>
          <a:p>
            <a:r>
              <a:rPr lang="en-GB" dirty="0"/>
              <a:t>Review</a:t>
            </a:r>
          </a:p>
        </p:txBody>
      </p:sp>
      <p:sp>
        <p:nvSpPr>
          <p:cNvPr id="2" name="Text Placeholder 1">
            <a:extLst>
              <a:ext uri="{FF2B5EF4-FFF2-40B4-BE49-F238E27FC236}">
                <a16:creationId xmlns="" xmlns:a16="http://schemas.microsoft.com/office/drawing/2014/main" id="{75EFE51D-E154-4227-811A-B5517A36AAC1}"/>
              </a:ext>
            </a:extLst>
          </p:cNvPr>
          <p:cNvSpPr>
            <a:spLocks noGrp="1"/>
          </p:cNvSpPr>
          <p:nvPr>
            <p:ph type="body" sz="quarter" idx="11"/>
          </p:nvPr>
        </p:nvSpPr>
        <p:spPr/>
        <p:txBody>
          <a:bodyPr/>
          <a:lstStyle/>
          <a:p>
            <a:pPr marL="342900" indent="-342900">
              <a:buFont typeface="Arial" panose="020B0604020202020204" pitchFamily="34" charset="0"/>
              <a:buChar char="•"/>
            </a:pPr>
            <a:r>
              <a:rPr lang="en-GB" b="1" dirty="0"/>
              <a:t>OO concept of defining a type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Defining ref types – keyword class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Understanding the concept of an ‘object’ reference</a:t>
            </a:r>
          </a:p>
          <a:p>
            <a:pPr marL="342900" indent="-342900">
              <a:buFont typeface="Arial" panose="020B0604020202020204" pitchFamily="34" charset="0"/>
              <a:buChar char="•"/>
            </a:pPr>
            <a:endParaRPr lang="en-GB" b="1"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GB" dirty="0"/>
              <a:t>Hands On Lab</a:t>
            </a:r>
          </a:p>
        </p:txBody>
      </p:sp>
      <p:sp>
        <p:nvSpPr>
          <p:cNvPr id="2" name="Text Placeholder 1">
            <a:extLst>
              <a:ext uri="{FF2B5EF4-FFF2-40B4-BE49-F238E27FC236}">
                <a16:creationId xmlns="" xmlns:a16="http://schemas.microsoft.com/office/drawing/2014/main" id="{CCF6A30A-7C82-4794-AE66-6DD364BBDF94}"/>
              </a:ext>
            </a:extLst>
          </p:cNvPr>
          <p:cNvSpPr>
            <a:spLocks noGrp="1"/>
          </p:cNvSpPr>
          <p:nvPr>
            <p:ph type="body" sz="quarter" idx="10"/>
          </p:nvPr>
        </p:nvSpPr>
        <p:spPr/>
        <p:txBody>
          <a:bodyPr/>
          <a:lstStyle/>
          <a:p>
            <a:pPr marL="342900" indent="-342900">
              <a:buFont typeface="Arial" pitchFamily="34" charset="0"/>
              <a:buChar char="•"/>
            </a:pPr>
            <a:r>
              <a:rPr lang="en-US" dirty="0"/>
              <a:t>Creating and using reference types </a:t>
            </a:r>
          </a:p>
          <a:p>
            <a:pPr marL="342900" indent="-342900">
              <a:buFont typeface="Arial" pitchFamily="34" charset="0"/>
              <a:buChar char="•"/>
            </a:pPr>
            <a:endParaRPr lang="en-US" dirty="0" smtClean="0"/>
          </a:p>
          <a:p>
            <a:pPr marL="342900" indent="-342900">
              <a:buFont typeface="Arial" pitchFamily="34" charset="0"/>
              <a:buChar char="•"/>
            </a:pPr>
            <a:r>
              <a:rPr lang="en-US" dirty="0" smtClean="0"/>
              <a:t>Passing reference types to </a:t>
            </a:r>
            <a:r>
              <a:rPr lang="en-US" smtClean="0"/>
              <a:t>a method</a:t>
            </a:r>
            <a:endParaRPr lang="en-I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a:xfrm>
            <a:off x="5037138" y="993087"/>
            <a:ext cx="6430184" cy="4798113"/>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IN" dirty="0"/>
              <a:t>To understand how to define types and create objects using </a:t>
            </a:r>
            <a:r>
              <a:rPr lang="en-IN" dirty="0" smtClean="0"/>
              <a:t>Java/C#</a:t>
            </a:r>
            <a:endParaRPr lang="en-IN" dirty="0"/>
          </a:p>
          <a:p>
            <a:pPr marL="684000" lvl="1" indent="-342900">
              <a:buSzPct val="115000"/>
            </a:pPr>
            <a:r>
              <a:rPr lang="en-IN" dirty="0"/>
              <a:t>To grasp the concept of reference type behaviour</a:t>
            </a:r>
            <a:endParaRPr lang="en-GB" dirty="0"/>
          </a:p>
          <a:p>
            <a:pPr marL="342900" indent="-342900">
              <a:buChar char="•"/>
            </a:pPr>
            <a:r>
              <a:rPr lang="en-GB" b="1" dirty="0"/>
              <a:t>Contents</a:t>
            </a:r>
          </a:p>
          <a:p>
            <a:pPr marL="684000" lvl="1" indent="-342900">
              <a:buSzPct val="115000"/>
            </a:pPr>
            <a:r>
              <a:rPr lang="en-IN" dirty="0"/>
              <a:t>OO Fundamentals – abstraction and encapsulation</a:t>
            </a:r>
          </a:p>
          <a:p>
            <a:pPr marL="684000" lvl="1" indent="-342900">
              <a:buSzPct val="115000"/>
            </a:pPr>
            <a:r>
              <a:rPr lang="en-IN" dirty="0"/>
              <a:t>Defining reference types – keyword  class</a:t>
            </a:r>
          </a:p>
          <a:p>
            <a:pPr marL="684000" lvl="1" indent="-342900">
              <a:buSzPct val="115000"/>
            </a:pPr>
            <a:r>
              <a:rPr lang="en-IN" dirty="0"/>
              <a:t>Creating objects (instances) &amp; seeing reference type </a:t>
            </a:r>
            <a:r>
              <a:rPr lang="en-IN" dirty="0" smtClean="0"/>
              <a:t>behaviour</a:t>
            </a:r>
          </a:p>
          <a:p>
            <a:pPr marL="684000" lvl="1" indent="-342900">
              <a:buSzPct val="115000"/>
            </a:pPr>
            <a:endParaRPr lang="en-IN" dirty="0"/>
          </a:p>
          <a:p>
            <a:pPr marL="342900" indent="-342900">
              <a:buChar char="•"/>
            </a:pPr>
            <a:r>
              <a:rPr lang="en-GB" b="1" dirty="0"/>
              <a:t>Hands on </a:t>
            </a:r>
            <a:r>
              <a:rPr lang="en-GB" b="1" dirty="0" smtClean="0"/>
              <a:t>Labs</a:t>
            </a:r>
            <a:endParaRPr lang="en-GB" b="1" dirty="0"/>
          </a:p>
        </p:txBody>
      </p:sp>
    </p:spTree>
    <p:extLst>
      <p:ext uri="{BB962C8B-B14F-4D97-AF65-F5344CB8AC3E}">
        <p14:creationId xmlns:p14="http://schemas.microsoft.com/office/powerpoint/2010/main" val="382624853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pPr eaLnBrk="1" hangingPunct="1"/>
            <a:r>
              <a:rPr lang="en-GB" smtClean="0"/>
              <a:t>Arrays – revisited</a:t>
            </a:r>
            <a:endParaRPr lang="en-GB" dirty="0"/>
          </a:p>
        </p:txBody>
      </p:sp>
      <p:sp>
        <p:nvSpPr>
          <p:cNvPr id="10244" name="Rectangle 4"/>
          <p:cNvSpPr>
            <a:spLocks noGrp="1" noChangeArrowheads="1"/>
          </p:cNvSpPr>
          <p:nvPr>
            <p:ph idx="1"/>
          </p:nvPr>
        </p:nvSpPr>
        <p:spPr>
          <a:xfrm>
            <a:off x="341273" y="1368256"/>
            <a:ext cx="7638946" cy="709575"/>
          </a:xfrm>
        </p:spPr>
        <p:txBody>
          <a:bodyPr/>
          <a:lstStyle/>
          <a:p>
            <a:r>
              <a:rPr lang="en-GB" b="1" dirty="0" smtClean="0"/>
              <a:t>All array variables are reference variables</a:t>
            </a:r>
            <a:endParaRPr lang="en-GB" b="1" dirty="0" smtClean="0">
              <a:latin typeface="Lucida Console" pitchFamily="49" charset="0"/>
            </a:endParaRPr>
          </a:p>
          <a:p>
            <a:pPr marL="342000" indent="-342900">
              <a:buFont typeface="Arial" panose="020B0604020202020204" pitchFamily="34" charset="0"/>
              <a:buChar char="•"/>
            </a:pPr>
            <a:r>
              <a:rPr lang="en-GB" dirty="0" smtClean="0"/>
              <a:t>pass a ref to any array – by value</a:t>
            </a:r>
            <a:endParaRPr lang="en-GB" dirty="0"/>
          </a:p>
        </p:txBody>
      </p:sp>
      <p:sp>
        <p:nvSpPr>
          <p:cNvPr id="818178" name="Rectangle 2"/>
          <p:cNvSpPr>
            <a:spLocks noChangeArrowheads="1"/>
          </p:cNvSpPr>
          <p:nvPr/>
        </p:nvSpPr>
        <p:spPr bwMode="auto">
          <a:xfrm>
            <a:off x="1616364" y="2858272"/>
            <a:ext cx="8063877" cy="35368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 = 0;</a:t>
            </a:r>
            <a:r>
              <a:rPr lang="en-GB" sz="1600" dirty="0">
                <a:solidFill>
                  <a:srgbClr val="000000"/>
                </a:solidFill>
                <a:latin typeface="Lucida Console" pitchFamily="49" charset="0"/>
              </a:rPr>
              <a:t/>
            </a:r>
            <a:br>
              <a:rPr lang="en-GB" sz="1600" dirty="0">
                <a:solidFill>
                  <a:srgbClr val="000000"/>
                </a:solidFill>
                <a:latin typeface="Lucida Console" pitchFamily="49" charset="0"/>
              </a:rPr>
            </a:br>
            <a:endParaRPr lang="en-GB" sz="1600" dirty="0">
              <a:solidFill>
                <a:srgbClr val="000000"/>
              </a:solidFill>
              <a:latin typeface="Lucida Console" pitchFamily="49" charset="0"/>
            </a:endParaRPr>
          </a:p>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nums1 = </a:t>
            </a:r>
            <a:r>
              <a:rPr lang="en-GB" dirty="0">
                <a:solidFill>
                  <a:srgbClr val="0000CC"/>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int</a:t>
            </a:r>
            <a:r>
              <a:rPr lang="en-GB" dirty="0">
                <a:solidFill>
                  <a:srgbClr val="000000"/>
                </a:solidFill>
                <a:latin typeface="Lucida Console" pitchFamily="49" charset="0"/>
              </a:rPr>
              <a:t>[3];</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nums2 = { 3, 5, 7, 9};</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cars1;</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cars2 = </a:t>
            </a:r>
            <a:r>
              <a:rPr lang="en-GB" dirty="0">
                <a:solidFill>
                  <a:srgbClr val="0000C8"/>
                </a:solidFill>
                <a:latin typeface="Lucida Console" pitchFamily="49" charset="0"/>
              </a:rPr>
              <a:t>new</a:t>
            </a:r>
            <a:r>
              <a:rPr lang="en-GB" dirty="0">
                <a:solidFill>
                  <a:srgbClr val="000000"/>
                </a:solidFill>
                <a:latin typeface="Lucida Console" pitchFamily="49" charset="0"/>
              </a:rPr>
              <a:t> Car[3];</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cars3 = {</a:t>
            </a:r>
            <a:r>
              <a:rPr lang="en-GB" dirty="0">
                <a:solidFill>
                  <a:srgbClr val="0000C8"/>
                </a:solidFill>
                <a:latin typeface="Lucida Console" pitchFamily="49" charset="0"/>
              </a:rPr>
              <a:t>new</a:t>
            </a:r>
            <a:r>
              <a:rPr lang="en-GB" dirty="0">
                <a:solidFill>
                  <a:srgbClr val="000000"/>
                </a:solidFill>
                <a:latin typeface="Lucida Console" pitchFamily="49" charset="0"/>
              </a:rPr>
              <a:t> Car(),</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Car(),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Car()};</a:t>
            </a:r>
          </a:p>
        </p:txBody>
      </p:sp>
      <p:sp>
        <p:nvSpPr>
          <p:cNvPr id="6" name="Rectangle 2"/>
          <p:cNvSpPr>
            <a:spLocks noChangeArrowheads="1"/>
          </p:cNvSpPr>
          <p:nvPr/>
        </p:nvSpPr>
        <p:spPr bwMode="auto">
          <a:xfrm>
            <a:off x="1477989" y="2270446"/>
            <a:ext cx="3722083"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CC"/>
                </a:solidFill>
                <a:latin typeface="Lucida Console" pitchFamily="49" charset="0"/>
              </a:rPr>
              <a:t>public class </a:t>
            </a:r>
            <a:r>
              <a:rPr lang="en-GB" dirty="0">
                <a:latin typeface="Lucida Console" pitchFamily="49" charset="0"/>
              </a:rPr>
              <a:t>Car {...}</a:t>
            </a:r>
          </a:p>
        </p:txBody>
      </p:sp>
      <p:sp>
        <p:nvSpPr>
          <p:cNvPr id="7" name="Rectangle 50"/>
          <p:cNvSpPr>
            <a:spLocks noChangeArrowheads="1"/>
          </p:cNvSpPr>
          <p:nvPr/>
        </p:nvSpPr>
        <p:spPr bwMode="auto">
          <a:xfrm flipV="1">
            <a:off x="7287491" y="2903545"/>
            <a:ext cx="2353775"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‘num’ is a value type = 0</a:t>
            </a:r>
            <a:endParaRPr lang="en-US" sz="1200" dirty="0">
              <a:latin typeface="Courier New" pitchFamily="49" charset="0"/>
            </a:endParaRPr>
          </a:p>
        </p:txBody>
      </p:sp>
      <p:sp>
        <p:nvSpPr>
          <p:cNvPr id="8" name="Rectangle 50"/>
          <p:cNvSpPr>
            <a:spLocks noChangeArrowheads="1"/>
          </p:cNvSpPr>
          <p:nvPr/>
        </p:nvSpPr>
        <p:spPr bwMode="auto">
          <a:xfrm flipV="1">
            <a:off x="6585528" y="3394906"/>
            <a:ext cx="3055738"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 ‘nums1’ is a ref type, 3 zeros in</a:t>
            </a:r>
            <a:endParaRPr lang="en-US" sz="1200" dirty="0">
              <a:latin typeface="Courier New" pitchFamily="49" charset="0"/>
            </a:endParaRPr>
          </a:p>
        </p:txBody>
      </p:sp>
      <p:sp>
        <p:nvSpPr>
          <p:cNvPr id="9" name="Rectangle 50"/>
          <p:cNvSpPr>
            <a:spLocks noChangeArrowheads="1"/>
          </p:cNvSpPr>
          <p:nvPr/>
        </p:nvSpPr>
        <p:spPr bwMode="auto">
          <a:xfrm flipV="1">
            <a:off x="6585528" y="3910516"/>
            <a:ext cx="3055738"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‘nums2’ is a ref type, .length = 4</a:t>
            </a:r>
            <a:endParaRPr lang="en-US" sz="1200" dirty="0">
              <a:latin typeface="Courier New" pitchFamily="49" charset="0"/>
            </a:endParaRPr>
          </a:p>
        </p:txBody>
      </p:sp>
      <p:sp>
        <p:nvSpPr>
          <p:cNvPr id="10" name="Rectangle 50"/>
          <p:cNvSpPr>
            <a:spLocks noChangeArrowheads="1"/>
          </p:cNvSpPr>
          <p:nvPr/>
        </p:nvSpPr>
        <p:spPr bwMode="auto">
          <a:xfrm flipV="1">
            <a:off x="5506426" y="2344506"/>
            <a:ext cx="3079699" cy="27443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sz="1200" dirty="0"/>
              <a:t>Assuming this class defined</a:t>
            </a:r>
            <a:endParaRPr lang="en-US" sz="1200" dirty="0">
              <a:latin typeface="Courier New" pitchFamily="49" charset="0"/>
            </a:endParaRPr>
          </a:p>
        </p:txBody>
      </p:sp>
      <p:cxnSp>
        <p:nvCxnSpPr>
          <p:cNvPr id="12" name="Straight Arrow Connector 11"/>
          <p:cNvCxnSpPr>
            <a:cxnSpLocks/>
            <a:stCxn id="10" idx="1"/>
          </p:cNvCxnSpPr>
          <p:nvPr/>
        </p:nvCxnSpPr>
        <p:spPr bwMode="auto">
          <a:xfrm flipH="1" flipV="1">
            <a:off x="4902812" y="2476526"/>
            <a:ext cx="603614" cy="5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50"/>
          <p:cNvSpPr>
            <a:spLocks noChangeArrowheads="1"/>
          </p:cNvSpPr>
          <p:nvPr/>
        </p:nvSpPr>
        <p:spPr bwMode="auto">
          <a:xfrm flipV="1">
            <a:off x="5735782" y="4413455"/>
            <a:ext cx="3905484"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‘cars1’ is an un-initialised reference variable</a:t>
            </a:r>
            <a:endParaRPr lang="en-US" sz="1200" dirty="0">
              <a:latin typeface="Courier New" pitchFamily="49" charset="0"/>
            </a:endParaRPr>
          </a:p>
        </p:txBody>
      </p:sp>
      <p:sp>
        <p:nvSpPr>
          <p:cNvPr id="16" name="Rectangle 50"/>
          <p:cNvSpPr>
            <a:spLocks noChangeArrowheads="1"/>
          </p:cNvSpPr>
          <p:nvPr/>
        </p:nvSpPr>
        <p:spPr bwMode="auto">
          <a:xfrm flipV="1">
            <a:off x="6274677" y="4893540"/>
            <a:ext cx="3366589" cy="525785"/>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‘cars2’ is a reference variable, .length = 3</a:t>
            </a:r>
            <a:br>
              <a:rPr lang="en-GB" sz="1200" dirty="0"/>
            </a:br>
            <a:r>
              <a:rPr lang="en-GB" sz="1200" dirty="0"/>
              <a:t>but contains 3 nulls &amp; no cars</a:t>
            </a:r>
            <a:r>
              <a:rPr lang="en-GB" sz="1200" dirty="0" smtClean="0"/>
              <a:t>!!</a:t>
            </a:r>
            <a:endParaRPr lang="en-US" sz="1200" dirty="0">
              <a:latin typeface="Courier New" pitchFamily="49" charset="0"/>
            </a:endParaRPr>
          </a:p>
        </p:txBody>
      </p:sp>
      <p:sp>
        <p:nvSpPr>
          <p:cNvPr id="17" name="Rectangle 50"/>
          <p:cNvSpPr>
            <a:spLocks noChangeArrowheads="1"/>
          </p:cNvSpPr>
          <p:nvPr/>
        </p:nvSpPr>
        <p:spPr bwMode="auto">
          <a:xfrm flipV="1">
            <a:off x="5497190" y="5601924"/>
            <a:ext cx="4144076"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‘cars3’ - a reference to </a:t>
            </a:r>
            <a:r>
              <a:rPr lang="en-GB" sz="1200" dirty="0" smtClean="0"/>
              <a:t>an </a:t>
            </a:r>
            <a:r>
              <a:rPr lang="en-GB" sz="1200" dirty="0"/>
              <a:t>array of car references</a:t>
            </a:r>
            <a:endParaRPr lang="en-US" sz="1200" dirty="0">
              <a:latin typeface="Courier New" pitchFamily="49" charset="0"/>
            </a:endParaRPr>
          </a:p>
        </p:txBody>
      </p:sp>
      <p:sp>
        <p:nvSpPr>
          <p:cNvPr id="18" name="Rectangle 7"/>
          <p:cNvSpPr>
            <a:spLocks noChangeArrowheads="1"/>
          </p:cNvSpPr>
          <p:nvPr/>
        </p:nvSpPr>
        <p:spPr bwMode="auto">
          <a:xfrm>
            <a:off x="7176655" y="6057602"/>
            <a:ext cx="2464611" cy="525785"/>
          </a:xfrm>
          <a:prstGeom prst="rect">
            <a:avLst/>
          </a:prstGeom>
          <a:solidFill>
            <a:srgbClr val="004050"/>
          </a:solidFill>
          <a:ln w="12700">
            <a:noFill/>
            <a:miter lim="800000"/>
            <a:headEnd/>
            <a:tailEnd/>
          </a:ln>
          <a:effectLst/>
        </p:spPr>
        <p:txBody>
          <a:bodyPr wrap="square" lIns="90488" tIns="44450" rIns="90488" bIns="44450">
            <a:spAutoFit/>
          </a:bodyPr>
          <a:lstStyle/>
          <a:p>
            <a:pPr algn="ctr" defTabSz="739775" eaLnBrk="0" hangingPunct="0">
              <a:lnSpc>
                <a:spcPts val="1700"/>
              </a:lnSpc>
              <a:defRPr/>
            </a:pPr>
            <a:r>
              <a:rPr lang="en-GB" sz="1200" dirty="0" err="1">
                <a:solidFill>
                  <a:schemeClr val="bg1"/>
                </a:solidFill>
              </a:rPr>
              <a:t>processIntArray</a:t>
            </a:r>
            <a:r>
              <a:rPr lang="en-GB" sz="1200" dirty="0">
                <a:solidFill>
                  <a:schemeClr val="bg1"/>
                </a:solidFill>
              </a:rPr>
              <a:t>(nums2);</a:t>
            </a:r>
          </a:p>
          <a:p>
            <a:pPr algn="ctr" defTabSz="739775" eaLnBrk="0" hangingPunct="0">
              <a:lnSpc>
                <a:spcPts val="1700"/>
              </a:lnSpc>
              <a:defRPr/>
            </a:pPr>
            <a:r>
              <a:rPr lang="en-GB" sz="1200" dirty="0" err="1">
                <a:solidFill>
                  <a:schemeClr val="bg1"/>
                </a:solidFill>
              </a:rPr>
              <a:t>processCarArray</a:t>
            </a:r>
            <a:r>
              <a:rPr lang="en-GB" sz="1200" dirty="0">
                <a:solidFill>
                  <a:schemeClr val="bg1"/>
                </a:solidFill>
              </a:rPr>
              <a:t>(cars3);</a:t>
            </a:r>
          </a:p>
        </p:txBody>
      </p:sp>
    </p:spTree>
    <p:extLst>
      <p:ext uri="{BB962C8B-B14F-4D97-AF65-F5344CB8AC3E}">
        <p14:creationId xmlns:p14="http://schemas.microsoft.com/office/powerpoint/2010/main" val="17534180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p:txBody>
          <a:bodyPr>
            <a:normAutofit fontScale="92500" lnSpcReduction="10000"/>
          </a:bodyPr>
          <a:lstStyle/>
          <a:p>
            <a:pPr marL="342900" indent="-342900">
              <a:lnSpc>
                <a:spcPct val="110000"/>
              </a:lnSpc>
              <a:buFont typeface="Arial" panose="020B0604020202020204" pitchFamily="34" charset="0"/>
              <a:buChar char="•"/>
            </a:pPr>
            <a:r>
              <a:rPr lang="en-GB" b="1" dirty="0"/>
              <a:t>Java runtime supports 2 sorts of ‘type’ - value &amp; reference</a:t>
            </a:r>
          </a:p>
          <a:p>
            <a:pPr marL="684000" indent="-342900">
              <a:buFont typeface="Arial" panose="020B0604020202020204" pitchFamily="34" charset="0"/>
              <a:buChar char="•"/>
            </a:pPr>
            <a:r>
              <a:rPr lang="en-GB" dirty="0"/>
              <a:t>Here we focus on reference types</a:t>
            </a:r>
          </a:p>
          <a:p>
            <a:pPr marL="1026000" indent="-342900">
              <a:buFont typeface="Arial" panose="020B0604020202020204" pitchFamily="34" charset="0"/>
              <a:buChar char="•"/>
            </a:pPr>
            <a:r>
              <a:rPr lang="en-GB" dirty="0"/>
              <a:t>Exhibit ‘reference type’ behaviour, objects meant for ‘sharing’</a:t>
            </a:r>
          </a:p>
          <a:p>
            <a:pPr marL="684000" indent="-342900">
              <a:buFont typeface="Arial" panose="020B0604020202020204" pitchFamily="34" charset="0"/>
              <a:buChar char="•"/>
            </a:pPr>
            <a:r>
              <a:rPr lang="en-GB" u="sng" dirty="0"/>
              <a:t>Main</a:t>
            </a:r>
            <a:r>
              <a:rPr lang="en-GB" dirty="0"/>
              <a:t> way to define a reference type – use keyword </a:t>
            </a:r>
            <a:r>
              <a:rPr lang="en-GB" b="0" dirty="0">
                <a:solidFill>
                  <a:srgbClr val="FF0000"/>
                </a:solidFill>
                <a:latin typeface="Lucida Console" pitchFamily="49" charset="0"/>
              </a:rPr>
              <a:t>class</a:t>
            </a:r>
            <a:endParaRPr lang="en-GB" dirty="0"/>
          </a:p>
          <a:p>
            <a:pPr>
              <a:lnSpc>
                <a:spcPct val="100000"/>
              </a:lnSpc>
            </a:pPr>
            <a:endParaRPr lang="en-GB" dirty="0"/>
          </a:p>
          <a:p>
            <a:pPr marL="342900" indent="-342900">
              <a:lnSpc>
                <a:spcPct val="100000"/>
              </a:lnSpc>
              <a:buFont typeface="Arial" panose="020B0604020202020204" pitchFamily="34" charset="0"/>
              <a:buChar char="•"/>
            </a:pPr>
            <a:r>
              <a:rPr lang="en-GB" b="1" dirty="0"/>
              <a:t>Behaviour of classes</a:t>
            </a:r>
          </a:p>
          <a:p>
            <a:pPr marL="684000" indent="-342900">
              <a:buFont typeface="Arial" panose="020B0604020202020204" pitchFamily="34" charset="0"/>
              <a:buChar char="•"/>
            </a:pPr>
            <a:r>
              <a:rPr lang="en-GB" dirty="0"/>
              <a:t>Support inheritance (by default)</a:t>
            </a:r>
          </a:p>
          <a:p>
            <a:pPr marL="684000" indent="-342900">
              <a:buFont typeface="Arial" panose="020B0604020202020204" pitchFamily="34" charset="0"/>
              <a:buChar char="•"/>
            </a:pPr>
            <a:r>
              <a:rPr lang="en-GB" dirty="0"/>
              <a:t>Objects only created via keyword </a:t>
            </a:r>
            <a:r>
              <a:rPr lang="en-GB" b="0" dirty="0">
                <a:solidFill>
                  <a:srgbClr val="FF0000"/>
                </a:solidFill>
                <a:latin typeface="Lucida Console" pitchFamily="49" charset="0"/>
              </a:rPr>
              <a:t>new</a:t>
            </a:r>
          </a:p>
          <a:p>
            <a:pPr marL="684000" indent="-342900">
              <a:buFont typeface="Arial" panose="020B0604020202020204" pitchFamily="34" charset="0"/>
              <a:buChar char="•"/>
            </a:pPr>
            <a:r>
              <a:rPr lang="en-GB" dirty="0"/>
              <a:t>Reference (like </a:t>
            </a:r>
            <a:r>
              <a:rPr lang="en-GB" dirty="0" err="1"/>
              <a:t>myCar</a:t>
            </a:r>
            <a:r>
              <a:rPr lang="en-GB" dirty="0"/>
              <a:t>) can be passed to methods</a:t>
            </a:r>
          </a:p>
          <a:p>
            <a:pPr marL="1008000" indent="-342900">
              <a:buFont typeface="Arial" panose="020B0604020202020204" pitchFamily="34" charset="0"/>
              <a:buChar char="•"/>
            </a:pPr>
            <a:r>
              <a:rPr lang="en-GB" dirty="0"/>
              <a:t>If ‘local’ to a method, on stack, deleted at end of method</a:t>
            </a:r>
          </a:p>
          <a:p>
            <a:pPr marL="684000" indent="-342900">
              <a:buFont typeface="Arial" panose="020B0604020202020204" pitchFamily="34" charset="0"/>
              <a:buChar char="•"/>
            </a:pPr>
            <a:endParaRPr lang="en-GB" dirty="0"/>
          </a:p>
          <a:p>
            <a:pPr marL="684000" indent="-342900">
              <a:buFont typeface="Arial" panose="020B0604020202020204" pitchFamily="34" charset="0"/>
              <a:buChar char="•"/>
            </a:pPr>
            <a:endParaRPr lang="en-GB" dirty="0"/>
          </a:p>
          <a:p>
            <a:pPr marL="684000" indent="-342900">
              <a:buFont typeface="Arial" panose="020B0604020202020204" pitchFamily="34" charset="0"/>
              <a:buChar char="•"/>
            </a:pPr>
            <a:r>
              <a:rPr lang="en-GB" dirty="0"/>
              <a:t>Object lives on managed heap – get garbage collected</a:t>
            </a:r>
          </a:p>
          <a:p>
            <a:pPr marL="684000" indent="-342900">
              <a:buFont typeface="Arial" panose="020B0604020202020204" pitchFamily="34" charset="0"/>
              <a:buChar char="•"/>
            </a:pPr>
            <a:r>
              <a:rPr lang="en-GB" dirty="0"/>
              <a:t>Examples </a:t>
            </a:r>
            <a:r>
              <a:rPr lang="en-GB" dirty="0">
                <a:latin typeface="Lucida Console" pitchFamily="49" charset="0"/>
              </a:rPr>
              <a:t>Car, Button, String</a:t>
            </a:r>
          </a:p>
        </p:txBody>
      </p:sp>
      <p:sp>
        <p:nvSpPr>
          <p:cNvPr id="7171" name="Rectangle 4"/>
          <p:cNvSpPr>
            <a:spLocks noGrp="1" noChangeArrowheads="1"/>
          </p:cNvSpPr>
          <p:nvPr>
            <p:ph type="title"/>
          </p:nvPr>
        </p:nvSpPr>
        <p:spPr/>
        <p:txBody>
          <a:bodyPr/>
          <a:lstStyle/>
          <a:p>
            <a:pPr eaLnBrk="1" hangingPunct="1"/>
            <a:r>
              <a:rPr lang="en-GB" dirty="0"/>
              <a:t>Types in the Java runtime</a:t>
            </a:r>
          </a:p>
        </p:txBody>
      </p:sp>
      <p:sp>
        <p:nvSpPr>
          <p:cNvPr id="4" name="Rectangle 5"/>
          <p:cNvSpPr>
            <a:spLocks noChangeArrowheads="1"/>
          </p:cNvSpPr>
          <p:nvPr/>
        </p:nvSpPr>
        <p:spPr bwMode="auto">
          <a:xfrm>
            <a:off x="6693844" y="3375945"/>
            <a:ext cx="3458777"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C8"/>
                </a:solidFill>
                <a:latin typeface="Lucida Console" pitchFamily="49" charset="0"/>
              </a:rPr>
              <a:t>public</a:t>
            </a:r>
            <a:r>
              <a:rPr lang="en-GB" dirty="0">
                <a:solidFill>
                  <a:srgbClr val="FF00FF"/>
                </a:solidFill>
                <a:latin typeface="Lucida Console" pitchFamily="49" charset="0"/>
              </a:rPr>
              <a:t> </a:t>
            </a:r>
            <a:r>
              <a:rPr lang="en-GB" dirty="0">
                <a:solidFill>
                  <a:srgbClr val="FF0000"/>
                </a:solidFill>
                <a:latin typeface="Lucida Console" pitchFamily="49" charset="0"/>
              </a:rPr>
              <a:t>class</a:t>
            </a:r>
            <a:r>
              <a:rPr lang="en-GB" dirty="0">
                <a:solidFill>
                  <a:srgbClr val="FF00FF"/>
                </a:solidFill>
                <a:latin typeface="Lucida Console" pitchFamily="49" charset="0"/>
              </a:rPr>
              <a:t> </a:t>
            </a:r>
            <a:r>
              <a:rPr lang="en-GB" dirty="0">
                <a:solidFill>
                  <a:srgbClr val="000000"/>
                </a:solidFill>
                <a:latin typeface="Lucida Console" pitchFamily="49" charset="0"/>
              </a:rPr>
              <a:t>Car { .. }</a:t>
            </a:r>
          </a:p>
        </p:txBody>
      </p:sp>
      <p:sp>
        <p:nvSpPr>
          <p:cNvPr id="5" name="Rectangle 5"/>
          <p:cNvSpPr>
            <a:spLocks noChangeArrowheads="1"/>
          </p:cNvSpPr>
          <p:nvPr/>
        </p:nvSpPr>
        <p:spPr bwMode="auto">
          <a:xfrm>
            <a:off x="3269674" y="4963201"/>
            <a:ext cx="3459145"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00"/>
                </a:solidFill>
                <a:latin typeface="Lucida Console" pitchFamily="49" charset="0"/>
              </a:rPr>
              <a:t>Car </a:t>
            </a:r>
            <a:r>
              <a:rPr lang="en-GB" dirty="0" err="1">
                <a:solidFill>
                  <a:srgbClr val="000000"/>
                </a:solidFill>
                <a:latin typeface="Lucida Console" pitchFamily="49" charset="0"/>
              </a:rPr>
              <a:t>mycar</a:t>
            </a:r>
            <a:r>
              <a:rPr lang="en-GB" dirty="0">
                <a:solidFill>
                  <a:srgbClr val="000000"/>
                </a:solidFill>
                <a:latin typeface="Lucida Console" pitchFamily="49" charset="0"/>
              </a:rPr>
              <a:t> = </a:t>
            </a:r>
            <a:r>
              <a:rPr lang="en-GB" dirty="0">
                <a:solidFill>
                  <a:srgbClr val="0000C8"/>
                </a:solidFill>
                <a:latin typeface="Lucida Console" pitchFamily="49" charset="0"/>
              </a:rPr>
              <a:t>new</a:t>
            </a:r>
            <a:r>
              <a:rPr lang="en-GB" dirty="0">
                <a:solidFill>
                  <a:srgbClr val="000000"/>
                </a:solidFill>
                <a:latin typeface="Lucida Console" pitchFamily="49" charset="0"/>
              </a:rPr>
              <a:t> Car();</a:t>
            </a:r>
          </a:p>
        </p:txBody>
      </p:sp>
    </p:spTree>
    <p:extLst>
      <p:ext uri="{BB962C8B-B14F-4D97-AF65-F5344CB8AC3E}">
        <p14:creationId xmlns:p14="http://schemas.microsoft.com/office/powerpoint/2010/main" val="3997135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Classic Value Type Behaviour – reminder!</a:t>
            </a:r>
          </a:p>
        </p:txBody>
      </p:sp>
      <p:sp>
        <p:nvSpPr>
          <p:cNvPr id="812035" name="Rectangle 3"/>
          <p:cNvSpPr>
            <a:spLocks noChangeArrowheads="1"/>
          </p:cNvSpPr>
          <p:nvPr/>
        </p:nvSpPr>
        <p:spPr bwMode="auto">
          <a:xfrm>
            <a:off x="1800132" y="1560657"/>
            <a:ext cx="4316412" cy="4033837"/>
          </a:xfrm>
          <a:prstGeom prst="rect">
            <a:avLst/>
          </a:prstGeom>
          <a:solidFill>
            <a:srgbClr val="DFFFCD"/>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2036" name="Rectangle 4"/>
          <p:cNvSpPr>
            <a:spLocks noChangeArrowheads="1"/>
          </p:cNvSpPr>
          <p:nvPr/>
        </p:nvSpPr>
        <p:spPr bwMode="hidden">
          <a:xfrm>
            <a:off x="1805843" y="1868632"/>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7" name="Rectangle 5"/>
          <p:cNvSpPr>
            <a:spLocks noChangeArrowheads="1"/>
          </p:cNvSpPr>
          <p:nvPr/>
        </p:nvSpPr>
        <p:spPr bwMode="hidden">
          <a:xfrm>
            <a:off x="1805843" y="21178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8" name="Rectangle 6"/>
          <p:cNvSpPr>
            <a:spLocks noChangeArrowheads="1"/>
          </p:cNvSpPr>
          <p:nvPr/>
        </p:nvSpPr>
        <p:spPr bwMode="hidden">
          <a:xfrm>
            <a:off x="1805843" y="23544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1805843" y="2597293"/>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1805843" y="2846532"/>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1805843" y="30957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1805843" y="33450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1805843" y="35783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1805843" y="38276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1805843" y="43022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1805843" y="45515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1805843" y="47928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1805843" y="5042043"/>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15377" name="Rectangle 17"/>
          <p:cNvSpPr>
            <a:spLocks noChangeArrowheads="1"/>
          </p:cNvSpPr>
          <p:nvPr/>
        </p:nvSpPr>
        <p:spPr bwMode="auto">
          <a:xfrm>
            <a:off x="1800132" y="1560657"/>
            <a:ext cx="4316412" cy="4033837"/>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US" sz="1600" dirty="0">
                <a:solidFill>
                  <a:srgbClr val="0000C8"/>
                </a:solidFill>
                <a:latin typeface="Lucida Console" pitchFamily="49" charset="0"/>
              </a:rPr>
              <a:t>public class</a:t>
            </a:r>
            <a:r>
              <a:rPr lang="en-US" sz="1600" dirty="0">
                <a:latin typeface="Lucida Console" pitchFamily="49" charset="0"/>
              </a:rPr>
              <a:t> </a:t>
            </a:r>
            <a:r>
              <a:rPr lang="en-US" sz="1600" dirty="0">
                <a:solidFill>
                  <a:srgbClr val="000000"/>
                </a:solidFill>
                <a:latin typeface="Lucida Console" pitchFamily="49" charset="0"/>
              </a:rPr>
              <a:t>Program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x = 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y = x;</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x++;</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y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US"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a )</a:t>
            </a:r>
            <a:br>
              <a:rPr lang="en-US" sz="1600" dirty="0">
                <a:solidFill>
                  <a:srgbClr val="000000"/>
                </a:solidFill>
                <a:latin typeface="Lucida Console" pitchFamily="49" charset="0"/>
              </a:rPr>
            </a:b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 = a + 1;</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a:t>
            </a:r>
          </a:p>
        </p:txBody>
      </p:sp>
      <p:sp>
        <p:nvSpPr>
          <p:cNvPr id="15378" name="Rectangle 18"/>
          <p:cNvSpPr>
            <a:spLocks noChangeArrowheads="1"/>
          </p:cNvSpPr>
          <p:nvPr/>
        </p:nvSpPr>
        <p:spPr bwMode="hidden">
          <a:xfrm>
            <a:off x="6192745" y="2043895"/>
            <a:ext cx="2265363"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7191283" y="2166134"/>
            <a:ext cx="1120775" cy="415925"/>
          </a:xfrm>
          <a:prstGeom prst="rect">
            <a:avLst/>
          </a:prstGeom>
          <a:solidFill>
            <a:schemeClr val="accent2"/>
          </a:solidFill>
          <a:ln w="9525">
            <a:solidFill>
              <a:schemeClr val="tx1"/>
            </a:solidFill>
            <a:miter lim="800000"/>
            <a:headEnd/>
            <a:tailEnd/>
          </a:ln>
        </p:spPr>
        <p:txBody>
          <a:bodyPr wrap="none"/>
          <a:lstStyle/>
          <a:p>
            <a:pPr algn="r" eaLnBrk="0" hangingPunct="0"/>
            <a:r>
              <a:rPr lang="en-GB" sz="1600">
                <a:latin typeface="Lucida Console" pitchFamily="49" charset="0"/>
              </a:rPr>
              <a:t>10</a:t>
            </a:r>
            <a:r>
              <a:rPr lang="en-GB"/>
              <a:t> </a:t>
            </a:r>
          </a:p>
        </p:txBody>
      </p:sp>
      <p:sp>
        <p:nvSpPr>
          <p:cNvPr id="812052" name="Rectangle 20"/>
          <p:cNvSpPr>
            <a:spLocks noChangeArrowheads="1"/>
          </p:cNvSpPr>
          <p:nvPr/>
        </p:nvSpPr>
        <p:spPr bwMode="hidden">
          <a:xfrm>
            <a:off x="7191283" y="2582059"/>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10</a:t>
            </a:r>
            <a:r>
              <a:rPr lang="en-GB"/>
              <a:t> </a:t>
            </a:r>
          </a:p>
        </p:txBody>
      </p:sp>
      <p:sp>
        <p:nvSpPr>
          <p:cNvPr id="812053" name="Rectangle 21"/>
          <p:cNvSpPr>
            <a:spLocks noChangeArrowheads="1"/>
          </p:cNvSpPr>
          <p:nvPr/>
        </p:nvSpPr>
        <p:spPr bwMode="hidden">
          <a:xfrm>
            <a:off x="7191283" y="2997984"/>
            <a:ext cx="1120775" cy="415925"/>
          </a:xfrm>
          <a:prstGeom prst="rect">
            <a:avLst/>
          </a:prstGeom>
          <a:solidFill>
            <a:schemeClr val="accent2"/>
          </a:solidFill>
          <a:ln w="9525">
            <a:solidFill>
              <a:schemeClr val="tx1"/>
            </a:solidFill>
            <a:miter lim="800000"/>
            <a:headEnd/>
            <a:tailEnd/>
          </a:ln>
        </p:spPr>
        <p:txBody>
          <a:bodyPr wrap="none"/>
          <a:lstStyle/>
          <a:p>
            <a:pPr algn="r" eaLnBrk="0" hangingPunct="0"/>
            <a:r>
              <a:rPr lang="en-GB" sz="1600">
                <a:latin typeface="Lucida Console" pitchFamily="49" charset="0"/>
              </a:rPr>
              <a:t>11</a:t>
            </a:r>
            <a:r>
              <a:rPr lang="en-GB"/>
              <a:t> </a:t>
            </a:r>
          </a:p>
        </p:txBody>
      </p:sp>
      <p:sp>
        <p:nvSpPr>
          <p:cNvPr id="812054" name="Text Box 22"/>
          <p:cNvSpPr txBox="1">
            <a:spLocks noChangeArrowheads="1"/>
          </p:cNvSpPr>
          <p:nvPr/>
        </p:nvSpPr>
        <p:spPr bwMode="hidden">
          <a:xfrm>
            <a:off x="6888070" y="218994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x</a:t>
            </a:r>
          </a:p>
        </p:txBody>
      </p:sp>
      <p:sp>
        <p:nvSpPr>
          <p:cNvPr id="812055" name="Text Box 23"/>
          <p:cNvSpPr txBox="1">
            <a:spLocks noChangeArrowheads="1"/>
          </p:cNvSpPr>
          <p:nvPr/>
        </p:nvSpPr>
        <p:spPr bwMode="hidden">
          <a:xfrm>
            <a:off x="6875370" y="2607458"/>
            <a:ext cx="322263" cy="366712"/>
          </a:xfrm>
          <a:prstGeom prst="rect">
            <a:avLst/>
          </a:prstGeom>
          <a:noFill/>
          <a:ln w="9525">
            <a:noFill/>
            <a:miter lim="800000"/>
            <a:headEnd/>
            <a:tailEnd/>
          </a:ln>
        </p:spPr>
        <p:txBody>
          <a:bodyPr wrap="none">
            <a:spAutoFit/>
          </a:bodyPr>
          <a:lstStyle/>
          <a:p>
            <a:pPr eaLnBrk="0" hangingPunct="0"/>
            <a:r>
              <a:rPr lang="en-GB">
                <a:latin typeface="Lucida Console" pitchFamily="49" charset="0"/>
              </a:rPr>
              <a:t>y</a:t>
            </a:r>
          </a:p>
        </p:txBody>
      </p:sp>
      <p:sp>
        <p:nvSpPr>
          <p:cNvPr id="812056" name="Text Box 24"/>
          <p:cNvSpPr txBox="1">
            <a:spLocks noChangeArrowheads="1"/>
          </p:cNvSpPr>
          <p:nvPr/>
        </p:nvSpPr>
        <p:spPr bwMode="hidden">
          <a:xfrm>
            <a:off x="6875370" y="302179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a</a:t>
            </a:r>
          </a:p>
        </p:txBody>
      </p:sp>
      <p:sp>
        <p:nvSpPr>
          <p:cNvPr id="812057" name="Rectangle 25"/>
          <p:cNvSpPr>
            <a:spLocks noChangeArrowheads="1"/>
          </p:cNvSpPr>
          <p:nvPr/>
        </p:nvSpPr>
        <p:spPr bwMode="auto">
          <a:xfrm>
            <a:off x="6399306" y="4415879"/>
            <a:ext cx="3481388" cy="2076450"/>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15386" name="Rectangle 26"/>
          <p:cNvSpPr>
            <a:spLocks noChangeArrowheads="1"/>
          </p:cNvSpPr>
          <p:nvPr/>
        </p:nvSpPr>
        <p:spPr bwMode="white">
          <a:xfrm>
            <a:off x="6454869" y="4449217"/>
            <a:ext cx="3371850" cy="2009775"/>
          </a:xfrm>
          <a:prstGeom prst="rect">
            <a:avLst/>
          </a:prstGeom>
          <a:solidFill>
            <a:srgbClr val="000000"/>
          </a:solidFill>
          <a:ln w="1270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endParaRPr lang="en-US" sz="1600">
              <a:solidFill>
                <a:srgbClr val="00FF00"/>
              </a:solidFill>
              <a:latin typeface="Lucida Console" pitchFamily="49" charset="0"/>
            </a:endParaRPr>
          </a:p>
        </p:txBody>
      </p:sp>
      <p:sp>
        <p:nvSpPr>
          <p:cNvPr id="812059" name="Text Box 27"/>
          <p:cNvSpPr txBox="1">
            <a:spLocks noChangeArrowheads="1"/>
          </p:cNvSpPr>
          <p:nvPr/>
        </p:nvSpPr>
        <p:spPr bwMode="auto">
          <a:xfrm>
            <a:off x="6399306" y="475560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11</a:t>
            </a:r>
          </a:p>
        </p:txBody>
      </p:sp>
      <p:sp>
        <p:nvSpPr>
          <p:cNvPr id="15388" name="Text Box 28"/>
          <p:cNvSpPr txBox="1">
            <a:spLocks noChangeArrowheads="1"/>
          </p:cNvSpPr>
          <p:nvPr/>
        </p:nvSpPr>
        <p:spPr bwMode="auto">
          <a:xfrm>
            <a:off x="6399306" y="4449216"/>
            <a:ext cx="623888"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C:\&gt;</a:t>
            </a:r>
          </a:p>
        </p:txBody>
      </p:sp>
      <p:sp>
        <p:nvSpPr>
          <p:cNvPr id="812061" name="Text Box 29"/>
          <p:cNvSpPr txBox="1">
            <a:spLocks noChangeArrowheads="1"/>
          </p:cNvSpPr>
          <p:nvPr/>
        </p:nvSpPr>
        <p:spPr bwMode="auto">
          <a:xfrm>
            <a:off x="6399306" y="509215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10</a:t>
            </a:r>
          </a:p>
        </p:txBody>
      </p:sp>
      <p:sp>
        <p:nvSpPr>
          <p:cNvPr id="812062" name="Text Box 30"/>
          <p:cNvSpPr txBox="1">
            <a:spLocks noChangeArrowheads="1"/>
          </p:cNvSpPr>
          <p:nvPr/>
        </p:nvSpPr>
        <p:spPr bwMode="auto">
          <a:xfrm>
            <a:off x="6399306" y="542870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11</a:t>
            </a:r>
          </a:p>
        </p:txBody>
      </p:sp>
      <p:sp>
        <p:nvSpPr>
          <p:cNvPr id="15391" name="Text Box 31"/>
          <p:cNvSpPr txBox="1">
            <a:spLocks noChangeArrowheads="1"/>
          </p:cNvSpPr>
          <p:nvPr/>
        </p:nvSpPr>
        <p:spPr bwMode="auto">
          <a:xfrm>
            <a:off x="6950169" y="4449216"/>
            <a:ext cx="1033462"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Program</a:t>
            </a:r>
          </a:p>
        </p:txBody>
      </p:sp>
      <p:sp>
        <p:nvSpPr>
          <p:cNvPr id="812064" name="AutoShape 32"/>
          <p:cNvSpPr>
            <a:spLocks noChangeArrowheads="1"/>
          </p:cNvSpPr>
          <p:nvPr/>
        </p:nvSpPr>
        <p:spPr bwMode="hidden">
          <a:xfrm>
            <a:off x="1791864" y="5787551"/>
            <a:ext cx="1196975" cy="390525"/>
          </a:xfrm>
          <a:prstGeom prst="bevel">
            <a:avLst>
              <a:gd name="adj" fmla="val 12500"/>
            </a:avLst>
          </a:prstGeom>
          <a:solidFill>
            <a:srgbClr val="F3622C"/>
          </a:solidFill>
          <a:ln w="9525">
            <a:solidFill>
              <a:schemeClr val="tx1"/>
            </a:solidFill>
            <a:miter lim="800000"/>
            <a:headEnd/>
            <a:tailEnd/>
          </a:ln>
        </p:spPr>
        <p:txBody>
          <a:bodyPr wrap="none" anchor="ctr"/>
          <a:lstStyle/>
          <a:p>
            <a:pPr algn="ctr" eaLnBrk="0" hangingPunct="0"/>
            <a:r>
              <a:rPr lang="en-GB" sz="1600" dirty="0"/>
              <a:t>Step</a:t>
            </a:r>
          </a:p>
        </p:txBody>
      </p:sp>
      <p:sp>
        <p:nvSpPr>
          <p:cNvPr id="812065" name="Rectangle 33"/>
          <p:cNvSpPr>
            <a:spLocks noChangeArrowheads="1"/>
          </p:cNvSpPr>
          <p:nvPr/>
        </p:nvSpPr>
        <p:spPr bwMode="hidden">
          <a:xfrm>
            <a:off x="7191283" y="2166134"/>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11</a:t>
            </a:r>
            <a:r>
              <a:rPr lang="en-GB"/>
              <a:t> </a:t>
            </a:r>
          </a:p>
        </p:txBody>
      </p:sp>
      <p:sp>
        <p:nvSpPr>
          <p:cNvPr id="812066" name="Rectangle 34"/>
          <p:cNvSpPr>
            <a:spLocks noChangeArrowheads="1"/>
          </p:cNvSpPr>
          <p:nvPr/>
        </p:nvSpPr>
        <p:spPr bwMode="hidden">
          <a:xfrm>
            <a:off x="7191283" y="2997984"/>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12</a:t>
            </a:r>
            <a:r>
              <a:rPr lang="en-GB"/>
              <a:t> </a:t>
            </a:r>
          </a:p>
        </p:txBody>
      </p:sp>
      <p:sp>
        <p:nvSpPr>
          <p:cNvPr id="15395" name="Rectangle 35"/>
          <p:cNvSpPr>
            <a:spLocks noChangeArrowheads="1"/>
          </p:cNvSpPr>
          <p:nvPr/>
        </p:nvSpPr>
        <p:spPr bwMode="hidden">
          <a:xfrm>
            <a:off x="6192745" y="1570821"/>
            <a:ext cx="2265363"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dirty="0"/>
              <a:t>Program stack</a:t>
            </a:r>
          </a:p>
        </p:txBody>
      </p:sp>
      <p:sp>
        <p:nvSpPr>
          <p:cNvPr id="15396" name="Rectangle 36"/>
          <p:cNvSpPr>
            <a:spLocks noChangeArrowheads="1"/>
          </p:cNvSpPr>
          <p:nvPr/>
        </p:nvSpPr>
        <p:spPr bwMode="auto">
          <a:xfrm>
            <a:off x="6399306" y="4050755"/>
            <a:ext cx="3481388" cy="36512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a:t>Console</a:t>
            </a:r>
          </a:p>
        </p:txBody>
      </p:sp>
    </p:spTree>
    <p:extLst>
      <p:ext uri="{BB962C8B-B14F-4D97-AF65-F5344CB8AC3E}">
        <p14:creationId xmlns:p14="http://schemas.microsoft.com/office/powerpoint/2010/main" val="10219370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6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2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2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2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1203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1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2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20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203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12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20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20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1204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120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20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12042"/>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120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120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20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812046"/>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120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1204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8120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81204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1205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1205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12066"/>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8120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20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1204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1205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52"/>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81205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81205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12065"/>
                                        </p:tgtEl>
                                        <p:attrNameLst>
                                          <p:attrName>style.visibility</p:attrName>
                                        </p:attrNameLst>
                                      </p:cBhvr>
                                      <p:to>
                                        <p:strVal val="hidden"/>
                                      </p:to>
                                    </p:set>
                                  </p:childTnLst>
                                </p:cTn>
                              </p:par>
                            </p:childTnLst>
                          </p:cTn>
                        </p:par>
                      </p:childTnLst>
                    </p:cTn>
                  </p:par>
                </p:childTnLst>
              </p:cTn>
              <p:nextCondLst>
                <p:cond evt="onClick" delay="0">
                  <p:tgtEl>
                    <p:spTgt spid="812064"/>
                  </p:tgtEl>
                </p:cond>
              </p:nextCondLst>
            </p:seq>
          </p:childTnLst>
        </p:cTn>
      </p:par>
    </p:tnLst>
    <p:bldLst>
      <p:bldP spid="812036" grpId="0" animBg="1"/>
      <p:bldP spid="812036" grpId="1" animBg="1"/>
      <p:bldP spid="812037" grpId="0" animBg="1"/>
      <p:bldP spid="812037" grpId="1" animBg="1"/>
      <p:bldP spid="812038" grpId="0" animBg="1"/>
      <p:bldP spid="812038" grpId="1" animBg="1"/>
      <p:bldP spid="812039" grpId="0" animBg="1"/>
      <p:bldP spid="812039" grpId="1"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51" grpId="0" animBg="1"/>
      <p:bldP spid="812051" grpId="1" animBg="1"/>
      <p:bldP spid="812052" grpId="0" animBg="1"/>
      <p:bldP spid="812052" grpId="1" animBg="1"/>
      <p:bldP spid="812053" grpId="0" animBg="1"/>
      <p:bldP spid="812053" grpId="1" animBg="1"/>
      <p:bldP spid="812054" grpId="0"/>
      <p:bldP spid="812054" grpId="1"/>
      <p:bldP spid="812055" grpId="0"/>
      <p:bldP spid="812055" grpId="1"/>
      <p:bldP spid="812056" grpId="0"/>
      <p:bldP spid="812056" grpId="1"/>
      <p:bldP spid="812059" grpId="0"/>
      <p:bldP spid="812061" grpId="0"/>
      <p:bldP spid="812062" grpId="0"/>
      <p:bldP spid="812065" grpId="0" animBg="1"/>
      <p:bldP spid="812065" grpId="1" animBg="1"/>
      <p:bldP spid="812066" grpId="0" animBg="1"/>
      <p:bldP spid="81206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97498" y="1215981"/>
            <a:ext cx="4469336" cy="4086225"/>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US" sz="1600" dirty="0">
                <a:solidFill>
                  <a:srgbClr val="0000C8"/>
                </a:solidFill>
                <a:latin typeface="Lucida Console" pitchFamily="49" charset="0"/>
              </a:rPr>
              <a:t>public class</a:t>
            </a:r>
            <a:r>
              <a:rPr lang="en-US" sz="1600" dirty="0">
                <a:latin typeface="Lucida Console" pitchFamily="49" charset="0"/>
              </a:rPr>
              <a:t> </a:t>
            </a:r>
            <a:r>
              <a:rPr lang="en-US" sz="1600" dirty="0">
                <a:solidFill>
                  <a:srgbClr val="000000"/>
                </a:solidFill>
                <a:latin typeface="Lucida Console" pitchFamily="49" charset="0"/>
              </a:rPr>
              <a:t>Program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Car c = </a:t>
            </a:r>
            <a:r>
              <a:rPr lang="en-US" sz="1600" dirty="0">
                <a:solidFill>
                  <a:srgbClr val="0000C8"/>
                </a:solidFill>
                <a:latin typeface="Lucida Console" pitchFamily="49" charset="0"/>
              </a:rPr>
              <a:t>new</a:t>
            </a:r>
            <a:r>
              <a:rPr lang="en-US" sz="1600" dirty="0">
                <a:solidFill>
                  <a:srgbClr val="000000"/>
                </a:solidFill>
                <a:latin typeface="Lucida Console" pitchFamily="49" charset="0"/>
              </a:rPr>
              <a:t> Car();</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c.accelerate</a:t>
            </a:r>
            <a:r>
              <a:rPr lang="en-US" sz="1600" dirty="0">
                <a:solidFill>
                  <a:srgbClr val="000000"/>
                </a:solidFill>
                <a:latin typeface="Lucida Console" pitchFamily="49" charset="0"/>
              </a:rPr>
              <a:t>(10);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Car d = c;</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d.accelerate</a:t>
            </a:r>
            <a:r>
              <a:rPr lang="en-US" sz="1600" dirty="0">
                <a:solidFill>
                  <a:srgbClr val="000000"/>
                </a:solidFill>
                <a:latin typeface="Lucida Console" pitchFamily="49" charset="0"/>
              </a:rPr>
              <a:t>(10);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c.getSpeed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d.getSpeed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c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c.getSpeed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(Car e) </a:t>
            </a:r>
            <a:br>
              <a:rPr lang="en-US" sz="1600" dirty="0">
                <a:solidFill>
                  <a:srgbClr val="000000"/>
                </a:solidFill>
                <a:latin typeface="Lucida Console" pitchFamily="49" charset="0"/>
              </a:rPr>
            </a:b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e.accelerate</a:t>
            </a:r>
            <a:r>
              <a:rPr lang="en-US" sz="1600" dirty="0">
                <a:solidFill>
                  <a:srgbClr val="000000"/>
                </a:solidFill>
                <a:latin typeface="Lucida Console" pitchFamily="49" charset="0"/>
              </a:rPr>
              <a:t>(20);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a:t>
            </a:r>
          </a:p>
        </p:txBody>
      </p:sp>
      <p:sp>
        <p:nvSpPr>
          <p:cNvPr id="814083" name="Rectangle 3"/>
          <p:cNvSpPr>
            <a:spLocks noChangeArrowheads="1"/>
          </p:cNvSpPr>
          <p:nvPr/>
        </p:nvSpPr>
        <p:spPr bwMode="hidden">
          <a:xfrm>
            <a:off x="1803008" y="1539830"/>
            <a:ext cx="169863"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4" name="Rectangle 4"/>
          <p:cNvSpPr>
            <a:spLocks noChangeArrowheads="1"/>
          </p:cNvSpPr>
          <p:nvPr/>
        </p:nvSpPr>
        <p:spPr bwMode="hidden">
          <a:xfrm>
            <a:off x="1803008" y="1768430"/>
            <a:ext cx="169863"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5" name="Rectangle 5"/>
          <p:cNvSpPr>
            <a:spLocks noChangeArrowheads="1"/>
          </p:cNvSpPr>
          <p:nvPr/>
        </p:nvSpPr>
        <p:spPr bwMode="hidden">
          <a:xfrm>
            <a:off x="1803008" y="2000206"/>
            <a:ext cx="169863"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6" name="Rectangle 6"/>
          <p:cNvSpPr>
            <a:spLocks noChangeArrowheads="1"/>
          </p:cNvSpPr>
          <p:nvPr/>
        </p:nvSpPr>
        <p:spPr bwMode="hidden">
          <a:xfrm>
            <a:off x="1803008" y="2252619"/>
            <a:ext cx="169863" cy="211137"/>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1803008" y="2501855"/>
            <a:ext cx="169863" cy="21113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1803008" y="2741569"/>
            <a:ext cx="174625"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1803008" y="2986043"/>
            <a:ext cx="174625" cy="201612"/>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1803007" y="3252744"/>
            <a:ext cx="179388" cy="18732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1803007" y="3482931"/>
            <a:ext cx="179388" cy="201613"/>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1803008" y="3981405"/>
            <a:ext cx="180975"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1803008" y="4216355"/>
            <a:ext cx="180975" cy="19685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1803008" y="4457656"/>
            <a:ext cx="176213"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1803007" y="4706893"/>
            <a:ext cx="171450" cy="21590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1803007" y="3727405"/>
            <a:ext cx="179388" cy="21590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209" name="Rectangle 17"/>
          <p:cNvSpPr>
            <a:spLocks noChangeArrowheads="1"/>
          </p:cNvSpPr>
          <p:nvPr/>
        </p:nvSpPr>
        <p:spPr bwMode="hidden">
          <a:xfrm>
            <a:off x="8514733" y="1689055"/>
            <a:ext cx="2019300"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210" name="Rectangle 18"/>
          <p:cNvSpPr>
            <a:spLocks noChangeArrowheads="1"/>
          </p:cNvSpPr>
          <p:nvPr/>
        </p:nvSpPr>
        <p:spPr bwMode="hidden">
          <a:xfrm>
            <a:off x="8514733" y="1215981"/>
            <a:ext cx="2019300"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a:t>Heap</a:t>
            </a:r>
          </a:p>
        </p:txBody>
      </p:sp>
      <p:sp>
        <p:nvSpPr>
          <p:cNvPr id="8211" name="Rectangle 19"/>
          <p:cNvSpPr>
            <a:spLocks noChangeArrowheads="1"/>
          </p:cNvSpPr>
          <p:nvPr/>
        </p:nvSpPr>
        <p:spPr bwMode="hidden">
          <a:xfrm>
            <a:off x="6435109" y="1689055"/>
            <a:ext cx="1941513"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212" name="Rectangle 20"/>
          <p:cNvSpPr>
            <a:spLocks noGrp="1" noChangeArrowheads="1"/>
          </p:cNvSpPr>
          <p:nvPr>
            <p:ph type="title"/>
          </p:nvPr>
        </p:nvSpPr>
        <p:spPr/>
        <p:txBody>
          <a:bodyPr/>
          <a:lstStyle/>
          <a:p>
            <a:pPr eaLnBrk="1" hangingPunct="1"/>
            <a:r>
              <a:rPr lang="en-GB" dirty="0"/>
              <a:t>Reference Type Behaviour – different!</a:t>
            </a:r>
          </a:p>
        </p:txBody>
      </p:sp>
      <p:sp>
        <p:nvSpPr>
          <p:cNvPr id="814101" name="Rectangle 21"/>
          <p:cNvSpPr>
            <a:spLocks noChangeArrowheads="1"/>
          </p:cNvSpPr>
          <p:nvPr/>
        </p:nvSpPr>
        <p:spPr bwMode="hidden">
          <a:xfrm>
            <a:off x="7114559" y="1938294"/>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sz="1600" dirty="0"/>
              <a:t>x169</a:t>
            </a:r>
          </a:p>
        </p:txBody>
      </p:sp>
      <p:sp>
        <p:nvSpPr>
          <p:cNvPr id="814102" name="Rectangle 22"/>
          <p:cNvSpPr>
            <a:spLocks noChangeArrowheads="1"/>
          </p:cNvSpPr>
          <p:nvPr/>
        </p:nvSpPr>
        <p:spPr bwMode="hidden">
          <a:xfrm>
            <a:off x="7114559" y="2354219"/>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sz="1600"/>
              <a:t>x169</a:t>
            </a:r>
          </a:p>
        </p:txBody>
      </p:sp>
      <p:sp>
        <p:nvSpPr>
          <p:cNvPr id="814103" name="Rectangle 23"/>
          <p:cNvSpPr>
            <a:spLocks noChangeArrowheads="1"/>
          </p:cNvSpPr>
          <p:nvPr/>
        </p:nvSpPr>
        <p:spPr bwMode="hidden">
          <a:xfrm>
            <a:off x="7114559" y="2770144"/>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a:t> </a:t>
            </a:r>
            <a:r>
              <a:rPr lang="en-GB" sz="1600"/>
              <a:t>x169</a:t>
            </a:r>
          </a:p>
        </p:txBody>
      </p:sp>
      <p:sp>
        <p:nvSpPr>
          <p:cNvPr id="814104" name="Text Box 24"/>
          <p:cNvSpPr txBox="1">
            <a:spLocks noChangeArrowheads="1"/>
          </p:cNvSpPr>
          <p:nvPr/>
        </p:nvSpPr>
        <p:spPr bwMode="hidden">
          <a:xfrm>
            <a:off x="6698634" y="196210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c</a:t>
            </a:r>
          </a:p>
        </p:txBody>
      </p:sp>
      <p:sp>
        <p:nvSpPr>
          <p:cNvPr id="814105" name="Text Box 25"/>
          <p:cNvSpPr txBox="1">
            <a:spLocks noChangeArrowheads="1"/>
          </p:cNvSpPr>
          <p:nvPr/>
        </p:nvSpPr>
        <p:spPr bwMode="hidden">
          <a:xfrm>
            <a:off x="6698634" y="2379618"/>
            <a:ext cx="322263" cy="366712"/>
          </a:xfrm>
          <a:prstGeom prst="rect">
            <a:avLst/>
          </a:prstGeom>
          <a:noFill/>
          <a:ln w="9525">
            <a:noFill/>
            <a:miter lim="800000"/>
            <a:headEnd/>
            <a:tailEnd/>
          </a:ln>
        </p:spPr>
        <p:txBody>
          <a:bodyPr wrap="none">
            <a:spAutoFit/>
          </a:bodyPr>
          <a:lstStyle/>
          <a:p>
            <a:pPr eaLnBrk="0" hangingPunct="0"/>
            <a:r>
              <a:rPr lang="en-GB">
                <a:latin typeface="Lucida Console" pitchFamily="49" charset="0"/>
              </a:rPr>
              <a:t>d</a:t>
            </a:r>
          </a:p>
        </p:txBody>
      </p:sp>
      <p:sp>
        <p:nvSpPr>
          <p:cNvPr id="814106" name="Text Box 26"/>
          <p:cNvSpPr txBox="1">
            <a:spLocks noChangeArrowheads="1"/>
          </p:cNvSpPr>
          <p:nvPr/>
        </p:nvSpPr>
        <p:spPr bwMode="hidden">
          <a:xfrm>
            <a:off x="6698634" y="279395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e</a:t>
            </a:r>
          </a:p>
        </p:txBody>
      </p:sp>
      <p:sp>
        <p:nvSpPr>
          <p:cNvPr id="814107" name="Rectangle 27"/>
          <p:cNvSpPr>
            <a:spLocks noChangeArrowheads="1"/>
          </p:cNvSpPr>
          <p:nvPr/>
        </p:nvSpPr>
        <p:spPr bwMode="auto">
          <a:xfrm>
            <a:off x="6481593" y="4300351"/>
            <a:ext cx="3481388" cy="2076450"/>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220" name="Rectangle 28"/>
          <p:cNvSpPr>
            <a:spLocks noChangeArrowheads="1"/>
          </p:cNvSpPr>
          <p:nvPr/>
        </p:nvSpPr>
        <p:spPr bwMode="white">
          <a:xfrm>
            <a:off x="6537156" y="4333689"/>
            <a:ext cx="3371850" cy="2009775"/>
          </a:xfrm>
          <a:prstGeom prst="rect">
            <a:avLst/>
          </a:prstGeom>
          <a:solidFill>
            <a:srgbClr val="000000"/>
          </a:solidFill>
          <a:ln w="1270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endParaRPr lang="en-US" sz="1600">
              <a:solidFill>
                <a:srgbClr val="00FF00"/>
              </a:solidFill>
              <a:latin typeface="Lucida Console" pitchFamily="49" charset="0"/>
            </a:endParaRPr>
          </a:p>
        </p:txBody>
      </p:sp>
      <p:sp>
        <p:nvSpPr>
          <p:cNvPr id="814109" name="Text Box 29"/>
          <p:cNvSpPr txBox="1">
            <a:spLocks noChangeArrowheads="1"/>
          </p:cNvSpPr>
          <p:nvPr/>
        </p:nvSpPr>
        <p:spPr bwMode="auto">
          <a:xfrm>
            <a:off x="6481593" y="464007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20</a:t>
            </a:r>
          </a:p>
        </p:txBody>
      </p:sp>
      <p:sp>
        <p:nvSpPr>
          <p:cNvPr id="8222" name="Text Box 30"/>
          <p:cNvSpPr txBox="1">
            <a:spLocks noChangeArrowheads="1"/>
          </p:cNvSpPr>
          <p:nvPr/>
        </p:nvSpPr>
        <p:spPr bwMode="auto">
          <a:xfrm>
            <a:off x="6481593" y="4333688"/>
            <a:ext cx="623888"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C:\&gt;</a:t>
            </a:r>
          </a:p>
        </p:txBody>
      </p:sp>
      <p:sp>
        <p:nvSpPr>
          <p:cNvPr id="814111" name="Text Box 31"/>
          <p:cNvSpPr txBox="1">
            <a:spLocks noChangeArrowheads="1"/>
          </p:cNvSpPr>
          <p:nvPr/>
        </p:nvSpPr>
        <p:spPr bwMode="auto">
          <a:xfrm>
            <a:off x="6481593" y="497662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20</a:t>
            </a:r>
          </a:p>
        </p:txBody>
      </p:sp>
      <p:sp>
        <p:nvSpPr>
          <p:cNvPr id="814112" name="Text Box 32"/>
          <p:cNvSpPr txBox="1">
            <a:spLocks noChangeArrowheads="1"/>
          </p:cNvSpPr>
          <p:nvPr/>
        </p:nvSpPr>
        <p:spPr bwMode="auto">
          <a:xfrm>
            <a:off x="6481593" y="531317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40</a:t>
            </a:r>
          </a:p>
        </p:txBody>
      </p:sp>
      <p:sp>
        <p:nvSpPr>
          <p:cNvPr id="8225" name="Text Box 33"/>
          <p:cNvSpPr txBox="1">
            <a:spLocks noChangeArrowheads="1"/>
          </p:cNvSpPr>
          <p:nvPr/>
        </p:nvSpPr>
        <p:spPr bwMode="auto">
          <a:xfrm>
            <a:off x="7032456" y="4333688"/>
            <a:ext cx="1033462"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Program</a:t>
            </a:r>
          </a:p>
        </p:txBody>
      </p:sp>
      <p:sp>
        <p:nvSpPr>
          <p:cNvPr id="814114" name="AutoShape 34"/>
          <p:cNvSpPr>
            <a:spLocks noChangeArrowheads="1"/>
          </p:cNvSpPr>
          <p:nvPr/>
        </p:nvSpPr>
        <p:spPr bwMode="hidden">
          <a:xfrm>
            <a:off x="1765395" y="6388053"/>
            <a:ext cx="1196975" cy="390525"/>
          </a:xfrm>
          <a:prstGeom prst="bevel">
            <a:avLst>
              <a:gd name="adj" fmla="val 12500"/>
            </a:avLst>
          </a:prstGeom>
          <a:solidFill>
            <a:srgbClr val="F3622C"/>
          </a:solidFill>
          <a:ln w="19050">
            <a:solidFill>
              <a:schemeClr val="tx1"/>
            </a:solidFill>
            <a:miter lim="800000"/>
            <a:headEnd/>
            <a:tailEnd/>
          </a:ln>
        </p:spPr>
        <p:txBody>
          <a:bodyPr wrap="none" anchor="ctr"/>
          <a:lstStyle/>
          <a:p>
            <a:pPr algn="ctr" eaLnBrk="0" hangingPunct="0"/>
            <a:r>
              <a:rPr lang="en-GB" sz="1600" dirty="0"/>
              <a:t>Step</a:t>
            </a:r>
          </a:p>
        </p:txBody>
      </p:sp>
      <p:sp>
        <p:nvSpPr>
          <p:cNvPr id="8227" name="Rectangle 35"/>
          <p:cNvSpPr>
            <a:spLocks noChangeArrowheads="1"/>
          </p:cNvSpPr>
          <p:nvPr/>
        </p:nvSpPr>
        <p:spPr bwMode="hidden">
          <a:xfrm>
            <a:off x="6435109" y="1215981"/>
            <a:ext cx="1941513"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dirty="0"/>
              <a:t>Program stack</a:t>
            </a:r>
          </a:p>
        </p:txBody>
      </p:sp>
      <p:sp>
        <p:nvSpPr>
          <p:cNvPr id="8228" name="Rectangle 36"/>
          <p:cNvSpPr>
            <a:spLocks noChangeArrowheads="1"/>
          </p:cNvSpPr>
          <p:nvPr/>
        </p:nvSpPr>
        <p:spPr bwMode="auto">
          <a:xfrm>
            <a:off x="6481593" y="3935227"/>
            <a:ext cx="3481388" cy="36512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a:t>Console</a:t>
            </a:r>
          </a:p>
        </p:txBody>
      </p:sp>
      <p:sp>
        <p:nvSpPr>
          <p:cNvPr id="814117" name="AutoShape 37"/>
          <p:cNvSpPr>
            <a:spLocks noChangeArrowheads="1"/>
          </p:cNvSpPr>
          <p:nvPr/>
        </p:nvSpPr>
        <p:spPr bwMode="hidden">
          <a:xfrm>
            <a:off x="8570296" y="1992268"/>
            <a:ext cx="1885950" cy="671512"/>
          </a:xfrm>
          <a:prstGeom prst="cube">
            <a:avLst>
              <a:gd name="adj" fmla="val 14116"/>
            </a:avLst>
          </a:prstGeom>
          <a:solidFill>
            <a:srgbClr val="F3622C"/>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Speed:</a:t>
            </a:r>
            <a:r>
              <a:rPr lang="en-GB" sz="2400" dirty="0">
                <a:solidFill>
                  <a:srgbClr val="000000"/>
                </a:solidFill>
                <a:latin typeface="Lucida Console" pitchFamily="49" charset="0"/>
              </a:rPr>
              <a:t> </a:t>
            </a:r>
            <a:r>
              <a:rPr lang="en-GB" sz="1600" dirty="0">
                <a:solidFill>
                  <a:srgbClr val="000000"/>
                </a:solidFill>
                <a:latin typeface="Lucida Console" pitchFamily="49" charset="0"/>
              </a:rPr>
              <a:t> </a:t>
            </a:r>
          </a:p>
        </p:txBody>
      </p:sp>
      <p:sp>
        <p:nvSpPr>
          <p:cNvPr id="814118" name="Text Box 38"/>
          <p:cNvSpPr txBox="1">
            <a:spLocks noChangeArrowheads="1"/>
          </p:cNvSpPr>
          <p:nvPr/>
        </p:nvSpPr>
        <p:spPr bwMode="hidden">
          <a:xfrm>
            <a:off x="9184659" y="2178005"/>
            <a:ext cx="771525" cy="336550"/>
          </a:xfrm>
          <a:prstGeom prst="rect">
            <a:avLst/>
          </a:prstGeom>
          <a:noFill/>
          <a:ln w="9525">
            <a:noFill/>
            <a:miter lim="800000"/>
            <a:headEnd/>
            <a:tailEnd/>
          </a:ln>
        </p:spPr>
        <p:txBody>
          <a:bodyPr wrap="none"/>
          <a:lstStyle/>
          <a:p>
            <a:pPr eaLnBrk="0" hangingPunct="0"/>
            <a:r>
              <a:rPr lang="en-GB" sz="1600">
                <a:latin typeface="Lucida Console" pitchFamily="49" charset="0"/>
              </a:rPr>
              <a:t> 10</a:t>
            </a:r>
          </a:p>
        </p:txBody>
      </p:sp>
      <p:sp>
        <p:nvSpPr>
          <p:cNvPr id="814119" name="Text Box 39"/>
          <p:cNvSpPr txBox="1">
            <a:spLocks noChangeArrowheads="1"/>
          </p:cNvSpPr>
          <p:nvPr/>
        </p:nvSpPr>
        <p:spPr bwMode="hidden">
          <a:xfrm>
            <a:off x="9184658" y="2178005"/>
            <a:ext cx="838200" cy="336550"/>
          </a:xfrm>
          <a:prstGeom prst="rect">
            <a:avLst/>
          </a:prstGeom>
          <a:noFill/>
          <a:ln w="9525">
            <a:noFill/>
            <a:miter lim="800000"/>
            <a:headEnd/>
            <a:tailEnd/>
          </a:ln>
        </p:spPr>
        <p:txBody>
          <a:bodyPr wrap="none"/>
          <a:lstStyle/>
          <a:p>
            <a:pPr eaLnBrk="0" hangingPunct="0"/>
            <a:r>
              <a:rPr lang="en-GB" sz="1600">
                <a:latin typeface="Lucida Console" pitchFamily="49" charset="0"/>
              </a:rPr>
              <a:t> 20</a:t>
            </a:r>
          </a:p>
        </p:txBody>
      </p:sp>
      <p:sp>
        <p:nvSpPr>
          <p:cNvPr id="814120" name="Text Box 40"/>
          <p:cNvSpPr txBox="1">
            <a:spLocks noChangeArrowheads="1"/>
          </p:cNvSpPr>
          <p:nvPr/>
        </p:nvSpPr>
        <p:spPr bwMode="hidden">
          <a:xfrm>
            <a:off x="9184659" y="2178005"/>
            <a:ext cx="1255713" cy="336550"/>
          </a:xfrm>
          <a:prstGeom prst="rect">
            <a:avLst/>
          </a:prstGeom>
          <a:noFill/>
          <a:ln w="9525">
            <a:noFill/>
            <a:miter lim="800000"/>
            <a:headEnd/>
            <a:tailEnd/>
          </a:ln>
        </p:spPr>
        <p:txBody>
          <a:bodyPr wrap="none"/>
          <a:lstStyle/>
          <a:p>
            <a:pPr eaLnBrk="0" hangingPunct="0"/>
            <a:r>
              <a:rPr lang="en-GB" sz="1600">
                <a:latin typeface="Lucida Console" pitchFamily="49" charset="0"/>
              </a:rPr>
              <a:t> 40</a:t>
            </a:r>
          </a:p>
        </p:txBody>
      </p:sp>
      <p:cxnSp>
        <p:nvCxnSpPr>
          <p:cNvPr id="814121" name="AutoShape 41"/>
          <p:cNvCxnSpPr>
            <a:cxnSpLocks noChangeShapeType="1"/>
            <a:stCxn id="814101" idx="3"/>
            <a:endCxn id="814117" idx="2"/>
          </p:cNvCxnSpPr>
          <p:nvPr/>
        </p:nvCxnSpPr>
        <p:spPr bwMode="hidden">
          <a:xfrm>
            <a:off x="7874972" y="2146255"/>
            <a:ext cx="695325" cy="228600"/>
          </a:xfrm>
          <a:prstGeom prst="bentConnector3">
            <a:avLst>
              <a:gd name="adj1" fmla="val 49773"/>
            </a:avLst>
          </a:prstGeom>
          <a:noFill/>
          <a:ln w="28575">
            <a:solidFill>
              <a:schemeClr val="tx1"/>
            </a:solidFill>
            <a:miter lim="800000"/>
            <a:headEnd/>
            <a:tailEnd type="triangle" w="med" len="med"/>
          </a:ln>
        </p:spPr>
      </p:cxnSp>
      <p:cxnSp>
        <p:nvCxnSpPr>
          <p:cNvPr id="814122" name="AutoShape 42"/>
          <p:cNvCxnSpPr>
            <a:cxnSpLocks noChangeShapeType="1"/>
            <a:stCxn id="814102" idx="3"/>
            <a:endCxn id="814117" idx="2"/>
          </p:cNvCxnSpPr>
          <p:nvPr/>
        </p:nvCxnSpPr>
        <p:spPr bwMode="hidden">
          <a:xfrm flipV="1">
            <a:off x="7874972" y="2374856"/>
            <a:ext cx="695325" cy="187325"/>
          </a:xfrm>
          <a:prstGeom prst="bentConnector3">
            <a:avLst>
              <a:gd name="adj1" fmla="val 49773"/>
            </a:avLst>
          </a:prstGeom>
          <a:noFill/>
          <a:ln w="28575">
            <a:solidFill>
              <a:schemeClr val="tx1"/>
            </a:solidFill>
            <a:miter lim="800000"/>
            <a:headEnd/>
            <a:tailEnd type="triangle" w="med" len="med"/>
          </a:ln>
        </p:spPr>
      </p:cxnSp>
      <p:cxnSp>
        <p:nvCxnSpPr>
          <p:cNvPr id="814123" name="AutoShape 43"/>
          <p:cNvCxnSpPr>
            <a:cxnSpLocks noChangeShapeType="1"/>
            <a:stCxn id="814103" idx="3"/>
            <a:endCxn id="814117" idx="2"/>
          </p:cNvCxnSpPr>
          <p:nvPr/>
        </p:nvCxnSpPr>
        <p:spPr bwMode="hidden">
          <a:xfrm flipV="1">
            <a:off x="7874972" y="2374855"/>
            <a:ext cx="695325" cy="603250"/>
          </a:xfrm>
          <a:prstGeom prst="bentConnector3">
            <a:avLst>
              <a:gd name="adj1" fmla="val 49773"/>
            </a:avLst>
          </a:prstGeom>
          <a:noFill/>
          <a:ln w="28575">
            <a:solidFill>
              <a:schemeClr val="tx1"/>
            </a:solidFill>
            <a:miter lim="800000"/>
            <a:headEnd/>
            <a:tailEnd type="triangle" w="med" len="med"/>
          </a:ln>
        </p:spPr>
      </p:cxnSp>
      <p:sp>
        <p:nvSpPr>
          <p:cNvPr id="814124" name="Rectangle 44"/>
          <p:cNvSpPr>
            <a:spLocks noChangeArrowheads="1"/>
          </p:cNvSpPr>
          <p:nvPr/>
        </p:nvSpPr>
        <p:spPr bwMode="auto">
          <a:xfrm>
            <a:off x="1789524" y="5403806"/>
            <a:ext cx="4552986"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US" dirty="0">
                <a:solidFill>
                  <a:srgbClr val="0000FF"/>
                </a:solidFill>
                <a:latin typeface="Lucida Console" pitchFamily="49" charset="0"/>
              </a:rPr>
              <a:t>public </a:t>
            </a:r>
            <a:r>
              <a:rPr lang="en-US" dirty="0">
                <a:solidFill>
                  <a:srgbClr val="FA3200"/>
                </a:solidFill>
                <a:latin typeface="Lucida Console" pitchFamily="49" charset="0"/>
              </a:rPr>
              <a:t>class</a:t>
            </a:r>
            <a:r>
              <a:rPr lang="en-US" dirty="0">
                <a:solidFill>
                  <a:srgbClr val="0000FF"/>
                </a:solidFill>
                <a:latin typeface="Lucida Console" pitchFamily="49" charset="0"/>
              </a:rPr>
              <a:t> </a:t>
            </a:r>
            <a:r>
              <a:rPr lang="en-US" dirty="0">
                <a:solidFill>
                  <a:srgbClr val="000000"/>
                </a:solidFill>
                <a:latin typeface="Lucida Console" pitchFamily="49" charset="0"/>
              </a:rPr>
              <a:t>Car {</a:t>
            </a:r>
          </a:p>
          <a:p>
            <a:pPr defTabSz="739775" eaLnBrk="0" hangingPunct="0">
              <a:tabLst>
                <a:tab pos="341313" algn="l"/>
              </a:tabLst>
              <a:defRPr/>
            </a:pPr>
            <a:r>
              <a:rPr lang="en-US" dirty="0">
                <a:solidFill>
                  <a:srgbClr val="000000"/>
                </a:solidFill>
                <a:latin typeface="Lucida Console" pitchFamily="49" charset="0"/>
              </a:rPr>
              <a:t>  . . .</a:t>
            </a:r>
          </a:p>
          <a:p>
            <a:pPr defTabSz="739775" eaLnBrk="0" hangingPunct="0">
              <a:tabLst>
                <a:tab pos="341313" algn="l"/>
              </a:tabLst>
              <a:defRPr/>
            </a:pPr>
            <a:r>
              <a:rPr lang="en-US" dirty="0">
                <a:solidFill>
                  <a:srgbClr val="000000"/>
                </a:solidFill>
                <a:latin typeface="Lucida Console" pitchFamily="49" charset="0"/>
              </a:rPr>
              <a:t>} </a:t>
            </a:r>
          </a:p>
        </p:txBody>
      </p:sp>
      <p:sp>
        <p:nvSpPr>
          <p:cNvPr id="814125" name="Text Box 45"/>
          <p:cNvSpPr txBox="1">
            <a:spLocks noChangeArrowheads="1"/>
          </p:cNvSpPr>
          <p:nvPr/>
        </p:nvSpPr>
        <p:spPr bwMode="hidden">
          <a:xfrm>
            <a:off x="9186246" y="2179593"/>
            <a:ext cx="1255712" cy="336550"/>
          </a:xfrm>
          <a:prstGeom prst="rect">
            <a:avLst/>
          </a:prstGeom>
          <a:noFill/>
          <a:ln w="9525">
            <a:noFill/>
            <a:miter lim="800000"/>
            <a:headEnd/>
            <a:tailEnd/>
          </a:ln>
        </p:spPr>
        <p:txBody>
          <a:bodyPr wrap="none"/>
          <a:lstStyle/>
          <a:p>
            <a:pPr eaLnBrk="0" hangingPunct="0"/>
            <a:r>
              <a:rPr lang="en-GB" sz="1600">
                <a:latin typeface="Lucida Console" pitchFamily="49" charset="0"/>
              </a:rPr>
              <a:t>  0</a:t>
            </a:r>
          </a:p>
        </p:txBody>
      </p:sp>
      <p:sp>
        <p:nvSpPr>
          <p:cNvPr id="814126" name="Rectangle 46"/>
          <p:cNvSpPr>
            <a:spLocks noChangeArrowheads="1"/>
          </p:cNvSpPr>
          <p:nvPr/>
        </p:nvSpPr>
        <p:spPr bwMode="auto">
          <a:xfrm flipV="1">
            <a:off x="6928822" y="3397206"/>
            <a:ext cx="661987" cy="33598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lIns="84138" tIns="44450" rIns="84138" bIns="44450">
            <a:spAutoFit/>
          </a:bodyPr>
          <a:lstStyle/>
          <a:p>
            <a:pPr marL="266700" indent="-266700" defTabSz="709613" eaLnBrk="0" hangingPunct="0">
              <a:defRPr/>
            </a:pPr>
            <a:r>
              <a:rPr lang="en-GB" sz="1600" dirty="0"/>
              <a:t>Refs</a:t>
            </a:r>
            <a:endParaRPr lang="en-US" sz="1600" dirty="0">
              <a:latin typeface="Courier New" pitchFamily="49" charset="0"/>
            </a:endParaRPr>
          </a:p>
        </p:txBody>
      </p:sp>
      <p:sp>
        <p:nvSpPr>
          <p:cNvPr id="814127" name="Rectangle 47"/>
          <p:cNvSpPr>
            <a:spLocks noChangeArrowheads="1"/>
          </p:cNvSpPr>
          <p:nvPr/>
        </p:nvSpPr>
        <p:spPr bwMode="auto">
          <a:xfrm flipV="1">
            <a:off x="8886208" y="3398794"/>
            <a:ext cx="1055688" cy="33598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lIns="84138" tIns="44450" rIns="84138" bIns="44450">
            <a:spAutoFit/>
          </a:bodyPr>
          <a:lstStyle/>
          <a:p>
            <a:pPr marL="266700" indent="-266700" defTabSz="709613" eaLnBrk="0" hangingPunct="0">
              <a:defRPr/>
            </a:pPr>
            <a:r>
              <a:rPr lang="en-GB" sz="1600" dirty="0"/>
              <a:t>Objects</a:t>
            </a:r>
            <a:endParaRPr lang="en-US" sz="1600" dirty="0">
              <a:latin typeface="Courier New" pitchFamily="49" charset="0"/>
            </a:endParaRPr>
          </a:p>
        </p:txBody>
      </p:sp>
      <p:sp>
        <p:nvSpPr>
          <p:cNvPr id="814128" name="Rectangle 48"/>
          <p:cNvSpPr>
            <a:spLocks noChangeArrowheads="1"/>
          </p:cNvSpPr>
          <p:nvPr/>
        </p:nvSpPr>
        <p:spPr bwMode="auto">
          <a:xfrm flipV="1">
            <a:off x="4450700" y="5489802"/>
            <a:ext cx="1957388" cy="736099"/>
          </a:xfrm>
          <a:prstGeom prst="rect">
            <a:avLst/>
          </a:prstGeom>
          <a:solidFill>
            <a:srgbClr val="FFCCFF"/>
          </a:solidFill>
          <a:ln w="19050">
            <a:solidFill>
              <a:srgbClr val="004050"/>
            </a:solidFill>
            <a:miter lim="800000"/>
            <a:headEnd/>
            <a:tailEnd/>
          </a:ln>
          <a:effectLst/>
        </p:spPr>
        <p:txBody>
          <a:bodyPr rot="10800000" lIns="84138" tIns="44450" rIns="84138" bIns="44450">
            <a:spAutoFit/>
          </a:bodyPr>
          <a:lstStyle/>
          <a:p>
            <a:pPr marL="266700" indent="-266700" algn="ctr" defTabSz="709613" eaLnBrk="0" hangingPunct="0">
              <a:defRPr/>
            </a:pPr>
            <a:r>
              <a:rPr lang="en-GB" sz="1400" dirty="0"/>
              <a:t>Functionality of </a:t>
            </a:r>
            <a:br>
              <a:rPr lang="en-GB" sz="1400" dirty="0"/>
            </a:br>
            <a:r>
              <a:rPr lang="en-GB" sz="1400" dirty="0"/>
              <a:t>accelerate() </a:t>
            </a:r>
            <a:br>
              <a:rPr lang="en-GB" sz="1400" dirty="0"/>
            </a:br>
            <a:r>
              <a:rPr lang="en-GB" sz="1400" dirty="0"/>
              <a:t>&amp; </a:t>
            </a:r>
            <a:r>
              <a:rPr lang="en-GB" sz="1400" dirty="0" err="1"/>
              <a:t>getSpeed</a:t>
            </a:r>
            <a:r>
              <a:rPr lang="en-GB" sz="1400" dirty="0"/>
              <a:t>()</a:t>
            </a:r>
            <a:endParaRPr lang="en-US" sz="1400" dirty="0">
              <a:latin typeface="Courier New" pitchFamily="49" charset="0"/>
            </a:endParaRPr>
          </a:p>
        </p:txBody>
      </p:sp>
      <p:sp>
        <p:nvSpPr>
          <p:cNvPr id="8241" name="Line 49"/>
          <p:cNvSpPr>
            <a:spLocks noChangeShapeType="1"/>
          </p:cNvSpPr>
          <p:nvPr/>
        </p:nvSpPr>
        <p:spPr bwMode="auto">
          <a:xfrm flipH="1">
            <a:off x="3516760" y="5826080"/>
            <a:ext cx="647700" cy="0"/>
          </a:xfrm>
          <a:prstGeom prst="line">
            <a:avLst/>
          </a:prstGeom>
          <a:noFill/>
          <a:ln w="9525">
            <a:solidFill>
              <a:srgbClr val="000000"/>
            </a:solidFill>
            <a:round/>
            <a:headEnd/>
            <a:tailEnd type="triangle" w="med" len="med"/>
          </a:ln>
        </p:spPr>
        <p:txBody>
          <a:bodyPr>
            <a:spAutoFit/>
          </a:bodyPr>
          <a:lstStyle/>
          <a:p>
            <a:endParaRPr lang="en-GB"/>
          </a:p>
        </p:txBody>
      </p:sp>
      <p:sp>
        <p:nvSpPr>
          <p:cNvPr id="814130" name="Rectangle 50"/>
          <p:cNvSpPr>
            <a:spLocks noChangeArrowheads="1"/>
          </p:cNvSpPr>
          <p:nvPr/>
        </p:nvSpPr>
        <p:spPr bwMode="auto">
          <a:xfrm flipV="1">
            <a:off x="4365511" y="4427324"/>
            <a:ext cx="2041501" cy="520655"/>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defRPr/>
            </a:pPr>
            <a:r>
              <a:rPr lang="en-GB" sz="1400" dirty="0"/>
              <a:t>Copy of reference passed!</a:t>
            </a:r>
            <a:endParaRPr lang="en-US" sz="1400" dirty="0">
              <a:latin typeface="Courier New" pitchFamily="49" charset="0"/>
            </a:endParaRPr>
          </a:p>
        </p:txBody>
      </p:sp>
    </p:spTree>
    <p:extLst>
      <p:ext uri="{BB962C8B-B14F-4D97-AF65-F5344CB8AC3E}">
        <p14:creationId xmlns:p14="http://schemas.microsoft.com/office/powerpoint/2010/main" val="1734654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11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4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41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41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411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141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40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14085"/>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2000"/>
                                        <p:tgtEl>
                                          <p:spTgt spid="814125"/>
                                        </p:tgtEl>
                                      </p:cBhvr>
                                    </p:animEffect>
                                    <p:set>
                                      <p:cBhvr>
                                        <p:cTn id="35" dur="1" fill="hold">
                                          <p:stCondLst>
                                            <p:cond delay="1999"/>
                                          </p:stCondLst>
                                        </p:cTn>
                                        <p:tgtEl>
                                          <p:spTgt spid="814125"/>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8141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1408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81408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8141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1410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141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1408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81408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814088"/>
                                        </p:tgtEl>
                                        <p:attrNameLst>
                                          <p:attrName>style.visibility</p:attrName>
                                        </p:attrNameLst>
                                      </p:cBhvr>
                                      <p:to>
                                        <p:strVal val="visible"/>
                                      </p:to>
                                    </p:set>
                                  </p:childTnLst>
                                </p:cTn>
                              </p:par>
                              <p:par>
                                <p:cTn id="58" presetID="1" presetClass="exit" presetSubtype="0" fill="hold" grpId="1" nodeType="withEffect">
                                  <p:stCondLst>
                                    <p:cond delay="0"/>
                                  </p:stCondLst>
                                  <p:childTnLst>
                                    <p:set>
                                      <p:cBhvr>
                                        <p:cTn id="59" dur="1" fill="hold">
                                          <p:stCondLst>
                                            <p:cond delay="0"/>
                                          </p:stCondLst>
                                        </p:cTn>
                                        <p:tgtEl>
                                          <p:spTgt spid="814118"/>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8141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81408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81410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40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14089"/>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81411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1409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814090"/>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14103"/>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81412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1409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81409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81410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1409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814093"/>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81409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814094"/>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814119"/>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81412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1409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814095"/>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14106"/>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814123"/>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14103"/>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81409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141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14091"/>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81411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1409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814096"/>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814104"/>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814105"/>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814122"/>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814121"/>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814101"/>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114"/>
                  </p:tgtEl>
                </p:cond>
              </p:nextCondLst>
            </p:seq>
          </p:childTnLst>
        </p:cTn>
      </p:par>
    </p:tnLst>
    <p:bldLst>
      <p:bldP spid="814083" grpId="0" animBg="1"/>
      <p:bldP spid="814083" grpId="1" animBg="1"/>
      <p:bldP spid="814084" grpId="0" animBg="1"/>
      <p:bldP spid="814084" grpId="1" animBg="1"/>
      <p:bldP spid="814085" grpId="0" animBg="1"/>
      <p:bldP spid="814085" grpId="1" animBg="1"/>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101" grpId="0" animBg="1"/>
      <p:bldP spid="814101" grpId="1" animBg="1"/>
      <p:bldP spid="814102" grpId="0" animBg="1"/>
      <p:bldP spid="814102" grpId="1" animBg="1"/>
      <p:bldP spid="814103" grpId="0" animBg="1"/>
      <p:bldP spid="814103" grpId="1" animBg="1"/>
      <p:bldP spid="814104" grpId="0"/>
      <p:bldP spid="814104" grpId="1"/>
      <p:bldP spid="814105" grpId="0"/>
      <p:bldP spid="814105" grpId="1"/>
      <p:bldP spid="814106" grpId="0"/>
      <p:bldP spid="814106" grpId="1"/>
      <p:bldP spid="814109" grpId="0"/>
      <p:bldP spid="814111" grpId="0"/>
      <p:bldP spid="814112" grpId="0"/>
      <p:bldP spid="814117" grpId="0" animBg="1"/>
      <p:bldP spid="814118" grpId="0"/>
      <p:bldP spid="814118" grpId="1"/>
      <p:bldP spid="814119" grpId="0"/>
      <p:bldP spid="814119" grpId="1"/>
      <p:bldP spid="814120" grpId="0"/>
      <p:bldP spid="814125" grpId="0"/>
      <p:bldP spid="814125" grpId="1"/>
      <p:bldP spid="8141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 Fundamental – </a:t>
            </a:r>
            <a:r>
              <a:rPr lang="en-IN" dirty="0" smtClean="0"/>
              <a:t>Abstraction</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IN" b="1" dirty="0"/>
              <a:t>Ability to represent a complex problem in simple terms</a:t>
            </a:r>
            <a:endParaRPr lang="en-GB" b="1" dirty="0"/>
          </a:p>
          <a:p>
            <a:pPr marL="684000" lvl="1" indent="-342900">
              <a:buSzPct val="115000"/>
            </a:pPr>
            <a:r>
              <a:rPr lang="en-IN" dirty="0"/>
              <a:t>In OO, creation of a high level definition with no detail yet</a:t>
            </a:r>
          </a:p>
          <a:p>
            <a:pPr marL="1026000" lvl="3" indent="-342900">
              <a:buSzPct val="115000"/>
            </a:pPr>
            <a:r>
              <a:rPr lang="en-IN" dirty="0"/>
              <a:t>Add detail later in the process</a:t>
            </a:r>
            <a:r>
              <a:rPr lang="en-GB" dirty="0"/>
              <a:t> </a:t>
            </a:r>
          </a:p>
          <a:p>
            <a:pPr marL="684000" lvl="3" indent="-342900">
              <a:buSzPct val="115000"/>
            </a:pPr>
            <a:r>
              <a:rPr lang="en-IN" dirty="0"/>
              <a:t>Factoring out  common features of a category of data objects </a:t>
            </a:r>
            <a:endParaRPr lang="en-GB" dirty="0"/>
          </a:p>
          <a:p>
            <a:pPr marL="342900" indent="-342900">
              <a:buFont typeface="Arial" panose="020B0604020202020204" pitchFamily="34" charset="0"/>
              <a:buChar char="•"/>
            </a:pPr>
            <a:r>
              <a:rPr lang="en-GB" b="1" dirty="0"/>
              <a:t>Stresses ideas, qualities &amp; properties not particulars</a:t>
            </a:r>
          </a:p>
          <a:p>
            <a:pPr marL="684000" lvl="3" indent="-342900">
              <a:buSzPct val="115000"/>
            </a:pPr>
            <a:r>
              <a:rPr lang="en-IN" dirty="0"/>
              <a:t>Emphasises what an object  is or does, rather than how it works</a:t>
            </a:r>
          </a:p>
          <a:p>
            <a:pPr marL="1026000" lvl="3" indent="-342900">
              <a:buSzPct val="115000"/>
            </a:pPr>
            <a:r>
              <a:rPr lang="en-IN" dirty="0"/>
              <a:t>Primary means of managing complexity in large programs</a:t>
            </a:r>
            <a:endParaRPr lang="en-GB" dirty="0"/>
          </a:p>
          <a:p>
            <a:pPr marL="342900" indent="-342900">
              <a:buFont typeface="Arial" panose="020B0604020202020204" pitchFamily="34" charset="0"/>
              <a:buChar char="•"/>
            </a:pPr>
            <a:r>
              <a:rPr lang="en-IN" b="1" dirty="0"/>
              <a:t>Students (instances of type Student) attend a Course</a:t>
            </a:r>
          </a:p>
          <a:p>
            <a:pPr marL="684000" lvl="3" indent="-342900">
              <a:buSzPct val="115000"/>
            </a:pPr>
            <a:r>
              <a:rPr lang="en-IN" dirty="0"/>
              <a:t>Have ‘attributes’- name, experience, attendance record </a:t>
            </a:r>
          </a:p>
          <a:p>
            <a:pPr marL="684000" lvl="3" indent="-342900">
              <a:buSzPct val="115000"/>
            </a:pPr>
            <a:r>
              <a:rPr lang="en-IN" dirty="0"/>
              <a:t>Have  ‘behaviour’ - listen(), speak(), </a:t>
            </a:r>
            <a:r>
              <a:rPr lang="en-IN" dirty="0" err="1"/>
              <a:t>takeBreak</a:t>
            </a:r>
            <a:r>
              <a:rPr lang="en-IN" dirty="0"/>
              <a:t>() </a:t>
            </a:r>
            <a:r>
              <a:rPr lang="en-IN" dirty="0" err="1"/>
              <a:t>doPractical</a:t>
            </a:r>
            <a:r>
              <a:rPr lang="en-IN" dirty="0"/>
              <a:t>() </a:t>
            </a:r>
          </a:p>
          <a:p>
            <a:pPr marL="684000" lvl="3" indent="-342900">
              <a:buSzPct val="115000"/>
            </a:pPr>
            <a:r>
              <a:rPr lang="en-IN" dirty="0"/>
              <a:t>Are part of ‘relationships’</a:t>
            </a:r>
          </a:p>
          <a:p>
            <a:pPr marL="1026000" lvl="3" indent="-342900">
              <a:buSzPct val="115000"/>
            </a:pPr>
            <a:r>
              <a:rPr lang="en-IN" dirty="0"/>
              <a:t>A student ‘sits on a’ course, a course ‘has’ students </a:t>
            </a:r>
            <a:endParaRPr lang="en-GB" b="1" dirty="0"/>
          </a:p>
        </p:txBody>
      </p:sp>
    </p:spTree>
    <p:extLst>
      <p:ext uri="{BB962C8B-B14F-4D97-AF65-F5344CB8AC3E}">
        <p14:creationId xmlns:p14="http://schemas.microsoft.com/office/powerpoint/2010/main" val="3946588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 Fundamental – Encapsulation</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IN" b="1" dirty="0"/>
              <a:t>Hiding object’s implementation, making it self-sufficient</a:t>
            </a:r>
            <a:endParaRPr lang="en-GB" b="1" dirty="0"/>
          </a:p>
          <a:p>
            <a:pPr marL="342900" indent="-342900">
              <a:buFont typeface="Arial" panose="020B0604020202020204" pitchFamily="34" charset="0"/>
              <a:buChar char="•"/>
            </a:pPr>
            <a:r>
              <a:rPr lang="en-IN" b="1" dirty="0"/>
              <a:t>Process of enclosing code needed to do one thing well</a:t>
            </a:r>
            <a:endParaRPr lang="en-GB" b="1" dirty="0"/>
          </a:p>
          <a:p>
            <a:pPr marL="684000" lvl="3" indent="-342900">
              <a:buSzPct val="115000"/>
            </a:pPr>
            <a:r>
              <a:rPr lang="en-IN" dirty="0"/>
              <a:t>Plus all the data that code needs in a single object</a:t>
            </a:r>
          </a:p>
          <a:p>
            <a:pPr marL="684000" lvl="3" indent="-342900">
              <a:buSzPct val="115000"/>
            </a:pPr>
            <a:r>
              <a:rPr lang="en-IN" dirty="0"/>
              <a:t>Allows complexity to be built from (apparently) simple objects</a:t>
            </a:r>
          </a:p>
          <a:p>
            <a:pPr marL="1026000" lvl="3" indent="-342900">
              <a:buSzPct val="115000"/>
            </a:pPr>
            <a:r>
              <a:rPr lang="en-IN" dirty="0"/>
              <a:t>Internal representation &amp; complexities are hidden in the objects</a:t>
            </a:r>
          </a:p>
          <a:p>
            <a:pPr marL="1026000" lvl="3" indent="-342900">
              <a:buSzPct val="115000"/>
            </a:pPr>
            <a:r>
              <a:rPr lang="en-IN" dirty="0"/>
              <a:t>Users of an object know its required inputs and expected outputs </a:t>
            </a:r>
          </a:p>
          <a:p>
            <a:pPr marL="1026000" lvl="3" indent="-342900">
              <a:buSzPct val="115000"/>
            </a:pPr>
            <a:r>
              <a:rPr lang="en-IN" dirty="0"/>
              <a:t>Substantial benefits in reliability, maintainability and re-use</a:t>
            </a:r>
          </a:p>
          <a:p>
            <a:pPr marL="342900" indent="-342900">
              <a:buFont typeface="Arial" panose="020B0604020202020204" pitchFamily="34" charset="0"/>
              <a:buChar char="•"/>
            </a:pPr>
            <a:r>
              <a:rPr lang="en-IN" b="1" dirty="0"/>
              <a:t>Objects communicate via messaging (method calls)</a:t>
            </a:r>
          </a:p>
          <a:p>
            <a:pPr marL="684000" lvl="3" indent="-342900">
              <a:buSzPct val="115000"/>
            </a:pPr>
            <a:r>
              <a:rPr lang="en-IN" dirty="0"/>
              <a:t>Messages allow (receiving) object to determine implementation</a:t>
            </a:r>
          </a:p>
          <a:p>
            <a:pPr marL="684000" lvl="3" indent="-342900">
              <a:buSzPct val="115000"/>
            </a:pPr>
            <a:r>
              <a:rPr lang="en-IN" dirty="0"/>
              <a:t>Sender does not determine implementation for each instance</a:t>
            </a:r>
          </a:p>
          <a:p>
            <a:pPr marL="684000" lvl="1" indent="-342000">
              <a:buNone/>
            </a:pPr>
            <a:r>
              <a:rPr lang="en-US" dirty="0">
                <a:solidFill>
                  <a:srgbClr val="F3622C"/>
                </a:solidFill>
                <a:latin typeface="Lucida Console" pitchFamily="49" charset="0"/>
              </a:rPr>
              <a:t>for</a:t>
            </a:r>
            <a:r>
              <a:rPr lang="en-US" dirty="0">
                <a:latin typeface="Lucida Console" pitchFamily="49" charset="0"/>
              </a:rPr>
              <a:t>(Student s </a:t>
            </a:r>
            <a:r>
              <a:rPr lang="en-US" dirty="0">
                <a:solidFill>
                  <a:srgbClr val="F3622C"/>
                </a:solidFill>
                <a:latin typeface="Lucida Console" pitchFamily="49" charset="0"/>
              </a:rPr>
              <a:t>:</a:t>
            </a:r>
            <a:r>
              <a:rPr lang="en-US" dirty="0">
                <a:latin typeface="Lucida Console" pitchFamily="49" charset="0"/>
              </a:rPr>
              <a:t> </a:t>
            </a:r>
            <a:r>
              <a:rPr lang="en-US" dirty="0" err="1">
                <a:latin typeface="Lucida Console" pitchFamily="49" charset="0"/>
              </a:rPr>
              <a:t>myStudents</a:t>
            </a:r>
            <a:r>
              <a:rPr lang="en-US" dirty="0">
                <a:latin typeface="Lucida Console" pitchFamily="49" charset="0"/>
              </a:rPr>
              <a:t>){ </a:t>
            </a:r>
            <a:r>
              <a:rPr lang="en-US" dirty="0" err="1">
                <a:latin typeface="Lucida Console" pitchFamily="49" charset="0"/>
              </a:rPr>
              <a:t>s.doNextLab</a:t>
            </a:r>
            <a:r>
              <a:rPr lang="en-US" dirty="0">
                <a:latin typeface="Lucida Console" pitchFamily="49" charset="0"/>
              </a:rPr>
              <a:t>(30);}</a:t>
            </a:r>
          </a:p>
          <a:p>
            <a:pPr marL="684000" lvl="1" indent="-342000">
              <a:buNone/>
            </a:pPr>
            <a:r>
              <a:rPr lang="en-US" dirty="0">
                <a:latin typeface="Lucida Console" pitchFamily="49" charset="0"/>
              </a:rPr>
              <a:t>“</a:t>
            </a:r>
            <a:r>
              <a:rPr lang="en-US" dirty="0"/>
              <a:t>I tell you how long you have, you sneak in the ‘comfort’ breaks”</a:t>
            </a:r>
            <a:endParaRPr lang="en-GB" dirty="0"/>
          </a:p>
        </p:txBody>
      </p:sp>
    </p:spTree>
    <p:extLst>
      <p:ext uri="{BB962C8B-B14F-4D97-AF65-F5344CB8AC3E}">
        <p14:creationId xmlns:p14="http://schemas.microsoft.com/office/powerpoint/2010/main" val="1564062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What is an OO data type?</a:t>
            </a:r>
          </a:p>
        </p:txBody>
      </p:sp>
      <p:sp>
        <p:nvSpPr>
          <p:cNvPr id="5123" name="Rectangle 3"/>
          <p:cNvSpPr>
            <a:spLocks noGrp="1" noChangeArrowheads="1"/>
          </p:cNvSpPr>
          <p:nvPr>
            <p:ph type="body" idx="1"/>
          </p:nvPr>
        </p:nvSpPr>
        <p:spPr/>
        <p:txBody>
          <a:bodyPr/>
          <a:lstStyle/>
          <a:p>
            <a:pPr>
              <a:tabLst>
                <a:tab pos="2227263" algn="l"/>
                <a:tab pos="2519363" algn="l"/>
                <a:tab pos="5602288" algn="l"/>
                <a:tab pos="5943600" algn="l"/>
              </a:tabLst>
            </a:pPr>
            <a:r>
              <a:rPr lang="en-GB" b="1" dirty="0"/>
              <a:t>class definition is a blueprint, a ‘plan’ for making </a:t>
            </a:r>
            <a:r>
              <a:rPr lang="en-GB" b="1" i="1" dirty="0"/>
              <a:t>objects</a:t>
            </a:r>
          </a:p>
          <a:p>
            <a:pPr marL="342000" lvl="1" indent="-342000">
              <a:tabLst>
                <a:tab pos="2227263" algn="l"/>
                <a:tab pos="2519363" algn="l"/>
                <a:tab pos="5602288" algn="l"/>
                <a:tab pos="5943600" algn="l"/>
              </a:tabLst>
            </a:pPr>
            <a:r>
              <a:rPr lang="en-GB" dirty="0"/>
              <a:t>Fields	-	Constituent data parts. Hold state</a:t>
            </a:r>
          </a:p>
          <a:p>
            <a:pPr marL="342000" lvl="1" indent="-342000">
              <a:tabLst>
                <a:tab pos="2227263" algn="l"/>
                <a:tab pos="2519363" algn="l"/>
                <a:tab pos="5602288" algn="l"/>
                <a:tab pos="5943600" algn="l"/>
              </a:tabLst>
            </a:pPr>
            <a:r>
              <a:rPr lang="en-GB" dirty="0"/>
              <a:t>Methods	- 	Functions that define behaviour</a:t>
            </a:r>
          </a:p>
        </p:txBody>
      </p:sp>
      <p:sp>
        <p:nvSpPr>
          <p:cNvPr id="5124" name="Rectangle 4"/>
          <p:cNvSpPr>
            <a:spLocks noChangeArrowheads="1"/>
          </p:cNvSpPr>
          <p:nvPr/>
        </p:nvSpPr>
        <p:spPr bwMode="auto">
          <a:xfrm>
            <a:off x="3224449" y="3090697"/>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805894" name="Rectangle 6"/>
          <p:cNvSpPr>
            <a:spLocks noChangeArrowheads="1"/>
          </p:cNvSpPr>
          <p:nvPr/>
        </p:nvSpPr>
        <p:spPr bwMode="auto">
          <a:xfrm>
            <a:off x="3689293" y="2928773"/>
            <a:ext cx="3830637" cy="2355850"/>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wrap="none" anchor="ctr"/>
          <a:lstStyle/>
          <a:p>
            <a:pPr eaLnBrk="0" hangingPunct="0">
              <a:spcBef>
                <a:spcPct val="50000"/>
              </a:spcBef>
              <a:defRPr/>
            </a:pPr>
            <a:endParaRPr lang="en-GB"/>
          </a:p>
        </p:txBody>
      </p:sp>
      <p:grpSp>
        <p:nvGrpSpPr>
          <p:cNvPr id="2" name="Group 7"/>
          <p:cNvGrpSpPr>
            <a:grpSpLocks/>
          </p:cNvGrpSpPr>
          <p:nvPr/>
        </p:nvGrpSpPr>
        <p:grpSpPr bwMode="auto">
          <a:xfrm>
            <a:off x="4091155" y="4243224"/>
            <a:ext cx="3292475" cy="912813"/>
            <a:chOff x="2101" y="2997"/>
            <a:chExt cx="2246" cy="575"/>
          </a:xfrm>
        </p:grpSpPr>
        <p:sp>
          <p:nvSpPr>
            <p:cNvPr id="805896" name="Rectangle 8"/>
            <p:cNvSpPr>
              <a:spLocks noChangeArrowheads="1"/>
            </p:cNvSpPr>
            <p:nvPr/>
          </p:nvSpPr>
          <p:spPr bwMode="auto">
            <a:xfrm>
              <a:off x="2101" y="2997"/>
              <a:ext cx="2246"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a:t>
              </a:r>
              <a:r>
                <a:rPr lang="en-GB" dirty="0">
                  <a:latin typeface="Lucida Console" pitchFamily="49" charset="0"/>
                </a:rPr>
                <a:t>String </a:t>
              </a:r>
              <a:r>
                <a:rPr lang="en-GB" dirty="0">
                  <a:solidFill>
                    <a:srgbClr val="000000"/>
                  </a:solidFill>
                  <a:latin typeface="Lucida Console" pitchFamily="49" charset="0"/>
                </a:rPr>
                <a:t>make;</a:t>
              </a:r>
            </a:p>
          </p:txBody>
        </p:sp>
        <p:sp>
          <p:nvSpPr>
            <p:cNvPr id="805897" name="Rectangle 9"/>
            <p:cNvSpPr>
              <a:spLocks noChangeArrowheads="1"/>
            </p:cNvSpPr>
            <p:nvPr/>
          </p:nvSpPr>
          <p:spPr bwMode="auto">
            <a:xfrm>
              <a:off x="2101" y="3335"/>
              <a:ext cx="2246"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int</a:t>
              </a:r>
              <a:r>
                <a:rPr lang="en-GB" dirty="0">
                  <a:latin typeface="Lucida Console" pitchFamily="49" charset="0"/>
                </a:rPr>
                <a:t> </a:t>
              </a:r>
              <a:r>
                <a:rPr lang="en-GB" dirty="0">
                  <a:solidFill>
                    <a:srgbClr val="000000"/>
                  </a:solidFill>
                  <a:latin typeface="Lucida Console" pitchFamily="49" charset="0"/>
                </a:rPr>
                <a:t>speed;</a:t>
              </a:r>
            </a:p>
          </p:txBody>
        </p:sp>
      </p:grpSp>
      <p:grpSp>
        <p:nvGrpSpPr>
          <p:cNvPr id="3" name="Group 10"/>
          <p:cNvGrpSpPr>
            <a:grpSpLocks/>
          </p:cNvGrpSpPr>
          <p:nvPr/>
        </p:nvGrpSpPr>
        <p:grpSpPr bwMode="auto">
          <a:xfrm>
            <a:off x="3822634" y="3176424"/>
            <a:ext cx="3967162" cy="912813"/>
            <a:chOff x="1719" y="2321"/>
            <a:chExt cx="2630" cy="575"/>
          </a:xfrm>
        </p:grpSpPr>
        <p:sp>
          <p:nvSpPr>
            <p:cNvPr id="805899" name="Rectangle 11"/>
            <p:cNvSpPr>
              <a:spLocks noChangeArrowheads="1"/>
            </p:cNvSpPr>
            <p:nvPr/>
          </p:nvSpPr>
          <p:spPr bwMode="auto">
            <a:xfrm>
              <a:off x="1719" y="2321"/>
              <a:ext cx="2630"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start() {..}</a:t>
              </a:r>
            </a:p>
          </p:txBody>
        </p:sp>
        <p:sp>
          <p:nvSpPr>
            <p:cNvPr id="805900" name="Rectangle 12"/>
            <p:cNvSpPr>
              <a:spLocks noChangeArrowheads="1"/>
            </p:cNvSpPr>
            <p:nvPr/>
          </p:nvSpPr>
          <p:spPr bwMode="auto">
            <a:xfrm>
              <a:off x="1719" y="2659"/>
              <a:ext cx="2630"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int</a:t>
              </a:r>
              <a:r>
                <a:rPr lang="en-GB" dirty="0">
                  <a:latin typeface="Lucida Console" pitchFamily="49" charset="0"/>
                </a:rPr>
                <a:t> </a:t>
              </a:r>
              <a:r>
                <a:rPr lang="en-GB" dirty="0">
                  <a:solidFill>
                    <a:srgbClr val="000000"/>
                  </a:solidFill>
                  <a:latin typeface="Lucida Console" pitchFamily="49" charset="0"/>
                </a:rPr>
                <a:t>accelerate(){..}</a:t>
              </a:r>
            </a:p>
          </p:txBody>
        </p:sp>
      </p:grpSp>
      <p:sp>
        <p:nvSpPr>
          <p:cNvPr id="5129" name="Rectangle 13"/>
          <p:cNvSpPr>
            <a:spLocks noChangeArrowheads="1"/>
          </p:cNvSpPr>
          <p:nvPr/>
        </p:nvSpPr>
        <p:spPr bwMode="auto">
          <a:xfrm>
            <a:off x="4129097" y="2700173"/>
            <a:ext cx="1112837" cy="36830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defTabSz="739775" eaLnBrk="0" hangingPunct="0"/>
            <a:r>
              <a:rPr lang="en-GB" sz="2400" b="1" dirty="0"/>
              <a:t>Car</a:t>
            </a:r>
          </a:p>
        </p:txBody>
      </p:sp>
      <p:sp>
        <p:nvSpPr>
          <p:cNvPr id="5130" name="Rectangle 14"/>
          <p:cNvSpPr>
            <a:spLocks noChangeArrowheads="1"/>
          </p:cNvSpPr>
          <p:nvPr/>
        </p:nvSpPr>
        <p:spPr bwMode="auto">
          <a:xfrm>
            <a:off x="2162632" y="3303422"/>
            <a:ext cx="1233714"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Methods</a:t>
            </a:r>
          </a:p>
        </p:txBody>
      </p:sp>
      <p:sp>
        <p:nvSpPr>
          <p:cNvPr id="5131" name="Rectangle 15"/>
          <p:cNvSpPr>
            <a:spLocks noChangeArrowheads="1"/>
          </p:cNvSpPr>
          <p:nvPr/>
        </p:nvSpPr>
        <p:spPr bwMode="auto">
          <a:xfrm>
            <a:off x="2466159" y="4336356"/>
            <a:ext cx="891642"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Fields</a:t>
            </a:r>
          </a:p>
        </p:txBody>
      </p:sp>
      <p:sp>
        <p:nvSpPr>
          <p:cNvPr id="5132" name="Rectangle 16"/>
          <p:cNvSpPr>
            <a:spLocks noChangeArrowheads="1"/>
          </p:cNvSpPr>
          <p:nvPr/>
        </p:nvSpPr>
        <p:spPr bwMode="auto">
          <a:xfrm>
            <a:off x="5900215" y="2455699"/>
            <a:ext cx="2242603" cy="397545"/>
          </a:xfrm>
          <a:prstGeom prst="rect">
            <a:avLst/>
          </a:prstGeom>
          <a:noFill/>
          <a:ln w="12700">
            <a:noFill/>
            <a:miter lim="800000"/>
            <a:headEnd/>
            <a:tailEnd/>
          </a:ln>
        </p:spPr>
        <p:txBody>
          <a:bodyPr wrap="none" lIns="90488" tIns="44450" rIns="90488" bIns="44450">
            <a:spAutoFit/>
          </a:bodyPr>
          <a:lstStyle/>
          <a:p>
            <a:pPr defTabSz="739775" eaLnBrk="0" hangingPunct="0"/>
            <a:r>
              <a:rPr lang="en-GB" sz="2000" b="1" i="1" dirty="0"/>
              <a:t>Type Definition</a:t>
            </a:r>
          </a:p>
        </p:txBody>
      </p:sp>
      <p:sp>
        <p:nvSpPr>
          <p:cNvPr id="5135" name="Line 19"/>
          <p:cNvSpPr>
            <a:spLocks noChangeShapeType="1"/>
          </p:cNvSpPr>
          <p:nvPr/>
        </p:nvSpPr>
        <p:spPr bwMode="auto">
          <a:xfrm flipH="1" flipV="1">
            <a:off x="7826234" y="3405024"/>
            <a:ext cx="313871" cy="232229"/>
          </a:xfrm>
          <a:prstGeom prst="line">
            <a:avLst/>
          </a:prstGeom>
          <a:noFill/>
          <a:ln w="9525">
            <a:solidFill>
              <a:srgbClr val="000000"/>
            </a:solidFill>
            <a:round/>
            <a:headEnd/>
            <a:tailEnd/>
          </a:ln>
        </p:spPr>
        <p:txBody>
          <a:bodyPr wrap="square">
            <a:spAutoFit/>
          </a:bodyPr>
          <a:lstStyle/>
          <a:p>
            <a:endParaRPr lang="en-GB"/>
          </a:p>
        </p:txBody>
      </p:sp>
      <p:sp>
        <p:nvSpPr>
          <p:cNvPr id="5136" name="Line 20"/>
          <p:cNvSpPr>
            <a:spLocks noChangeShapeType="1"/>
          </p:cNvSpPr>
          <p:nvPr/>
        </p:nvSpPr>
        <p:spPr bwMode="auto">
          <a:xfrm flipH="1">
            <a:off x="7827822" y="3753367"/>
            <a:ext cx="297769" cy="161245"/>
          </a:xfrm>
          <a:prstGeom prst="line">
            <a:avLst/>
          </a:prstGeom>
          <a:noFill/>
          <a:ln w="9525">
            <a:solidFill>
              <a:srgbClr val="000000"/>
            </a:solidFill>
            <a:round/>
            <a:headEnd/>
            <a:tailEnd/>
          </a:ln>
        </p:spPr>
        <p:txBody>
          <a:bodyPr wrap="square">
            <a:spAutoFit/>
          </a:bodyPr>
          <a:lstStyle/>
          <a:p>
            <a:endParaRPr lang="en-GB"/>
          </a:p>
        </p:txBody>
      </p:sp>
      <p:sp>
        <p:nvSpPr>
          <p:cNvPr id="23" name="Rectangle 4"/>
          <p:cNvSpPr>
            <a:spLocks noChangeArrowheads="1"/>
          </p:cNvSpPr>
          <p:nvPr/>
        </p:nvSpPr>
        <p:spPr bwMode="auto">
          <a:xfrm>
            <a:off x="3224452" y="4072837"/>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24" name="Line 19"/>
          <p:cNvSpPr>
            <a:spLocks noChangeShapeType="1"/>
          </p:cNvSpPr>
          <p:nvPr/>
        </p:nvSpPr>
        <p:spPr bwMode="auto">
          <a:xfrm flipH="1" flipV="1">
            <a:off x="7572238" y="4454890"/>
            <a:ext cx="313871" cy="232229"/>
          </a:xfrm>
          <a:prstGeom prst="line">
            <a:avLst/>
          </a:prstGeom>
          <a:noFill/>
          <a:ln w="9525">
            <a:solidFill>
              <a:srgbClr val="000000"/>
            </a:solidFill>
            <a:round/>
            <a:headEnd/>
            <a:tailEnd/>
          </a:ln>
        </p:spPr>
        <p:txBody>
          <a:bodyPr wrap="square">
            <a:spAutoFit/>
          </a:bodyPr>
          <a:lstStyle/>
          <a:p>
            <a:endParaRPr lang="en-GB"/>
          </a:p>
        </p:txBody>
      </p:sp>
      <p:sp>
        <p:nvSpPr>
          <p:cNvPr id="25" name="Line 20"/>
          <p:cNvSpPr>
            <a:spLocks noChangeShapeType="1"/>
          </p:cNvSpPr>
          <p:nvPr/>
        </p:nvSpPr>
        <p:spPr bwMode="auto">
          <a:xfrm flipH="1">
            <a:off x="7573826" y="4803233"/>
            <a:ext cx="297769" cy="161245"/>
          </a:xfrm>
          <a:prstGeom prst="line">
            <a:avLst/>
          </a:prstGeom>
          <a:noFill/>
          <a:ln w="9525">
            <a:solidFill>
              <a:srgbClr val="000000"/>
            </a:solidFill>
            <a:round/>
            <a:headEnd/>
            <a:tailEnd/>
          </a:ln>
        </p:spPr>
        <p:txBody>
          <a:bodyPr wrap="square">
            <a:spAutoFit/>
          </a:bodyPr>
          <a:lstStyle/>
          <a:p>
            <a:endParaRPr lang="en-GB"/>
          </a:p>
        </p:txBody>
      </p:sp>
      <p:sp>
        <p:nvSpPr>
          <p:cNvPr id="805906" name="Rectangle 18"/>
          <p:cNvSpPr>
            <a:spLocks noChangeArrowheads="1"/>
          </p:cNvSpPr>
          <p:nvPr/>
        </p:nvSpPr>
        <p:spPr bwMode="auto">
          <a:xfrm flipV="1">
            <a:off x="7846506" y="4537783"/>
            <a:ext cx="755634" cy="335989"/>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ot="10800000" wrap="square" lIns="84138" tIns="44450" rIns="84138" bIns="44450">
            <a:spAutoFit/>
          </a:bodyPr>
          <a:lstStyle/>
          <a:p>
            <a:pPr marL="266700" indent="-266700" defTabSz="709613" eaLnBrk="0" hangingPunct="0">
              <a:defRPr/>
            </a:pPr>
            <a:r>
              <a:rPr lang="en-GB" sz="1600" b="1" dirty="0"/>
              <a:t>state</a:t>
            </a:r>
            <a:endParaRPr lang="en-US" sz="1600" b="1" dirty="0">
              <a:latin typeface="Courier New" pitchFamily="49" charset="0"/>
            </a:endParaRPr>
          </a:p>
        </p:txBody>
      </p:sp>
      <p:sp>
        <p:nvSpPr>
          <p:cNvPr id="805905" name="Rectangle 17"/>
          <p:cNvSpPr>
            <a:spLocks noChangeArrowheads="1"/>
          </p:cNvSpPr>
          <p:nvPr/>
        </p:nvSpPr>
        <p:spPr bwMode="auto">
          <a:xfrm flipV="1">
            <a:off x="8019156" y="3505029"/>
            <a:ext cx="1164602" cy="335989"/>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ot="10800000" wrap="square" lIns="84138" tIns="44450" rIns="84138" bIns="44450">
            <a:spAutoFit/>
          </a:bodyPr>
          <a:lstStyle/>
          <a:p>
            <a:pPr marL="266700" indent="-266700" defTabSz="709613" eaLnBrk="0" hangingPunct="0">
              <a:defRPr/>
            </a:pPr>
            <a:r>
              <a:rPr lang="en-GB" sz="1600" b="1" dirty="0"/>
              <a:t>Behaviour</a:t>
            </a:r>
            <a:endParaRPr lang="en-US" sz="1600" b="1" dirty="0">
              <a:latin typeface="Courier New" pitchFamily="49" charset="0"/>
            </a:endParaRPr>
          </a:p>
        </p:txBody>
      </p:sp>
      <p:sp>
        <p:nvSpPr>
          <p:cNvPr id="26" name="Rectangle 18"/>
          <p:cNvSpPr>
            <a:spLocks noChangeArrowheads="1"/>
          </p:cNvSpPr>
          <p:nvPr/>
        </p:nvSpPr>
        <p:spPr bwMode="auto">
          <a:xfrm flipV="1">
            <a:off x="3794664" y="5763611"/>
            <a:ext cx="4224492" cy="335989"/>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ot="10800000" wrap="square" lIns="84138" tIns="44450" rIns="84138" bIns="44450">
            <a:spAutoFit/>
          </a:bodyPr>
          <a:lstStyle/>
          <a:p>
            <a:pPr marL="266700" indent="-266700" defTabSz="709613" eaLnBrk="0" hangingPunct="0">
              <a:defRPr/>
            </a:pPr>
            <a:r>
              <a:rPr lang="en-GB" sz="1600" b="1" dirty="0" smtClean="0"/>
              <a:t>Public members form the object interface </a:t>
            </a:r>
            <a:endParaRPr lang="en-US" sz="1600" b="1" dirty="0">
              <a:latin typeface="Courier New" pitchFamily="49"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Classes and Objects</a:t>
            </a:r>
          </a:p>
        </p:txBody>
      </p:sp>
      <p:sp>
        <p:nvSpPr>
          <p:cNvPr id="6147" name="Rectangle 3"/>
          <p:cNvSpPr>
            <a:spLocks noGrp="1" noChangeArrowheads="1"/>
          </p:cNvSpPr>
          <p:nvPr>
            <p:ph type="body" idx="1"/>
          </p:nvPr>
        </p:nvSpPr>
        <p:spPr>
          <a:xfrm>
            <a:off x="341272" y="1368256"/>
            <a:ext cx="11516239" cy="4955354"/>
          </a:xfrm>
        </p:spPr>
        <p:txBody>
          <a:bodyPr/>
          <a:lstStyle/>
          <a:p>
            <a:pPr marL="342900" indent="-342900">
              <a:buFont typeface="Arial" panose="020B0604020202020204" pitchFamily="34" charset="0"/>
              <a:buChar char="•"/>
            </a:pPr>
            <a:r>
              <a:rPr lang="en-GB" b="1" dirty="0"/>
              <a:t>Objects are unique instances of a class with own state.</a:t>
            </a:r>
          </a:p>
        </p:txBody>
      </p:sp>
      <p:sp>
        <p:nvSpPr>
          <p:cNvPr id="3" name="Rectangle 2"/>
          <p:cNvSpPr/>
          <p:nvPr/>
        </p:nvSpPr>
        <p:spPr>
          <a:xfrm>
            <a:off x="1804896" y="2119614"/>
            <a:ext cx="4924950" cy="4031873"/>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Car {</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start() {</a:t>
            </a:r>
          </a:p>
          <a:p>
            <a:r>
              <a:rPr lang="en-GB" sz="1600" i="1" dirty="0">
                <a:solidFill>
                  <a:srgbClr val="000000"/>
                </a:solidFill>
                <a:latin typeface="Lucida Console" panose="020B0609040504020204" pitchFamily="49" charset="0"/>
              </a:rPr>
              <a:t>	print(</a:t>
            </a:r>
            <a:r>
              <a:rPr lang="en-GB" sz="1600" i="1" dirty="0">
                <a:solidFill>
                  <a:srgbClr val="2A00FF"/>
                </a:solidFill>
                <a:latin typeface="Lucida Console" panose="020B0609040504020204" pitchFamily="49" charset="0"/>
              </a:rPr>
              <a:t>"Car starting"</a:t>
            </a:r>
            <a:r>
              <a:rPr lang="en-GB" sz="1600" i="1"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stop() {</a:t>
            </a:r>
          </a:p>
          <a:p>
            <a:r>
              <a:rPr lang="en-GB" sz="1600" dirty="0">
                <a:solidFill>
                  <a:srgbClr val="0000C0"/>
                </a:solidFill>
                <a:latin typeface="Lucida Console" panose="020B0609040504020204" pitchFamily="49" charset="0"/>
              </a:rPr>
              <a:t>      speed</a:t>
            </a:r>
            <a:r>
              <a:rPr lang="en-GB" sz="1600" dirty="0">
                <a:solidFill>
                  <a:srgbClr val="000000"/>
                </a:solidFill>
                <a:latin typeface="Lucida Console" panose="020B0609040504020204" pitchFamily="49" charset="0"/>
              </a:rPr>
              <a:t> = 0;</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accelerate() {</a:t>
            </a:r>
          </a:p>
          <a:p>
            <a:r>
              <a:rPr lang="en-GB" sz="1600" dirty="0">
                <a:solidFill>
                  <a:srgbClr val="0000C0"/>
                </a:solidFill>
                <a:latin typeface="Lucida Console" panose="020B0609040504020204" pitchFamily="49" charset="0"/>
              </a:rPr>
              <a:t>      speed</a:t>
            </a:r>
            <a:r>
              <a:rPr lang="en-GB" sz="1600" dirty="0">
                <a:solidFill>
                  <a:srgbClr val="000000"/>
                </a:solidFill>
                <a:latin typeface="Lucida Console" panose="020B0609040504020204" pitchFamily="49" charset="0"/>
              </a:rPr>
              <a:t> += 2;</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6148" name="AutoShape 4"/>
          <p:cNvSpPr>
            <a:spLocks noChangeArrowheads="1"/>
          </p:cNvSpPr>
          <p:nvPr/>
        </p:nvSpPr>
        <p:spPr bwMode="auto">
          <a:xfrm>
            <a:off x="6174830" y="5595472"/>
            <a:ext cx="2224088" cy="715962"/>
          </a:xfrm>
          <a:prstGeom prst="cube">
            <a:avLst>
              <a:gd name="adj" fmla="val 14116"/>
            </a:avLst>
          </a:prstGeom>
          <a:solidFill>
            <a:schemeClr val="tx2">
              <a:lumMod val="20000"/>
              <a:lumOff val="80000"/>
            </a:schemeClr>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make: "BMW"</a:t>
            </a:r>
            <a:br>
              <a:rPr lang="en-GB" sz="1600" dirty="0">
                <a:solidFill>
                  <a:srgbClr val="000000"/>
                </a:solidFill>
                <a:latin typeface="Lucida Console" pitchFamily="49" charset="0"/>
              </a:rPr>
            </a:br>
            <a:r>
              <a:rPr lang="en-GB" sz="1600" dirty="0">
                <a:solidFill>
                  <a:srgbClr val="000000"/>
                </a:solidFill>
                <a:latin typeface="Lucida Console" pitchFamily="49" charset="0"/>
              </a:rPr>
              <a:t>speed: 56</a:t>
            </a:r>
          </a:p>
        </p:txBody>
      </p:sp>
      <p:sp>
        <p:nvSpPr>
          <p:cNvPr id="6149" name="AutoShape 5"/>
          <p:cNvSpPr>
            <a:spLocks noChangeArrowheads="1"/>
          </p:cNvSpPr>
          <p:nvPr/>
        </p:nvSpPr>
        <p:spPr bwMode="auto">
          <a:xfrm>
            <a:off x="6174830" y="4867560"/>
            <a:ext cx="2224088" cy="715963"/>
          </a:xfrm>
          <a:prstGeom prst="cube">
            <a:avLst>
              <a:gd name="adj" fmla="val 14116"/>
            </a:avLst>
          </a:prstGeom>
          <a:solidFill>
            <a:schemeClr val="tx2">
              <a:lumMod val="20000"/>
              <a:lumOff val="80000"/>
            </a:schemeClr>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make: "Ford"</a:t>
            </a:r>
            <a:br>
              <a:rPr lang="en-GB" sz="1600" dirty="0">
                <a:solidFill>
                  <a:srgbClr val="000000"/>
                </a:solidFill>
                <a:latin typeface="Lucida Console" pitchFamily="49" charset="0"/>
              </a:rPr>
            </a:br>
            <a:r>
              <a:rPr lang="en-GB" sz="1600" dirty="0">
                <a:solidFill>
                  <a:srgbClr val="000000"/>
                </a:solidFill>
                <a:latin typeface="Lucida Console" pitchFamily="49" charset="0"/>
              </a:rPr>
              <a:t>speed: 30</a:t>
            </a:r>
          </a:p>
        </p:txBody>
      </p:sp>
      <p:sp>
        <p:nvSpPr>
          <p:cNvPr id="5" name="Right Brace 4"/>
          <p:cNvSpPr/>
          <p:nvPr/>
        </p:nvSpPr>
        <p:spPr>
          <a:xfrm>
            <a:off x="8510493" y="5183356"/>
            <a:ext cx="186267" cy="7773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TextBox 5"/>
          <p:cNvSpPr txBox="1"/>
          <p:nvPr/>
        </p:nvSpPr>
        <p:spPr>
          <a:xfrm>
            <a:off x="8764486" y="5389485"/>
            <a:ext cx="1524776" cy="307777"/>
          </a:xfrm>
          <a:prstGeom prst="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GB" sz="1400" b="1" dirty="0"/>
              <a:t>Instances of Car</a:t>
            </a:r>
          </a:p>
        </p:txBody>
      </p:sp>
      <p:sp>
        <p:nvSpPr>
          <p:cNvPr id="4" name="Rectangle 3"/>
          <p:cNvSpPr/>
          <p:nvPr/>
        </p:nvSpPr>
        <p:spPr>
          <a:xfrm>
            <a:off x="6935691" y="2127054"/>
            <a:ext cx="3713863" cy="2554545"/>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Car();</a:t>
            </a: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car2</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Car();</a:t>
            </a: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car1</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"Ford"</a:t>
            </a:r>
            <a:r>
              <a:rPr lang="en-GB" sz="1600" dirty="0">
                <a:solidFill>
                  <a:srgbClr val="000000"/>
                </a:solidFill>
                <a:latin typeface="Lucida Console" panose="020B0609040504020204" pitchFamily="49" charset="0"/>
              </a:rPr>
              <a:t>;</a:t>
            </a:r>
          </a:p>
          <a:p>
            <a:r>
              <a:rPr lang="en-GB" sz="1600" dirty="0">
                <a:solidFill>
                  <a:srgbClr val="6A3E3E"/>
                </a:solidFill>
                <a:latin typeface="Lucida Console" panose="020B0609040504020204" pitchFamily="49" charset="0"/>
              </a:rPr>
              <a:t>   car2</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"BMW"</a:t>
            </a:r>
            <a:r>
              <a:rPr lang="en-GB" sz="1600" dirty="0">
                <a:solidFill>
                  <a:srgbClr val="000000"/>
                </a:solidFill>
                <a:latin typeface="Lucida Console" panose="020B0609040504020204" pitchFamily="49" charset="0"/>
              </a:rPr>
              <a:t>;</a:t>
            </a:r>
          </a:p>
          <a:p>
            <a:r>
              <a:rPr lang="en-GB" sz="1600" dirty="0">
                <a:solidFill>
                  <a:srgbClr val="6A3E3E"/>
                </a:solidFill>
                <a:latin typeface="Lucida Console" panose="020B0609040504020204" pitchFamily="49" charset="0"/>
              </a:rPr>
              <a:t>   car1</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 = 30;</a:t>
            </a:r>
          </a:p>
          <a:p>
            <a:r>
              <a:rPr lang="en-GB" sz="1600" dirty="0">
                <a:solidFill>
                  <a:srgbClr val="6A3E3E"/>
                </a:solidFill>
                <a:latin typeface="Lucida Console" panose="020B0609040504020204" pitchFamily="49" charset="0"/>
              </a:rPr>
              <a:t>   car2</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 = 56;</a:t>
            </a:r>
          </a:p>
          <a:p>
            <a:r>
              <a:rPr lang="en-GB" sz="1600" dirty="0">
                <a:solidFill>
                  <a:srgbClr val="000000"/>
                </a:solidFill>
                <a:latin typeface="Lucida Console" panose="020B0609040504020204" pitchFamily="49" charset="0"/>
              </a:rPr>
              <a:t>}</a:t>
            </a:r>
          </a:p>
        </p:txBody>
      </p:sp>
      <p:sp>
        <p:nvSpPr>
          <p:cNvPr id="7" name="TextBox 6"/>
          <p:cNvSpPr txBox="1"/>
          <p:nvPr/>
        </p:nvSpPr>
        <p:spPr>
          <a:xfrm>
            <a:off x="5208494" y="2050686"/>
            <a:ext cx="1071127" cy="307777"/>
          </a:xfrm>
          <a:prstGeom prst="rect">
            <a:avLst/>
          </a:prstGeom>
          <a:solidFill>
            <a:srgbClr val="004050"/>
          </a:solidFill>
        </p:spPr>
        <p:txBody>
          <a:bodyPr wrap="none" rtlCol="0">
            <a:spAutoFit/>
          </a:bodyPr>
          <a:lstStyle/>
          <a:p>
            <a:r>
              <a:rPr lang="en-GB" sz="1400" dirty="0">
                <a:solidFill>
                  <a:schemeClr val="bg1"/>
                </a:solidFill>
                <a:cs typeface="Courier New" pitchFamily="49" charset="0"/>
              </a:rPr>
              <a:t>Blueprint</a:t>
            </a:r>
            <a:endParaRPr lang="en-GB" sz="2000" dirty="0">
              <a:solidFill>
                <a:schemeClr val="bg1"/>
              </a:solidFill>
              <a:cs typeface="Courier New"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Getters and setters</a:t>
            </a:r>
          </a:p>
        </p:txBody>
      </p:sp>
      <p:sp>
        <p:nvSpPr>
          <p:cNvPr id="6147" name="Rectangle 3"/>
          <p:cNvSpPr>
            <a:spLocks noGrp="1" noChangeArrowheads="1"/>
          </p:cNvSpPr>
          <p:nvPr>
            <p:ph type="body" idx="1"/>
          </p:nvPr>
        </p:nvSpPr>
        <p:spPr>
          <a:xfrm>
            <a:off x="341272" y="1368256"/>
            <a:ext cx="11516239" cy="4955354"/>
          </a:xfrm>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1" y="2129992"/>
            <a:ext cx="4660873" cy="2062103"/>
          </a:xfrm>
          <a:prstGeom prst="rect">
            <a:avLst/>
          </a:prstGeom>
          <a:solidFill>
            <a:schemeClr val="accent5">
              <a:lumMod val="20000"/>
              <a:lumOff val="80000"/>
            </a:schemeClr>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2119575"/>
            <a:ext cx="4073178" cy="1077218"/>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pPr defTabSz="936000"/>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Student {</a:t>
            </a:r>
          </a:p>
          <a:p>
            <a:pPr defTabSz="936000"/>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pPr defTabSz="936000"/>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highlight>
                  <a:srgbClr val="F0D8A8"/>
                </a:highlight>
                <a:latin typeface="Lucida Console" panose="020B0609040504020204" pitchFamily="49" charset="0"/>
              </a:rPr>
              <a:t>;</a:t>
            </a:r>
          </a:p>
          <a:p>
            <a:pPr defTabSz="936000"/>
            <a:r>
              <a:rPr lang="en-GB" sz="1600" dirty="0">
                <a:solidFill>
                  <a:srgbClr val="000000"/>
                </a:solidFill>
                <a:latin typeface="Lucida Console" panose="020B0609040504020204" pitchFamily="49" charset="0"/>
              </a:rPr>
              <a:t>}</a:t>
            </a:r>
          </a:p>
        </p:txBody>
      </p:sp>
      <p:sp>
        <p:nvSpPr>
          <p:cNvPr id="9" name="Line Callout 1 8"/>
          <p:cNvSpPr/>
          <p:nvPr/>
        </p:nvSpPr>
        <p:spPr>
          <a:xfrm>
            <a:off x="2750937" y="3804575"/>
            <a:ext cx="2673941" cy="750015"/>
          </a:xfrm>
          <a:prstGeom prst="borderCallout1">
            <a:avLst>
              <a:gd name="adj1" fmla="val 2750"/>
              <a:gd name="adj2" fmla="val 49667"/>
              <a:gd name="adj3" fmla="val -83152"/>
              <a:gd name="adj4" fmla="val 49699"/>
            </a:avLst>
          </a:prstGeom>
          <a:ln w="19050">
            <a:headEnd type="none" w="med" len="med"/>
            <a:tailEnd type="arrow"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sz="1600" dirty="0">
              <a:solidFill>
                <a:schemeClr val="bg1"/>
              </a:solidFill>
              <a:latin typeface="Arial" pitchFamily="34" charset="0"/>
              <a:cs typeface="Arial" pitchFamily="34" charset="0"/>
            </a:endParaRPr>
          </a:p>
          <a:p>
            <a:pPr algn="ctr"/>
            <a:r>
              <a:rPr lang="en-GB" sz="1400" dirty="0">
                <a:solidFill>
                  <a:srgbClr val="004050"/>
                </a:solidFill>
                <a:cs typeface="Arial" pitchFamily="34" charset="0"/>
              </a:rPr>
              <a:t>How to set the name and age?</a:t>
            </a:r>
          </a:p>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799327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Java: Getters and setters</a:t>
            </a:r>
          </a:p>
        </p:txBody>
      </p:sp>
      <p:sp>
        <p:nvSpPr>
          <p:cNvPr id="6147"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2" y="1755631"/>
            <a:ext cx="4530244" cy="2800767"/>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setName</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1600" dirty="0">
                <a:solidFill>
                  <a:schemeClr val="accent6">
                    <a:lumMod val="50000"/>
                  </a:schemeClr>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setName</a:t>
            </a:r>
            <a:r>
              <a:rPr lang="en-GB" sz="1600" dirty="0">
                <a:solidFill>
                  <a:schemeClr val="tx1"/>
                </a:solidFill>
                <a:latin typeface="Lucida Console" panose="020B0609040504020204" pitchFamily="49" charset="0"/>
              </a:rPr>
              <a:t>("B")</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1600" dirty="0">
                <a:solidFill>
                  <a:schemeClr val="accent6">
                    <a:lumMod val="50000"/>
                  </a:schemeClr>
                </a:solidFill>
                <a:latin typeface="Lucida Console" panose="020B0609040504020204" pitchFamily="49" charset="0"/>
                <a:sym typeface="Wingdings" panose="05000000000000000000" pitchFamily="2" charset="2"/>
              </a:rPr>
              <a:t></a:t>
            </a:r>
            <a:endParaRPr lang="en-GB" sz="1600" dirty="0">
              <a:solidFill>
                <a:srgbClr val="6A3E3E"/>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727788" y="1745216"/>
            <a:ext cx="5646118" cy="477053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Student {</a:t>
            </a:r>
          </a:p>
          <a:p>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highlight>
                  <a:srgbClr val="F0D8A8"/>
                </a:highlight>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String </a:t>
            </a:r>
            <a:r>
              <a:rPr lang="en-GB" sz="1600" dirty="0" err="1">
                <a:solidFill>
                  <a:srgbClr val="000000"/>
                </a:solidFill>
                <a:latin typeface="Lucida Console" panose="020B0609040504020204" pitchFamily="49" charset="0"/>
              </a:rPr>
              <a:t>getName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return</a:t>
            </a:r>
            <a:r>
              <a:rPr lang="en-GB" sz="1600" dirty="0">
                <a:solidFill>
                  <a:srgbClr val="000000"/>
                </a:solidFill>
                <a:latin typeface="Lucida Console" panose="020B0609040504020204" pitchFamily="49" charset="0"/>
              </a:rPr>
              <a:t>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setName</a:t>
            </a:r>
            <a:r>
              <a:rPr lang="en-GB" sz="1600" dirty="0">
                <a:solidFill>
                  <a:srgbClr val="000000"/>
                </a:solidFill>
                <a:latin typeface="Lucida Console" panose="020B0609040504020204" pitchFamily="49" charset="0"/>
              </a:rPr>
              <a:t>(String </a:t>
            </a:r>
            <a:r>
              <a:rPr lang="en-GB" sz="1600" dirty="0">
                <a:solidFill>
                  <a:srgbClr val="6A3E3E"/>
                </a:solidFill>
                <a:latin typeface="Lucida Console" panose="020B0609040504020204" pitchFamily="49" charset="0"/>
              </a:rPr>
              <a:t>name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if</a:t>
            </a:r>
            <a:r>
              <a:rPr lang="en-GB" sz="1600" dirty="0">
                <a:solidFill>
                  <a:srgbClr val="000000"/>
                </a:solidFill>
                <a:latin typeface="Lucida Console" panose="020B0609040504020204" pitchFamily="49" charset="0"/>
              </a:rPr>
              <a:t>(</a:t>
            </a:r>
            <a:r>
              <a:rPr lang="en-GB" sz="1600" dirty="0" err="1">
                <a:solidFill>
                  <a:srgbClr val="6A3E3E"/>
                </a:solidFill>
                <a:latin typeface="Lucida Console" panose="020B0609040504020204" pitchFamily="49" charset="0"/>
              </a:rPr>
              <a:t>name</a:t>
            </a:r>
            <a:r>
              <a:rPr lang="en-GB" sz="1600" dirty="0" err="1">
                <a:solidFill>
                  <a:srgbClr val="000000"/>
                </a:solidFill>
                <a:latin typeface="Lucida Console" panose="020B0609040504020204" pitchFamily="49" charset="0"/>
              </a:rPr>
              <a:t>.length</a:t>
            </a:r>
            <a:r>
              <a:rPr lang="en-GB" sz="1600" dirty="0">
                <a:solidFill>
                  <a:srgbClr val="000000"/>
                </a:solidFill>
                <a:latin typeface="Lucida Console" panose="020B0609040504020204" pitchFamily="49" charset="0"/>
              </a:rPr>
              <a:t>() &gt; 1) </a:t>
            </a:r>
            <a:r>
              <a:rPr lang="en-GB" sz="1600" dirty="0">
                <a:solidFill>
                  <a:srgbClr val="7F0055"/>
                </a:solidFill>
                <a:latin typeface="Lucida Console" panose="020B0609040504020204" pitchFamily="49" charset="0"/>
              </a:rPr>
              <a:t>	</a:t>
            </a:r>
          </a:p>
          <a:p>
            <a:r>
              <a:rPr lang="en-GB" sz="1600" dirty="0">
                <a:solidFill>
                  <a:srgbClr val="7F0055"/>
                </a:solidFill>
                <a:latin typeface="Lucida Console" panose="020B0609040504020204" pitchFamily="49" charset="0"/>
              </a:rPr>
              <a:t>		this</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6A3E3E"/>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getAge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return</a:t>
            </a:r>
            <a:r>
              <a:rPr lang="en-GB" sz="1600" dirty="0">
                <a:solidFill>
                  <a:srgbClr val="000000"/>
                </a:solidFill>
                <a:latin typeface="Lucida Console" panose="020B0609040504020204" pitchFamily="49" charset="0"/>
              </a:rPr>
              <a:t> </a:t>
            </a:r>
            <a:r>
              <a:rPr lang="en-GB" sz="1600" dirty="0">
                <a:solidFill>
                  <a:srgbClr val="0000C0"/>
                </a:solidFill>
                <a:highlight>
                  <a:srgbClr val="D4D4D4"/>
                </a:highlight>
                <a:latin typeface="Lucida Console" panose="020B0609040504020204" pitchFamily="49" charset="0"/>
              </a:rPr>
              <a:t>age</a:t>
            </a:r>
            <a:r>
              <a:rPr lang="en-GB" sz="1600" dirty="0">
                <a:solidFill>
                  <a:srgbClr val="000000"/>
                </a:solidFill>
                <a:highlight>
                  <a:srgbClr val="D4D4D4"/>
                </a:highlight>
                <a:latin typeface="Lucida Console" panose="020B0609040504020204" pitchFamily="49" charset="0"/>
              </a:rPr>
              <a:t>;</a:t>
            </a:r>
          </a:p>
          <a:p>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setAge</a:t>
            </a:r>
            <a:r>
              <a:rPr lang="en-GB" sz="1600" dirty="0">
                <a:solidFill>
                  <a:srgbClr val="000000"/>
                </a:solidFill>
                <a:latin typeface="Lucida Console" panose="020B0609040504020204" pitchFamily="49" charset="0"/>
              </a:rPr>
              <a:t>(</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a:t>
            </a:r>
            <a:r>
              <a:rPr lang="en-GB" sz="1600" dirty="0" err="1">
                <a:solidFill>
                  <a:srgbClr val="7F0055"/>
                </a:solidFill>
                <a:latin typeface="Lucida Console" panose="020B0609040504020204" pitchFamily="49" charset="0"/>
              </a:rPr>
              <a:t>this</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a:t>
            </a:r>
            <a:r>
              <a:rPr lang="en-GB" sz="1600" dirty="0">
                <a:solidFill>
                  <a:srgbClr val="6A3E3E"/>
                </a:solidFill>
                <a:latin typeface="Lucida Console" panose="020B0609040504020204" pitchFamily="49" charset="0"/>
              </a:rPr>
              <a:t>age</a:t>
            </a:r>
            <a:r>
              <a:rPr lang="en-GB" sz="1600" dirty="0">
                <a:solidFill>
                  <a:srgbClr val="000000"/>
                </a:solidFill>
                <a:latin typeface="Lucida Console" panose="020B0609040504020204" pitchFamily="49" charset="0"/>
              </a:rPr>
              <a:t>;</a:t>
            </a:r>
            <a:endParaRPr lang="en-GB" sz="1600" dirty="0">
              <a:solidFill>
                <a:srgbClr val="000000"/>
              </a:solidFill>
              <a:highlight>
                <a:srgbClr val="D4D4D4"/>
              </a:highlight>
              <a:latin typeface="Lucida Console" panose="020B0609040504020204" pitchFamily="49" charset="0"/>
            </a:endParaRP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9" name="Line Callout 1 8"/>
          <p:cNvSpPr/>
          <p:nvPr/>
        </p:nvSpPr>
        <p:spPr>
          <a:xfrm>
            <a:off x="7093574" y="5127697"/>
            <a:ext cx="2673941" cy="423334"/>
          </a:xfrm>
          <a:prstGeom prst="borderCallout1">
            <a:avLst>
              <a:gd name="adj1" fmla="val 2750"/>
              <a:gd name="adj2" fmla="val 49667"/>
              <a:gd name="adj3" fmla="val -151500"/>
              <a:gd name="adj4" fmla="val 49930"/>
            </a:avLst>
          </a:prstGeom>
          <a:solidFill>
            <a:schemeClr val="accent1">
              <a:lumMod val="10000"/>
              <a:lumOff val="90000"/>
            </a:schemeClr>
          </a:solidFill>
          <a:ln w="19050">
            <a:solidFill>
              <a:srgbClr val="004050"/>
            </a:solidFill>
            <a:headEnd type="none" w="med" len="med"/>
            <a:tailEnd type="arrow"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solidFill>
                  <a:srgbClr val="004050"/>
                </a:solidFill>
                <a:cs typeface="Arial" pitchFamily="34" charset="0"/>
              </a:rPr>
              <a:t>But name is not changed</a:t>
            </a:r>
          </a:p>
        </p:txBody>
      </p:sp>
    </p:spTree>
    <p:extLst>
      <p:ext uri="{BB962C8B-B14F-4D97-AF65-F5344CB8AC3E}">
        <p14:creationId xmlns:p14="http://schemas.microsoft.com/office/powerpoint/2010/main" val="37479177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a:t>Java: Encapsulating via the IDE</a:t>
            </a:r>
          </a:p>
        </p:txBody>
      </p:sp>
      <p:sp>
        <p:nvSpPr>
          <p:cNvPr id="23555" name="Rectangle 3"/>
          <p:cNvSpPr>
            <a:spLocks noGrp="1" noChangeArrowheads="1"/>
          </p:cNvSpPr>
          <p:nvPr>
            <p:ph type="body" idx="1"/>
          </p:nvPr>
        </p:nvSpPr>
        <p:spPr/>
        <p:txBody>
          <a:bodyPr/>
          <a:lstStyle/>
          <a:p>
            <a:r>
              <a:rPr lang="en-GB" b="1" dirty="0"/>
              <a:t>IDE will write getters and setters for you based on fields defined</a:t>
            </a:r>
          </a:p>
          <a:p>
            <a:pPr marL="342000" indent="-342000">
              <a:buFont typeface="Arial" panose="020B0604020202020204" pitchFamily="34" charset="0"/>
              <a:buChar char="•"/>
            </a:pPr>
            <a:r>
              <a:rPr lang="en-GB" dirty="0"/>
              <a:t>Can write a ‘classful’ of methods in seconds</a:t>
            </a:r>
          </a:p>
          <a:p>
            <a:pPr marL="342000" lvl="1" indent="-342000">
              <a:buSzPct val="115000"/>
            </a:pPr>
            <a:r>
              <a:rPr lang="en-GB" dirty="0"/>
              <a:t>Right click anywhere in editor pane for..</a:t>
            </a:r>
          </a:p>
          <a:p>
            <a:pPr marL="342000" lvl="1" indent="-342000"/>
            <a:endParaRPr lang="en-GB" dirty="0"/>
          </a:p>
          <a:p>
            <a:pPr marL="342000" lvl="1" indent="-342000"/>
            <a:endParaRPr lang="en-GB" dirty="0"/>
          </a:p>
          <a:p>
            <a:pPr marL="342000" lvl="1" indent="-342000"/>
            <a:endParaRPr lang="en-GB" dirty="0"/>
          </a:p>
          <a:p>
            <a:pPr marL="342000" lvl="1" indent="-342000"/>
            <a:endParaRPr lang="en-GB" dirty="0"/>
          </a:p>
          <a:p>
            <a:pPr marL="342000" lvl="1" indent="-342000"/>
            <a:endParaRPr lang="en-GB" dirty="0"/>
          </a:p>
          <a:p>
            <a:pPr marL="342000" lvl="1" indent="-342000">
              <a:buSzPct val="115000"/>
            </a:pPr>
            <a:r>
              <a:rPr lang="en-GB" dirty="0"/>
              <a:t>If you have focus on an individual field then press </a:t>
            </a:r>
            <a:r>
              <a:rPr lang="en-GB" b="1" dirty="0"/>
              <a:t>Ctrl-1</a:t>
            </a:r>
          </a:p>
        </p:txBody>
      </p:sp>
      <p:sp>
        <p:nvSpPr>
          <p:cNvPr id="23560" name="Line 8"/>
          <p:cNvSpPr>
            <a:spLocks noChangeShapeType="1"/>
          </p:cNvSpPr>
          <p:nvPr/>
        </p:nvSpPr>
        <p:spPr bwMode="auto">
          <a:xfrm>
            <a:off x="4624213" y="3023257"/>
            <a:ext cx="692150" cy="0"/>
          </a:xfrm>
          <a:prstGeom prst="line">
            <a:avLst/>
          </a:prstGeom>
          <a:noFill/>
          <a:ln w="12700">
            <a:solidFill>
              <a:schemeClr val="tx1"/>
            </a:solidFill>
            <a:round/>
            <a:headEnd/>
            <a:tailEnd type="triangle" w="med" len="med"/>
          </a:ln>
        </p:spPr>
        <p:txBody>
          <a:bodyPr wrap="none" anchor="ctr"/>
          <a:lstStyle/>
          <a:p>
            <a:endParaRPr lang="en-GB"/>
          </a:p>
        </p:txBody>
      </p:sp>
      <p:sp>
        <p:nvSpPr>
          <p:cNvPr id="23561" name="Line 9"/>
          <p:cNvSpPr>
            <a:spLocks noChangeShapeType="1"/>
          </p:cNvSpPr>
          <p:nvPr/>
        </p:nvSpPr>
        <p:spPr bwMode="auto">
          <a:xfrm>
            <a:off x="4624213" y="3325544"/>
            <a:ext cx="692150" cy="0"/>
          </a:xfrm>
          <a:prstGeom prst="line">
            <a:avLst/>
          </a:prstGeom>
          <a:noFill/>
          <a:ln w="12700">
            <a:solidFill>
              <a:schemeClr val="tx1"/>
            </a:solidFill>
            <a:round/>
            <a:headEnd/>
            <a:tailEnd type="triangle" w="med" len="med"/>
          </a:ln>
        </p:spPr>
        <p:txBody>
          <a:bodyPr wrap="none" anchor="ctr"/>
          <a:lstStyle/>
          <a:p>
            <a:endParaRPr lang="en-GB"/>
          </a:p>
        </p:txBody>
      </p:sp>
      <p:pic>
        <p:nvPicPr>
          <p:cNvPr id="1026" name="Picture 2"/>
          <p:cNvPicPr>
            <a:picLocks noChangeAspect="1" noChangeArrowheads="1"/>
          </p:cNvPicPr>
          <p:nvPr/>
        </p:nvPicPr>
        <p:blipFill>
          <a:blip r:embed="rId3" cstate="print"/>
          <a:srcRect/>
          <a:stretch>
            <a:fillRect/>
          </a:stretch>
        </p:blipFill>
        <p:spPr bwMode="auto">
          <a:xfrm>
            <a:off x="1809933" y="2733225"/>
            <a:ext cx="4105275" cy="1409700"/>
          </a:xfrm>
          <a:prstGeom prst="rect">
            <a:avLst/>
          </a:prstGeom>
          <a:noFill/>
          <a:ln w="19050">
            <a:solidFill>
              <a:srgbClr val="004050"/>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103234" y="2410666"/>
            <a:ext cx="1914525" cy="1362075"/>
          </a:xfrm>
          <a:prstGeom prst="rect">
            <a:avLst/>
          </a:prstGeom>
          <a:noFill/>
          <a:ln w="19050">
            <a:solidFill>
              <a:srgbClr val="004050"/>
            </a:solidFill>
            <a:miter lim="800000"/>
            <a:headEnd/>
            <a:tailEnd/>
          </a:ln>
          <a:effectLst/>
        </p:spPr>
      </p:pic>
      <p:cxnSp>
        <p:nvCxnSpPr>
          <p:cNvPr id="15" name="Straight Arrow Connector 14"/>
          <p:cNvCxnSpPr/>
          <p:nvPr/>
        </p:nvCxnSpPr>
        <p:spPr>
          <a:xfrm>
            <a:off x="6190131" y="2973932"/>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stretch>
            <a:fillRect/>
          </a:stretch>
        </p:blipFill>
        <p:spPr>
          <a:xfrm>
            <a:off x="1817890" y="5221232"/>
            <a:ext cx="5410200" cy="1085850"/>
          </a:xfrm>
          <a:prstGeom prst="rect">
            <a:avLst/>
          </a:prstGeom>
          <a:ln w="19050">
            <a:solidFill>
              <a:srgbClr val="004050"/>
            </a:solidFill>
          </a:ln>
          <a:effectLst/>
        </p:spPr>
      </p:pic>
    </p:spTree>
    <p:extLst>
      <p:ext uri="{BB962C8B-B14F-4D97-AF65-F5344CB8AC3E}">
        <p14:creationId xmlns:p14="http://schemas.microsoft.com/office/powerpoint/2010/main" val="201991702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39F13A-2840-491B-A04C-FDCD542FA14D}">
  <ds:schemaRefs>
    <ds:schemaRef ds:uri="http://schemas.microsoft.com/sharepoint/v3/contenttype/forms"/>
  </ds:schemaRefs>
</ds:datastoreItem>
</file>

<file path=customXml/itemProps2.xml><?xml version="1.0" encoding="utf-8"?>
<ds:datastoreItem xmlns:ds="http://schemas.openxmlformats.org/officeDocument/2006/customXml" ds:itemID="{4B84FEBE-94F6-4AED-A494-5DF030D33ECA}">
  <ds:schemaRefs>
    <ds:schemaRef ds:uri="http://schemas.microsoft.com/office/2006/metadata/properties"/>
    <ds:schemaRef ds:uri="http://schemas.microsoft.com/office/infopath/2007/PartnerControls"/>
    <ds:schemaRef ds:uri="6794D9DE-4FDF-4DC0-8B2C-5438320C69D5"/>
  </ds:schemaRefs>
</ds:datastoreItem>
</file>

<file path=customXml/itemProps3.xml><?xml version="1.0" encoding="utf-8"?>
<ds:datastoreItem xmlns:ds="http://schemas.openxmlformats.org/officeDocument/2006/customXml" ds:itemID="{AE210C55-EE17-432E-A262-1DBF2E2D9ABD}"/>
</file>

<file path=docProps/app.xml><?xml version="1.0" encoding="utf-8"?>
<Properties xmlns="http://schemas.openxmlformats.org/officeDocument/2006/extended-properties" xmlns:vt="http://schemas.openxmlformats.org/officeDocument/2006/docPropsVTypes">
  <Template/>
  <TotalTime>11106</TotalTime>
  <Words>3437</Words>
  <Application>Microsoft Office PowerPoint</Application>
  <PresentationFormat>Widescreen</PresentationFormat>
  <Paragraphs>492</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Krana Fat B</vt:lpstr>
      <vt:lpstr>Lucida Console</vt:lpstr>
      <vt:lpstr>Montserrat</vt:lpstr>
      <vt:lpstr>Wingdings</vt:lpstr>
      <vt:lpstr>Master</vt:lpstr>
      <vt:lpstr>Types I – getting started</vt:lpstr>
      <vt:lpstr>PowerPoint Presentation</vt:lpstr>
      <vt:lpstr>OO Fundamental – Abstraction</vt:lpstr>
      <vt:lpstr>OO Fundamental – Encapsulation</vt:lpstr>
      <vt:lpstr>What is an OO data type?</vt:lpstr>
      <vt:lpstr>Classes and Objects</vt:lpstr>
      <vt:lpstr>Getters and setters</vt:lpstr>
      <vt:lpstr>Java: Getters and setters</vt:lpstr>
      <vt:lpstr>Java: Encapsulating via the IDE</vt:lpstr>
      <vt:lpstr>C#: Property procedures</vt:lpstr>
      <vt:lpstr>C#: Auto implemented Properties</vt:lpstr>
      <vt:lpstr>Object Construction</vt:lpstr>
      <vt:lpstr>Constructor</vt:lpstr>
      <vt:lpstr>Object Construction - Overloading</vt:lpstr>
      <vt:lpstr>Java: Constructor Chaining Example</vt:lpstr>
      <vt:lpstr>C#: Constructor Chaining Example</vt:lpstr>
      <vt:lpstr>The null Reference – Setting and comparing</vt:lpstr>
      <vt:lpstr>PowerPoint Presentation</vt:lpstr>
      <vt:lpstr>Hands On Lab</vt:lpstr>
      <vt:lpstr>Arrays – revisited</vt:lpstr>
      <vt:lpstr>Types in the Java runtime</vt:lpstr>
      <vt:lpstr>Classic Value Type Behaviour – reminder!</vt:lpstr>
      <vt:lpstr>Reference Type Behaviour – different!</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1001</cp:revision>
  <cp:lastPrinted>2019-07-03T09:46:41Z</cp:lastPrinted>
  <dcterms:created xsi:type="dcterms:W3CDTF">2019-09-05T08:17:12Z</dcterms:created>
  <dcterms:modified xsi:type="dcterms:W3CDTF">2020-11-07T22:48:26Z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1000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