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1555" r:id="rId5"/>
    <p:sldId id="1567" r:id="rId6"/>
    <p:sldId id="1568" r:id="rId7"/>
    <p:sldId id="1569" r:id="rId8"/>
    <p:sldId id="1570" r:id="rId9"/>
    <p:sldId id="1571" r:id="rId10"/>
    <p:sldId id="1572" r:id="rId11"/>
    <p:sldId id="1573" r:id="rId12"/>
    <p:sldId id="1574" r:id="rId13"/>
    <p:sldId id="1580" r:id="rId14"/>
    <p:sldId id="1582" r:id="rId15"/>
    <p:sldId id="1575" r:id="rId16"/>
    <p:sldId id="1579" r:id="rId17"/>
    <p:sldId id="1576" r:id="rId18"/>
    <p:sldId id="1578" r:id="rId19"/>
    <p:sldId id="1577" r:id="rId20"/>
  </p:sldIdLst>
  <p:sldSz cx="12192000" cy="6858000"/>
  <p:notesSz cx="9775825" cy="66452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D4F5FE"/>
    <a:srgbClr val="004050"/>
    <a:srgbClr val="28CFF9"/>
    <a:srgbClr val="09EDB8"/>
    <a:srgbClr val="F7916D"/>
    <a:srgbClr val="FF004C"/>
    <a:srgbClr val="F3622C"/>
    <a:srgbClr val="000000"/>
    <a:srgbClr val="BE7F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89643" autoAdjust="0"/>
  </p:normalViewPr>
  <p:slideViewPr>
    <p:cSldViewPr snapToGrid="0" snapToObjects="1" showGuides="1">
      <p:cViewPr varScale="1">
        <p:scale>
          <a:sx n="64" d="100"/>
          <a:sy n="64" d="100"/>
        </p:scale>
        <p:origin x="1036" y="4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07/11/2020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07/11/2020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482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GB" dirty="0" smtClean="0"/>
              <a:t>Top level types themselves can be specified with either public or &lt;default&gt; visibility. Most types will be public, but you may well want to create your own default visibility classes that are designed to provide supporting functionality to their public cousins. An example of this would be in a data access layer, where there are internal types that communicate with the database and a set of public types that are called from the business logic layer.</a:t>
            </a:r>
          </a:p>
          <a:p>
            <a:r>
              <a:rPr lang="en-GB" dirty="0" smtClean="0"/>
              <a:t>Note: You might be wondering what we mean by "top level type". This is a type that is not defined (or nested) within another type. Nested types will be covered much later in the course.</a:t>
            </a:r>
          </a:p>
        </p:txBody>
      </p:sp>
    </p:spTree>
    <p:extLst>
      <p:ext uri="{BB962C8B-B14F-4D97-AF65-F5344CB8AC3E}">
        <p14:creationId xmlns:p14="http://schemas.microsoft.com/office/powerpoint/2010/main" val="76617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Struct</a:t>
            </a:r>
            <a:r>
              <a:rPr lang="en-GB" baseline="0" dirty="0" smtClean="0"/>
              <a:t> is another type offered by Microsoft. Its code look like a class but it behaves like a value type. Therefore it can v=be passed by value (by copy) to a method).</a:t>
            </a:r>
          </a:p>
          <a:p>
            <a:r>
              <a:rPr lang="en-GB" baseline="0" dirty="0" smtClean="0"/>
              <a:t>It must be said that </a:t>
            </a:r>
            <a:r>
              <a:rPr lang="en-GB" baseline="0" dirty="0" err="1" smtClean="0"/>
              <a:t>structs</a:t>
            </a:r>
            <a:r>
              <a:rPr lang="en-GB" baseline="0" dirty="0" smtClean="0"/>
              <a:t> ae rarely used by developers but it is frequently used by the </a:t>
            </a:r>
            <a:r>
              <a:rPr lang="en-GB" baseline="0" dirty="0" err="1" smtClean="0"/>
              <a:t>.Net</a:t>
            </a:r>
            <a:r>
              <a:rPr lang="en-GB" baseline="0" dirty="0" smtClean="0"/>
              <a:t> framework to create types such as </a:t>
            </a:r>
            <a:r>
              <a:rPr lang="en-GB" baseline="0" dirty="0" err="1" smtClean="0"/>
              <a:t>int</a:t>
            </a:r>
            <a:r>
              <a:rPr lang="en-GB" baseline="0" dirty="0" smtClean="0"/>
              <a:t>, double…Point, Rectangle and so on.</a:t>
            </a:r>
          </a:p>
          <a:p>
            <a:r>
              <a:rPr lang="en-GB" baseline="0" dirty="0" smtClean="0"/>
              <a:t>A value type lives on the stack and is therefore not subject to garbage collection.</a:t>
            </a:r>
          </a:p>
          <a:p>
            <a:r>
              <a:rPr lang="en-GB" baseline="0" dirty="0" err="1" smtClean="0"/>
              <a:t>Structs</a:t>
            </a:r>
            <a:r>
              <a:rPr lang="en-GB" baseline="0" dirty="0" smtClean="0"/>
              <a:t> are meant to be pure value types so please do not embed reference types such as a </a:t>
            </a:r>
            <a:r>
              <a:rPr lang="en-GB" baseline="0" dirty="0" err="1" smtClean="0"/>
              <a:t>sring</a:t>
            </a:r>
            <a:r>
              <a:rPr lang="en-GB" baseline="0" dirty="0" smtClean="0"/>
              <a:t> object inside a </a:t>
            </a:r>
            <a:r>
              <a:rPr lang="en-GB" baseline="0" dirty="0" err="1" smtClean="0"/>
              <a:t>struct</a:t>
            </a:r>
            <a:r>
              <a:rPr lang="en-GB" baseline="0" dirty="0" smtClean="0"/>
              <a:t>. The compiler does not mind but you should.</a:t>
            </a:r>
          </a:p>
          <a:p>
            <a:r>
              <a:rPr lang="en-GB" baseline="0" dirty="0" err="1" smtClean="0"/>
              <a:t>Structs</a:t>
            </a:r>
            <a:r>
              <a:rPr lang="en-GB" baseline="0" dirty="0" smtClean="0"/>
              <a:t> are passed by copy so do not create a </a:t>
            </a:r>
            <a:r>
              <a:rPr lang="en-GB" baseline="0" dirty="0" err="1" smtClean="0"/>
              <a:t>struct</a:t>
            </a:r>
            <a:r>
              <a:rPr lang="en-GB" baseline="0" dirty="0" smtClean="0"/>
              <a:t> that takes too much space. The typical rule is 16 bytes of length but this is just a </a:t>
            </a:r>
            <a:r>
              <a:rPr lang="en-GB" baseline="0" smtClean="0"/>
              <a:t>performance rule.</a:t>
            </a:r>
            <a:endParaRPr lang="en-GB" dirty="0"/>
          </a:p>
        </p:txBody>
      </p:sp>
    </p:spTree>
    <p:extLst>
      <p:ext uri="{BB962C8B-B14F-4D97-AF65-F5344CB8AC3E}">
        <p14:creationId xmlns:p14="http://schemas.microsoft.com/office/powerpoint/2010/main" val="148925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GB" dirty="0" smtClean="0"/>
              <a:t>All </a:t>
            </a:r>
            <a:r>
              <a:rPr lang="en-GB" dirty="0"/>
              <a:t>types can have </a:t>
            </a:r>
            <a:r>
              <a:rPr lang="en-GB" dirty="0" smtClean="0"/>
              <a:t>fields and methods. </a:t>
            </a:r>
            <a:r>
              <a:rPr lang="en-GB" dirty="0"/>
              <a:t>Fields represent the state of the object, methods the operations (including constructors for initialising objects</a:t>
            </a:r>
            <a:r>
              <a:rPr lang="en-GB" dirty="0" smtClean="0"/>
              <a:t>).</a:t>
            </a:r>
            <a:endParaRPr lang="en-GB" dirty="0"/>
          </a:p>
          <a:p>
            <a:r>
              <a:rPr lang="en-GB" dirty="0" smtClean="0"/>
              <a:t>Types can contain special constructor methods that</a:t>
            </a:r>
            <a:r>
              <a:rPr lang="en-GB" baseline="0" dirty="0" smtClean="0"/>
              <a:t> contain code that execute one-time-per-object when a class is instantiated</a:t>
            </a:r>
            <a:r>
              <a:rPr lang="en-GB" dirty="0" smtClean="0"/>
              <a:t>. Constructors can be overloaded.</a:t>
            </a:r>
            <a:endParaRPr lang="en-GB" dirty="0"/>
          </a:p>
          <a:p>
            <a:r>
              <a:rPr lang="en-GB" dirty="0"/>
              <a:t>To support encapsulation, you can apply access modifiers to types and their </a:t>
            </a:r>
            <a:r>
              <a:rPr lang="en-GB" dirty="0" smtClean="0"/>
              <a:t>fields and methods.</a:t>
            </a:r>
            <a:endParaRPr lang="en-GB" dirty="0"/>
          </a:p>
        </p:txBody>
      </p:sp>
    </p:spTree>
    <p:extLst>
      <p:ext uri="{BB962C8B-B14F-4D97-AF65-F5344CB8AC3E}">
        <p14:creationId xmlns:p14="http://schemas.microsoft.com/office/powerpoint/2010/main" val="225714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90281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Every project so far when you have had a class called</a:t>
            </a:r>
            <a:r>
              <a:rPr lang="en-GB" baseline="0" dirty="0" smtClean="0"/>
              <a:t> Program you have been ‘defining a data type’. But not a data type you have been planning on using in code. You have never even thought of typing </a:t>
            </a:r>
          </a:p>
          <a:p>
            <a:r>
              <a:rPr lang="en-GB" baseline="0" dirty="0" smtClean="0"/>
              <a:t>Program p = new Program();</a:t>
            </a:r>
          </a:p>
          <a:p>
            <a:r>
              <a:rPr lang="en-GB" baseline="0" dirty="0" smtClean="0"/>
              <a:t>Mainly because p&lt;dot&gt; would not show anything interesting.</a:t>
            </a:r>
          </a:p>
          <a:p>
            <a:r>
              <a:rPr lang="en-GB" baseline="0" dirty="0" smtClean="0"/>
              <a:t>We have been using Program as a ‘home’ to place some code that will run without us ‘calling it’ as we have this promise that Ctrl-F11 causes the ‘main’ method to run. ‘main’ is a method of class Program and by its very nature is static as the runtime is just looking to call </a:t>
            </a:r>
            <a:r>
              <a:rPr lang="en-GB" baseline="0" dirty="0" err="1" smtClean="0"/>
              <a:t>Program.main</a:t>
            </a:r>
            <a:r>
              <a:rPr lang="en-GB" baseline="0" dirty="0" smtClean="0"/>
              <a:t>(). ‘main’ then just calls other static routines as you have done many times in the previous labs. As far as data is concerned we have never needed multiple copies and when we have we have used a local array. But now we want multiple people each with their own name, multiple cars with their own speed. We need to write applications where all the code is not in one (Program) class.</a:t>
            </a:r>
            <a:br>
              <a:rPr lang="en-GB" baseline="0" dirty="0" smtClean="0"/>
            </a:br>
            <a:endParaRPr lang="en-GB" baseline="0" dirty="0" smtClean="0"/>
          </a:p>
          <a:p>
            <a:endParaRPr lang="en-GB" baseline="0" dirty="0" smtClean="0"/>
          </a:p>
          <a:p>
            <a:r>
              <a:rPr lang="en-GB" baseline="0" dirty="0" smtClean="0"/>
              <a:t> </a:t>
            </a:r>
            <a:endParaRPr lang="en-GB" dirty="0"/>
          </a:p>
        </p:txBody>
      </p:sp>
    </p:spTree>
    <p:extLst>
      <p:ext uri="{BB962C8B-B14F-4D97-AF65-F5344CB8AC3E}">
        <p14:creationId xmlns:p14="http://schemas.microsoft.com/office/powerpoint/2010/main" val="123735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Fields must be declared within the type definition as shown in the example on the slide. </a:t>
            </a:r>
          </a:p>
          <a:p>
            <a:r>
              <a:rPr lang="en-GB" dirty="0" smtClean="0"/>
              <a:t>We have also created two instances of this type; in other words, two Car objects referenced by car1 and car2, respectively. Although these objects are completely independent, they have an identical data structure. In other words, each object has its own instances of the fields that we declared in the definition of the Car class.</a:t>
            </a:r>
          </a:p>
          <a:p>
            <a:r>
              <a:rPr lang="en-GB" dirty="0" smtClean="0"/>
              <a:t>For those of you who like to read ahead a little, you might have noticed that these fields are marked with an access modifier: private. This actually stops code that is not part of the type definition accessing the field. We've done this because it is good encapsulation practice to make fields inaccessible to other types (you'll find out why a little later on, but imagine how scary if would be if you were driving down the M1 and someone outside of the car could suddenly alter the speed of your car).</a:t>
            </a:r>
          </a:p>
          <a:p>
            <a:endParaRPr lang="en-GB" dirty="0"/>
          </a:p>
        </p:txBody>
      </p:sp>
    </p:spTree>
    <p:extLst>
      <p:ext uri="{BB962C8B-B14F-4D97-AF65-F5344CB8AC3E}">
        <p14:creationId xmlns:p14="http://schemas.microsoft.com/office/powerpoint/2010/main" val="15973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dirty="0" smtClean="0"/>
              <a:t>Methods are defined in a type and operate on instances of that type. Inside a method, you can declare local variables. Note that the scope of a local variable is limited to the block in which it is declared. This means that if you declare a local variable within a method, if cannot be accessed from outside of that method.</a:t>
            </a:r>
          </a:p>
          <a:p>
            <a:endParaRPr lang="en-GB" dirty="0" smtClean="0"/>
          </a:p>
          <a:p>
            <a:r>
              <a:rPr lang="en-GB" dirty="0" smtClean="0"/>
              <a:t>You use the dot operator to call an instance method of an object. Don't forget to include empty parentheses if the method has no arguments.</a:t>
            </a:r>
          </a:p>
          <a:p>
            <a:r>
              <a:rPr lang="en-GB" dirty="0" smtClean="0"/>
              <a:t>In the example on the slide, a new instance of the Car class is created. The accelerate() method is then called on that object, passing in 5 as the argument to represent how much acceleration the car should ‘do’.</a:t>
            </a:r>
          </a:p>
          <a:p>
            <a:r>
              <a:rPr lang="en-GB" dirty="0" smtClean="0"/>
              <a:t> </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92038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The accelerate method is an instance method of the Car class. This code will therefore be executed whenever the method is invoked on any Car object. Consider the following code, which creates two car objects and then gets them accelerating:</a:t>
            </a:r>
          </a:p>
          <a:p>
            <a:r>
              <a:rPr lang="en-GB" dirty="0" smtClean="0"/>
              <a:t>	Car c = new Car();	</a:t>
            </a:r>
            <a:br>
              <a:rPr lang="en-GB" dirty="0" smtClean="0"/>
            </a:br>
            <a:r>
              <a:rPr lang="en-GB" dirty="0" smtClean="0"/>
              <a:t>	Car d = new Car();	</a:t>
            </a:r>
            <a:br>
              <a:rPr lang="en-GB" dirty="0" smtClean="0"/>
            </a:br>
            <a:r>
              <a:rPr lang="en-GB" dirty="0" smtClean="0"/>
              <a:t>	</a:t>
            </a:r>
            <a:r>
              <a:rPr lang="en-GB" dirty="0" err="1" smtClean="0"/>
              <a:t>c.accelerate</a:t>
            </a:r>
            <a:r>
              <a:rPr lang="en-GB" dirty="0" smtClean="0"/>
              <a:t>( 10 );	</a:t>
            </a:r>
            <a:br>
              <a:rPr lang="en-GB" dirty="0" smtClean="0"/>
            </a:br>
            <a:r>
              <a:rPr lang="en-GB" dirty="0" smtClean="0"/>
              <a:t>	</a:t>
            </a:r>
            <a:r>
              <a:rPr lang="en-GB" dirty="0" err="1" smtClean="0"/>
              <a:t>d.accelerate</a:t>
            </a:r>
            <a:r>
              <a:rPr lang="en-GB" dirty="0" smtClean="0"/>
              <a:t>( 20 );</a:t>
            </a:r>
          </a:p>
          <a:p>
            <a:r>
              <a:rPr lang="en-GB" dirty="0" smtClean="0"/>
              <a:t/>
            </a:r>
            <a:br>
              <a:rPr lang="en-GB" dirty="0" smtClean="0"/>
            </a:br>
            <a:r>
              <a:rPr lang="en-GB" dirty="0" smtClean="0"/>
              <a:t>Note the two calls to accelerate. Now, how does the code in the Car class know which of the two Car objects should have its speed adjusted? The answer to this is that the method receives a hidden parameter, called this, which refers to the object that the method was invoked against. </a:t>
            </a:r>
          </a:p>
          <a:p>
            <a:r>
              <a:rPr lang="en-GB" dirty="0" smtClean="0"/>
              <a:t>In the case of the call </a:t>
            </a:r>
            <a:r>
              <a:rPr lang="en-GB" dirty="0" err="1" smtClean="0"/>
              <a:t>c.accelerate</a:t>
            </a:r>
            <a:r>
              <a:rPr lang="en-GB" dirty="0" smtClean="0"/>
              <a:t>(10), this will equal c; for </a:t>
            </a:r>
            <a:r>
              <a:rPr lang="en-GB" dirty="0" err="1" smtClean="0"/>
              <a:t>d.accelerate</a:t>
            </a:r>
            <a:r>
              <a:rPr lang="en-GB" dirty="0" smtClean="0"/>
              <a:t>(20), this will equal d.</a:t>
            </a:r>
          </a:p>
          <a:p>
            <a:r>
              <a:rPr lang="en-GB" dirty="0" smtClean="0"/>
              <a:t>You rarely need to explicitly use the this reference, as the compiler will silently insert it as needed. It is, however, very useful in a couple of situations:</a:t>
            </a:r>
          </a:p>
          <a:p>
            <a:pPr marL="171450" indent="-171450">
              <a:buFont typeface="Wingdings" panose="05000000000000000000" pitchFamily="2" charset="2"/>
              <a:buChar char="§"/>
            </a:pPr>
            <a:r>
              <a:rPr lang="en-GB" dirty="0" smtClean="0"/>
              <a:t>You need to pass a reference to the current object to a method</a:t>
            </a:r>
          </a:p>
          <a:p>
            <a:pPr marL="171450" indent="-171450">
              <a:buFont typeface="Wingdings" panose="05000000000000000000" pitchFamily="2" charset="2"/>
              <a:buChar char="§"/>
            </a:pPr>
            <a:r>
              <a:rPr lang="en-GB" dirty="0" smtClean="0"/>
              <a:t>A parameter name needs to be disambiguated from a field name</a:t>
            </a:r>
          </a:p>
        </p:txBody>
      </p:sp>
    </p:spTree>
    <p:extLst>
      <p:ext uri="{BB962C8B-B14F-4D97-AF65-F5344CB8AC3E}">
        <p14:creationId xmlns:p14="http://schemas.microsoft.com/office/powerpoint/2010/main" val="33101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smtClean="0"/>
              <a:t>The concept of encapsulation has been mentioned throughout this chapter. Let's look at it in a little more detail now.</a:t>
            </a:r>
          </a:p>
          <a:p>
            <a:r>
              <a:rPr lang="en-GB" dirty="0" smtClean="0"/>
              <a:t>Encapsulation involves, as its name suggests, hiding the internal implementation details of types behind a public accessible façade. Why is encapsulation important? The main benefits to encapsulation are listed above, including:</a:t>
            </a:r>
          </a:p>
          <a:p>
            <a:pPr marL="171450" indent="-171450">
              <a:buFont typeface="Wingdings" panose="05000000000000000000" pitchFamily="2" charset="2"/>
              <a:buChar char="§"/>
            </a:pPr>
            <a:r>
              <a:rPr lang="en-GB" dirty="0" smtClean="0"/>
              <a:t>Loose coupling of code. This helps to improve code quality and reduces dependencies between components, making it easier to modify or replace code.</a:t>
            </a:r>
          </a:p>
          <a:p>
            <a:pPr marL="171450" indent="-171450">
              <a:buFont typeface="Wingdings" panose="05000000000000000000" pitchFamily="2" charset="2"/>
              <a:buChar char="§"/>
            </a:pPr>
            <a:r>
              <a:rPr lang="en-GB" dirty="0" smtClean="0"/>
              <a:t>Loose coupling also leads to parallelism in development. Once the public façade is defined, other developers can write code to work against that type without its full implementation being completed.</a:t>
            </a:r>
          </a:p>
          <a:p>
            <a:pPr marL="171450" indent="-171450">
              <a:buFont typeface="Wingdings" panose="05000000000000000000" pitchFamily="2" charset="2"/>
              <a:buChar char="§"/>
            </a:pPr>
            <a:r>
              <a:rPr lang="en-GB" dirty="0" smtClean="0"/>
              <a:t>It is easier to perform unit and black box tests with types that are well encapsulated, because you can guarantee how the internals of the type will be used.</a:t>
            </a:r>
          </a:p>
          <a:p>
            <a:pPr marL="171450" indent="-171450">
              <a:buFont typeface="Wingdings" panose="05000000000000000000" pitchFamily="2" charset="2"/>
              <a:buChar char="§"/>
            </a:pPr>
            <a:r>
              <a:rPr lang="en-GB" dirty="0" smtClean="0"/>
              <a:t>All of the above facilitate the re-use of components in further projects.</a:t>
            </a:r>
          </a:p>
          <a:p>
            <a:endParaRPr lang="en-GB" dirty="0" smtClean="0"/>
          </a:p>
          <a:p>
            <a:r>
              <a:rPr lang="en-GB" dirty="0" smtClean="0"/>
              <a:t>To support encapsulation, Java allows you to specify access modifiers that restrict access to the members of a type (and even to the types themselves). Let's look at these now.</a:t>
            </a:r>
          </a:p>
        </p:txBody>
      </p:sp>
    </p:spTree>
    <p:extLst>
      <p:ext uri="{BB962C8B-B14F-4D97-AF65-F5344CB8AC3E}">
        <p14:creationId xmlns:p14="http://schemas.microsoft.com/office/powerpoint/2010/main" val="306713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As you can see there are four access modifiers</a:t>
            </a:r>
            <a:r>
              <a:rPr lang="en-GB" baseline="0" dirty="0" smtClean="0"/>
              <a:t> (but one of them oddly is to say nothing - known as ‘default’ visibility).</a:t>
            </a:r>
            <a:endParaRPr lang="en-GB" dirty="0" smtClean="0"/>
          </a:p>
          <a:p>
            <a:r>
              <a:rPr lang="en-GB" dirty="0" smtClean="0"/>
              <a:t>When you apply the private modifier to a member, only code within the type definition can access that member. This modifier is very commonly applied to fields and occasionally to some methods.</a:t>
            </a:r>
          </a:p>
          <a:p>
            <a:r>
              <a:rPr lang="en-GB" dirty="0" smtClean="0"/>
              <a:t>public grants, as its name suggests, access to all code, no matter in which type or which</a:t>
            </a:r>
            <a:r>
              <a:rPr lang="en-GB" baseline="0" dirty="0" smtClean="0"/>
              <a:t> package </a:t>
            </a:r>
            <a:r>
              <a:rPr lang="en-GB" dirty="0" smtClean="0"/>
              <a:t>it resides. Many classes are marked with the public keyword, as are methods that represent the publicly accessible façade to the type. Occasionally a field is marked as public, </a:t>
            </a:r>
            <a:r>
              <a:rPr lang="en-GB" dirty="0" err="1" smtClean="0"/>
              <a:t>Math.PI</a:t>
            </a:r>
            <a:r>
              <a:rPr lang="en-GB" dirty="0" smtClean="0"/>
              <a:t> is an</a:t>
            </a:r>
            <a:r>
              <a:rPr lang="en-GB" baseline="0" dirty="0" smtClean="0"/>
              <a:t> example but they tend to be made </a:t>
            </a:r>
            <a:r>
              <a:rPr lang="en-GB" baseline="0" dirty="0" err="1" smtClean="0"/>
              <a:t>readonly</a:t>
            </a:r>
            <a:r>
              <a:rPr lang="en-GB" baseline="0" dirty="0" smtClean="0"/>
              <a:t> by being marked as ‘public final’.</a:t>
            </a:r>
            <a:endParaRPr lang="en-GB" dirty="0" smtClean="0"/>
          </a:p>
          <a:p>
            <a:r>
              <a:rPr lang="en-GB" dirty="0" smtClean="0"/>
              <a:t>protected will become relevant when we look at a later chapter on inheritance. Essentially, access to a protected member is granted to the type and any types that are derived from it. </a:t>
            </a:r>
          </a:p>
          <a:p>
            <a:r>
              <a:rPr lang="en-GB" dirty="0" smtClean="0"/>
              <a:t>&lt;default&gt; means that any type in the same exact package can access the item. Certain classes, known as helper classes, and some methods will be specified with default visibility.</a:t>
            </a:r>
          </a:p>
          <a:p>
            <a:r>
              <a:rPr lang="en-GB" dirty="0" smtClean="0"/>
              <a:t>Sometimes you see &lt;default&gt;</a:t>
            </a:r>
            <a:r>
              <a:rPr lang="en-GB" baseline="0" dirty="0" smtClean="0"/>
              <a:t> visibility referred to as ‘package-private’.</a:t>
            </a:r>
          </a:p>
          <a:p>
            <a:endParaRPr lang="en-GB" dirty="0" smtClean="0"/>
          </a:p>
          <a:p>
            <a:endParaRPr lang="en-GB" dirty="0" smtClean="0"/>
          </a:p>
        </p:txBody>
      </p:sp>
    </p:spTree>
    <p:extLst>
      <p:ext uri="{BB962C8B-B14F-4D97-AF65-F5344CB8AC3E}">
        <p14:creationId xmlns:p14="http://schemas.microsoft.com/office/powerpoint/2010/main" val="4097070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As you can see there are four access modifiers</a:t>
            </a:r>
            <a:r>
              <a:rPr lang="en-GB" baseline="0" dirty="0" smtClean="0"/>
              <a:t> (but one of them oddly is to say nothing - known as ‘default’ visibility).</a:t>
            </a:r>
            <a:endParaRPr lang="en-GB" dirty="0" smtClean="0"/>
          </a:p>
          <a:p>
            <a:r>
              <a:rPr lang="en-GB" dirty="0" smtClean="0"/>
              <a:t>When you apply the private modifier to a member, only code within the type definition can access that member. This modifier is very commonly applied to fields and occasionally to some methods.</a:t>
            </a:r>
          </a:p>
          <a:p>
            <a:r>
              <a:rPr lang="en-GB" dirty="0" smtClean="0"/>
              <a:t>public grants, as its name suggests, access to all code, no matter in which type or which</a:t>
            </a:r>
            <a:r>
              <a:rPr lang="en-GB" baseline="0" dirty="0" smtClean="0"/>
              <a:t> package </a:t>
            </a:r>
            <a:r>
              <a:rPr lang="en-GB" dirty="0" smtClean="0"/>
              <a:t>it resides. Many classes are marked with the public keyword, as are methods that represent the publicly accessible façade to the type. Occasionally a field is marked as public, </a:t>
            </a:r>
            <a:r>
              <a:rPr lang="en-GB" dirty="0" err="1" smtClean="0"/>
              <a:t>Math.PI</a:t>
            </a:r>
            <a:r>
              <a:rPr lang="en-GB" dirty="0" smtClean="0"/>
              <a:t> is an</a:t>
            </a:r>
            <a:r>
              <a:rPr lang="en-GB" baseline="0" dirty="0" smtClean="0"/>
              <a:t> example but they tend to be made </a:t>
            </a:r>
            <a:r>
              <a:rPr lang="en-GB" baseline="0" dirty="0" err="1" smtClean="0"/>
              <a:t>readonly</a:t>
            </a:r>
            <a:r>
              <a:rPr lang="en-GB" baseline="0" dirty="0" smtClean="0"/>
              <a:t> by being marked as ‘public final’.</a:t>
            </a:r>
            <a:endParaRPr lang="en-GB" dirty="0" smtClean="0"/>
          </a:p>
          <a:p>
            <a:r>
              <a:rPr lang="en-GB" dirty="0" smtClean="0"/>
              <a:t>protected will become relevant when we look at a later chapter on inheritance. Essentially, access to a protected member is granted to the type and any types that are derived from it. </a:t>
            </a:r>
          </a:p>
          <a:p>
            <a:r>
              <a:rPr lang="en-GB" dirty="0" smtClean="0"/>
              <a:t>&lt;default&gt; means that any type in the same exact package can access the item. Certain classes, known as helper classes, and some methods will be specified with default visibility.</a:t>
            </a:r>
          </a:p>
          <a:p>
            <a:r>
              <a:rPr lang="en-GB" dirty="0" smtClean="0"/>
              <a:t>Sometimes you see &lt;default&gt;</a:t>
            </a:r>
            <a:r>
              <a:rPr lang="en-GB" baseline="0" dirty="0" smtClean="0"/>
              <a:t> visibility referred to as ‘package-private’.</a:t>
            </a:r>
          </a:p>
          <a:p>
            <a:endParaRPr lang="en-GB" dirty="0" smtClean="0"/>
          </a:p>
          <a:p>
            <a:endParaRPr lang="en-GB" dirty="0" smtClean="0"/>
          </a:p>
        </p:txBody>
      </p:sp>
    </p:spTree>
    <p:extLst>
      <p:ext uri="{BB962C8B-B14F-4D97-AF65-F5344CB8AC3E}">
        <p14:creationId xmlns:p14="http://schemas.microsoft.com/office/powerpoint/2010/main" val="409707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As you can see there are four access modifiers</a:t>
            </a:r>
            <a:r>
              <a:rPr lang="en-GB" baseline="0" dirty="0" smtClean="0"/>
              <a:t> (but one of them oddly is to say nothing - known as ‘default’ visibility).</a:t>
            </a:r>
            <a:endParaRPr lang="en-GB" dirty="0" smtClean="0"/>
          </a:p>
          <a:p>
            <a:r>
              <a:rPr lang="en-GB" dirty="0" smtClean="0"/>
              <a:t>When you apply the private modifier to a member, only code within the type definition can access that member. This modifier is very commonly applied to fields and occasionally to some methods.</a:t>
            </a:r>
          </a:p>
          <a:p>
            <a:r>
              <a:rPr lang="en-GB" dirty="0" smtClean="0"/>
              <a:t>public grants, as its name suggests, access to all code, no matter in which type or which</a:t>
            </a:r>
            <a:r>
              <a:rPr lang="en-GB" baseline="0" dirty="0" smtClean="0"/>
              <a:t> package </a:t>
            </a:r>
            <a:r>
              <a:rPr lang="en-GB" dirty="0" smtClean="0"/>
              <a:t>it resides. Many classes are marked with the public keyword, as are methods that represent the publicly accessible façade to the type. Occasionally a field is marked as public, </a:t>
            </a:r>
            <a:r>
              <a:rPr lang="en-GB" dirty="0" err="1" smtClean="0"/>
              <a:t>Math.PI</a:t>
            </a:r>
            <a:r>
              <a:rPr lang="en-GB" dirty="0" smtClean="0"/>
              <a:t> is an</a:t>
            </a:r>
            <a:r>
              <a:rPr lang="en-GB" baseline="0" dirty="0" smtClean="0"/>
              <a:t> example but they tend to be made </a:t>
            </a:r>
            <a:r>
              <a:rPr lang="en-GB" baseline="0" dirty="0" err="1" smtClean="0"/>
              <a:t>readonly</a:t>
            </a:r>
            <a:r>
              <a:rPr lang="en-GB" baseline="0" dirty="0" smtClean="0"/>
              <a:t> by being marked as ‘public final’.</a:t>
            </a:r>
            <a:endParaRPr lang="en-GB" dirty="0" smtClean="0"/>
          </a:p>
          <a:p>
            <a:r>
              <a:rPr lang="en-GB" dirty="0" smtClean="0"/>
              <a:t>protected will become relevant when we look at a later chapter on inheritance. Essentially, access to a protected member is granted to the type and any types that are derived from it. </a:t>
            </a:r>
          </a:p>
          <a:p>
            <a:r>
              <a:rPr lang="en-GB" dirty="0" smtClean="0"/>
              <a:t>&lt;default&gt; means that any type in the same exact package can access the item. Certain classes, known as helper classes, and some methods will be specified with default visibility.</a:t>
            </a:r>
          </a:p>
          <a:p>
            <a:r>
              <a:rPr lang="en-GB" dirty="0" smtClean="0"/>
              <a:t>Sometimes you see &lt;default&gt;</a:t>
            </a:r>
            <a:r>
              <a:rPr lang="en-GB" baseline="0" dirty="0" smtClean="0"/>
              <a:t> visibility referred to as ‘package-private’.</a:t>
            </a:r>
          </a:p>
          <a:p>
            <a:endParaRPr lang="en-GB" dirty="0" smtClean="0"/>
          </a:p>
          <a:p>
            <a:endParaRPr lang="en-GB" dirty="0" smtClean="0"/>
          </a:p>
        </p:txBody>
      </p:sp>
    </p:spTree>
    <p:extLst>
      <p:ext uri="{BB962C8B-B14F-4D97-AF65-F5344CB8AC3E}">
        <p14:creationId xmlns:p14="http://schemas.microsoft.com/office/powerpoint/2010/main" val="4097070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Types II – Fields and Methods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lstStyle/>
          <a:p>
            <a:pPr eaLnBrk="1" hangingPunct="1"/>
            <a:r>
              <a:rPr lang="en-GB" smtClean="0"/>
              <a:t>Accessibility Modifiers</a:t>
            </a:r>
          </a:p>
        </p:txBody>
      </p:sp>
      <p:sp>
        <p:nvSpPr>
          <p:cNvPr id="18434" name="Rectangle 4"/>
          <p:cNvSpPr>
            <a:spLocks noGrp="1" noChangeArrowheads="1"/>
          </p:cNvSpPr>
          <p:nvPr>
            <p:ph idx="1"/>
          </p:nvPr>
        </p:nvSpPr>
        <p:spPr>
          <a:xfrm>
            <a:off x="341273" y="1368257"/>
            <a:ext cx="9393277" cy="803444"/>
          </a:xfrm>
        </p:spPr>
        <p:txBody>
          <a:bodyPr vert="horz" lIns="0" tIns="0" rIns="0" bIns="0" rtlCol="0" anchor="t" anchorCtr="0">
            <a:noAutofit/>
          </a:bodyPr>
          <a:lstStyle/>
          <a:p>
            <a:pPr marL="342900" indent="-342900">
              <a:buFont typeface="Arial" panose="020B0604020202020204" pitchFamily="34" charset="0"/>
              <a:buChar char="•"/>
            </a:pPr>
            <a:r>
              <a:rPr lang="en-GB" b="1" dirty="0"/>
              <a:t>The following modifiers are available in </a:t>
            </a:r>
            <a:r>
              <a:rPr lang="en-GB" b="1" dirty="0" smtClean="0"/>
              <a:t>Java</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474392166"/>
              </p:ext>
            </p:extLst>
          </p:nvPr>
        </p:nvGraphicFramePr>
        <p:xfrm>
          <a:off x="1395185" y="2171701"/>
          <a:ext cx="9372341" cy="1381760"/>
        </p:xfrm>
        <a:graphic>
          <a:graphicData uri="http://schemas.openxmlformats.org/drawingml/2006/table">
            <a:tbl>
              <a:tblPr firstRow="1" bandRow="1">
                <a:tableStyleId>{5C22544A-7EE6-4342-B048-85BDC9FD1C3A}</a:tableStyleId>
              </a:tblPr>
              <a:tblGrid>
                <a:gridCol w="3083509">
                  <a:extLst>
                    <a:ext uri="{9D8B030D-6E8A-4147-A177-3AD203B41FA5}">
                      <a16:colId xmlns:a16="http://schemas.microsoft.com/office/drawing/2014/main" xmlns="" val="20000"/>
                    </a:ext>
                  </a:extLst>
                </a:gridCol>
                <a:gridCol w="6288832">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Modifier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Description</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protected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Only code within the type itself, code in any type in same package and code in derived types can access.</a:t>
                      </a:r>
                      <a:endParaRPr lang="en-IN" b="0"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Java: 	&lt;no modifier&gt;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Only code within the same package can access the element</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6291128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lstStyle/>
          <a:p>
            <a:pPr eaLnBrk="1" hangingPunct="1"/>
            <a:r>
              <a:rPr lang="en-GB" dirty="0" smtClean="0"/>
              <a:t>C# Accessibility Modifiers</a:t>
            </a:r>
          </a:p>
        </p:txBody>
      </p:sp>
      <p:graphicFrame>
        <p:nvGraphicFramePr>
          <p:cNvPr id="2" name="Table 1"/>
          <p:cNvGraphicFramePr>
            <a:graphicFrameLocks noGrp="1"/>
          </p:cNvGraphicFramePr>
          <p:nvPr>
            <p:extLst>
              <p:ext uri="{D42A27DB-BD31-4B8C-83A1-F6EECF244321}">
                <p14:modId xmlns:p14="http://schemas.microsoft.com/office/powerpoint/2010/main" val="2688162274"/>
              </p:ext>
            </p:extLst>
          </p:nvPr>
        </p:nvGraphicFramePr>
        <p:xfrm>
          <a:off x="592753" y="1392719"/>
          <a:ext cx="9372341" cy="2570480"/>
        </p:xfrm>
        <a:graphic>
          <a:graphicData uri="http://schemas.openxmlformats.org/drawingml/2006/table">
            <a:tbl>
              <a:tblPr firstRow="1" bandRow="1">
                <a:tableStyleId>{5C22544A-7EE6-4342-B048-85BDC9FD1C3A}</a:tableStyleId>
              </a:tblPr>
              <a:tblGrid>
                <a:gridCol w="3083509">
                  <a:extLst>
                    <a:ext uri="{9D8B030D-6E8A-4147-A177-3AD203B41FA5}">
                      <a16:colId xmlns:a16="http://schemas.microsoft.com/office/drawing/2014/main" xmlns="" val="20000"/>
                    </a:ext>
                  </a:extLst>
                </a:gridCol>
                <a:gridCol w="6288832">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Modifier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Description</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Protected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Visible</a:t>
                      </a:r>
                      <a:r>
                        <a:rPr lang="en-GB" b="0" baseline="0" dirty="0" smtClean="0"/>
                        <a:t> to any class in the inheritance hierarchy in the same assembly or any other assembly. </a:t>
                      </a:r>
                      <a:endParaRPr lang="en-IN" b="0"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internal</a:t>
                      </a:r>
                    </a:p>
                  </a:txBody>
                  <a:tcPr/>
                </a:tc>
                <a:tc>
                  <a:txBody>
                    <a:bodyPr/>
                    <a:lstStyle/>
                    <a:p>
                      <a:pPr eaLnBrk="0" hangingPunct="0"/>
                      <a:r>
                        <a:rPr lang="en-GB" b="0" dirty="0" smtClean="0"/>
                        <a:t>Public but only within the assembly</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&lt;no modifier&gt;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Makes a class</a:t>
                      </a:r>
                      <a:r>
                        <a:rPr lang="en-GB" b="0" baseline="0" dirty="0" smtClean="0"/>
                        <a:t> internal. </a:t>
                      </a:r>
                      <a:br>
                        <a:rPr lang="en-GB" b="0" baseline="0" dirty="0" smtClean="0"/>
                      </a:br>
                      <a:r>
                        <a:rPr lang="en-GB" b="0" baseline="0" dirty="0" smtClean="0"/>
                        <a:t>Variables and methods become private </a:t>
                      </a: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
                      </a:r>
                      <a:br>
                        <a:rPr lang="en-GB" b="0" baseline="0" dirty="0" smtClean="0"/>
                      </a:br>
                      <a:r>
                        <a:rPr lang="en-GB" b="0" baseline="0" dirty="0" smtClean="0"/>
                        <a:t>(please always specify the access modifier)</a:t>
                      </a:r>
                      <a:endParaRPr lang="en-GB" b="0" dirty="0" smtClean="0"/>
                    </a:p>
                  </a:txBody>
                  <a:tcPr/>
                </a:tc>
              </a:tr>
            </a:tbl>
          </a:graphicData>
        </a:graphic>
      </p:graphicFrame>
    </p:spTree>
    <p:extLst>
      <p:ext uri="{BB962C8B-B14F-4D97-AF65-F5344CB8AC3E}">
        <p14:creationId xmlns:p14="http://schemas.microsoft.com/office/powerpoint/2010/main" val="234771133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Accessibility of Types</a:t>
            </a:r>
          </a:p>
        </p:txBody>
      </p:sp>
      <p:sp>
        <p:nvSpPr>
          <p:cNvPr id="19459"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Types can have their own access controlled</a:t>
            </a:r>
          </a:p>
          <a:p>
            <a:pPr marL="698500" lvl="1" indent="-342900"/>
            <a:r>
              <a:rPr lang="en-GB" b="1" dirty="0"/>
              <a:t>Top level types can only be </a:t>
            </a:r>
            <a:r>
              <a:rPr lang="en-GB" b="1" dirty="0">
                <a:latin typeface="Lucida Console" panose="020B0609040504020204" pitchFamily="49" charset="0"/>
              </a:rPr>
              <a:t>public or internal (default in Java/</a:t>
            </a:r>
            <a:r>
              <a:rPr lang="en-GB" b="1" dirty="0" err="1">
                <a:latin typeface="Lucida Console" panose="020B0609040504020204" pitchFamily="49" charset="0"/>
              </a:rPr>
              <a:t>c#</a:t>
            </a:r>
            <a:r>
              <a:rPr lang="en-GB" b="1" dirty="0">
                <a:latin typeface="Lucida Console" panose="020B0609040504020204" pitchFamily="49" charset="0"/>
              </a:rPr>
              <a:t>)</a:t>
            </a:r>
          </a:p>
        </p:txBody>
      </p:sp>
      <p:sp>
        <p:nvSpPr>
          <p:cNvPr id="19460" name="Rectangle 4"/>
          <p:cNvSpPr>
            <a:spLocks noChangeArrowheads="1"/>
          </p:cNvSpPr>
          <p:nvPr/>
        </p:nvSpPr>
        <p:spPr bwMode="auto">
          <a:xfrm>
            <a:off x="2459530" y="2288023"/>
            <a:ext cx="3063067" cy="1197764"/>
          </a:xfrm>
          <a:prstGeom prst="rect">
            <a:avLst/>
          </a:prstGeom>
          <a:solidFill>
            <a:schemeClr val="bg1"/>
          </a:solidFill>
          <a:ln w="19050">
            <a:solidFill>
              <a:srgbClr val="004050"/>
            </a:solidFill>
            <a:miter lim="800000"/>
            <a:headEnd/>
            <a:tailEnd/>
          </a:ln>
        </p:spPr>
        <p:txBody>
          <a:bodyPr wrap="square" lIns="90488" tIns="44450" rIns="90488" bIns="44450">
            <a:spAutoFit/>
          </a:bodyPr>
          <a:lstStyle/>
          <a:p>
            <a:pPr defTabSz="739775" eaLnBrk="0" hangingPunct="0">
              <a:tabLst>
                <a:tab pos="341313" algn="l"/>
                <a:tab pos="690563" algn="l"/>
                <a:tab pos="1030288" algn="l"/>
                <a:tab pos="1371600" algn="l"/>
                <a:tab pos="1712913" algn="l"/>
              </a:tabLst>
            </a:pPr>
            <a:r>
              <a:rPr lang="en-GB" dirty="0">
                <a:solidFill>
                  <a:srgbClr val="FF0000"/>
                </a:solidFill>
                <a:latin typeface="Lucida Console" pitchFamily="49" charset="0"/>
              </a:rPr>
              <a:t>public</a:t>
            </a:r>
            <a:r>
              <a:rPr lang="en-GB" dirty="0">
                <a:solidFill>
                  <a:srgbClr val="0000C8"/>
                </a:solidFill>
                <a:latin typeface="Lucida Console" pitchFamily="49" charset="0"/>
              </a:rPr>
              <a:t> class</a:t>
            </a:r>
            <a:r>
              <a:rPr lang="en-GB" dirty="0">
                <a:solidFill>
                  <a:srgbClr val="000000"/>
                </a:solidFill>
                <a:latin typeface="Lucida Console" pitchFamily="49" charset="0"/>
              </a:rPr>
              <a:t> Car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C"/>
                </a:solidFill>
                <a:latin typeface="Lucida Console" pitchFamily="49" charset="0"/>
              </a:rPr>
              <a:t>private</a:t>
            </a:r>
            <a:r>
              <a:rPr lang="en-GB" dirty="0">
                <a:solidFill>
                  <a:srgbClr val="000000"/>
                </a:solidFill>
                <a:latin typeface="Lucida Console" pitchFamily="49" charset="0"/>
              </a:rPr>
              <a:t> Engine e;</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a:t>
            </a:r>
          </a:p>
        </p:txBody>
      </p:sp>
      <p:sp>
        <p:nvSpPr>
          <p:cNvPr id="19461" name="Rectangle 5"/>
          <p:cNvSpPr>
            <a:spLocks noChangeArrowheads="1"/>
          </p:cNvSpPr>
          <p:nvPr/>
        </p:nvSpPr>
        <p:spPr bwMode="auto">
          <a:xfrm>
            <a:off x="5623418" y="2289610"/>
            <a:ext cx="3473652" cy="1197764"/>
          </a:xfrm>
          <a:prstGeom prst="rect">
            <a:avLst/>
          </a:prstGeom>
          <a:solidFill>
            <a:schemeClr val="bg1"/>
          </a:solidFill>
          <a:ln w="19050">
            <a:solidFill>
              <a:srgbClr val="004050"/>
            </a:solidFill>
            <a:miter lim="800000"/>
            <a:headEnd/>
            <a:tailEnd/>
          </a:ln>
        </p:spPr>
        <p:txBody>
          <a:bodyPr wrap="square" lIns="90488" tIns="44450" rIns="90488" bIns="44450">
            <a:spAutoFit/>
          </a:bodyPr>
          <a:lstStyle/>
          <a:p>
            <a:pPr defTabSz="739775" eaLnBrk="0" hangingPunct="0">
              <a:tabLst>
                <a:tab pos="341313" algn="l"/>
                <a:tab pos="690563" algn="l"/>
                <a:tab pos="1030288" algn="l"/>
                <a:tab pos="1371600" algn="l"/>
                <a:tab pos="1712913" algn="l"/>
              </a:tabLst>
            </a:pPr>
            <a:r>
              <a:rPr lang="en-GB" dirty="0">
                <a:solidFill>
                  <a:srgbClr val="0000C8"/>
                </a:solidFill>
                <a:latin typeface="Lucida Console" pitchFamily="49" charset="0"/>
              </a:rPr>
              <a:t>class </a:t>
            </a:r>
            <a:r>
              <a:rPr lang="en-GB" dirty="0">
                <a:solidFill>
                  <a:srgbClr val="000000"/>
                </a:solidFill>
                <a:latin typeface="Lucida Console" pitchFamily="49" charset="0"/>
              </a:rPr>
              <a:t>Engine {</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	...</a:t>
            </a: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 pos="1712913" algn="l"/>
              </a:tabLst>
            </a:pPr>
            <a:r>
              <a:rPr lang="en-GB" dirty="0">
                <a:solidFill>
                  <a:srgbClr val="0000C8"/>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a:t>
            </a:r>
          </a:p>
        </p:txBody>
      </p:sp>
      <p:sp>
        <p:nvSpPr>
          <p:cNvPr id="6" name="Rectangle 5"/>
          <p:cNvSpPr>
            <a:spLocks noChangeArrowheads="1"/>
          </p:cNvSpPr>
          <p:nvPr/>
        </p:nvSpPr>
        <p:spPr bwMode="auto">
          <a:xfrm flipV="1">
            <a:off x="1611986" y="3677329"/>
            <a:ext cx="9547426" cy="920765"/>
          </a:xfrm>
          <a:prstGeom prst="rect">
            <a:avLst/>
          </a:prstGeom>
          <a:solidFill>
            <a:srgbClr val="D4F5FE"/>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b="1" dirty="0"/>
              <a:t>Note</a:t>
            </a:r>
            <a:r>
              <a:rPr lang="en-GB" dirty="0"/>
              <a:t>: </a:t>
            </a:r>
            <a:r>
              <a:rPr lang="en-GB" dirty="0" smtClean="0"/>
              <a:t>Java compilers allow </a:t>
            </a:r>
            <a:r>
              <a:rPr lang="en-GB" dirty="0"/>
              <a:t>‘Car’ to define a </a:t>
            </a:r>
            <a:r>
              <a:rPr lang="en-GB" dirty="0" smtClean="0"/>
              <a:t>method:   </a:t>
            </a:r>
            <a:r>
              <a:rPr lang="en-GB" dirty="0" smtClean="0">
                <a:solidFill>
                  <a:schemeClr val="accent1">
                    <a:lumMod val="90000"/>
                    <a:lumOff val="10000"/>
                  </a:schemeClr>
                </a:solidFill>
              </a:rPr>
              <a:t>public</a:t>
            </a:r>
            <a:r>
              <a:rPr lang="en-GB" dirty="0" smtClean="0"/>
              <a:t> </a:t>
            </a:r>
            <a:r>
              <a:rPr lang="en-GB" dirty="0">
                <a:solidFill>
                  <a:schemeClr val="accent4">
                    <a:lumMod val="75000"/>
                  </a:schemeClr>
                </a:solidFill>
              </a:rPr>
              <a:t>Engine</a:t>
            </a:r>
            <a:r>
              <a:rPr lang="en-GB" dirty="0"/>
              <a:t> </a:t>
            </a:r>
            <a:r>
              <a:rPr lang="en-GB" dirty="0" err="1"/>
              <a:t>getEngine</a:t>
            </a:r>
            <a:r>
              <a:rPr lang="en-GB" dirty="0"/>
              <a:t>() { .. }</a:t>
            </a:r>
          </a:p>
          <a:p>
            <a:pPr marL="266700" indent="-266700" algn="ctr" defTabSz="709613" eaLnBrk="0" hangingPunct="0">
              <a:defRPr/>
            </a:pPr>
            <a:endParaRPr lang="en-GB" dirty="0"/>
          </a:p>
          <a:p>
            <a:pPr marL="266700" indent="-266700" algn="ctr" defTabSz="709613" eaLnBrk="0" hangingPunct="0">
              <a:defRPr/>
            </a:pPr>
            <a:r>
              <a:rPr lang="en-GB" dirty="0"/>
              <a:t>But </a:t>
            </a:r>
            <a:r>
              <a:rPr lang="en-GB" dirty="0" smtClean="0"/>
              <a:t>what if </a:t>
            </a:r>
            <a:r>
              <a:rPr lang="en-GB" dirty="0"/>
              <a:t>you call </a:t>
            </a:r>
            <a:r>
              <a:rPr lang="en-GB" b="1" dirty="0" err="1"/>
              <a:t>getEngine</a:t>
            </a:r>
            <a:r>
              <a:rPr lang="en-GB" b="1" dirty="0" smtClean="0"/>
              <a:t>() </a:t>
            </a:r>
            <a:r>
              <a:rPr lang="en-GB" dirty="0" smtClean="0"/>
              <a:t>from </a:t>
            </a:r>
            <a:r>
              <a:rPr lang="en-GB" dirty="0"/>
              <a:t>another </a:t>
            </a:r>
            <a:r>
              <a:rPr lang="en-GB" dirty="0" smtClean="0"/>
              <a:t>package? (see the next slide)</a:t>
            </a:r>
            <a:endParaRPr lang="en-GB" dirty="0"/>
          </a:p>
        </p:txBody>
      </p:sp>
      <p:sp>
        <p:nvSpPr>
          <p:cNvPr id="7" name="Rectangle 6"/>
          <p:cNvSpPr>
            <a:spLocks noChangeArrowheads="1"/>
          </p:cNvSpPr>
          <p:nvPr/>
        </p:nvSpPr>
        <p:spPr bwMode="auto">
          <a:xfrm flipV="1">
            <a:off x="1611986" y="4788049"/>
            <a:ext cx="9547426" cy="643766"/>
          </a:xfrm>
          <a:prstGeom prst="rect">
            <a:avLst/>
          </a:prstGeom>
          <a:solidFill>
            <a:srgbClr val="D4F5FE"/>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b="1" dirty="0" smtClean="0"/>
              <a:t>C# </a:t>
            </a:r>
            <a:r>
              <a:rPr lang="en-GB" b="1" dirty="0"/>
              <a:t>compiler will not </a:t>
            </a:r>
            <a:r>
              <a:rPr lang="en-GB" b="1" dirty="0" smtClean="0"/>
              <a:t>compile such a method! </a:t>
            </a:r>
            <a:br>
              <a:rPr lang="en-GB" b="1" dirty="0" smtClean="0"/>
            </a:br>
            <a:r>
              <a:rPr lang="en-GB" dirty="0" smtClean="0"/>
              <a:t>A public method should not return an object which is meant to be internal to an assembly</a:t>
            </a:r>
            <a:endParaRPr lang="en-US" b="1" dirty="0">
              <a:latin typeface="Courier New" pitchFamily="49" charset="0"/>
            </a:endParaRPr>
          </a:p>
        </p:txBody>
      </p:sp>
    </p:spTree>
    <p:extLst>
      <p:ext uri="{BB962C8B-B14F-4D97-AF65-F5344CB8AC3E}">
        <p14:creationId xmlns:p14="http://schemas.microsoft.com/office/powerpoint/2010/main" val="8382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45" y="514370"/>
            <a:ext cx="11517818" cy="805001"/>
          </a:xfrm>
        </p:spPr>
        <p:txBody>
          <a:bodyPr/>
          <a:lstStyle/>
          <a:p>
            <a:r>
              <a:rPr lang="en-GB" dirty="0" smtClean="0"/>
              <a:t>An example in Java</a:t>
            </a:r>
            <a:endParaRPr lang="en-GB" dirty="0"/>
          </a:p>
        </p:txBody>
      </p:sp>
      <p:sp>
        <p:nvSpPr>
          <p:cNvPr id="4" name="Rectangle 3"/>
          <p:cNvSpPr/>
          <p:nvPr/>
        </p:nvSpPr>
        <p:spPr>
          <a:xfrm>
            <a:off x="898850" y="1367059"/>
            <a:ext cx="3287484" cy="2893100"/>
          </a:xfrm>
          <a:prstGeom prst="rect">
            <a:avLst/>
          </a:prstGeom>
          <a:solidFill>
            <a:schemeClr val="accent5">
              <a:lumMod val="20000"/>
              <a:lumOff val="8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qa;</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Car {</a:t>
            </a:r>
          </a:p>
          <a:p>
            <a:r>
              <a:rPr lang="en-GB" sz="1400" b="1" dirty="0" smtClean="0">
                <a:solidFill>
                  <a:srgbClr val="7F0055"/>
                </a:solidFill>
                <a:latin typeface="Consolas" panose="020B0609020204030204" pitchFamily="49" charset="0"/>
              </a:rPr>
              <a:t>  private</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Engine </a:t>
            </a:r>
            <a:r>
              <a:rPr lang="en-GB" sz="1400" b="1" dirty="0" err="1">
                <a:solidFill>
                  <a:srgbClr val="0000C0"/>
                </a:solidFill>
                <a:latin typeface="Consolas" panose="020B0609020204030204" pitchFamily="49" charset="0"/>
              </a:rPr>
              <a:t>eng</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Car() {</a:t>
            </a:r>
          </a:p>
          <a:p>
            <a:r>
              <a:rPr lang="en-GB" sz="1400" dirty="0">
                <a:solidFill>
                  <a:srgbClr val="0000C0"/>
                </a:solidFill>
                <a:latin typeface="Consolas" panose="020B0609020204030204" pitchFamily="49" charset="0"/>
              </a:rPr>
              <a:t> </a:t>
            </a:r>
            <a:r>
              <a:rPr lang="en-GB" sz="1400" dirty="0" smtClean="0">
                <a:solidFill>
                  <a:srgbClr val="0000C0"/>
                </a:solidFill>
                <a:latin typeface="Consolas" panose="020B0609020204030204" pitchFamily="49" charset="0"/>
              </a:rPr>
              <a:t>    </a:t>
            </a:r>
            <a:r>
              <a:rPr lang="en-GB" sz="1400" b="1" dirty="0" err="1" smtClean="0">
                <a:solidFill>
                  <a:srgbClr val="0000C0"/>
                </a:solidFill>
                <a:latin typeface="Consolas" panose="020B0609020204030204" pitchFamily="49" charset="0"/>
              </a:rPr>
              <a:t>eng</a:t>
            </a:r>
            <a:r>
              <a:rPr lang="en-GB" sz="1400" dirty="0" smtClean="0">
                <a:solidFill>
                  <a:srgbClr val="000000"/>
                </a:solidFill>
                <a:latin typeface="Consolas" panose="020B0609020204030204" pitchFamily="49" charset="0"/>
              </a:rPr>
              <a:t> </a:t>
            </a:r>
            <a:r>
              <a:rPr lang="en-GB" sz="1400"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Engine(1600);</a:t>
            </a:r>
          </a:p>
          <a:p>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Engine </a:t>
            </a:r>
            <a:r>
              <a:rPr lang="en-GB" sz="1400" b="1" dirty="0" err="1">
                <a:solidFill>
                  <a:srgbClr val="000000"/>
                </a:solidFill>
                <a:latin typeface="Consolas" panose="020B0609020204030204" pitchFamily="49" charset="0"/>
              </a:rPr>
              <a:t>getEngine</a:t>
            </a:r>
            <a:r>
              <a:rPr lang="en-GB" sz="1400" b="1" dirty="0">
                <a:solidFill>
                  <a:srgbClr val="000000"/>
                </a:solidFill>
                <a:latin typeface="Consolas" panose="020B0609020204030204" pitchFamily="49" charset="0"/>
              </a:rPr>
              <a:t>() {</a:t>
            </a:r>
          </a:p>
          <a:p>
            <a:r>
              <a:rPr lang="en-GB" sz="1400" b="1" dirty="0" smtClean="0">
                <a:solidFill>
                  <a:srgbClr val="7F0055"/>
                </a:solidFill>
                <a:latin typeface="Consolas" panose="020B0609020204030204" pitchFamily="49" charset="0"/>
              </a:rPr>
              <a:t>    return</a:t>
            </a:r>
            <a:r>
              <a:rPr lang="en-GB" sz="1400" b="1" dirty="0" smtClean="0">
                <a:solidFill>
                  <a:srgbClr val="000000"/>
                </a:solidFill>
                <a:latin typeface="Consolas" panose="020B0609020204030204" pitchFamily="49" charset="0"/>
              </a:rPr>
              <a:t> </a:t>
            </a:r>
            <a:r>
              <a:rPr lang="en-GB" sz="1400" b="1" dirty="0" err="1">
                <a:solidFill>
                  <a:srgbClr val="0000C0"/>
                </a:solidFill>
                <a:latin typeface="Consolas" panose="020B0609020204030204" pitchFamily="49" charset="0"/>
              </a:rPr>
              <a:t>eng</a:t>
            </a:r>
            <a:r>
              <a:rPr lang="en-GB" sz="1400" b="1" dirty="0">
                <a:solidFill>
                  <a:srgbClr val="000000"/>
                </a:solidFill>
                <a:latin typeface="Consolas" panose="020B0609020204030204" pitchFamily="49" charset="0"/>
              </a:rPr>
              <a:t>;</a:t>
            </a:r>
          </a:p>
          <a:p>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r>
              <a:rPr lang="en-GB" sz="1400" dirty="0" smtClean="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Rectangle 4"/>
          <p:cNvSpPr/>
          <p:nvPr/>
        </p:nvSpPr>
        <p:spPr>
          <a:xfrm>
            <a:off x="898850" y="4313491"/>
            <a:ext cx="3287484" cy="1600438"/>
          </a:xfrm>
          <a:prstGeom prst="rect">
            <a:avLst/>
          </a:prstGeom>
          <a:solidFill>
            <a:schemeClr val="accent5">
              <a:lumMod val="20000"/>
              <a:lumOff val="8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qa;</a:t>
            </a:r>
          </a:p>
          <a:p>
            <a:endParaRPr lang="en-GB" sz="1400" dirty="0">
              <a:latin typeface="Consolas" panose="020B0609020204030204" pitchFamily="49" charset="0"/>
            </a:endParaRPr>
          </a:p>
          <a:p>
            <a:r>
              <a:rPr lang="en-GB" sz="1400" b="1" dirty="0" smtClean="0">
                <a:solidFill>
                  <a:srgbClr val="7F0055"/>
                </a:solidFill>
                <a:latin typeface="Consolas" panose="020B0609020204030204" pitchFamily="49" charset="0"/>
              </a:rPr>
              <a:t>class</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Engine {</a:t>
            </a: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Engine(</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capacity</a:t>
            </a:r>
            <a:r>
              <a:rPr lang="en-GB" sz="1400" b="1" dirty="0">
                <a:solidFill>
                  <a:srgbClr val="000000"/>
                </a:solidFill>
                <a:latin typeface="Consolas" panose="020B0609020204030204" pitchFamily="49" charset="0"/>
              </a:rPr>
              <a:t>) {</a:t>
            </a:r>
          </a:p>
          <a:p>
            <a:r>
              <a:rPr lang="en-GB" sz="1400" b="1" dirty="0" smtClean="0">
                <a:solidFill>
                  <a:srgbClr val="7F0055"/>
                </a:solidFill>
                <a:latin typeface="Consolas" panose="020B0609020204030204" pitchFamily="49" charset="0"/>
              </a:rPr>
              <a:t>    // code</a:t>
            </a:r>
            <a:endParaRPr lang="en-GB" sz="1400" b="1" dirty="0">
              <a:solidFill>
                <a:srgbClr val="000000"/>
              </a:solidFill>
              <a:latin typeface="Consolas" panose="020B0609020204030204" pitchFamily="49" charset="0"/>
            </a:endParaRPr>
          </a:p>
          <a:p>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a:t>
            </a:r>
            <a:endParaRPr lang="en-GB" sz="1400" dirty="0"/>
          </a:p>
        </p:txBody>
      </p:sp>
      <p:sp>
        <p:nvSpPr>
          <p:cNvPr id="8" name="Rectangle 7"/>
          <p:cNvSpPr/>
          <p:nvPr/>
        </p:nvSpPr>
        <p:spPr>
          <a:xfrm>
            <a:off x="4288013" y="1384767"/>
            <a:ext cx="4195664" cy="1384995"/>
          </a:xfrm>
          <a:prstGeom prst="rect">
            <a:avLst/>
          </a:prstGeom>
          <a:solidFill>
            <a:schemeClr val="accent5">
              <a:lumMod val="20000"/>
              <a:lumOff val="8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qa;</a:t>
            </a:r>
          </a:p>
          <a:p>
            <a:r>
              <a:rPr lang="en-GB" sz="1400" b="1" dirty="0" smtClean="0">
                <a:solidFill>
                  <a:srgbClr val="7F0055"/>
                </a:solidFill>
                <a:latin typeface="Consolas" panose="020B0609020204030204" pitchFamily="49" charset="0"/>
              </a:rPr>
              <a:t/>
            </a:r>
            <a:br>
              <a:rPr lang="en-GB" sz="1400" b="1" dirty="0" smtClean="0">
                <a:solidFill>
                  <a:srgbClr val="7F0055"/>
                </a:solidFill>
                <a:latin typeface="Consolas" panose="020B0609020204030204" pitchFamily="49" charset="0"/>
              </a:rPr>
            </a:br>
            <a:r>
              <a:rPr lang="en-GB" sz="1400" b="1" dirty="0" smtClean="0">
                <a:solidFill>
                  <a:srgbClr val="7F0055"/>
                </a:solidFill>
                <a:latin typeface="Consolas" panose="020B0609020204030204" pitchFamily="49" charset="0"/>
              </a:rPr>
              <a:t>public</a:t>
            </a:r>
            <a:r>
              <a:rPr lang="en-GB" sz="1400" b="1" dirty="0" smtClean="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smtClean="0">
                <a:solidFill>
                  <a:srgbClr val="000000"/>
                </a:solidFill>
                <a:latin typeface="Consolas" panose="020B0609020204030204" pitchFamily="49" charset="0"/>
              </a:rPr>
              <a:t>  Car </a:t>
            </a:r>
            <a:r>
              <a:rPr lang="en-GB" sz="1400" b="1" dirty="0" err="1">
                <a:solidFill>
                  <a:srgbClr val="6A3E3E"/>
                </a:solidFill>
                <a:latin typeface="Consolas" panose="020B0609020204030204" pitchFamily="49" charset="0"/>
              </a:rPr>
              <a:t>myCar</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p>
          <a:p>
            <a:r>
              <a:rPr lang="en-GB" sz="1400" b="1" dirty="0" smtClean="0">
                <a:solidFill>
                  <a:srgbClr val="000000"/>
                </a:solidFill>
                <a:latin typeface="Consolas" panose="020B0609020204030204" pitchFamily="49" charset="0"/>
              </a:rPr>
              <a:t>  Engine </a:t>
            </a:r>
            <a:r>
              <a:rPr lang="en-GB" sz="1400" b="1" dirty="0" err="1">
                <a:solidFill>
                  <a:srgbClr val="6A3E3E"/>
                </a:solidFill>
                <a:latin typeface="Consolas" panose="020B0609020204030204" pitchFamily="49" charset="0"/>
              </a:rPr>
              <a:t>myEngin</a:t>
            </a:r>
            <a:r>
              <a:rPr lang="en-GB" sz="1400" b="1" dirty="0">
                <a:solidFill>
                  <a:srgbClr val="000000"/>
                </a:solidFill>
                <a:latin typeface="Consolas" panose="020B0609020204030204" pitchFamily="49" charset="0"/>
              </a:rPr>
              <a:t> = </a:t>
            </a:r>
            <a:r>
              <a:rPr lang="en-GB" sz="1400" b="1" dirty="0" err="1">
                <a:solidFill>
                  <a:srgbClr val="6A3E3E"/>
                </a:solidFill>
                <a:latin typeface="Consolas" panose="020B0609020204030204" pitchFamily="49" charset="0"/>
              </a:rPr>
              <a:t>myCar</a:t>
            </a:r>
            <a:r>
              <a:rPr lang="en-GB" sz="1400" b="1" dirty="0" err="1">
                <a:solidFill>
                  <a:srgbClr val="000000"/>
                </a:solidFill>
                <a:latin typeface="Consolas" panose="020B0609020204030204" pitchFamily="49" charset="0"/>
              </a:rPr>
              <a:t>.getEngine</a:t>
            </a:r>
            <a:r>
              <a:rPr lang="en-GB" sz="1400" b="1" dirty="0">
                <a:solidFill>
                  <a:srgbClr val="000000"/>
                </a:solidFill>
                <a:latin typeface="Consolas" panose="020B0609020204030204" pitchFamily="49" charset="0"/>
              </a:rPr>
              <a:t>();</a:t>
            </a:r>
          </a:p>
          <a:p>
            <a:r>
              <a:rPr lang="en-GB" sz="1400" b="1" dirty="0" smtClean="0">
                <a:solidFill>
                  <a:srgbClr val="000000"/>
                </a:solidFill>
                <a:latin typeface="Consolas" panose="020B0609020204030204" pitchFamily="49" charset="0"/>
              </a:rPr>
              <a:t>}</a:t>
            </a:r>
            <a:endParaRPr lang="en-GB" sz="1400" b="1" dirty="0"/>
          </a:p>
        </p:txBody>
      </p:sp>
      <p:sp>
        <p:nvSpPr>
          <p:cNvPr id="9" name="Rectangle 8"/>
          <p:cNvSpPr/>
          <p:nvPr/>
        </p:nvSpPr>
        <p:spPr>
          <a:xfrm>
            <a:off x="6684427" y="3037407"/>
            <a:ext cx="5266534" cy="2185214"/>
          </a:xfrm>
          <a:prstGeom prst="rect">
            <a:avLst/>
          </a:prstGeom>
          <a:solidFill>
            <a:schemeClr val="accent1">
              <a:lumMod val="10000"/>
              <a:lumOff val="90000"/>
            </a:schemeClr>
          </a:solidFill>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smtClean="0">
                <a:solidFill>
                  <a:srgbClr val="000000"/>
                </a:solidFill>
                <a:latin typeface="Consolas" panose="020B0609020204030204" pitchFamily="49" charset="0"/>
              </a:rPr>
              <a:t>sales;</a:t>
            </a:r>
            <a:endParaRPr lang="en-GB" sz="1400" b="1" dirty="0">
              <a:solidFill>
                <a:srgbClr val="000000"/>
              </a:solidFill>
              <a:latin typeface="Consolas" panose="020B0609020204030204" pitchFamily="49" charset="0"/>
            </a:endParaRPr>
          </a:p>
          <a:p>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qa.*;</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smtClean="0">
                <a:solidFill>
                  <a:srgbClr val="000000"/>
                </a:solidFill>
                <a:latin typeface="Consolas" panose="020B0609020204030204" pitchFamily="49" charset="0"/>
              </a:rPr>
              <a:t>       Car </a:t>
            </a:r>
            <a:r>
              <a:rPr lang="en-GB" sz="1400" dirty="0" err="1">
                <a:solidFill>
                  <a:srgbClr val="6A3E3E"/>
                </a:solidFill>
                <a:latin typeface="Consolas" panose="020B0609020204030204" pitchFamily="49" charset="0"/>
              </a:rPr>
              <a:t>myCar</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p>
          <a:p>
            <a:r>
              <a:rPr lang="en-GB" sz="1400" dirty="0" smtClean="0">
                <a:solidFill>
                  <a:srgbClr val="000000"/>
                </a:solidFill>
                <a:latin typeface="Consolas" panose="020B0609020204030204" pitchFamily="49" charset="0"/>
              </a:rPr>
              <a:t>          </a:t>
            </a:r>
            <a:r>
              <a:rPr lang="en-GB" sz="1400" dirty="0" smtClean="0">
                <a:solidFill>
                  <a:srgbClr val="C00000"/>
                </a:solidFill>
                <a:latin typeface="Arial" pitchFamily="34" charset="0"/>
                <a:cs typeface="Arial" pitchFamily="34" charset="0"/>
                <a:sym typeface="Wingdings" panose="05000000000000000000" pitchFamily="2" charset="2"/>
              </a:rPr>
              <a:t> </a:t>
            </a:r>
            <a:r>
              <a:rPr lang="en-GB" sz="2400" dirty="0">
                <a:solidFill>
                  <a:srgbClr val="C00000"/>
                </a:solidFill>
                <a:latin typeface="Arial" pitchFamily="34" charset="0"/>
                <a:cs typeface="Arial" pitchFamily="34" charset="0"/>
                <a:sym typeface="Wingdings" panose="05000000000000000000" pitchFamily="2" charset="2"/>
              </a:rPr>
              <a:t> </a:t>
            </a:r>
            <a:r>
              <a:rPr lang="en-GB" sz="1400" b="1" dirty="0" smtClean="0">
                <a:solidFill>
                  <a:srgbClr val="000000"/>
                </a:solidFill>
                <a:latin typeface="Consolas" panose="020B0609020204030204" pitchFamily="49" charset="0"/>
              </a:rPr>
              <a:t>Engine </a:t>
            </a:r>
            <a:r>
              <a:rPr lang="en-GB" sz="1400" b="1" dirty="0" err="1">
                <a:solidFill>
                  <a:srgbClr val="6A3E3E"/>
                </a:solidFill>
                <a:latin typeface="Consolas" panose="020B0609020204030204" pitchFamily="49" charset="0"/>
              </a:rPr>
              <a:t>myEngin</a:t>
            </a:r>
            <a:r>
              <a:rPr lang="en-GB" sz="1400" b="1" dirty="0">
                <a:solidFill>
                  <a:srgbClr val="000000"/>
                </a:solidFill>
                <a:latin typeface="Consolas" panose="020B0609020204030204" pitchFamily="49" charset="0"/>
              </a:rPr>
              <a:t> = </a:t>
            </a:r>
            <a:r>
              <a:rPr lang="en-GB" sz="1400" b="1" dirty="0" err="1">
                <a:solidFill>
                  <a:srgbClr val="6A3E3E"/>
                </a:solidFill>
                <a:latin typeface="Consolas" panose="020B0609020204030204" pitchFamily="49" charset="0"/>
              </a:rPr>
              <a:t>myCar</a:t>
            </a:r>
            <a:r>
              <a:rPr lang="en-GB" sz="1400" b="1" dirty="0" err="1">
                <a:solidFill>
                  <a:srgbClr val="000000"/>
                </a:solidFill>
                <a:latin typeface="Consolas" panose="020B0609020204030204" pitchFamily="49" charset="0"/>
              </a:rPr>
              <a:t>.getEngine</a:t>
            </a:r>
            <a:r>
              <a:rPr lang="en-GB" sz="1400" b="1" dirty="0" smtClean="0">
                <a:solidFill>
                  <a:srgbClr val="000000"/>
                </a:solidFill>
                <a:latin typeface="Consolas" panose="020B0609020204030204" pitchFamily="49" charset="0"/>
              </a:rPr>
              <a:t>(); </a:t>
            </a:r>
            <a:endParaRPr lang="en-GB" sz="1400" b="1"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a:t>
            </a:r>
          </a:p>
        </p:txBody>
      </p:sp>
      <p:sp>
        <p:nvSpPr>
          <p:cNvPr id="11" name="Freeform 10"/>
          <p:cNvSpPr/>
          <p:nvPr/>
        </p:nvSpPr>
        <p:spPr>
          <a:xfrm>
            <a:off x="4217440" y="2711811"/>
            <a:ext cx="1894114" cy="3511709"/>
          </a:xfrm>
          <a:custGeom>
            <a:avLst/>
            <a:gdLst>
              <a:gd name="connsiteX0" fmla="*/ 1894114 w 1894114"/>
              <a:gd name="connsiteY0" fmla="*/ 190011 h 3511709"/>
              <a:gd name="connsiteX1" fmla="*/ 326571 w 1894114"/>
              <a:gd name="connsiteY1" fmla="*/ 236664 h 3511709"/>
              <a:gd name="connsiteX2" fmla="*/ 139959 w 1894114"/>
              <a:gd name="connsiteY2" fmla="*/ 2531994 h 3511709"/>
              <a:gd name="connsiteX3" fmla="*/ 167951 w 1894114"/>
              <a:gd name="connsiteY3" fmla="*/ 3493047 h 3511709"/>
              <a:gd name="connsiteX4" fmla="*/ 167951 w 1894114"/>
              <a:gd name="connsiteY4" fmla="*/ 3493047 h 3511709"/>
              <a:gd name="connsiteX5" fmla="*/ 0 w 1894114"/>
              <a:gd name="connsiteY5" fmla="*/ 3511709 h 35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4114" h="3511709">
                <a:moveTo>
                  <a:pt x="1894114" y="190011"/>
                </a:moveTo>
                <a:cubicBezTo>
                  <a:pt x="1256522" y="18172"/>
                  <a:pt x="618930" y="-153667"/>
                  <a:pt x="326571" y="236664"/>
                </a:cubicBezTo>
                <a:cubicBezTo>
                  <a:pt x="34212" y="626995"/>
                  <a:pt x="166396" y="1989264"/>
                  <a:pt x="139959" y="2531994"/>
                </a:cubicBezTo>
                <a:cubicBezTo>
                  <a:pt x="113522" y="3074724"/>
                  <a:pt x="167951" y="3493047"/>
                  <a:pt x="167951" y="3493047"/>
                </a:cubicBezTo>
                <a:lnTo>
                  <a:pt x="167951" y="3493047"/>
                </a:lnTo>
                <a:cubicBezTo>
                  <a:pt x="139959" y="3496157"/>
                  <a:pt x="87086" y="3494603"/>
                  <a:pt x="0" y="351170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2"/>
          <p:cNvSpPr/>
          <p:nvPr/>
        </p:nvSpPr>
        <p:spPr>
          <a:xfrm rot="21202542">
            <a:off x="4188447" y="2758867"/>
            <a:ext cx="1581027" cy="2011057"/>
          </a:xfrm>
          <a:custGeom>
            <a:avLst/>
            <a:gdLst>
              <a:gd name="connsiteX0" fmla="*/ 1581027 w 1581027"/>
              <a:gd name="connsiteY0" fmla="*/ 164304 h 2011057"/>
              <a:gd name="connsiteX1" fmla="*/ 190766 w 1581027"/>
              <a:gd name="connsiteY1" fmla="*/ 164304 h 2011057"/>
              <a:gd name="connsiteX2" fmla="*/ 13484 w 1581027"/>
              <a:gd name="connsiteY2" fmla="*/ 1871806 h 2011057"/>
              <a:gd name="connsiteX3" fmla="*/ 13484 w 1581027"/>
              <a:gd name="connsiteY3" fmla="*/ 1918459 h 2011057"/>
              <a:gd name="connsiteX4" fmla="*/ 22815 w 1581027"/>
              <a:gd name="connsiteY4" fmla="*/ 1965112 h 2011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027" h="2011057">
                <a:moveTo>
                  <a:pt x="1581027" y="164304"/>
                </a:moveTo>
                <a:cubicBezTo>
                  <a:pt x="1016525" y="22012"/>
                  <a:pt x="452023" y="-120280"/>
                  <a:pt x="190766" y="164304"/>
                </a:cubicBezTo>
                <a:cubicBezTo>
                  <a:pt x="-70491" y="448888"/>
                  <a:pt x="43031" y="1579447"/>
                  <a:pt x="13484" y="1871806"/>
                </a:cubicBezTo>
                <a:cubicBezTo>
                  <a:pt x="-16063" y="2164165"/>
                  <a:pt x="11929" y="1902908"/>
                  <a:pt x="13484" y="1918459"/>
                </a:cubicBezTo>
                <a:cubicBezTo>
                  <a:pt x="15039" y="1934010"/>
                  <a:pt x="-14507" y="1969777"/>
                  <a:pt x="22815" y="1965112"/>
                </a:cubicBezTo>
              </a:path>
            </a:pathLst>
          </a:custGeom>
          <a:noFill/>
          <a:ln w="28575">
            <a:solidFill>
              <a:srgbClr val="C0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3"/>
              </a:solidFill>
            </a:endParaRPr>
          </a:p>
        </p:txBody>
      </p:sp>
      <p:sp>
        <p:nvSpPr>
          <p:cNvPr id="14" name="Rounded Rectangular Callout 13"/>
          <p:cNvSpPr/>
          <p:nvPr/>
        </p:nvSpPr>
        <p:spPr>
          <a:xfrm>
            <a:off x="9116010" y="2631229"/>
            <a:ext cx="2118049" cy="531845"/>
          </a:xfrm>
          <a:prstGeom prst="wedgeRoundRectCallout">
            <a:avLst>
              <a:gd name="adj1" fmla="val -21274"/>
              <a:gd name="adj2" fmla="val 69518"/>
              <a:gd name="adj3" fmla="val 16667"/>
            </a:avLst>
          </a:prstGeom>
          <a:solidFill>
            <a:schemeClr val="tx2"/>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a:t>
            </a:r>
            <a:r>
              <a:rPr lang="en-GB" b="1" dirty="0" smtClean="0">
                <a:solidFill>
                  <a:schemeClr val="tx1"/>
                </a:solidFill>
              </a:rPr>
              <a:t>ales</a:t>
            </a:r>
            <a:r>
              <a:rPr lang="en-GB" sz="1600" dirty="0" smtClean="0">
                <a:solidFill>
                  <a:schemeClr val="tx1"/>
                </a:solidFill>
              </a:rPr>
              <a:t> package</a:t>
            </a:r>
            <a:endParaRPr lang="en-GB" sz="1600" dirty="0">
              <a:solidFill>
                <a:schemeClr val="tx1"/>
              </a:solidFill>
            </a:endParaRPr>
          </a:p>
        </p:txBody>
      </p:sp>
      <p:sp>
        <p:nvSpPr>
          <p:cNvPr id="15" name="TextBox 14"/>
          <p:cNvSpPr txBox="1"/>
          <p:nvPr/>
        </p:nvSpPr>
        <p:spPr>
          <a:xfrm rot="18138407">
            <a:off x="4063938" y="3220881"/>
            <a:ext cx="1270272" cy="368157"/>
          </a:xfrm>
          <a:prstGeom prst="rect">
            <a:avLst/>
          </a:prstGeom>
        </p:spPr>
        <p:txBody>
          <a:bodyPr vert="horz" wrap="none" lIns="0" tIns="0" rIns="0" bIns="0" rtlCol="0" anchor="t" anchorCtr="0">
            <a:normAutofit/>
          </a:bodyPr>
          <a:lstStyle/>
          <a:p>
            <a:r>
              <a:rPr lang="en-GB" b="1" dirty="0"/>
              <a:t>qa</a:t>
            </a:r>
            <a:r>
              <a:rPr lang="en-GB" dirty="0"/>
              <a:t> </a:t>
            </a:r>
            <a:r>
              <a:rPr lang="en-GB" dirty="0">
                <a:solidFill>
                  <a:schemeClr val="accent3"/>
                </a:solidFill>
              </a:rPr>
              <a:t>package</a:t>
            </a:r>
          </a:p>
          <a:p>
            <a:pPr algn="l"/>
            <a:endParaRPr lang="en-GB" dirty="0" smtClean="0"/>
          </a:p>
        </p:txBody>
      </p:sp>
      <p:sp>
        <p:nvSpPr>
          <p:cNvPr id="3" name="Rectangle 2"/>
          <p:cNvSpPr/>
          <p:nvPr/>
        </p:nvSpPr>
        <p:spPr>
          <a:xfrm>
            <a:off x="7556064" y="5484719"/>
            <a:ext cx="3677995" cy="584775"/>
          </a:xfrm>
          <a:prstGeom prst="rect">
            <a:avLst/>
          </a:prstGeom>
          <a:ln w="28575">
            <a:prstDash val="sysDot"/>
          </a:ln>
        </p:spPr>
        <p:style>
          <a:lnRef idx="2">
            <a:schemeClr val="accent4"/>
          </a:lnRef>
          <a:fillRef idx="1">
            <a:schemeClr val="lt1"/>
          </a:fillRef>
          <a:effectRef idx="0">
            <a:schemeClr val="accent4"/>
          </a:effectRef>
          <a:fontRef idx="minor">
            <a:schemeClr val="dk1"/>
          </a:fontRef>
        </p:style>
        <p:txBody>
          <a:bodyPr wrap="square">
            <a:spAutoFit/>
          </a:bodyPr>
          <a:lstStyle/>
          <a:p>
            <a:r>
              <a:rPr lang="en-GB" sz="1600" dirty="0" smtClean="0"/>
              <a:t>Cannot hold an </a:t>
            </a:r>
            <a:r>
              <a:rPr lang="en-GB" sz="1600" dirty="0" smtClean="0">
                <a:solidFill>
                  <a:schemeClr val="accent4">
                    <a:lumMod val="75000"/>
                  </a:schemeClr>
                </a:solidFill>
              </a:rPr>
              <a:t>Engine</a:t>
            </a:r>
            <a:r>
              <a:rPr lang="en-GB" sz="1600" dirty="0" smtClean="0"/>
              <a:t> </a:t>
            </a:r>
            <a:r>
              <a:rPr lang="en-GB" sz="1600" dirty="0"/>
              <a:t>reference </a:t>
            </a:r>
            <a:r>
              <a:rPr lang="en-GB" sz="1600" dirty="0" smtClean="0"/>
              <a:t>here </a:t>
            </a:r>
            <a:br>
              <a:rPr lang="en-GB" sz="1600" dirty="0" smtClean="0"/>
            </a:br>
            <a:r>
              <a:rPr lang="en-GB" sz="1600" dirty="0">
                <a:solidFill>
                  <a:schemeClr val="accent4">
                    <a:lumMod val="75000"/>
                  </a:schemeClr>
                </a:solidFill>
              </a:rPr>
              <a:t>Engine</a:t>
            </a:r>
            <a:r>
              <a:rPr lang="en-GB" sz="1600" dirty="0" smtClean="0"/>
              <a:t> is </a:t>
            </a:r>
            <a:r>
              <a:rPr lang="en-GB" sz="1600" dirty="0"/>
              <a:t>not be </a:t>
            </a:r>
            <a:r>
              <a:rPr lang="en-GB" sz="1600" dirty="0" smtClean="0"/>
              <a:t>visible in this package</a:t>
            </a:r>
            <a:endParaRPr lang="en-GB" sz="1600" dirty="0"/>
          </a:p>
        </p:txBody>
      </p:sp>
    </p:spTree>
    <p:extLst>
      <p:ext uri="{BB962C8B-B14F-4D97-AF65-F5344CB8AC3E}">
        <p14:creationId xmlns:p14="http://schemas.microsoft.com/office/powerpoint/2010/main" val="1898724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New </a:t>
            </a:r>
            <a:r>
              <a:rPr lang="en-GB" dirty="0"/>
              <a:t>Value type called </a:t>
            </a:r>
            <a:r>
              <a:rPr lang="en-GB" b="1" dirty="0" err="1"/>
              <a:t>struct</a:t>
            </a:r>
            <a:endParaRPr lang="en-GB" b="1"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Mainly used to package small number of other Value types together</a:t>
            </a:r>
          </a:p>
          <a:p>
            <a:pPr marL="342900" indent="-342900">
              <a:buFont typeface="Arial" panose="020B0604020202020204" pitchFamily="34" charset="0"/>
              <a:buChar char="•"/>
            </a:pPr>
            <a:r>
              <a:rPr lang="en-GB" dirty="0"/>
              <a:t>Can be instantiated without using a new operator. </a:t>
            </a:r>
          </a:p>
          <a:p>
            <a:pPr marL="342900" indent="-342900">
              <a:buFont typeface="Arial" panose="020B0604020202020204" pitchFamily="34" charset="0"/>
              <a:buChar char="•"/>
            </a:pPr>
            <a:r>
              <a:rPr lang="en-GB" dirty="0"/>
              <a:t>Can declare constructors that have parameters. </a:t>
            </a:r>
          </a:p>
          <a:p>
            <a:pPr marL="342900" indent="-342900">
              <a:buFont typeface="Arial" panose="020B0604020202020204" pitchFamily="34" charset="0"/>
              <a:buChar char="•"/>
            </a:pPr>
            <a:r>
              <a:rPr lang="en-GB" dirty="0"/>
              <a:t>Can have fields and properties like classes</a:t>
            </a:r>
          </a:p>
          <a:p>
            <a:pPr marL="342900" indent="-342900">
              <a:buFont typeface="Arial" panose="020B0604020202020204" pitchFamily="34" charset="0"/>
              <a:buChar char="•"/>
            </a:pPr>
            <a:r>
              <a:rPr lang="en-GB" dirty="0"/>
              <a:t>Cannot inherit from another</a:t>
            </a:r>
            <a:r>
              <a:rPr lang="en-GB" b="1" dirty="0"/>
              <a:t> </a:t>
            </a:r>
            <a:r>
              <a:rPr lang="en-GB" b="1" dirty="0" err="1"/>
              <a:t>struct</a:t>
            </a:r>
            <a:r>
              <a:rPr lang="en-GB" dirty="0"/>
              <a:t> or class (</a:t>
            </a:r>
            <a:r>
              <a:rPr lang="en-GB" b="1" dirty="0"/>
              <a:t>no OO</a:t>
            </a:r>
            <a:r>
              <a:rPr lang="en-GB" dirty="0" smtClean="0"/>
              <a:t>!)</a:t>
            </a:r>
          </a:p>
          <a:p>
            <a:pPr marL="342900" indent="-342900">
              <a:buFont typeface="Arial" panose="020B0604020202020204" pitchFamily="34" charset="0"/>
              <a:buChar char="•"/>
            </a:pPr>
            <a:r>
              <a:rPr lang="en-GB" b="1" dirty="0" smtClean="0"/>
              <a:t>Is passed by value (copy) to a method</a:t>
            </a:r>
            <a:endParaRPr lang="en-GB" b="1" dirty="0"/>
          </a:p>
          <a:p>
            <a:pPr marL="342900" indent="-342900">
              <a:buFont typeface="Arial" panose="020B0604020202020204" pitchFamily="34" charset="0"/>
              <a:buChar char="•"/>
            </a:pPr>
            <a:endParaRPr lang="en-GB" b="1" dirty="0"/>
          </a:p>
        </p:txBody>
      </p:sp>
      <p:sp>
        <p:nvSpPr>
          <p:cNvPr id="4" name="Rectangle 3"/>
          <p:cNvSpPr/>
          <p:nvPr/>
        </p:nvSpPr>
        <p:spPr>
          <a:xfrm>
            <a:off x="6749832" y="1815813"/>
            <a:ext cx="5107680" cy="206210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0000FF"/>
                </a:solidFill>
                <a:latin typeface="Consolas" panose="020B0609020204030204" pitchFamily="49" charset="0"/>
              </a:rPr>
              <a:t>struct</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Coordinate</a:t>
            </a:r>
            <a:r>
              <a:rPr lang="en-GB" sz="1600" b="1" dirty="0">
                <a:solidFill>
                  <a:srgbClr val="000000"/>
                </a:solidFill>
                <a:latin typeface="Consolas" panose="020B0609020204030204" pitchFamily="49" charset="0"/>
              </a:rPr>
              <a:t> {</a:t>
            </a:r>
          </a:p>
          <a:p>
            <a:r>
              <a:rPr lang="fr-FR" sz="1600" b="1" dirty="0">
                <a:solidFill>
                  <a:srgbClr val="000000"/>
                </a:solidFill>
                <a:latin typeface="Consolas" panose="020B0609020204030204" pitchFamily="49" charset="0"/>
              </a:rPr>
              <a:t>    </a:t>
            </a:r>
            <a:r>
              <a:rPr lang="fr-FR" sz="1600" b="1" dirty="0">
                <a:solidFill>
                  <a:srgbClr val="0000FF"/>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0000FF"/>
                </a:solidFill>
                <a:latin typeface="Consolas" panose="020B0609020204030204" pitchFamily="49" charset="0"/>
              </a:rPr>
              <a:t>int</a:t>
            </a:r>
            <a:r>
              <a:rPr lang="fr-FR" sz="1600" b="1" dirty="0">
                <a:solidFill>
                  <a:srgbClr val="000000"/>
                </a:solidFill>
                <a:latin typeface="Consolas" panose="020B0609020204030204" pitchFamily="49" charset="0"/>
              </a:rPr>
              <a:t> X, Y, Z;</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DateTime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dateTime</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Coordinate(</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x,</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y,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z ) {</a:t>
            </a:r>
          </a:p>
          <a:p>
            <a:r>
              <a:rPr lang="en-GB" sz="1600" b="1" dirty="0">
                <a:solidFill>
                  <a:srgbClr val="000000"/>
                </a:solidFill>
                <a:latin typeface="Consolas" panose="020B0609020204030204" pitchFamily="49" charset="0"/>
              </a:rPr>
              <a:t>        X = x;  Y = y; Z = z;</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dateTime</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DateTime.Now</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5" name="Rectangle 4"/>
          <p:cNvSpPr/>
          <p:nvPr/>
        </p:nvSpPr>
        <p:spPr>
          <a:xfrm>
            <a:off x="4094372" y="4008006"/>
            <a:ext cx="5965634" cy="132343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Main(</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Coordinate </a:t>
            </a:r>
            <a:r>
              <a:rPr lang="en-GB" sz="1600" b="1" dirty="0" err="1">
                <a:solidFill>
                  <a:srgbClr val="000000"/>
                </a:solidFill>
                <a:latin typeface="Consolas" panose="020B0609020204030204" pitchFamily="49" charset="0"/>
              </a:rPr>
              <a:t>coord</a:t>
            </a:r>
            <a:r>
              <a:rPr lang="en-GB" sz="1600" b="1" dirty="0">
                <a:solidFill>
                  <a:srgbClr val="000000"/>
                </a:solidFill>
                <a:latin typeface="Consolas" panose="020B0609020204030204" pitchFamily="49" charset="0"/>
              </a:rPr>
              <a:t>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Coordinate( 1,2,3);</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coord.X</a:t>
            </a:r>
            <a:r>
              <a:rPr lang="en-GB" sz="1600" b="1" dirty="0">
                <a:solidFill>
                  <a:srgbClr val="000000"/>
                </a:solidFill>
                <a:latin typeface="Consolas" panose="020B0609020204030204" pitchFamily="49" charset="0"/>
              </a:rPr>
              <a:t> = 10;</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Console.WriteLine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coord.dateTime</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5226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5187821" y="560888"/>
            <a:ext cx="6805832" cy="5899039"/>
          </a:xfrm>
        </p:spPr>
        <p:txBody>
          <a:bodyPr vert="horz" lIns="0" tIns="0" rIns="0" bIns="0" rtlCol="0" anchor="t" anchorCtr="0">
            <a:noAutofit/>
          </a:bodyPr>
          <a:lstStyle/>
          <a:p>
            <a:pPr marL="342900" indent="-342900">
              <a:buChar char="•"/>
            </a:pPr>
            <a:r>
              <a:rPr lang="en-GB" b="1" dirty="0"/>
              <a:t>Types can have:</a:t>
            </a:r>
          </a:p>
          <a:p>
            <a:pPr marL="684000" lvl="1" indent="-342900">
              <a:spcAft>
                <a:spcPts val="650"/>
              </a:spcAft>
              <a:buSzPct val="115000"/>
            </a:pPr>
            <a:r>
              <a:rPr lang="en-GB" dirty="0" smtClean="0"/>
              <a:t>Fields and Methods</a:t>
            </a:r>
            <a:endParaRPr lang="en-GB" dirty="0"/>
          </a:p>
          <a:p>
            <a:pPr marL="684000" lvl="1" indent="-342900">
              <a:spcAft>
                <a:spcPts val="650"/>
              </a:spcAft>
              <a:buSzPct val="115000"/>
            </a:pPr>
            <a:r>
              <a:rPr lang="en-GB" dirty="0"/>
              <a:t>Special constructor methods for object initialisation</a:t>
            </a:r>
          </a:p>
          <a:p>
            <a:pPr marL="684000" lvl="1" indent="-342900">
              <a:spcAft>
                <a:spcPts val="650"/>
              </a:spcAft>
              <a:buSzPct val="115000"/>
            </a:pPr>
            <a:r>
              <a:rPr lang="en-GB" dirty="0"/>
              <a:t>Each can be instance (non-static) or </a:t>
            </a:r>
            <a:r>
              <a:rPr lang="en-GB" dirty="0" smtClean="0"/>
              <a:t/>
            </a:r>
            <a:br>
              <a:rPr lang="en-GB" dirty="0" smtClean="0"/>
            </a:br>
            <a:r>
              <a:rPr lang="en-GB" dirty="0" smtClean="0"/>
              <a:t>static </a:t>
            </a:r>
            <a:r>
              <a:rPr lang="en-GB" dirty="0"/>
              <a:t>(belongs to class)</a:t>
            </a:r>
          </a:p>
          <a:p>
            <a:pPr marL="684000" lvl="1" indent="-342900">
              <a:spcAft>
                <a:spcPts val="650"/>
              </a:spcAft>
              <a:buSzPct val="115000"/>
            </a:pPr>
            <a:endParaRPr lang="en-GB" dirty="0"/>
          </a:p>
          <a:p>
            <a:pPr marL="342900" indent="-342900">
              <a:buChar char="•"/>
            </a:pPr>
            <a:r>
              <a:rPr lang="en-GB" b="1" dirty="0"/>
              <a:t>Member accessibility can be controlled with modifiers</a:t>
            </a:r>
          </a:p>
          <a:p>
            <a:pPr marL="684000" lvl="1" indent="-342900">
              <a:spcAft>
                <a:spcPts val="650"/>
              </a:spcAft>
              <a:buSzPct val="115000"/>
            </a:pPr>
            <a:r>
              <a:rPr lang="en-GB" dirty="0">
                <a:latin typeface="Lucida Console" panose="020B0609040504020204" pitchFamily="49" charset="0"/>
              </a:rPr>
              <a:t>public,  protected,  &lt;default&gt; </a:t>
            </a:r>
            <a:r>
              <a:rPr lang="en-GB" dirty="0"/>
              <a:t>and </a:t>
            </a:r>
            <a:r>
              <a:rPr lang="en-GB" dirty="0">
                <a:latin typeface="Lucida Console" panose="020B0609040504020204" pitchFamily="49" charset="0"/>
              </a:rPr>
              <a:t>private …</a:t>
            </a:r>
          </a:p>
          <a:p>
            <a:pPr marL="342900" indent="-342900">
              <a:buChar char="•"/>
            </a:pPr>
            <a:r>
              <a:rPr lang="en-GB" b="1" dirty="0" smtClean="0"/>
              <a:t>Type </a:t>
            </a:r>
            <a:r>
              <a:rPr lang="en-GB" b="1" dirty="0"/>
              <a:t>visibility though is </a:t>
            </a:r>
            <a:r>
              <a:rPr lang="en-GB" b="1" dirty="0">
                <a:latin typeface="Lucida Console" panose="020B0609040504020204" pitchFamily="49" charset="0"/>
              </a:rPr>
              <a:t>public</a:t>
            </a:r>
            <a:r>
              <a:rPr lang="en-GB" b="1" dirty="0"/>
              <a:t> or </a:t>
            </a:r>
            <a:r>
              <a:rPr lang="en-GB" b="1" dirty="0">
                <a:latin typeface="Lucida Console" panose="020B0609040504020204" pitchFamily="49" charset="0"/>
              </a:rPr>
              <a:t>&lt;default&gt;</a:t>
            </a:r>
          </a:p>
          <a:p>
            <a:pPr marL="342900" indent="-342900">
              <a:buChar char="•"/>
            </a:pPr>
            <a:endParaRPr lang="en-IN" b="1" dirty="0"/>
          </a:p>
        </p:txBody>
      </p:sp>
    </p:spTree>
    <p:extLst>
      <p:ext uri="{BB962C8B-B14F-4D97-AF65-F5344CB8AC3E}">
        <p14:creationId xmlns:p14="http://schemas.microsoft.com/office/powerpoint/2010/main" val="1039016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Hands on Lab</a:t>
            </a:r>
            <a:endParaRPr lang="en-GB" dirty="0"/>
          </a:p>
        </p:txBody>
      </p:sp>
      <p:sp>
        <p:nvSpPr>
          <p:cNvPr id="5" name="Text Placeholder 4"/>
          <p:cNvSpPr>
            <a:spLocks noGrp="1"/>
          </p:cNvSpPr>
          <p:nvPr>
            <p:ph type="body" sz="quarter" idx="10"/>
          </p:nvPr>
        </p:nvSpPr>
        <p:spPr>
          <a:xfrm>
            <a:off x="4327303" y="3525004"/>
            <a:ext cx="7475230" cy="1812540"/>
          </a:xfrm>
        </p:spPr>
        <p:txBody>
          <a:bodyPr vert="horz" lIns="0" tIns="0" rIns="0" bIns="0" rtlCol="0" anchor="t" anchorCtr="0">
            <a:noAutofit/>
          </a:bodyPr>
          <a:lstStyle/>
          <a:p>
            <a:r>
              <a:rPr lang="en-GB" b="1" dirty="0"/>
              <a:t>Author your own types – class Account</a:t>
            </a:r>
          </a:p>
          <a:p>
            <a:pPr marL="342900" lvl="1" indent="-342900">
              <a:buSzPct val="115000"/>
              <a:buFont typeface="Arial" panose="020B0604020202020204" pitchFamily="34" charset="0"/>
              <a:buChar char="•"/>
            </a:pPr>
            <a:r>
              <a:rPr lang="en-GB" dirty="0"/>
              <a:t>Instantiation using multiple constructors</a:t>
            </a:r>
          </a:p>
          <a:p>
            <a:pPr marL="342900" lvl="1" indent="-342900">
              <a:buSzPct val="115000"/>
              <a:buFont typeface="Arial" panose="020B0604020202020204" pitchFamily="34" charset="0"/>
              <a:buChar char="•"/>
            </a:pPr>
            <a:r>
              <a:rPr lang="en-GB" dirty="0"/>
              <a:t>Manipulating  the multiple instances</a:t>
            </a:r>
          </a:p>
          <a:p>
            <a:pPr marL="342900" lvl="1" indent="-342900">
              <a:buSzPct val="115000"/>
              <a:buFont typeface="Arial" panose="020B0604020202020204" pitchFamily="34" charset="0"/>
              <a:buChar char="•"/>
            </a:pPr>
            <a:r>
              <a:rPr lang="en-GB" dirty="0"/>
              <a:t>Using a combination of instance and shared data</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980305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691443" cy="51893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understand how to define the functionality of types</a:t>
            </a:r>
          </a:p>
          <a:p>
            <a:pPr marL="342900" indent="-342900">
              <a:buChar char="•"/>
            </a:pPr>
            <a:r>
              <a:rPr lang="en-GB" b="1" dirty="0"/>
              <a:t>Contents</a:t>
            </a:r>
          </a:p>
          <a:p>
            <a:pPr marL="684000" lvl="1" indent="-342900">
              <a:buSzPct val="115000"/>
            </a:pPr>
            <a:r>
              <a:rPr lang="en-US" dirty="0"/>
              <a:t>static – what does it mean? </a:t>
            </a:r>
          </a:p>
          <a:p>
            <a:pPr marL="684000" lvl="1" indent="-342900">
              <a:buSzPct val="115000"/>
            </a:pPr>
            <a:r>
              <a:rPr lang="en-US" dirty="0" smtClean="0"/>
              <a:t>When to use a static field, property or method</a:t>
            </a:r>
            <a:endParaRPr lang="en-US" dirty="0"/>
          </a:p>
          <a:p>
            <a:pPr marL="342900" indent="-342900">
              <a:buChar char="•"/>
            </a:pPr>
            <a:endParaRPr lang="en-GB" b="1" dirty="0" smtClean="0"/>
          </a:p>
          <a:p>
            <a:pPr marL="342900" indent="-342900">
              <a:buChar char="•"/>
            </a:pPr>
            <a:r>
              <a:rPr lang="en-GB" b="1" dirty="0" smtClean="0"/>
              <a:t>Hands </a:t>
            </a:r>
            <a:r>
              <a:rPr lang="en-GB" b="1" dirty="0"/>
              <a:t>on </a:t>
            </a:r>
            <a:r>
              <a:rPr lang="en-GB" b="1" dirty="0" smtClean="0"/>
              <a:t>Labs</a:t>
            </a:r>
            <a:endParaRPr lang="en-US" dirty="0"/>
          </a:p>
          <a:p>
            <a:pPr marL="342900" indent="-342900">
              <a:buChar char="•"/>
            </a:pPr>
            <a:endParaRPr lang="en-IN" b="1" dirty="0"/>
          </a:p>
        </p:txBody>
      </p:sp>
    </p:spTree>
    <p:extLst>
      <p:ext uri="{BB962C8B-B14F-4D97-AF65-F5344CB8AC3E}">
        <p14:creationId xmlns:p14="http://schemas.microsoft.com/office/powerpoint/2010/main" val="2561354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107984" y="3483970"/>
            <a:ext cx="4149617" cy="643766"/>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Math m = </a:t>
            </a:r>
            <a:r>
              <a:rPr lang="en-GB" dirty="0">
                <a:solidFill>
                  <a:srgbClr val="0000C8"/>
                </a:solidFill>
                <a:latin typeface="Lucida Console" pitchFamily="49" charset="0"/>
              </a:rPr>
              <a:t>new</a:t>
            </a:r>
            <a:r>
              <a:rPr lang="en-GB" dirty="0">
                <a:solidFill>
                  <a:srgbClr val="000000"/>
                </a:solidFill>
                <a:latin typeface="Lucida Console" pitchFamily="49" charset="0"/>
              </a:rPr>
              <a:t> Math();</a:t>
            </a:r>
          </a:p>
          <a:p>
            <a:pPr defTabSz="739775" eaLnBrk="0" hangingPunct="0">
              <a:defRPr/>
            </a:pPr>
            <a:r>
              <a:rPr lang="en-GB" dirty="0" err="1">
                <a:solidFill>
                  <a:srgbClr val="000000"/>
                </a:solidFill>
                <a:latin typeface="Lucida Console" pitchFamily="49" charset="0"/>
              </a:rPr>
              <a:t>m.sqrt</a:t>
            </a:r>
            <a:r>
              <a:rPr lang="en-GB" dirty="0">
                <a:solidFill>
                  <a:srgbClr val="000000"/>
                </a:solidFill>
                <a:latin typeface="Lucida Console" pitchFamily="49" charset="0"/>
              </a:rPr>
              <a:t>(25.6);</a:t>
            </a:r>
          </a:p>
        </p:txBody>
      </p:sp>
      <p:sp>
        <p:nvSpPr>
          <p:cNvPr id="2" name="Title 1"/>
          <p:cNvSpPr>
            <a:spLocks noGrp="1"/>
          </p:cNvSpPr>
          <p:nvPr>
            <p:ph type="title"/>
          </p:nvPr>
        </p:nvSpPr>
        <p:spPr/>
        <p:txBody>
          <a:bodyPr/>
          <a:lstStyle/>
          <a:p>
            <a:r>
              <a:rPr lang="en-GB" dirty="0" smtClean="0"/>
              <a:t>Static – what does it mean</a:t>
            </a:r>
            <a:endParaRPr lang="en-GB" dirty="0"/>
          </a:p>
        </p:txBody>
      </p:sp>
      <p:sp>
        <p:nvSpPr>
          <p:cNvPr id="3" name="Content Placeholder 2"/>
          <p:cNvSpPr>
            <a:spLocks noGrp="1"/>
          </p:cNvSpPr>
          <p:nvPr>
            <p:ph idx="1"/>
          </p:nvPr>
        </p:nvSpPr>
        <p:spPr>
          <a:xfrm>
            <a:off x="341272" y="1368256"/>
            <a:ext cx="11516239" cy="1126215"/>
          </a:xfrm>
        </p:spPr>
        <p:txBody>
          <a:bodyPr vert="horz" lIns="0" tIns="0" rIns="0" bIns="0" rtlCol="0" anchor="t" anchorCtr="0">
            <a:noAutofit/>
          </a:bodyPr>
          <a:lstStyle/>
          <a:p>
            <a:r>
              <a:rPr lang="en-GB" b="1" dirty="0"/>
              <a:t>Static means ‘belongs to the class, not to an instance of the class</a:t>
            </a:r>
          </a:p>
          <a:p>
            <a:pPr marL="342900" lvl="1" indent="-342900">
              <a:buSzPct val="115000"/>
            </a:pPr>
            <a:r>
              <a:rPr lang="en-GB" dirty="0"/>
              <a:t>Static members visible via the class name</a:t>
            </a:r>
          </a:p>
          <a:p>
            <a:pPr marL="342900" lvl="1" indent="-342900">
              <a:buSzPct val="115000"/>
            </a:pPr>
            <a:r>
              <a:rPr lang="en-GB" dirty="0"/>
              <a:t>No requirement to instantiate the class, often a utility </a:t>
            </a:r>
            <a:r>
              <a:rPr lang="en-GB" dirty="0" smtClean="0"/>
              <a:t>class</a:t>
            </a:r>
            <a:endParaRPr lang="en-GB" dirty="0"/>
          </a:p>
        </p:txBody>
      </p:sp>
      <p:sp>
        <p:nvSpPr>
          <p:cNvPr id="4" name="Rectangle 6"/>
          <p:cNvSpPr>
            <a:spLocks noChangeArrowheads="1"/>
          </p:cNvSpPr>
          <p:nvPr/>
        </p:nvSpPr>
        <p:spPr bwMode="auto">
          <a:xfrm>
            <a:off x="1955817" y="3483970"/>
            <a:ext cx="3956048" cy="643766"/>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System s = </a:t>
            </a:r>
            <a:r>
              <a:rPr lang="en-GB" dirty="0">
                <a:solidFill>
                  <a:srgbClr val="0000C8"/>
                </a:solidFill>
                <a:latin typeface="Lucida Console" pitchFamily="49" charset="0"/>
              </a:rPr>
              <a:t>new</a:t>
            </a:r>
            <a:r>
              <a:rPr lang="en-GB" dirty="0">
                <a:solidFill>
                  <a:srgbClr val="000000"/>
                </a:solidFill>
                <a:latin typeface="Lucida Console" pitchFamily="49" charset="0"/>
              </a:rPr>
              <a:t> System();</a:t>
            </a:r>
            <a:endParaRPr lang="en-GB" dirty="0">
              <a:solidFill>
                <a:srgbClr val="008000"/>
              </a:solidFill>
              <a:latin typeface="Lucida Console" pitchFamily="49" charset="0"/>
            </a:endParaRPr>
          </a:p>
          <a:p>
            <a:pPr defTabSz="739775" eaLnBrk="0" hangingPunct="0">
              <a:defRPr/>
            </a:pPr>
            <a:r>
              <a:rPr lang="en-GB" dirty="0" err="1">
                <a:solidFill>
                  <a:srgbClr val="000000"/>
                </a:solidFill>
                <a:latin typeface="Lucida Console" pitchFamily="49" charset="0"/>
              </a:rPr>
              <a:t>s.out.println</a:t>
            </a:r>
            <a:r>
              <a:rPr lang="en-GB" dirty="0">
                <a:solidFill>
                  <a:srgbClr val="000000"/>
                </a:solidFill>
                <a:latin typeface="Lucida Console" pitchFamily="49" charset="0"/>
              </a:rPr>
              <a:t>();</a:t>
            </a:r>
          </a:p>
        </p:txBody>
      </p:sp>
      <p:sp>
        <p:nvSpPr>
          <p:cNvPr id="6" name="Rectangle 21"/>
          <p:cNvSpPr>
            <a:spLocks noChangeArrowheads="1"/>
          </p:cNvSpPr>
          <p:nvPr/>
        </p:nvSpPr>
        <p:spPr bwMode="auto">
          <a:xfrm>
            <a:off x="9075708" y="3581403"/>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7" name="Rectangle 21"/>
          <p:cNvSpPr>
            <a:spLocks noChangeArrowheads="1"/>
          </p:cNvSpPr>
          <p:nvPr/>
        </p:nvSpPr>
        <p:spPr bwMode="auto">
          <a:xfrm>
            <a:off x="9087960" y="3281716"/>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smtClean="0">
                <a:solidFill>
                  <a:srgbClr val="FF3300"/>
                </a:solidFill>
                <a:latin typeface="Wingdings" pitchFamily="2" charset="2"/>
              </a:rPr>
              <a:t></a:t>
            </a:r>
            <a:endParaRPr lang="en-US" sz="4000" dirty="0">
              <a:solidFill>
                <a:srgbClr val="FF3300"/>
              </a:solidFill>
              <a:latin typeface="Wingdings" pitchFamily="2" charset="2"/>
            </a:endParaRPr>
          </a:p>
        </p:txBody>
      </p:sp>
      <p:sp>
        <p:nvSpPr>
          <p:cNvPr id="8" name="Rectangle 21"/>
          <p:cNvSpPr>
            <a:spLocks noChangeArrowheads="1"/>
          </p:cNvSpPr>
          <p:nvPr/>
        </p:nvSpPr>
        <p:spPr bwMode="auto">
          <a:xfrm>
            <a:off x="5444607" y="3306462"/>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9" name="Rectangle 21"/>
          <p:cNvSpPr>
            <a:spLocks noChangeArrowheads="1"/>
          </p:cNvSpPr>
          <p:nvPr/>
        </p:nvSpPr>
        <p:spPr bwMode="auto">
          <a:xfrm>
            <a:off x="5447382" y="3591860"/>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10" name="Rectangle 6"/>
          <p:cNvSpPr>
            <a:spLocks noChangeArrowheads="1"/>
          </p:cNvSpPr>
          <p:nvPr/>
        </p:nvSpPr>
        <p:spPr bwMode="auto">
          <a:xfrm>
            <a:off x="1955817" y="2845448"/>
            <a:ext cx="3956048"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("OK");</a:t>
            </a:r>
          </a:p>
        </p:txBody>
      </p:sp>
      <p:sp>
        <p:nvSpPr>
          <p:cNvPr id="11" name="Rectangle 6"/>
          <p:cNvSpPr>
            <a:spLocks noChangeArrowheads="1"/>
          </p:cNvSpPr>
          <p:nvPr/>
        </p:nvSpPr>
        <p:spPr bwMode="auto">
          <a:xfrm>
            <a:off x="6107984" y="2845448"/>
            <a:ext cx="4149617"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Math.PI</a:t>
            </a:r>
            <a:r>
              <a:rPr lang="en-GB" dirty="0">
                <a:solidFill>
                  <a:srgbClr val="000000"/>
                </a:solidFill>
                <a:latin typeface="Lucida Console" pitchFamily="49" charset="0"/>
              </a:rPr>
              <a:t>);</a:t>
            </a:r>
          </a:p>
        </p:txBody>
      </p:sp>
      <p:sp>
        <p:nvSpPr>
          <p:cNvPr id="12" name="Rectangle 6"/>
          <p:cNvSpPr>
            <a:spLocks noChangeArrowheads="1"/>
          </p:cNvSpPr>
          <p:nvPr/>
        </p:nvSpPr>
        <p:spPr bwMode="auto">
          <a:xfrm>
            <a:off x="2108216" y="4998637"/>
            <a:ext cx="4208607" cy="859210"/>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smtClean="0">
                <a:solidFill>
                  <a:srgbClr val="000000"/>
                </a:solidFill>
                <a:latin typeface="Lucida Console" pitchFamily="49" charset="0"/>
              </a:rPr>
              <a:t>Console </a:t>
            </a:r>
            <a:r>
              <a:rPr lang="en-GB" dirty="0">
                <a:solidFill>
                  <a:srgbClr val="000000"/>
                </a:solidFill>
                <a:latin typeface="Lucida Console" pitchFamily="49" charset="0"/>
              </a:rPr>
              <a:t>c</a:t>
            </a:r>
            <a:r>
              <a:rPr lang="en-GB" dirty="0" smtClean="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smtClean="0">
                <a:solidFill>
                  <a:srgbClr val="000000"/>
                </a:solidFill>
                <a:latin typeface="Lucida Console" pitchFamily="49" charset="0"/>
              </a:rPr>
              <a:t>Console(); </a:t>
            </a:r>
            <a:endParaRPr lang="en-GB" dirty="0">
              <a:solidFill>
                <a:srgbClr val="008000"/>
              </a:solidFill>
              <a:latin typeface="Lucida Console" pitchFamily="49" charset="0"/>
            </a:endParaRPr>
          </a:p>
          <a:p>
            <a:pPr defTabSz="739775" eaLnBrk="0" hangingPunct="0">
              <a:defRPr/>
            </a:pPr>
            <a:r>
              <a:rPr lang="en-GB" dirty="0" err="1">
                <a:solidFill>
                  <a:srgbClr val="000000"/>
                </a:solidFill>
                <a:latin typeface="Consolas" panose="020B0609020204030204" pitchFamily="49" charset="0"/>
              </a:rPr>
              <a:t>c</a:t>
            </a:r>
            <a:r>
              <a:rPr lang="en-GB" dirty="0" err="1" smtClean="0">
                <a:solidFill>
                  <a:srgbClr val="000000"/>
                </a:solidFill>
                <a:latin typeface="Consolas" panose="020B0609020204030204" pitchFamily="49" charset="0"/>
              </a:rPr>
              <a:t>.WriteLine</a:t>
            </a:r>
            <a:r>
              <a:rPr lang="en-GB" dirty="0">
                <a:solidFill>
                  <a:srgbClr val="000000"/>
                </a:solidFill>
                <a:latin typeface="Lucida Console" pitchFamily="49" charset="0"/>
              </a:rPr>
              <a:t>("OK</a:t>
            </a:r>
            <a:r>
              <a:rPr lang="en-GB" dirty="0" smtClean="0">
                <a:solidFill>
                  <a:srgbClr val="000000"/>
                </a:solidFill>
                <a:latin typeface="Lucida Console" pitchFamily="49" charset="0"/>
              </a:rPr>
              <a:t>");   </a:t>
            </a:r>
            <a:r>
              <a:rPr lang="en-US" sz="3200" dirty="0" smtClean="0">
                <a:solidFill>
                  <a:srgbClr val="FF3300"/>
                </a:solidFill>
                <a:latin typeface="Wingdings" pitchFamily="2" charset="2"/>
              </a:rPr>
              <a:t></a:t>
            </a:r>
            <a:endParaRPr lang="en-GB" dirty="0">
              <a:solidFill>
                <a:srgbClr val="000000"/>
              </a:solidFill>
              <a:latin typeface="Lucida Console" pitchFamily="49" charset="0"/>
            </a:endParaRPr>
          </a:p>
        </p:txBody>
      </p:sp>
      <p:sp>
        <p:nvSpPr>
          <p:cNvPr id="15" name="Rectangle 6"/>
          <p:cNvSpPr>
            <a:spLocks noChangeArrowheads="1"/>
          </p:cNvSpPr>
          <p:nvPr/>
        </p:nvSpPr>
        <p:spPr bwMode="auto">
          <a:xfrm>
            <a:off x="2108217" y="4565393"/>
            <a:ext cx="4208606"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Consolas" panose="020B0609020204030204" pitchFamily="49" charset="0"/>
              </a:rPr>
              <a:t>Console.WriteLine</a:t>
            </a:r>
            <a:r>
              <a:rPr lang="en-GB" dirty="0" smtClean="0">
                <a:solidFill>
                  <a:srgbClr val="000000"/>
                </a:solidFill>
                <a:latin typeface="Lucida Console" pitchFamily="49" charset="0"/>
              </a:rPr>
              <a:t>("</a:t>
            </a:r>
            <a:r>
              <a:rPr lang="en-GB" dirty="0">
                <a:solidFill>
                  <a:srgbClr val="000000"/>
                </a:solidFill>
                <a:latin typeface="Lucida Console" pitchFamily="49" charset="0"/>
              </a:rPr>
              <a:t>OK");</a:t>
            </a:r>
          </a:p>
        </p:txBody>
      </p:sp>
      <p:sp>
        <p:nvSpPr>
          <p:cNvPr id="16" name="Oval 15"/>
          <p:cNvSpPr/>
          <p:nvPr/>
        </p:nvSpPr>
        <p:spPr>
          <a:xfrm>
            <a:off x="1268964" y="4866146"/>
            <a:ext cx="755780" cy="6755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Tree>
    <p:extLst>
      <p:ext uri="{BB962C8B-B14F-4D97-AF65-F5344CB8AC3E}">
        <p14:creationId xmlns:p14="http://schemas.microsoft.com/office/powerpoint/2010/main" val="182320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Static fields </a:t>
            </a:r>
            <a:endParaRPr lang="en-GB" dirty="0"/>
          </a:p>
        </p:txBody>
      </p:sp>
      <p:sp>
        <p:nvSpPr>
          <p:cNvPr id="4" name="Rectangle 3"/>
          <p:cNvSpPr/>
          <p:nvPr/>
        </p:nvSpPr>
        <p:spPr>
          <a:xfrm>
            <a:off x="3669240" y="1368277"/>
            <a:ext cx="5745347" cy="1569660"/>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Employee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String </a:t>
            </a:r>
            <a:r>
              <a:rPr lang="en-GB" sz="1600" b="1" i="1" dirty="0" err="1">
                <a:solidFill>
                  <a:srgbClr val="0000C0"/>
                </a:solidFill>
                <a:latin typeface="Consolas" panose="020B0609020204030204" pitchFamily="49" charset="0"/>
              </a:rPr>
              <a:t>companyName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"QA"</a:t>
            </a:r>
            <a:r>
              <a:rPr lang="en-GB" sz="1600" b="1" i="1" dirty="0">
                <a:solidFill>
                  <a:srgbClr val="000000"/>
                </a:solidFill>
                <a:latin typeface="Consolas" panose="020B0609020204030204" pitchFamily="49" charset="0"/>
              </a:rPr>
              <a:t>;</a:t>
            </a:r>
          </a:p>
          <a:p>
            <a:endParaRPr lang="en-GB" sz="1600" b="1" i="1" dirty="0">
              <a:solidFill>
                <a:srgbClr val="00000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u="sng" dirty="0">
                <a:solidFill>
                  <a:srgbClr val="0000C0"/>
                </a:solidFill>
                <a:latin typeface="Consolas" panose="020B0609020204030204" pitchFamily="49" charset="0"/>
              </a:rPr>
              <a:t>name</a:t>
            </a:r>
            <a:r>
              <a:rPr lang="en-GB" sz="1600" b="1" u="sng"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u="sng" dirty="0">
                <a:solidFill>
                  <a:srgbClr val="0000C0"/>
                </a:solidFill>
                <a:latin typeface="Consolas" panose="020B0609020204030204" pitchFamily="49" charset="0"/>
              </a:rPr>
              <a:t>age</a:t>
            </a:r>
            <a:r>
              <a:rPr lang="en-GB" sz="1600" b="1" u="sng"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5" name="Right Arrow 4"/>
          <p:cNvSpPr/>
          <p:nvPr/>
        </p:nvSpPr>
        <p:spPr>
          <a:xfrm>
            <a:off x="3398309" y="1675717"/>
            <a:ext cx="220130" cy="284313"/>
          </a:xfrm>
          <a:prstGeom prst="right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Rectangle 5"/>
          <p:cNvSpPr/>
          <p:nvPr/>
        </p:nvSpPr>
        <p:spPr>
          <a:xfrm>
            <a:off x="4465112" y="3433231"/>
            <a:ext cx="2015066" cy="711200"/>
          </a:xfrm>
          <a:prstGeom prst="rect">
            <a:avLst/>
          </a:prstGeom>
          <a:solidFill>
            <a:srgbClr val="28CFF9">
              <a:alpha val="50000"/>
            </a:srgbClr>
          </a:solidFill>
          <a:ln w="19050">
            <a:solidFill>
              <a:srgbClr val="28CFF9"/>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solidFill>
                  <a:schemeClr val="tx1"/>
                </a:solidFill>
                <a:cs typeface="Arial" pitchFamily="34" charset="0"/>
              </a:rPr>
              <a:t>Class Employee</a:t>
            </a:r>
          </a:p>
        </p:txBody>
      </p:sp>
      <p:sp>
        <p:nvSpPr>
          <p:cNvPr id="7" name="Oval 6"/>
          <p:cNvSpPr/>
          <p:nvPr/>
        </p:nvSpPr>
        <p:spPr>
          <a:xfrm>
            <a:off x="6971244" y="3213099"/>
            <a:ext cx="1964266" cy="592666"/>
          </a:xfrm>
          <a:prstGeom prst="ellipse">
            <a:avLst/>
          </a:prstGeom>
          <a:ln w="31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b="1" i="1" dirty="0" err="1">
                <a:solidFill>
                  <a:srgbClr val="0000C0"/>
                </a:solidFill>
                <a:latin typeface="Consolas" panose="020B0609020204030204" pitchFamily="49" charset="0"/>
              </a:rPr>
              <a:t>companyName</a:t>
            </a:r>
            <a:endParaRPr lang="en-GB" sz="1400" dirty="0">
              <a:solidFill>
                <a:schemeClr val="tx1"/>
              </a:solidFill>
              <a:latin typeface="Arial" pitchFamily="34" charset="0"/>
              <a:cs typeface="Arial" pitchFamily="34" charset="0"/>
            </a:endParaRPr>
          </a:p>
        </p:txBody>
      </p:sp>
      <p:cxnSp>
        <p:nvCxnSpPr>
          <p:cNvPr id="9" name="Straight Connector 8"/>
          <p:cNvCxnSpPr>
            <a:stCxn id="6" idx="3"/>
            <a:endCxn id="7" idx="2"/>
          </p:cNvCxnSpPr>
          <p:nvPr/>
        </p:nvCxnSpPr>
        <p:spPr>
          <a:xfrm flipV="1">
            <a:off x="6480178" y="3509433"/>
            <a:ext cx="491066" cy="2793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16176" y="5003790"/>
            <a:ext cx="2794007" cy="113453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Employee emp1 = new Employee()</a:t>
            </a:r>
          </a:p>
        </p:txBody>
      </p:sp>
      <p:sp>
        <p:nvSpPr>
          <p:cNvPr id="11" name="Oval 10"/>
          <p:cNvSpPr/>
          <p:nvPr/>
        </p:nvSpPr>
        <p:spPr>
          <a:xfrm>
            <a:off x="6039908" y="5008035"/>
            <a:ext cx="2675467" cy="113453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Employee emp2 = new Employee()</a:t>
            </a:r>
          </a:p>
        </p:txBody>
      </p:sp>
      <p:cxnSp>
        <p:nvCxnSpPr>
          <p:cNvPr id="13" name="Straight Connector 12"/>
          <p:cNvCxnSpPr>
            <a:stCxn id="10" idx="0"/>
            <a:endCxn id="6" idx="2"/>
          </p:cNvCxnSpPr>
          <p:nvPr/>
        </p:nvCxnSpPr>
        <p:spPr>
          <a:xfrm flipV="1">
            <a:off x="3813179" y="4144431"/>
            <a:ext cx="1659466" cy="85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11" idx="0"/>
          </p:cNvCxnSpPr>
          <p:nvPr/>
        </p:nvCxnSpPr>
        <p:spPr>
          <a:xfrm>
            <a:off x="5472645" y="4144432"/>
            <a:ext cx="1904996" cy="863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71244" y="3911650"/>
            <a:ext cx="3171061" cy="338554"/>
          </a:xfrm>
          <a:prstGeom prst="rect">
            <a:avLst/>
          </a:prstGeom>
          <a:solidFill>
            <a:schemeClr val="bg1"/>
          </a:solidFill>
          <a:ln>
            <a:solidFill>
              <a:srgbClr val="004050"/>
            </a:solid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en-GB" sz="1600" dirty="0">
                <a:solidFill>
                  <a:srgbClr val="004050"/>
                </a:solidFill>
                <a:ea typeface="Gadugi" panose="020B0502040204020203" pitchFamily="34" charset="0"/>
                <a:cs typeface="Courier New" pitchFamily="49" charset="0"/>
              </a:rPr>
              <a:t>Belong to class and is shared</a:t>
            </a:r>
            <a:endParaRPr lang="en-GB" sz="2000" dirty="0">
              <a:solidFill>
                <a:srgbClr val="004050"/>
              </a:solidFill>
              <a:ea typeface="Gadugi" panose="020B0502040204020203" pitchFamily="34" charset="0"/>
              <a:cs typeface="Courier New" pitchFamily="49" charset="0"/>
            </a:endParaRPr>
          </a:p>
        </p:txBody>
      </p:sp>
    </p:spTree>
    <p:extLst>
      <p:ext uri="{BB962C8B-B14F-4D97-AF65-F5344CB8AC3E}">
        <p14:creationId xmlns:p14="http://schemas.microsoft.com/office/powerpoint/2010/main" val="625452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Static fields </a:t>
            </a:r>
            <a:endParaRPr lang="en-GB" dirty="0"/>
          </a:p>
        </p:txBody>
      </p:sp>
      <p:sp>
        <p:nvSpPr>
          <p:cNvPr id="5" name="Right Arrow 4"/>
          <p:cNvSpPr/>
          <p:nvPr/>
        </p:nvSpPr>
        <p:spPr>
          <a:xfrm>
            <a:off x="2302941" y="1632323"/>
            <a:ext cx="220130" cy="284313"/>
          </a:xfrm>
          <a:prstGeom prst="right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Rectangle 2"/>
          <p:cNvSpPr/>
          <p:nvPr/>
        </p:nvSpPr>
        <p:spPr>
          <a:xfrm>
            <a:off x="2538156" y="1312701"/>
            <a:ext cx="5691445" cy="2554545"/>
          </a:xfrm>
          <a:prstGeom prst="rect">
            <a:avLst/>
          </a:prstGeom>
          <a:solidFill>
            <a:schemeClr val="accent5">
              <a:lumMod val="20000"/>
              <a:lumOff val="80000"/>
            </a:schemeClr>
          </a:solidFill>
          <a:ln w="1905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Employee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String </a:t>
            </a:r>
            <a:r>
              <a:rPr lang="en-GB" sz="1600" b="1" i="1" dirty="0" err="1">
                <a:solidFill>
                  <a:srgbClr val="0000C0"/>
                </a:solidFill>
                <a:latin typeface="Consolas" panose="020B0609020204030204" pitchFamily="49" charset="0"/>
              </a:rPr>
              <a:t>companyName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"QA"</a:t>
            </a:r>
            <a:r>
              <a:rPr lang="en-GB" sz="1600" b="1" i="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u="sng" dirty="0">
                <a:solidFill>
                  <a:srgbClr val="0000C0"/>
                </a:solidFill>
                <a:latin typeface="Consolas" panose="020B0609020204030204" pitchFamily="49" charset="0"/>
              </a:rPr>
              <a:t>name</a:t>
            </a:r>
            <a:r>
              <a:rPr lang="en-GB" sz="1600" b="1" u="sng"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u="sng" dirty="0">
                <a:solidFill>
                  <a:srgbClr val="0000C0"/>
                </a:solidFill>
                <a:latin typeface="Consolas" panose="020B0609020204030204" pitchFamily="49" charset="0"/>
              </a:rPr>
              <a:t>age</a:t>
            </a:r>
            <a:r>
              <a:rPr lang="en-GB" sz="1600" b="1" u="sng"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Employee(String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endParaRPr lang="en-GB" sz="1600" b="1" dirty="0">
              <a:solidFill>
                <a:srgbClr val="000000"/>
              </a:solidFill>
              <a:highlight>
                <a:srgbClr val="D4D4D4"/>
              </a:highlight>
              <a:latin typeface="Consolas" panose="020B0609020204030204" pitchFamily="49" charset="0"/>
            </a:endParaRPr>
          </a:p>
          <a:p>
            <a:pPr lvl="2"/>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pPr lvl="2"/>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age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12" name="Rectangle 11"/>
          <p:cNvSpPr/>
          <p:nvPr/>
        </p:nvSpPr>
        <p:spPr>
          <a:xfrm>
            <a:off x="2540010" y="3966491"/>
            <a:ext cx="5689591" cy="1569660"/>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Employee </a:t>
            </a:r>
            <a:r>
              <a:rPr lang="en-GB" sz="1600" dirty="0" err="1">
                <a:solidFill>
                  <a:srgbClr val="6A3E3E"/>
                </a:solidFill>
                <a:latin typeface="Consolas" panose="020B0609020204030204" pitchFamily="49" charset="0"/>
              </a:rPr>
              <a:t>emp</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Employee(</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,25);</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Employee</a:t>
            </a:r>
            <a:r>
              <a:rPr lang="en-GB" sz="1600" dirty="0" err="1">
                <a:solidFill>
                  <a:srgbClr val="000000"/>
                </a:solidFill>
                <a:latin typeface="Consolas" panose="020B0609020204030204" pitchFamily="49" charset="0"/>
              </a:rPr>
              <a:t>.</a:t>
            </a:r>
            <a:r>
              <a:rPr lang="en-GB" sz="1600" i="1" dirty="0" err="1">
                <a:solidFill>
                  <a:srgbClr val="0000C0"/>
                </a:solidFill>
                <a:latin typeface="Consolas" panose="020B0609020204030204" pitchFamily="49" charset="0"/>
              </a:rPr>
              <a:t>companyName</a:t>
            </a:r>
            <a:r>
              <a:rPr lang="en-GB" sz="1600" i="1" dirty="0">
                <a:solidFill>
                  <a:srgbClr val="000000"/>
                </a:solidFill>
                <a:latin typeface="Consolas" panose="020B0609020204030204" pitchFamily="49" charset="0"/>
              </a:rPr>
              <a:t> = </a:t>
            </a:r>
            <a:r>
              <a:rPr lang="en-GB" sz="1600" i="1" dirty="0">
                <a:solidFill>
                  <a:srgbClr val="2A00FF"/>
                </a:solidFill>
                <a:latin typeface="Consolas" panose="020B0609020204030204" pitchFamily="49" charset="0"/>
              </a:rPr>
              <a:t>"QA Ltd"</a:t>
            </a:r>
            <a:r>
              <a:rPr lang="en-GB" sz="1600" i="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emp</a:t>
            </a:r>
            <a:r>
              <a:rPr lang="en-GB" sz="1600" dirty="0" err="1">
                <a:solidFill>
                  <a:srgbClr val="000000"/>
                </a:solidFill>
                <a:latin typeface="Consolas" panose="020B0609020204030204" pitchFamily="49" charset="0"/>
              </a:rPr>
              <a:t>.</a:t>
            </a:r>
            <a:r>
              <a:rPr lang="en-GB" sz="1600" i="1" dirty="0" err="1">
                <a:solidFill>
                  <a:srgbClr val="0000C0"/>
                </a:solidFill>
                <a:latin typeface="Consolas" panose="020B0609020204030204" pitchFamily="49" charset="0"/>
              </a:rPr>
              <a:t>companyName</a:t>
            </a:r>
            <a:r>
              <a:rPr lang="en-GB" sz="1600" i="1" dirty="0">
                <a:solidFill>
                  <a:srgbClr val="000000"/>
                </a:solidFill>
                <a:latin typeface="Consolas" panose="020B0609020204030204" pitchFamily="49" charset="0"/>
              </a:rPr>
              <a:t> = </a:t>
            </a:r>
            <a:r>
              <a:rPr lang="en-GB" sz="1600" i="1" dirty="0">
                <a:solidFill>
                  <a:srgbClr val="2A00FF"/>
                </a:solidFill>
                <a:latin typeface="Consolas" panose="020B0609020204030204" pitchFamily="49" charset="0"/>
              </a:rPr>
              <a:t>"QA Ltd"</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8" name="TextBox 17"/>
          <p:cNvSpPr txBox="1"/>
          <p:nvPr/>
        </p:nvSpPr>
        <p:spPr>
          <a:xfrm>
            <a:off x="6457960" y="4575175"/>
            <a:ext cx="546945" cy="646331"/>
          </a:xfrm>
          <a:prstGeom prst="rect">
            <a:avLst/>
          </a:prstGeom>
          <a:noFill/>
        </p:spPr>
        <p:txBody>
          <a:bodyPr wrap="none" rtlCol="0">
            <a:spAutoFit/>
          </a:bodyPr>
          <a:lstStyle/>
          <a:p>
            <a:r>
              <a:rPr lang="en-GB" sz="36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14" name="Rounded Rectangular Callout 13"/>
          <p:cNvSpPr/>
          <p:nvPr/>
        </p:nvSpPr>
        <p:spPr>
          <a:xfrm>
            <a:off x="3386674" y="5421844"/>
            <a:ext cx="3810001" cy="450616"/>
          </a:xfrm>
          <a:prstGeom prst="wedgeRoundRectCallout">
            <a:avLst>
              <a:gd name="adj1" fmla="val -28914"/>
              <a:gd name="adj2" fmla="val -74753"/>
              <a:gd name="adj3" fmla="val 16667"/>
            </a:avLst>
          </a:prstGeom>
          <a:solidFill>
            <a:srgbClr val="D4F5FE"/>
          </a:solidFill>
          <a:ln>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600" dirty="0">
                <a:solidFill>
                  <a:srgbClr val="C00000"/>
                </a:solidFill>
                <a:latin typeface="Arial" pitchFamily="34" charset="0"/>
                <a:cs typeface="Arial" pitchFamily="34" charset="0"/>
                <a:sym typeface="Wingdings" panose="05000000000000000000" pitchFamily="2" charset="2"/>
              </a:rPr>
              <a:t> </a:t>
            </a:r>
            <a:r>
              <a:rPr lang="en-GB" sz="1600" dirty="0" smtClean="0">
                <a:solidFill>
                  <a:schemeClr val="tx1"/>
                </a:solidFill>
                <a:latin typeface="Arial" pitchFamily="34" charset="0"/>
                <a:cs typeface="Arial" pitchFamily="34" charset="0"/>
              </a:rPr>
              <a:t>Does </a:t>
            </a:r>
            <a:r>
              <a:rPr lang="en-GB" sz="1600" dirty="0">
                <a:solidFill>
                  <a:schemeClr val="tx1"/>
                </a:solidFill>
                <a:latin typeface="Arial" pitchFamily="34" charset="0"/>
                <a:cs typeface="Arial" pitchFamily="34" charset="0"/>
              </a:rPr>
              <a:t>not belong to an instance</a:t>
            </a:r>
          </a:p>
        </p:txBody>
      </p:sp>
    </p:spTree>
    <p:extLst>
      <p:ext uri="{BB962C8B-B14F-4D97-AF65-F5344CB8AC3E}">
        <p14:creationId xmlns:p14="http://schemas.microsoft.com/office/powerpoint/2010/main" val="1579204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Instance members – Methods</a:t>
            </a:r>
          </a:p>
        </p:txBody>
      </p:sp>
      <p:sp>
        <p:nvSpPr>
          <p:cNvPr id="12291" name="Rectangle 3"/>
          <p:cNvSpPr>
            <a:spLocks noGrp="1" noChangeArrowheads="1"/>
          </p:cNvSpPr>
          <p:nvPr>
            <p:ph idx="1"/>
          </p:nvPr>
        </p:nvSpPr>
        <p:spPr>
          <a:xfrm>
            <a:off x="341272" y="1368256"/>
            <a:ext cx="11516239" cy="1565444"/>
          </a:xfrm>
        </p:spPr>
        <p:txBody>
          <a:bodyPr vert="horz" lIns="0" tIns="0" rIns="0" bIns="0" rtlCol="0" anchor="t" anchorCtr="0">
            <a:noAutofit/>
          </a:bodyPr>
          <a:lstStyle/>
          <a:p>
            <a:r>
              <a:rPr lang="en-GB" b="1" dirty="0"/>
              <a:t>Instance methods operate on instances of a type</a:t>
            </a:r>
          </a:p>
          <a:p>
            <a:pPr marL="342900" lvl="1" indent="-342900">
              <a:buSzPct val="115000"/>
            </a:pPr>
            <a:r>
              <a:rPr lang="en-GB" dirty="0"/>
              <a:t>Can’t invoke them until you have an instance</a:t>
            </a:r>
          </a:p>
          <a:p>
            <a:pPr marL="342900" lvl="1" indent="-342900">
              <a:buSzPct val="115000"/>
            </a:pPr>
            <a:r>
              <a:rPr lang="en-GB" dirty="0"/>
              <a:t>Can access instance fields and methods</a:t>
            </a:r>
          </a:p>
          <a:p>
            <a:pPr marL="342900" lvl="1" indent="-342900">
              <a:buSzPct val="115000"/>
            </a:pPr>
            <a:r>
              <a:rPr lang="en-GB" dirty="0"/>
              <a:t>Can also access static fields and methods</a:t>
            </a:r>
          </a:p>
        </p:txBody>
      </p:sp>
      <p:sp>
        <p:nvSpPr>
          <p:cNvPr id="822276" name="Rectangle 4"/>
          <p:cNvSpPr>
            <a:spLocks noChangeArrowheads="1"/>
          </p:cNvSpPr>
          <p:nvPr/>
        </p:nvSpPr>
        <p:spPr bwMode="auto">
          <a:xfrm>
            <a:off x="1973263" y="3074061"/>
            <a:ext cx="8107362" cy="3136756"/>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err="1">
                <a:solidFill>
                  <a:srgbClr val="0000C8"/>
                </a:solidFill>
                <a:latin typeface="Lucida Console" pitchFamily="49" charset="0"/>
              </a:rPr>
              <a:t>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double</a:t>
            </a:r>
            <a:r>
              <a:rPr lang="en-GB" dirty="0">
                <a:solidFill>
                  <a:srgbClr val="000000"/>
                </a:solidFill>
                <a:latin typeface="Lucida Console" pitchFamily="49" charset="0"/>
              </a:rPr>
              <a:t> totalCO2;</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accelerate( </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speed +=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totalCO2++;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2" name="Rounded Rectangular Callout 1"/>
          <p:cNvSpPr/>
          <p:nvPr/>
        </p:nvSpPr>
        <p:spPr>
          <a:xfrm>
            <a:off x="5858932" y="3544361"/>
            <a:ext cx="2827867" cy="423334"/>
          </a:xfrm>
          <a:prstGeom prst="wedgeRoundRectCallout">
            <a:avLst>
              <a:gd name="adj1" fmla="val -57860"/>
              <a:gd name="adj2" fmla="val 16554"/>
              <a:gd name="adj3" fmla="val 16667"/>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Field has</a:t>
            </a:r>
            <a:r>
              <a:rPr lang="en-GB" sz="1600" b="1" dirty="0">
                <a:solidFill>
                  <a:schemeClr val="tx1"/>
                </a:solidFill>
              </a:rPr>
              <a:t> ‘</a:t>
            </a:r>
            <a:r>
              <a:rPr lang="en-GB" sz="1600" dirty="0">
                <a:solidFill>
                  <a:schemeClr val="tx1"/>
                </a:solidFill>
              </a:rPr>
              <a:t>class’ scope</a:t>
            </a:r>
            <a:endParaRPr lang="en-US" sz="1600" dirty="0">
              <a:solidFill>
                <a:schemeClr val="tx1"/>
              </a:solidFill>
              <a:latin typeface="Courier New" pitchFamily="49" charset="0"/>
            </a:endParaRPr>
          </a:p>
        </p:txBody>
      </p:sp>
      <p:sp>
        <p:nvSpPr>
          <p:cNvPr id="6" name="Rectangle 6"/>
          <p:cNvSpPr>
            <a:spLocks noChangeArrowheads="1"/>
          </p:cNvSpPr>
          <p:nvPr/>
        </p:nvSpPr>
        <p:spPr bwMode="auto">
          <a:xfrm>
            <a:off x="6378045" y="5410195"/>
            <a:ext cx="3447906" cy="1197764"/>
          </a:xfrm>
          <a:prstGeom prst="rect">
            <a:avLst/>
          </a:prstGeom>
          <a:solidFill>
            <a:srgbClr val="D4F5FE"/>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Car car1 = </a:t>
            </a:r>
            <a:r>
              <a:rPr lang="en-GB" dirty="0">
                <a:solidFill>
                  <a:srgbClr val="0000C8"/>
                </a:solidFill>
                <a:latin typeface="Lucida Console" pitchFamily="49" charset="0"/>
              </a:rPr>
              <a:t>new</a:t>
            </a:r>
            <a:r>
              <a:rPr lang="en-GB" dirty="0">
                <a:solidFill>
                  <a:srgbClr val="000000"/>
                </a:solidFill>
                <a:latin typeface="Lucida Console" pitchFamily="49" charset="0"/>
              </a:rPr>
              <a:t> Car();</a:t>
            </a:r>
          </a:p>
          <a:p>
            <a:pPr defTabSz="739775" eaLnBrk="0" hangingPunct="0">
              <a:tabLst>
                <a:tab pos="341313" algn="l"/>
                <a:tab pos="690563" algn="l"/>
                <a:tab pos="1030288" algn="l"/>
                <a:tab pos="1371600" algn="l"/>
              </a:tabLst>
              <a:defRPr/>
            </a:pPr>
            <a:r>
              <a:rPr lang="en-GB" dirty="0">
                <a:solidFill>
                  <a:schemeClr val="accent6">
                    <a:lumMod val="25000"/>
                  </a:schemeClr>
                </a:solidFill>
                <a:latin typeface="Lucida Console" pitchFamily="49" charset="0"/>
              </a:rPr>
              <a:t>car1.accelerate( 5 );</a:t>
            </a:r>
          </a:p>
          <a:p>
            <a:pPr defTabSz="739775" eaLnBrk="0" hangingPunct="0">
              <a:tabLst>
                <a:tab pos="341313" algn="l"/>
                <a:tab pos="690563" algn="l"/>
                <a:tab pos="1030288" algn="l"/>
                <a:tab pos="1371600" algn="l"/>
              </a:tabLst>
              <a:defRPr/>
            </a:pPr>
            <a:r>
              <a:rPr lang="en-GB" dirty="0" err="1">
                <a:solidFill>
                  <a:srgbClr val="C00000"/>
                </a:solidFill>
                <a:latin typeface="Lucida Console" pitchFamily="49" charset="0"/>
              </a:rPr>
              <a:t>Car.accelerate</a:t>
            </a:r>
            <a:r>
              <a:rPr lang="en-GB" dirty="0">
                <a:solidFill>
                  <a:srgbClr val="C00000"/>
                </a:solidFill>
                <a:latin typeface="Lucida Console" pitchFamily="49" charset="0"/>
              </a:rPr>
              <a:t>( 5 );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
        <p:nvSpPr>
          <p:cNvPr id="7" name="TextBox 6"/>
          <p:cNvSpPr txBox="1"/>
          <p:nvPr/>
        </p:nvSpPr>
        <p:spPr>
          <a:xfrm>
            <a:off x="9347212" y="5559425"/>
            <a:ext cx="546945" cy="646331"/>
          </a:xfrm>
          <a:prstGeom prst="rect">
            <a:avLst/>
          </a:prstGeom>
          <a:noFill/>
        </p:spPr>
        <p:txBody>
          <a:bodyPr wrap="none" rtlCol="0">
            <a:spAutoFit/>
          </a:bodyPr>
          <a:lstStyle/>
          <a:p>
            <a:r>
              <a:rPr lang="en-GB" sz="36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8" name="TextBox 7"/>
          <p:cNvSpPr txBox="1"/>
          <p:nvPr/>
        </p:nvSpPr>
        <p:spPr>
          <a:xfrm>
            <a:off x="9313328" y="5830362"/>
            <a:ext cx="575799" cy="830997"/>
          </a:xfrm>
          <a:prstGeom prst="rect">
            <a:avLst/>
          </a:prstGeom>
          <a:noFill/>
          <a:ln>
            <a:noFill/>
          </a:ln>
        </p:spPr>
        <p:txBody>
          <a:bodyPr wrap="none" rtlCol="0">
            <a:spAutoFit/>
          </a:bodyPr>
          <a:lstStyle/>
          <a:p>
            <a:r>
              <a:rPr lang="en-GB" sz="4800" dirty="0">
                <a:solidFill>
                  <a:srgbClr val="C00000"/>
                </a:solidFill>
                <a:latin typeface="Arial" pitchFamily="34" charset="0"/>
                <a:cs typeface="Arial" pitchFamily="34" charset="0"/>
                <a:sym typeface="Wingdings" panose="05000000000000000000" pitchFamily="2" charset="2"/>
              </a:rPr>
              <a:t></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533283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this</a:t>
            </a:r>
          </a:p>
        </p:txBody>
      </p:sp>
      <p:sp>
        <p:nvSpPr>
          <p:cNvPr id="14339" name="Rectangle 3"/>
          <p:cNvSpPr>
            <a:spLocks noGrp="1" noChangeArrowheads="1"/>
          </p:cNvSpPr>
          <p:nvPr>
            <p:ph type="body"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latin typeface="Lucida Console" panose="020B0609040504020204" pitchFamily="49" charset="0"/>
              </a:rPr>
              <a:t>this</a:t>
            </a:r>
            <a:r>
              <a:rPr lang="en-GB" b="1" dirty="0"/>
              <a:t> refers to the object on which method was invoked</a:t>
            </a:r>
          </a:p>
          <a:p>
            <a:pPr marL="684000" lvl="1" indent="-342900">
              <a:buSzPct val="115000"/>
            </a:pPr>
            <a:r>
              <a:rPr lang="en-GB" dirty="0"/>
              <a:t>Could write accelerate method as follows:</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r>
              <a:rPr lang="en-GB" dirty="0"/>
              <a:t>In an ‘instance’ context there is always a ‘this’ *****</a:t>
            </a:r>
          </a:p>
          <a:p>
            <a:pPr marL="1026000" lvl="1" indent="-342900">
              <a:buSzPct val="115000"/>
            </a:pPr>
            <a:r>
              <a:rPr lang="en-GB" dirty="0"/>
              <a:t>It is a reference to the object on which method was invoked </a:t>
            </a:r>
          </a:p>
          <a:p>
            <a:pPr marL="1026000" lvl="1" indent="-342900">
              <a:buSzPct val="115000"/>
            </a:pPr>
            <a:r>
              <a:rPr lang="en-GB" dirty="0"/>
              <a:t>Think of it as a ‘hidden’ 1st parameter (of each instance method)</a:t>
            </a:r>
          </a:p>
        </p:txBody>
      </p:sp>
      <p:sp>
        <p:nvSpPr>
          <p:cNvPr id="824324" name="Rectangle 4"/>
          <p:cNvSpPr>
            <a:spLocks noChangeArrowheads="1"/>
          </p:cNvSpPr>
          <p:nvPr/>
        </p:nvSpPr>
        <p:spPr bwMode="auto">
          <a:xfrm>
            <a:off x="2506739" y="2373963"/>
            <a:ext cx="6781349" cy="2582758"/>
          </a:xfrm>
          <a:prstGeom prst="rect">
            <a:avLst/>
          </a:prstGeom>
          <a:solidFill>
            <a:schemeClr val="accent5">
              <a:lumMod val="20000"/>
              <a:lumOff val="80000"/>
            </a:schemeClr>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err="1">
                <a:solidFill>
                  <a:srgbClr val="0000C8"/>
                </a:solidFill>
                <a:latin typeface="Lucida Console" pitchFamily="49" charset="0"/>
              </a:rPr>
              <a:t>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accelerate( </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this</a:t>
            </a:r>
            <a:r>
              <a:rPr lang="en-GB" dirty="0" err="1">
                <a:solidFill>
                  <a:srgbClr val="000000"/>
                </a:solidFill>
                <a:latin typeface="Lucida Console" pitchFamily="49" charset="0"/>
              </a:rPr>
              <a:t>.speed</a:t>
            </a:r>
            <a:r>
              <a:rPr lang="en-GB" dirty="0">
                <a:solidFill>
                  <a:srgbClr val="000000"/>
                </a:solidFill>
                <a:latin typeface="Lucida Console" pitchFamily="49" charset="0"/>
              </a:rPr>
              <a:t> +=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1181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234" y="1349984"/>
            <a:ext cx="3882416" cy="2751998"/>
          </a:xfrm>
        </p:spPr>
        <p:txBody>
          <a:bodyPr/>
          <a:lstStyle/>
          <a:p>
            <a:r>
              <a:rPr lang="en-GB" dirty="0"/>
              <a:t>Encapsulation</a:t>
            </a:r>
            <a:endParaRPr lang="en-IN" dirty="0"/>
          </a:p>
        </p:txBody>
      </p:sp>
      <p:sp>
        <p:nvSpPr>
          <p:cNvPr id="3" name="Text Placeholder 2"/>
          <p:cNvSpPr>
            <a:spLocks noGrp="1"/>
          </p:cNvSpPr>
          <p:nvPr>
            <p:ph type="body" sz="quarter" idx="15"/>
          </p:nvPr>
        </p:nvSpPr>
        <p:spPr>
          <a:xfrm>
            <a:off x="5037137" y="1349984"/>
            <a:ext cx="6626127" cy="4650766"/>
          </a:xfrm>
        </p:spPr>
        <p:txBody>
          <a:bodyPr vert="horz" lIns="0" tIns="0" rIns="0" bIns="0" rtlCol="0" anchor="t" anchorCtr="0">
            <a:noAutofit/>
          </a:bodyPr>
          <a:lstStyle/>
          <a:p>
            <a:pPr marL="342900" indent="-342900">
              <a:buChar char="•"/>
            </a:pPr>
            <a:r>
              <a:rPr lang="en-GB" b="1" dirty="0"/>
              <a:t>Types encapsulate state and "secret" behaviour</a:t>
            </a:r>
          </a:p>
          <a:p>
            <a:pPr marL="684000" lvl="1" indent="-342900">
              <a:buSzPct val="115000"/>
            </a:pPr>
            <a:r>
              <a:rPr lang="en-GB" dirty="0"/>
              <a:t>Introduces </a:t>
            </a:r>
            <a:r>
              <a:rPr lang="en-GB" i="1" dirty="0"/>
              <a:t>loose coupling</a:t>
            </a:r>
            <a:r>
              <a:rPr lang="en-GB" dirty="0"/>
              <a:t> between code</a:t>
            </a:r>
          </a:p>
          <a:p>
            <a:pPr marL="684000" lvl="1" indent="-342900">
              <a:buSzPct val="115000"/>
            </a:pPr>
            <a:r>
              <a:rPr lang="en-GB" dirty="0"/>
              <a:t>Promotes parallel development</a:t>
            </a:r>
          </a:p>
          <a:p>
            <a:pPr marL="684000" lvl="1" indent="-342900">
              <a:buSzPct val="115000"/>
            </a:pPr>
            <a:r>
              <a:rPr lang="en-GB" dirty="0"/>
              <a:t>Improves testing</a:t>
            </a:r>
          </a:p>
          <a:p>
            <a:pPr marL="684000" lvl="1" indent="-342900">
              <a:buSzPct val="115000"/>
            </a:pPr>
            <a:r>
              <a:rPr lang="en-GB" dirty="0"/>
              <a:t>Facilitates re-use of components</a:t>
            </a:r>
          </a:p>
          <a:p>
            <a:pPr marL="342900" indent="-342900">
              <a:buChar char="•"/>
            </a:pPr>
            <a:endParaRPr lang="en-GB" b="1" dirty="0"/>
          </a:p>
          <a:p>
            <a:pPr marL="342900" indent="-342900">
              <a:buChar char="•"/>
            </a:pPr>
            <a:r>
              <a:rPr lang="en-GB" b="1" dirty="0" smtClean="0"/>
              <a:t>You can </a:t>
            </a:r>
            <a:r>
              <a:rPr lang="en-GB" b="1" dirty="0"/>
              <a:t>controls accessibility using access modifiers</a:t>
            </a:r>
          </a:p>
          <a:p>
            <a:pPr marL="684000" lvl="1" indent="-342900">
              <a:buSzPct val="115000"/>
            </a:pPr>
            <a:r>
              <a:rPr lang="en-GB" dirty="0"/>
              <a:t>Apply to type definitions - the class itself</a:t>
            </a:r>
          </a:p>
          <a:p>
            <a:pPr marL="684000" lvl="1" indent="-342900">
              <a:buSzPct val="115000"/>
            </a:pPr>
            <a:r>
              <a:rPr lang="en-GB" dirty="0"/>
              <a:t>But also to its members  - fields and methods</a:t>
            </a:r>
          </a:p>
          <a:p>
            <a:pPr marL="342900" indent="-342900">
              <a:buChar char="•"/>
            </a:pPr>
            <a:endParaRPr lang="en-IN" b="1" dirty="0"/>
          </a:p>
        </p:txBody>
      </p:sp>
    </p:spTree>
    <p:extLst>
      <p:ext uri="{BB962C8B-B14F-4D97-AF65-F5344CB8AC3E}">
        <p14:creationId xmlns:p14="http://schemas.microsoft.com/office/powerpoint/2010/main" val="64112327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lstStyle/>
          <a:p>
            <a:pPr eaLnBrk="1" hangingPunct="1"/>
            <a:r>
              <a:rPr lang="en-GB" smtClean="0"/>
              <a:t>Accessibility Modifiers</a:t>
            </a:r>
          </a:p>
        </p:txBody>
      </p:sp>
      <p:sp>
        <p:nvSpPr>
          <p:cNvPr id="18434" name="Rectangle 4"/>
          <p:cNvSpPr>
            <a:spLocks noGrp="1" noChangeArrowheads="1"/>
          </p:cNvSpPr>
          <p:nvPr>
            <p:ph idx="1"/>
          </p:nvPr>
        </p:nvSpPr>
        <p:spPr>
          <a:xfrm>
            <a:off x="341273" y="1368257"/>
            <a:ext cx="9393277" cy="803444"/>
          </a:xfrm>
        </p:spPr>
        <p:txBody>
          <a:bodyPr vert="horz" lIns="0" tIns="0" rIns="0" bIns="0" rtlCol="0" anchor="t" anchorCtr="0">
            <a:noAutofit/>
          </a:bodyPr>
          <a:lstStyle/>
          <a:p>
            <a:pPr marL="342900" indent="-342900">
              <a:buFont typeface="Arial" panose="020B0604020202020204" pitchFamily="34" charset="0"/>
              <a:buChar char="•"/>
            </a:pPr>
            <a:r>
              <a:rPr lang="en-GB" b="1" dirty="0"/>
              <a:t>The following modifiers are available in </a:t>
            </a:r>
            <a:r>
              <a:rPr lang="en-GB" b="1" dirty="0" smtClean="0"/>
              <a:t>Java</a:t>
            </a:r>
            <a:endParaRPr lang="en-GB" dirty="0"/>
          </a:p>
          <a:p>
            <a:pPr marL="684000" lvl="1" indent="-342900">
              <a:buSzPct val="115000"/>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private</a:t>
            </a:r>
            <a:r>
              <a:rPr lang="en-GB" dirty="0">
                <a:latin typeface="Courier New" panose="02070309020205020404" pitchFamily="49" charset="0"/>
                <a:cs typeface="Courier New" panose="02070309020205020404" pitchFamily="49" charset="0"/>
              </a:rPr>
              <a:t> </a:t>
            </a:r>
            <a:r>
              <a:rPr lang="en-GB" dirty="0"/>
              <a:t>is the default visibility of all </a:t>
            </a:r>
            <a:r>
              <a:rPr lang="en-GB" dirty="0" smtClean="0"/>
              <a:t>fields and methods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379372063"/>
              </p:ext>
            </p:extLst>
          </p:nvPr>
        </p:nvGraphicFramePr>
        <p:xfrm>
          <a:off x="1395185" y="2498273"/>
          <a:ext cx="8317982" cy="1112520"/>
        </p:xfrm>
        <a:graphic>
          <a:graphicData uri="http://schemas.openxmlformats.org/drawingml/2006/table">
            <a:tbl>
              <a:tblPr firstRow="1" bandRow="1">
                <a:tableStyleId>{5C22544A-7EE6-4342-B048-85BDC9FD1C3A}</a:tableStyleId>
              </a:tblPr>
              <a:tblGrid>
                <a:gridCol w="1861199">
                  <a:extLst>
                    <a:ext uri="{9D8B030D-6E8A-4147-A177-3AD203B41FA5}">
                      <a16:colId xmlns:a16="http://schemas.microsoft.com/office/drawing/2014/main" xmlns="" val="20000"/>
                    </a:ext>
                  </a:extLst>
                </a:gridCol>
                <a:gridCol w="6456783">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Modifier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Description</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public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Any code can (potentially) access the field/method</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private</a:t>
                      </a:r>
                    </a:p>
                  </a:txBody>
                  <a:tcPr/>
                </a:tc>
                <a:tc>
                  <a:txBody>
                    <a:bodyPr/>
                    <a:lstStyle/>
                    <a:p>
                      <a:pPr eaLnBrk="0" hangingPunct="0"/>
                      <a:r>
                        <a:rPr lang="en-GB" b="0" dirty="0" smtClean="0"/>
                        <a:t>Only code within the type definition can access the element.</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484012865"/>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50175C-B2BF-4A5C-A0B1-BFF44FE2944E}">
  <ds:schemaRefs>
    <ds:schemaRef ds:uri="http://schemas.microsoft.com/office/2006/metadata/properties"/>
    <ds:schemaRef ds:uri="http://schemas.microsoft.com/office/infopath/2007/PartnerControls"/>
    <ds:schemaRef ds:uri="6794D9DE-4FDF-4DC0-8B2C-5438320C69D5"/>
  </ds:schemaRefs>
</ds:datastoreItem>
</file>

<file path=customXml/itemProps2.xml><?xml version="1.0" encoding="utf-8"?>
<ds:datastoreItem xmlns:ds="http://schemas.openxmlformats.org/officeDocument/2006/customXml" ds:itemID="{23C394D8-B5AD-4A03-BA58-F02EA266EC76}"/>
</file>

<file path=customXml/itemProps3.xml><?xml version="1.0" encoding="utf-8"?>
<ds:datastoreItem xmlns:ds="http://schemas.openxmlformats.org/officeDocument/2006/customXml" ds:itemID="{DA141400-90D0-43B3-B64F-3F2A440B35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11637</TotalTime>
  <Words>2678</Words>
  <Application>Microsoft Office PowerPoint</Application>
  <PresentationFormat>Widescreen</PresentationFormat>
  <Paragraphs>282</Paragraphs>
  <Slides>16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Courier New</vt:lpstr>
      <vt:lpstr>Gadugi</vt:lpstr>
      <vt:lpstr>Krana Fat B</vt:lpstr>
      <vt:lpstr>Lucida Console</vt:lpstr>
      <vt:lpstr>Montserrat</vt:lpstr>
      <vt:lpstr>Wingdings</vt:lpstr>
      <vt:lpstr>Master</vt:lpstr>
      <vt:lpstr>Types II – Fields and Methods</vt:lpstr>
      <vt:lpstr>PowerPoint Presentation</vt:lpstr>
      <vt:lpstr>Static – what does it mean</vt:lpstr>
      <vt:lpstr>Defining Static fields </vt:lpstr>
      <vt:lpstr>Using Static fields </vt:lpstr>
      <vt:lpstr>Instance members – Methods</vt:lpstr>
      <vt:lpstr>this</vt:lpstr>
      <vt:lpstr>PowerPoint Presentation</vt:lpstr>
      <vt:lpstr>Accessibility Modifiers</vt:lpstr>
      <vt:lpstr>Accessibility Modifiers</vt:lpstr>
      <vt:lpstr>C# Accessibility Modifiers</vt:lpstr>
      <vt:lpstr>Accessibility of Types</vt:lpstr>
      <vt:lpstr>An example in Java</vt:lpstr>
      <vt:lpstr>C#: New Value type called struct</vt:lpstr>
      <vt:lpstr>PowerPoint Presentation</vt:lpstr>
      <vt:lpstr>Hands on Lab</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1039</cp:revision>
  <cp:lastPrinted>2019-07-03T09:46:41Z</cp:lastPrinted>
  <dcterms:created xsi:type="dcterms:W3CDTF">2019-09-05T08:17:12Z</dcterms:created>
  <dcterms:modified xsi:type="dcterms:W3CDTF">2020-11-07T21:01:17Z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1100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