
<file path=[Content_Types].xml><?xml version="1.0" encoding="utf-8"?>
<Types xmlns="http://schemas.openxmlformats.org/package/2006/content-types">
  <Default Extension="png" ContentType="image/png"/>
  <Default Extension="svg" ContentType="image/svg+xml"/>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1555" r:id="rId5"/>
    <p:sldId id="1563" r:id="rId6"/>
    <p:sldId id="1564" r:id="rId7"/>
    <p:sldId id="1565" r:id="rId8"/>
    <p:sldId id="1566" r:id="rId9"/>
    <p:sldId id="1567" r:id="rId10"/>
    <p:sldId id="1568" r:id="rId11"/>
    <p:sldId id="1569" r:id="rId12"/>
    <p:sldId id="1570" r:id="rId13"/>
    <p:sldId id="1571" r:id="rId14"/>
    <p:sldId id="1572" r:id="rId15"/>
    <p:sldId id="1573" r:id="rId16"/>
    <p:sldId id="1574" r:id="rId17"/>
    <p:sldId id="1575" r:id="rId18"/>
    <p:sldId id="1576" r:id="rId19"/>
    <p:sldId id="1577" r:id="rId20"/>
    <p:sldId id="1578" r:id="rId21"/>
  </p:sldIdLst>
  <p:sldSz cx="12192000" cy="6858000"/>
  <p:notesSz cx="9775825" cy="66452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7E007C"/>
    <a:srgbClr val="28CFF9"/>
    <a:srgbClr val="F7916D"/>
    <a:srgbClr val="FF004C"/>
    <a:srgbClr val="F3622C"/>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9643" autoAdjust="0"/>
  </p:normalViewPr>
  <p:slideViewPr>
    <p:cSldViewPr snapToGrid="0" snapToObjects="1" showGuides="1">
      <p:cViewPr varScale="1">
        <p:scale>
          <a:sx n="65" d="100"/>
          <a:sy n="65" d="100"/>
        </p:scale>
        <p:origin x="1176" y="7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r>
              <a:rPr lang="en-GB" dirty="0" smtClean="0"/>
              <a:t>In this chapter, we will be looking at arrays</a:t>
            </a:r>
          </a:p>
          <a:p>
            <a:endParaRPr lang="en-US" dirty="0" smtClean="0"/>
          </a:p>
        </p:txBody>
      </p:sp>
    </p:spTree>
    <p:extLst>
      <p:ext uri="{BB962C8B-B14F-4D97-AF65-F5344CB8AC3E}">
        <p14:creationId xmlns:p14="http://schemas.microsoft.com/office/powerpoint/2010/main" val="96943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smtClean="0"/>
              <a:t>The Object... notation allows an array of objects to be passed into a method without the caller having to explicitly construct an array. For example, the </a:t>
            </a:r>
            <a:r>
              <a:rPr lang="en-GB" dirty="0" err="1" smtClean="0"/>
              <a:t>printf</a:t>
            </a:r>
            <a:r>
              <a:rPr lang="en-GB" dirty="0" smtClean="0"/>
              <a:t> method on the slide always takes a String, and then can take any number of other objects which it will format nicely and write out. </a:t>
            </a:r>
          </a:p>
          <a:p>
            <a:r>
              <a:rPr lang="en-GB" dirty="0" smtClean="0"/>
              <a:t>Both calls in the client code call the same method, but perhaps the first call is easier to write.</a:t>
            </a:r>
          </a:p>
        </p:txBody>
      </p:sp>
    </p:spTree>
    <p:extLst>
      <p:ext uri="{BB962C8B-B14F-4D97-AF65-F5344CB8AC3E}">
        <p14:creationId xmlns:p14="http://schemas.microsoft.com/office/powerpoint/2010/main" val="5362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95329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502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Arrays represent fixed sized collections of objects, and are themselves objects that need to be allocated.</a:t>
            </a:r>
          </a:p>
          <a:p>
            <a:r>
              <a:rPr lang="en-GB" dirty="0" smtClean="0"/>
              <a:t>Java uses the [] notation both to signify an array variable and to provide access to a specified array element.</a:t>
            </a:r>
          </a:p>
          <a:p>
            <a:r>
              <a:rPr lang="en-GB" dirty="0" smtClean="0"/>
              <a:t>Arrays can contain references to another array (of the same type).</a:t>
            </a:r>
          </a:p>
          <a:p>
            <a:r>
              <a:rPr lang="en-GB" dirty="0" smtClean="0"/>
              <a:t>But the most important things to remember about arrays are:</a:t>
            </a:r>
          </a:p>
          <a:p>
            <a:pPr marL="171450" indent="-171450">
              <a:buFont typeface="Wingdings" panose="05000000000000000000" pitchFamily="2" charset="2"/>
              <a:buChar char="§"/>
            </a:pPr>
            <a:r>
              <a:rPr lang="en-GB" dirty="0" smtClean="0"/>
              <a:t>The first element in the array is at index 0.</a:t>
            </a:r>
          </a:p>
          <a:p>
            <a:pPr marL="171450" indent="-171450">
              <a:buFont typeface="Wingdings" panose="05000000000000000000" pitchFamily="2" charset="2"/>
              <a:buChar char="§"/>
            </a:pPr>
            <a:r>
              <a:rPr lang="en-GB" dirty="0" smtClean="0"/>
              <a:t>Attempting to access an element outside the bounds of the array will result in an exception being generated by the JVM.</a:t>
            </a:r>
          </a:p>
          <a:p>
            <a:pPr marL="171450" indent="-171450">
              <a:buFont typeface="Wingdings" panose="05000000000000000000" pitchFamily="2" charset="2"/>
              <a:buChar char="§"/>
            </a:pPr>
            <a:r>
              <a:rPr lang="en-GB" dirty="0" smtClean="0"/>
              <a:t>Elements in the array are initialised to safe default values (0, false, null). With reference types you must therefore allocate and assign objects into the array elements</a:t>
            </a:r>
            <a:r>
              <a:rPr lang="en-GB" baseline="0" dirty="0" smtClean="0"/>
              <a:t>.</a:t>
            </a:r>
            <a:endParaRPr lang="en-GB" dirty="0" smtClean="0"/>
          </a:p>
        </p:txBody>
      </p:sp>
    </p:spTree>
    <p:extLst>
      <p:ext uri="{BB962C8B-B14F-4D97-AF65-F5344CB8AC3E}">
        <p14:creationId xmlns:p14="http://schemas.microsoft.com/office/powerpoint/2010/main" val="1473284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The second statement should be read as “names holds the address of array of size 3 where each element in it can hold the</a:t>
            </a:r>
            <a:r>
              <a:rPr lang="en-GB" baseline="0" dirty="0" smtClean="0"/>
              <a:t> address of another </a:t>
            </a:r>
            <a:r>
              <a:rPr lang="en-GB" dirty="0" smtClean="0"/>
              <a:t>String[] whose size is at present unspecified.</a:t>
            </a:r>
          </a:p>
          <a:p>
            <a:r>
              <a:rPr lang="en-GB" dirty="0" smtClean="0"/>
              <a:t>Lines 3-5 then create the other 3 arrays placing the reference to them into the next slot of names.</a:t>
            </a:r>
          </a:p>
          <a:p>
            <a:r>
              <a:rPr lang="en-GB" dirty="0" smtClean="0"/>
              <a:t>Note how names[0] and names[2]</a:t>
            </a:r>
            <a:r>
              <a:rPr lang="en-GB" baseline="0" dirty="0" smtClean="0"/>
              <a:t> are then set to size 2 whereas names[1] is set to size 6. </a:t>
            </a:r>
          </a:p>
          <a:p>
            <a:r>
              <a:rPr lang="en-GB" baseline="0" dirty="0" smtClean="0"/>
              <a:t>When the nested loop runs names[row].length will be 2 then 6 then 2.</a:t>
            </a:r>
          </a:p>
          <a:p>
            <a:r>
              <a:rPr lang="en-GB" baseline="0" dirty="0" smtClean="0"/>
              <a:t>So the nested loop will run 10 times in total.</a:t>
            </a:r>
            <a:r>
              <a:rPr lang="en-GB" dirty="0" smtClean="0"/>
              <a:t>	</a:t>
            </a:r>
            <a:br>
              <a:rPr lang="en-GB" dirty="0" smtClean="0"/>
            </a:br>
            <a:endParaRPr lang="en-GB" dirty="0" smtClean="0"/>
          </a:p>
        </p:txBody>
      </p:sp>
      <p:grpSp>
        <p:nvGrpSpPr>
          <p:cNvPr id="3" name="Group 2"/>
          <p:cNvGrpSpPr/>
          <p:nvPr/>
        </p:nvGrpSpPr>
        <p:grpSpPr>
          <a:xfrm>
            <a:off x="3700463" y="7893050"/>
            <a:ext cx="2247900" cy="1619250"/>
            <a:chOff x="3700463" y="7893050"/>
            <a:chExt cx="2247900"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358437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smtClean="0">
                <a:cs typeface="Arial" charset="0"/>
              </a:rPr>
              <a:t>There are two useful keywords that can be used when you work with loops: </a:t>
            </a:r>
            <a:r>
              <a:rPr lang="en-US" dirty="0" smtClean="0">
                <a:latin typeface="Courier New" pitchFamily="49" charset="0"/>
                <a:cs typeface="Courier New" pitchFamily="49" charset="0"/>
              </a:rPr>
              <a:t>break</a:t>
            </a:r>
            <a:r>
              <a:rPr lang="en-US" dirty="0" smtClean="0">
                <a:cs typeface="Arial" charset="0"/>
              </a:rPr>
              <a:t> and </a:t>
            </a:r>
            <a:r>
              <a:rPr lang="en-US" dirty="0" smtClean="0">
                <a:latin typeface="Courier New" pitchFamily="49" charset="0"/>
                <a:cs typeface="Courier New" pitchFamily="49" charset="0"/>
              </a:rPr>
              <a:t>continue</a:t>
            </a:r>
            <a:r>
              <a:rPr lang="en-US" dirty="0" smtClean="0">
                <a:cs typeface="Arial" charset="0"/>
              </a:rPr>
              <a:t>.  </a:t>
            </a:r>
            <a:r>
              <a:rPr lang="en-US" dirty="0" smtClean="0">
                <a:latin typeface="Courier New" pitchFamily="49" charset="0"/>
                <a:cs typeface="Courier New" pitchFamily="49" charset="0"/>
              </a:rPr>
              <a:t>break</a:t>
            </a:r>
            <a:r>
              <a:rPr lang="en-US" dirty="0" smtClean="0">
                <a:cs typeface="Arial" charset="0"/>
              </a:rPr>
              <a:t> enables you to jump out of a loop, while </a:t>
            </a:r>
            <a:r>
              <a:rPr lang="en-US" dirty="0" smtClean="0">
                <a:latin typeface="Courier New" pitchFamily="49" charset="0"/>
                <a:cs typeface="Courier New" pitchFamily="49" charset="0"/>
              </a:rPr>
              <a:t>continue</a:t>
            </a:r>
            <a:r>
              <a:rPr lang="en-US" dirty="0" smtClean="0">
                <a:cs typeface="Arial" charset="0"/>
              </a:rPr>
              <a:t> sends you back to the start of (next iteration of) the loop.</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smtClean="0">
                <a:cs typeface="Arial" charset="0"/>
              </a:rPr>
              <a:t>The 1</a:t>
            </a:r>
            <a:r>
              <a:rPr lang="en-US" baseline="30000" dirty="0" smtClean="0">
                <a:cs typeface="Arial" charset="0"/>
              </a:rPr>
              <a:t>st</a:t>
            </a:r>
            <a:r>
              <a:rPr lang="en-US" dirty="0" smtClean="0">
                <a:cs typeface="Arial" charset="0"/>
              </a:rPr>
              <a:t> example in the slide shows the use of </a:t>
            </a:r>
            <a:r>
              <a:rPr lang="en-US" dirty="0" smtClean="0">
                <a:latin typeface="Courier New" pitchFamily="49" charset="0"/>
                <a:cs typeface="Courier New" pitchFamily="49" charset="0"/>
              </a:rPr>
              <a:t>break</a:t>
            </a:r>
            <a:r>
              <a:rPr lang="en-US" dirty="0" smtClean="0">
                <a:cs typeface="Arial" charset="0"/>
              </a:rPr>
              <a:t>. Assuming that the code is to find out if any of the scores in the array are above </a:t>
            </a:r>
            <a:r>
              <a:rPr lang="en-US" dirty="0" err="1" smtClean="0">
                <a:latin typeface="Courier New" pitchFamily="49" charset="0"/>
                <a:cs typeface="Courier New" pitchFamily="49" charset="0"/>
              </a:rPr>
              <a:t>passMark</a:t>
            </a:r>
            <a:r>
              <a:rPr lang="en-US" dirty="0" smtClean="0">
                <a:cs typeface="Arial" charset="0"/>
              </a:rPr>
              <a:t>, you can set </a:t>
            </a:r>
            <a:r>
              <a:rPr lang="en-US" dirty="0" err="1" smtClean="0">
                <a:cs typeface="Arial" charset="0"/>
              </a:rPr>
              <a:t>singlePass</a:t>
            </a:r>
            <a:r>
              <a:rPr lang="en-US" dirty="0" smtClean="0">
                <a:cs typeface="Arial" charset="0"/>
              </a:rPr>
              <a:t> to </a:t>
            </a:r>
            <a:r>
              <a:rPr lang="en-US" dirty="0" smtClean="0">
                <a:latin typeface="Courier New" pitchFamily="49" charset="0"/>
                <a:cs typeface="Courier New" pitchFamily="49" charset="0"/>
              </a:rPr>
              <a:t>true</a:t>
            </a:r>
            <a:r>
              <a:rPr lang="en-US" dirty="0" smtClean="0">
                <a:cs typeface="Arial" charset="0"/>
              </a:rPr>
              <a:t> and jump out of the loop as soon as the first such score is found. </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smtClean="0">
                <a:ln>
                  <a:noFill/>
                </a:ln>
                <a:solidFill>
                  <a:srgbClr val="000000"/>
                </a:solidFill>
                <a:effectLst/>
                <a:uLnTx/>
                <a:uFillTx/>
                <a:latin typeface="Arial" charset="0"/>
                <a:cs typeface="+mn-cs"/>
              </a:rPr>
              <a:t>The 2</a:t>
            </a:r>
            <a:r>
              <a:rPr kumimoji="0" lang="en-US" b="0" i="0" u="none" strike="noStrike" kern="1200" cap="none" spc="0" normalizeH="0" baseline="30000" noProof="0" dirty="0" smtClean="0">
                <a:ln>
                  <a:noFill/>
                </a:ln>
                <a:solidFill>
                  <a:srgbClr val="000000"/>
                </a:solidFill>
                <a:effectLst/>
                <a:uLnTx/>
                <a:uFillTx/>
                <a:latin typeface="Arial" charset="0"/>
                <a:cs typeface="+mn-cs"/>
              </a:rPr>
              <a:t>nd</a:t>
            </a:r>
            <a:r>
              <a:rPr kumimoji="0" lang="en-US" b="0" i="0" u="none" strike="noStrike" kern="1200" cap="none" spc="0" normalizeH="0" baseline="0" noProof="0" dirty="0" smtClean="0">
                <a:ln>
                  <a:noFill/>
                </a:ln>
                <a:solidFill>
                  <a:srgbClr val="000000"/>
                </a:solidFill>
                <a:effectLst/>
                <a:uLnTx/>
                <a:uFillTx/>
                <a:latin typeface="Arial" charset="0"/>
                <a:cs typeface="+mn-cs"/>
              </a:rPr>
              <a:t> example in this slide shows the use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on a similar example. In this case, assume that you want to know if a certain number of passes has been achieved.  So the approach is to check first to see whether the exam's score is not enough. If this is the case, the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command goes to the start of the loop again. If the score is sufficient, the number of </a:t>
            </a:r>
            <a:r>
              <a:rPr kumimoji="0" lang="en-US" b="0" i="0" u="none" strike="noStrike" kern="1200" cap="none" spc="0" normalizeH="0" baseline="0" noProof="0" dirty="0" err="1" smtClean="0">
                <a:ln>
                  <a:noFill/>
                </a:ln>
                <a:solidFill>
                  <a:srgbClr val="000000"/>
                </a:solidFill>
                <a:effectLst/>
                <a:uLnTx/>
                <a:uFillTx/>
                <a:latin typeface="Courier New" pitchFamily="49" charset="0"/>
                <a:cs typeface="Courier New" pitchFamily="49" charset="0"/>
              </a:rPr>
              <a:t>passesReqd</a:t>
            </a:r>
            <a:r>
              <a:rPr kumimoji="0" lang="en-US" b="0" i="0" u="none" strike="noStrike" kern="1200" cap="none" spc="0" normalizeH="0" baseline="0" noProof="0" dirty="0" smtClean="0">
                <a:ln>
                  <a:noFill/>
                </a:ln>
                <a:solidFill>
                  <a:srgbClr val="000000"/>
                </a:solidFill>
                <a:effectLst/>
                <a:uLnTx/>
                <a:uFillTx/>
                <a:latin typeface="Arial" charset="0"/>
                <a:cs typeface="+mn-cs"/>
              </a:rPr>
              <a:t> is decremented and further processing possibly takes place.</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smtClean="0">
                <a:ln>
                  <a:noFill/>
                </a:ln>
                <a:solidFill>
                  <a:srgbClr val="000000"/>
                </a:solidFill>
                <a:effectLst/>
                <a:uLnTx/>
                <a:uFillTx/>
                <a:latin typeface="Arial" charset="0"/>
                <a:cs typeface="+mn-cs"/>
              </a:rPr>
              <a:t>These examples are intended only to show what the functions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break</a:t>
            </a:r>
            <a:r>
              <a:rPr kumimoji="0" lang="en-US" b="0" i="0" u="none" strike="noStrike" kern="1200" cap="none" spc="0" normalizeH="0" baseline="0" noProof="0" dirty="0" smtClean="0">
                <a:ln>
                  <a:noFill/>
                </a:ln>
                <a:solidFill>
                  <a:srgbClr val="000000"/>
                </a:solidFill>
                <a:effectLst/>
                <a:uLnTx/>
                <a:uFillTx/>
                <a:latin typeface="Arial" charset="0"/>
                <a:cs typeface="+mn-cs"/>
              </a:rPr>
              <a:t> and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smtClean="0">
                <a:ln>
                  <a:noFill/>
                </a:ln>
                <a:solidFill>
                  <a:srgbClr val="000000"/>
                </a:solidFill>
                <a:effectLst/>
                <a:uLnTx/>
                <a:uFillTx/>
                <a:latin typeface="Arial" charset="0"/>
                <a:cs typeface="+mn-cs"/>
              </a:rPr>
              <a:t> are, and not to show particular programming techniques. Both have a similar function: They ensure that parts of the loop are not processed unnecessarily. Sometimes this can also be achieved by the design of </a:t>
            </a:r>
            <a:r>
              <a:rPr kumimoji="0" lang="en-US"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rPr>
              <a:t>if</a:t>
            </a:r>
            <a:r>
              <a:rPr kumimoji="0" lang="en-US" b="0" i="0" u="none" strike="noStrike" kern="1200" cap="none" spc="0" normalizeH="0" baseline="0" noProof="0" dirty="0" smtClean="0">
                <a:ln>
                  <a:noFill/>
                </a:ln>
                <a:solidFill>
                  <a:srgbClr val="000000"/>
                </a:solidFill>
                <a:effectLst/>
                <a:uLnTx/>
                <a:uFillTx/>
                <a:latin typeface="Arial" charset="0"/>
                <a:cs typeface="+mn-cs"/>
              </a:rPr>
              <a:t> blocks, but it is useful to have these two options in complex algorithms.</a:t>
            </a:r>
          </a:p>
          <a:p>
            <a:pPr marL="447675" marR="0" lvl="1" indent="9525"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smtClean="0">
              <a:cs typeface="Arial" charset="0"/>
            </a:endParaRPr>
          </a:p>
          <a:p>
            <a:endParaRPr lang="en-GB" dirty="0"/>
          </a:p>
        </p:txBody>
      </p:sp>
    </p:spTree>
    <p:extLst>
      <p:ext uri="{BB962C8B-B14F-4D97-AF65-F5344CB8AC3E}">
        <p14:creationId xmlns:p14="http://schemas.microsoft.com/office/powerpoint/2010/main" val="378247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An array is a collection of objects. You can create arrays of any type, including the intrinsic types as well as arrays of your own classes. Arrays are themselves objects. The runtime effectively generates a type, which is derived from Object[], to support each specific array type. </a:t>
            </a:r>
          </a:p>
          <a:p>
            <a:r>
              <a:rPr lang="en-GB" dirty="0" smtClean="0"/>
              <a:t>Arrays in Java have a fixed length that is set when the array object is created*. Typically, if you want dynamically sizeable collections of objects you should use one of the classes (covered later) in the Java collections framework</a:t>
            </a:r>
            <a:r>
              <a:rPr lang="en-GB" baseline="0" dirty="0" smtClean="0"/>
              <a:t> (covered in a later chapter).</a:t>
            </a:r>
            <a:endParaRPr lang="en-GB" dirty="0" smtClean="0"/>
          </a:p>
          <a:p>
            <a:r>
              <a:rPr lang="en-GB" dirty="0" smtClean="0"/>
              <a:t>Like any other object, an array must be created before it can be used. Note that an array variable is a reference. Therefore, if an array is passed to a method, that method can permanently change the contents of the array.</a:t>
            </a:r>
          </a:p>
          <a:p>
            <a:r>
              <a:rPr lang="en-GB" dirty="0" smtClean="0"/>
              <a:t>In keeping with C-like languages, Java uses the [] notation to signify an array variable and also to provide an indexer into the content of the array so that a specific element can be accessed.</a:t>
            </a:r>
          </a:p>
          <a:p>
            <a:endParaRPr lang="en-GB" dirty="0" smtClean="0"/>
          </a:p>
          <a:p>
            <a:r>
              <a:rPr lang="en-GB" dirty="0" smtClean="0"/>
              <a:t>* The Java Framework supports resizable arrays using the </a:t>
            </a:r>
            <a:r>
              <a:rPr lang="en-GB" dirty="0" err="1" smtClean="0"/>
              <a:t>Arrays.copyOf</a:t>
            </a:r>
            <a:r>
              <a:rPr lang="en-GB" dirty="0" smtClean="0"/>
              <a:t>() method. However, resizing arrays is normally very inefficient, due to the copying that is required.</a:t>
            </a:r>
          </a:p>
        </p:txBody>
      </p:sp>
    </p:spTree>
    <p:extLst>
      <p:ext uri="{BB962C8B-B14F-4D97-AF65-F5344CB8AC3E}">
        <p14:creationId xmlns:p14="http://schemas.microsoft.com/office/powerpoint/2010/main" val="183087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In Java you declare an array variable as follows:</a:t>
            </a:r>
          </a:p>
          <a:p>
            <a:r>
              <a:rPr lang="en-GB" dirty="0" smtClean="0"/>
              <a:t>	type[] </a:t>
            </a:r>
            <a:r>
              <a:rPr lang="en-GB" dirty="0" err="1" smtClean="0"/>
              <a:t>arrayName</a:t>
            </a:r>
            <a:r>
              <a:rPr lang="en-GB" dirty="0" smtClean="0"/>
              <a:t>;</a:t>
            </a:r>
          </a:p>
          <a:p>
            <a:r>
              <a:rPr lang="en-GB" dirty="0" smtClean="0"/>
              <a:t>Note: Putting the brackets after the variable name is technically allowed, but strongly discouraged – it just looks wrong.</a:t>
            </a:r>
          </a:p>
          <a:p>
            <a:r>
              <a:rPr lang="en-GB" dirty="0" err="1" smtClean="0"/>
              <a:t>int</a:t>
            </a:r>
            <a:r>
              <a:rPr lang="en-GB" baseline="0" dirty="0" smtClean="0"/>
              <a:t> </a:t>
            </a:r>
            <a:r>
              <a:rPr lang="en-GB" baseline="0" dirty="0" err="1" smtClean="0"/>
              <a:t>nums</a:t>
            </a:r>
            <a:r>
              <a:rPr lang="en-GB" baseline="0" dirty="0" smtClean="0"/>
              <a:t>[]; !!!</a:t>
            </a:r>
            <a:endParaRPr lang="en-GB" dirty="0" smtClean="0"/>
          </a:p>
          <a:p>
            <a:r>
              <a:rPr lang="en-GB" dirty="0" err="1" smtClean="0"/>
              <a:t>arrayName</a:t>
            </a:r>
            <a:r>
              <a:rPr lang="en-GB" dirty="0" smtClean="0"/>
              <a:t> is an object reference but it does not reference anything, there is no array created yet.</a:t>
            </a:r>
          </a:p>
          <a:p>
            <a:r>
              <a:rPr lang="en-GB" dirty="0" smtClean="0"/>
              <a:t>As shown on the slide, the size of the array is not specified when the array is declared, but later when the array object is created. Therefore, the square brackets are always initially empty. The size of an array can be determined at run time, i.e. the size parameter does not need to be a literal.</a:t>
            </a:r>
          </a:p>
          <a:p>
            <a:r>
              <a:rPr lang="en-GB" dirty="0" smtClean="0"/>
              <a:t>Creation of an array consequently requires three steps. The first is to declare the array variable. Next, you have to instantiate the array object, specifying its size. This will allocate storage for the elements. Finally you must initialise the elements themselves. This is because the elements in the array will be initialised to the appropriate default values for the type. Thus integer types will be initialised to 0, </a:t>
            </a:r>
            <a:r>
              <a:rPr lang="en-GB" dirty="0" err="1" smtClean="0"/>
              <a:t>booleans</a:t>
            </a:r>
            <a:r>
              <a:rPr lang="en-GB" dirty="0" smtClean="0"/>
              <a:t> will be initialised to false and reference types will be initialised to null. </a:t>
            </a:r>
          </a:p>
          <a:p>
            <a:r>
              <a:rPr lang="en-GB" dirty="0" smtClean="0"/>
              <a:t>This last point is important. For example, if you were to write the following code, all you are doing is declaring and creating an array containing six string references all of which are set to null:</a:t>
            </a:r>
          </a:p>
          <a:p>
            <a:r>
              <a:rPr lang="en-GB" dirty="0" smtClean="0"/>
              <a:t>	String[] items = new String[6];</a:t>
            </a:r>
          </a:p>
          <a:p>
            <a:r>
              <a:rPr lang="en-GB" dirty="0" smtClean="0"/>
              <a:t>All will be clear when we cover ref types in detail in the next few chapters.</a:t>
            </a:r>
          </a:p>
        </p:txBody>
      </p:sp>
    </p:spTree>
    <p:extLst>
      <p:ext uri="{BB962C8B-B14F-4D97-AF65-F5344CB8AC3E}">
        <p14:creationId xmlns:p14="http://schemas.microsoft.com/office/powerpoint/2010/main" val="153091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As shown on the slide, there are shorthand methods for creating and initialising an array. When you use these statements there is no need to use the new operator and the length of the array is set automatically. </a:t>
            </a:r>
          </a:p>
          <a:p>
            <a:r>
              <a:rPr lang="en-GB" dirty="0" smtClean="0"/>
              <a:t>Note the use of the braces to contain the array elements. As this represents a single statement, you must specify the semi-colon at the end.</a:t>
            </a:r>
          </a:p>
          <a:p>
            <a:r>
              <a:rPr lang="en-GB" dirty="0" smtClean="0"/>
              <a:t>Array </a:t>
            </a:r>
            <a:r>
              <a:rPr lang="en-GB" dirty="0" err="1" smtClean="0"/>
              <a:t>initialisers</a:t>
            </a:r>
            <a:r>
              <a:rPr lang="en-GB" dirty="0" smtClean="0"/>
              <a:t> are very useful for creating fixed size look-up tables. For example, a simple calendar might use the following:</a:t>
            </a:r>
          </a:p>
          <a:p>
            <a:endParaRPr lang="en-GB" dirty="0" smtClean="0"/>
          </a:p>
          <a:p>
            <a:r>
              <a:rPr lang="en-GB" dirty="0" smtClean="0"/>
              <a:t>	String[] months = {	"Jan", "Feb", "Mar", "Apr", </a:t>
            </a:r>
          </a:p>
          <a:p>
            <a:r>
              <a:rPr lang="en-GB" dirty="0" smtClean="0"/>
              <a:t>					        "May, "Jun", "Jul", "Aug", </a:t>
            </a:r>
          </a:p>
          <a:p>
            <a:r>
              <a:rPr lang="en-GB" dirty="0" smtClean="0"/>
              <a:t>					        "Sep", "Oct", "Nov", "Dec" </a:t>
            </a:r>
          </a:p>
          <a:p>
            <a:r>
              <a:rPr lang="en-GB" dirty="0" smtClean="0"/>
              <a:t>				         };</a:t>
            </a:r>
          </a:p>
          <a:p>
            <a:endParaRPr lang="en-GB" dirty="0" smtClean="0"/>
          </a:p>
          <a:p>
            <a:r>
              <a:rPr lang="en-GB" dirty="0" smtClean="0"/>
              <a:t>When you perform this type of initialisation, you must ensure that all the objects in the initialisation list are of the same type, or are at the least of a compatible type from the array variable type.</a:t>
            </a:r>
          </a:p>
          <a:p>
            <a:endParaRPr lang="en-GB" dirty="0" smtClean="0"/>
          </a:p>
          <a:p>
            <a:r>
              <a:rPr lang="en-GB" dirty="0" err="1" smtClean="0"/>
              <a:t>System.Arrays</a:t>
            </a:r>
            <a:r>
              <a:rPr lang="en-GB" dirty="0" smtClean="0"/>
              <a:t> defines many methods for accessing the contents of the array, which are thus accessible to all array types. Method </a:t>
            </a:r>
            <a:r>
              <a:rPr lang="en-GB" dirty="0" err="1" smtClean="0"/>
              <a:t>copyOf</a:t>
            </a:r>
            <a:r>
              <a:rPr lang="en-GB" dirty="0" smtClean="0"/>
              <a:t>() that returns an array reference is the method that effectively enables you to resize an array (if needed).</a:t>
            </a:r>
          </a:p>
        </p:txBody>
      </p:sp>
    </p:spTree>
    <p:extLst>
      <p:ext uri="{BB962C8B-B14F-4D97-AF65-F5344CB8AC3E}">
        <p14:creationId xmlns:p14="http://schemas.microsoft.com/office/powerpoint/2010/main" val="132849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An index or subscript in square brackets is used to refer to a particular element within an array.  Note that the elements are numbered from 0 to n-1, where n is the number of elements in the array. In other words, the index of the first element in an array is 0, not 1.</a:t>
            </a:r>
          </a:p>
          <a:p>
            <a:r>
              <a:rPr lang="en-GB" dirty="0" smtClean="0"/>
              <a:t>In Java, it is impossible to attempt to access an element outside the bounds of the array. If an attempt is made to use an invalid index, </a:t>
            </a:r>
            <a:r>
              <a:rPr lang="en-GB" smtClean="0"/>
              <a:t>the JVM </a:t>
            </a:r>
            <a:r>
              <a:rPr lang="en-GB" dirty="0" smtClean="0"/>
              <a:t>will throw an </a:t>
            </a:r>
            <a:r>
              <a:rPr lang="en-GB" dirty="0" err="1" smtClean="0"/>
              <a:t>ArrayIndexOutOfBoundsException</a:t>
            </a:r>
            <a:r>
              <a:rPr lang="en-GB" dirty="0" smtClean="0"/>
              <a:t> exception will be thrown. You will learn more about exceptions and exception handling in the chapter Exception Handling</a:t>
            </a:r>
            <a:r>
              <a:rPr lang="en-GB" baseline="0" dirty="0" smtClean="0"/>
              <a:t> but this is just a coding error that can be corrected.</a:t>
            </a:r>
            <a:endParaRPr lang="en-GB" dirty="0" smtClean="0"/>
          </a:p>
          <a:p>
            <a:r>
              <a:rPr lang="en-GB" dirty="0" smtClean="0"/>
              <a:t>Arrays have a number of useful properties and method. For example, one of the more important is the length property, which tells you how many elements an array has. </a:t>
            </a:r>
          </a:p>
          <a:p>
            <a:r>
              <a:rPr lang="en-GB" dirty="0" smtClean="0"/>
              <a:t>Note that this property returns the total number of elements in the array, thus you should ensure that you never attempt to access an element code similar to the following: votes[</a:t>
            </a:r>
            <a:r>
              <a:rPr lang="en-GB" dirty="0" err="1" smtClean="0"/>
              <a:t>votes.Length</a:t>
            </a:r>
            <a:r>
              <a:rPr lang="en-GB" dirty="0" smtClean="0"/>
              <a:t>]. This would result an in an exception being thrown because you would be attempting to access an element via an index that is one greater than is allowed, when you remember that array indices start with 0.</a:t>
            </a:r>
          </a:p>
          <a:p>
            <a:endParaRPr lang="en-GB" dirty="0" smtClean="0"/>
          </a:p>
        </p:txBody>
      </p:sp>
    </p:spTree>
    <p:extLst>
      <p:ext uri="{BB962C8B-B14F-4D97-AF65-F5344CB8AC3E}">
        <p14:creationId xmlns:p14="http://schemas.microsoft.com/office/powerpoint/2010/main" val="327825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The for loop - starting</a:t>
            </a:r>
            <a:r>
              <a:rPr lang="en-GB" baseline="0" dirty="0" smtClean="0"/>
              <a:t> on 0 while ‘</a:t>
            </a:r>
            <a:r>
              <a:rPr lang="en-GB" baseline="0" dirty="0" err="1" smtClean="0"/>
              <a:t>i</a:t>
            </a:r>
            <a:r>
              <a:rPr lang="en-GB" baseline="0" dirty="0" smtClean="0"/>
              <a:t>’ is less than the length will retrieve all the items, you won’t miss the 1</a:t>
            </a:r>
            <a:r>
              <a:rPr lang="en-GB" baseline="30000" dirty="0" smtClean="0"/>
              <a:t>st</a:t>
            </a:r>
            <a:r>
              <a:rPr lang="en-GB" baseline="0" dirty="0" smtClean="0"/>
              <a:t> one and won’t spin off the end with an exception.</a:t>
            </a:r>
            <a:endParaRPr lang="en-GB" dirty="0" smtClean="0"/>
          </a:p>
          <a:p>
            <a:r>
              <a:rPr lang="en-GB" dirty="0" smtClean="0"/>
              <a:t>This is useful when you need the value ‘</a:t>
            </a:r>
            <a:r>
              <a:rPr lang="en-GB" dirty="0" err="1" smtClean="0"/>
              <a:t>i</a:t>
            </a:r>
            <a:r>
              <a:rPr lang="en-GB" dirty="0" smtClean="0"/>
              <a:t>’ in the loop or if you want to change the contents of the array.</a:t>
            </a:r>
          </a:p>
          <a:p>
            <a:r>
              <a:rPr lang="en-GB" dirty="0" smtClean="0"/>
              <a:t>But</a:t>
            </a:r>
            <a:r>
              <a:rPr lang="en-GB" baseline="0" dirty="0" smtClean="0"/>
              <a:t> more often you want to loop through from beginning to end in a read only manner doing something with each one but the criteria as to “what you want to do” is known and not dependent on where it is in the array.</a:t>
            </a:r>
          </a:p>
          <a:p>
            <a:r>
              <a:rPr lang="en-GB" baseline="0" dirty="0" smtClean="0"/>
              <a:t>Remember though that there would be no issue with keeping your own little count going in an enhanced for (</a:t>
            </a:r>
            <a:r>
              <a:rPr lang="en-GB" baseline="0" dirty="0" err="1" smtClean="0"/>
              <a:t>foreach</a:t>
            </a:r>
            <a:r>
              <a:rPr lang="en-GB" baseline="0" dirty="0" smtClean="0"/>
              <a:t>) loop if required.</a:t>
            </a:r>
          </a:p>
          <a:p>
            <a:r>
              <a:rPr lang="en-GB" baseline="0" dirty="0" smtClean="0"/>
              <a:t>The default mindset should be “I need to loop thru an array/collection..... now where is the </a:t>
            </a:r>
            <a:r>
              <a:rPr lang="en-GB" baseline="0" dirty="0" err="1" smtClean="0"/>
              <a:t>foreach</a:t>
            </a:r>
            <a:r>
              <a:rPr lang="en-GB" baseline="0" dirty="0" smtClean="0"/>
              <a:t> code snippet”</a:t>
            </a:r>
            <a:endParaRPr lang="en-GB" dirty="0" smtClean="0"/>
          </a:p>
          <a:p>
            <a:endParaRPr lang="en-GB" dirty="0" smtClean="0"/>
          </a:p>
        </p:txBody>
      </p:sp>
    </p:spTree>
    <p:extLst>
      <p:ext uri="{BB962C8B-B14F-4D97-AF65-F5344CB8AC3E}">
        <p14:creationId xmlns:p14="http://schemas.microsoft.com/office/powerpoint/2010/main" val="189543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variables are passed by</a:t>
            </a:r>
            <a:r>
              <a:rPr lang="en-GB" baseline="0" dirty="0" smtClean="0"/>
              <a:t> value. This is also true of reference types such as Arrays. However what is copied is the address of the Array object.</a:t>
            </a:r>
          </a:p>
          <a:p>
            <a:r>
              <a:rPr lang="en-GB" baseline="0" dirty="0" smtClean="0"/>
              <a:t>Therefore, the </a:t>
            </a:r>
            <a:r>
              <a:rPr lang="en-GB" baseline="0" dirty="0" err="1" smtClean="0"/>
              <a:t>incArray</a:t>
            </a:r>
            <a:r>
              <a:rPr lang="en-GB" baseline="0" dirty="0" smtClean="0"/>
              <a:t>() method will be able to change the array.</a:t>
            </a:r>
            <a:endParaRPr lang="en-GB" dirty="0"/>
          </a:p>
        </p:txBody>
      </p:sp>
    </p:spTree>
    <p:extLst>
      <p:ext uri="{BB962C8B-B14F-4D97-AF65-F5344CB8AC3E}">
        <p14:creationId xmlns:p14="http://schemas.microsoft.com/office/powerpoint/2010/main" val="26271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marL="228600" indent="-228600">
              <a:buFont typeface="+mj-lt"/>
              <a:buAutoNum type="arabicPeriod"/>
            </a:pPr>
            <a:r>
              <a:rPr lang="en-GB" dirty="0" err="1" smtClean="0"/>
              <a:t>int</a:t>
            </a:r>
            <a:r>
              <a:rPr lang="en-GB" dirty="0" smtClean="0"/>
              <a:t> sum is local to loop, reset to 0 each time thru, will just print each number</a:t>
            </a:r>
          </a:p>
          <a:p>
            <a:pPr marL="228600" indent="-228600">
              <a:buFont typeface="+mj-lt"/>
              <a:buAutoNum type="arabicPeriod"/>
            </a:pPr>
            <a:r>
              <a:rPr lang="en-GB" dirty="0" err="1" smtClean="0"/>
              <a:t>println</a:t>
            </a:r>
            <a:r>
              <a:rPr lang="en-GB" dirty="0" smtClean="0"/>
              <a:t> is moved outside loop to print only once but ‘sum’ (still local to loop) is not visible to it. Compilation error.</a:t>
            </a:r>
          </a:p>
          <a:p>
            <a:pPr marL="228600" indent="-228600">
              <a:buFont typeface="+mj-lt"/>
              <a:buAutoNum type="arabicPeriod"/>
            </a:pPr>
            <a:r>
              <a:rPr lang="en-GB" dirty="0" smtClean="0"/>
              <a:t>Sum has correct scope but not initialised, skips 1</a:t>
            </a:r>
            <a:r>
              <a:rPr lang="en-GB" baseline="30000" dirty="0" smtClean="0"/>
              <a:t>st</a:t>
            </a:r>
            <a:r>
              <a:rPr lang="en-GB" dirty="0" smtClean="0"/>
              <a:t> element, spins off the end, sum is not being added to and the </a:t>
            </a:r>
            <a:r>
              <a:rPr lang="en-GB" dirty="0" err="1" smtClean="0"/>
              <a:t>println</a:t>
            </a:r>
            <a:r>
              <a:rPr lang="en-GB" dirty="0" smtClean="0"/>
              <a:t> is referring to an </a:t>
            </a:r>
            <a:r>
              <a:rPr lang="en-GB" dirty="0" err="1" smtClean="0"/>
              <a:t>uninitialised</a:t>
            </a:r>
            <a:r>
              <a:rPr lang="en-GB" dirty="0" smtClean="0"/>
              <a:t> variable (compilation error)</a:t>
            </a:r>
          </a:p>
          <a:p>
            <a:pPr marL="228600" indent="-228600">
              <a:buFont typeface="+mj-lt"/>
              <a:buAutoNum type="arabicPeriod"/>
            </a:pPr>
            <a:r>
              <a:rPr lang="en-GB" dirty="0" err="1" smtClean="0"/>
              <a:t>int</a:t>
            </a:r>
            <a:r>
              <a:rPr lang="en-GB" dirty="0" smtClean="0"/>
              <a:t> sum now has right scope and is initialised but </a:t>
            </a:r>
            <a:r>
              <a:rPr lang="en-GB" dirty="0" err="1" smtClean="0"/>
              <a:t>println</a:t>
            </a:r>
            <a:r>
              <a:rPr lang="en-GB" dirty="0" smtClean="0"/>
              <a:t> is printing a running</a:t>
            </a:r>
            <a:r>
              <a:rPr lang="en-GB" baseline="0" dirty="0" smtClean="0"/>
              <a:t> total ending with the grand total</a:t>
            </a:r>
            <a:r>
              <a:rPr lang="en-GB" dirty="0" smtClean="0"/>
              <a:t> </a:t>
            </a:r>
          </a:p>
          <a:p>
            <a:pPr marL="228600" indent="-228600">
              <a:buFont typeface="+mj-lt"/>
              <a:buAutoNum type="arabicPeriod"/>
            </a:pPr>
            <a:r>
              <a:rPr lang="en-GB" dirty="0" smtClean="0"/>
              <a:t>finally it works</a:t>
            </a:r>
          </a:p>
          <a:p>
            <a:pPr marL="228600" indent="-228600">
              <a:buFont typeface="+mj-lt"/>
              <a:buAutoNum type="arabicPeriod"/>
            </a:pPr>
            <a:r>
              <a:rPr lang="en-GB" dirty="0" smtClean="0"/>
              <a:t>but this is easier</a:t>
            </a:r>
          </a:p>
        </p:txBody>
      </p:sp>
    </p:spTree>
    <p:extLst>
      <p:ext uri="{BB962C8B-B14F-4D97-AF65-F5344CB8AC3E}">
        <p14:creationId xmlns:p14="http://schemas.microsoft.com/office/powerpoint/2010/main" val="3226705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These can be used to mimic multi-dimensional rectangular arrays by supplying both numeric ‘sizes’ when the array is created. The next slide will show this does not have to be done and the array can be non-rectangular (jagged).</a:t>
            </a:r>
          </a:p>
          <a:p>
            <a:r>
              <a:rPr lang="en-GB" dirty="0" smtClean="0"/>
              <a:t>On the example above values are for each dimension (8 and 8). Remember that this code simply creates the array object. In the example on the slide, if Square is a class (and therefore a reference type), the array still contains no Squares until we explicitly create them. We can do this in a loop, as shown. Until the initialisation loop is completed, the array of arrays would contain 64 chars.</a:t>
            </a:r>
          </a:p>
          <a:p>
            <a:endParaRPr lang="en-GB" dirty="0" smtClean="0"/>
          </a:p>
          <a:p>
            <a:r>
              <a:rPr lang="en-GB" dirty="0" smtClean="0"/>
              <a:t>You might also have noticed the use of .length</a:t>
            </a:r>
            <a:r>
              <a:rPr lang="en-GB" baseline="0" dirty="0" smtClean="0"/>
              <a:t> </a:t>
            </a:r>
            <a:r>
              <a:rPr lang="en-GB" dirty="0" smtClean="0"/>
              <a:t>to control the loops. The length of this array is not 64 it is 8, but each of the 8 references holds the address of another array of size 8. This is why the nested loop needs to refer to board[file].length. </a:t>
            </a:r>
          </a:p>
          <a:p>
            <a:endParaRPr lang="en-GB" dirty="0" smtClean="0"/>
          </a:p>
          <a:p>
            <a:r>
              <a:rPr lang="en-GB" dirty="0" smtClean="0"/>
              <a:t>Note: We have elected to use the first dimension to represent the file on the chessboard and the second to be the row. This is only because most chess notations specify the position of a piece using its file first, then its row.</a:t>
            </a:r>
          </a:p>
          <a:p>
            <a:r>
              <a:rPr lang="en-GB" dirty="0" smtClean="0"/>
              <a:t>‘board’ is a single</a:t>
            </a:r>
            <a:r>
              <a:rPr lang="en-GB" baseline="0" dirty="0" smtClean="0"/>
              <a:t> dimensional array of size 8, each element is a reference to a Square[] of size 8, so it mimics 2 dimensional rectangular.</a:t>
            </a:r>
          </a:p>
          <a:p>
            <a:r>
              <a:rPr lang="en-GB" baseline="0" dirty="0" smtClean="0"/>
              <a:t>But note only 1 numeric value ever goes in 1 set of </a:t>
            </a:r>
            <a:br>
              <a:rPr lang="en-GB" baseline="0" dirty="0" smtClean="0"/>
            </a:br>
            <a:r>
              <a:rPr lang="en-GB" baseline="0" dirty="0" smtClean="0"/>
              <a:t>square</a:t>
            </a:r>
            <a:r>
              <a:rPr lang="en-GB" dirty="0" smtClean="0"/>
              <a:t> </a:t>
            </a:r>
            <a:r>
              <a:rPr lang="en-GB" baseline="0" dirty="0" smtClean="0"/>
              <a:t>brackets[]. No concept of board [3,5].</a:t>
            </a:r>
            <a:r>
              <a:rPr lang="en-GB" dirty="0" smtClean="0"/>
              <a:t/>
            </a:r>
            <a:br>
              <a:rPr lang="en-GB" dirty="0" smtClean="0"/>
            </a:br>
            <a:endParaRPr lang="en-GB" dirty="0" smtClean="0"/>
          </a:p>
          <a:p>
            <a:r>
              <a:rPr lang="en-GB" dirty="0" smtClean="0"/>
              <a:t>In future we can represent</a:t>
            </a:r>
            <a:r>
              <a:rPr lang="en-GB" baseline="0" dirty="0" smtClean="0"/>
              <a:t> chess pieces by using </a:t>
            </a:r>
            <a:r>
              <a:rPr lang="en-GB" baseline="0" dirty="0" err="1" smtClean="0"/>
              <a:t>enum</a:t>
            </a:r>
            <a:r>
              <a:rPr lang="en-GB" baseline="0" dirty="0" smtClean="0"/>
              <a:t> like:</a:t>
            </a:r>
            <a:br>
              <a:rPr lang="en-GB" baseline="0" dirty="0" smtClean="0"/>
            </a:br>
            <a:r>
              <a:rPr lang="en-GB" sz="1200" b="0" kern="1200" dirty="0" err="1" smtClean="0">
                <a:solidFill>
                  <a:schemeClr val="tx1"/>
                </a:solidFill>
                <a:latin typeface="Arial" pitchFamily="34" charset="0"/>
                <a:ea typeface="+mn-ea"/>
                <a:cs typeface="Arial" pitchFamily="34" charset="0"/>
              </a:rPr>
              <a:t>enum</a:t>
            </a:r>
            <a:r>
              <a:rPr lang="en-GB" sz="1200" b="0" kern="1200" dirty="0" smtClean="0">
                <a:solidFill>
                  <a:schemeClr val="tx1"/>
                </a:solidFill>
                <a:latin typeface="Arial" pitchFamily="34" charset="0"/>
                <a:ea typeface="+mn-ea"/>
                <a:cs typeface="Arial" pitchFamily="34" charset="0"/>
              </a:rPr>
              <a:t> Piece</a:t>
            </a:r>
          </a:p>
          <a:p>
            <a:r>
              <a:rPr lang="en-GB" sz="1200" b="0" kern="1200" dirty="0" smtClean="0">
                <a:solidFill>
                  <a:schemeClr val="tx1"/>
                </a:solidFill>
                <a:latin typeface="Arial" pitchFamily="34" charset="0"/>
                <a:ea typeface="+mn-ea"/>
                <a:cs typeface="Arial" pitchFamily="34" charset="0"/>
              </a:rPr>
              <a:t>{</a:t>
            </a:r>
          </a:p>
          <a:p>
            <a:r>
              <a:rPr lang="en-GB" sz="1200" b="0" kern="1200" dirty="0" smtClean="0">
                <a:solidFill>
                  <a:schemeClr val="tx1"/>
                </a:solidFill>
                <a:latin typeface="Arial" pitchFamily="34" charset="0"/>
                <a:ea typeface="+mn-ea"/>
                <a:cs typeface="Arial" pitchFamily="34" charset="0"/>
              </a:rPr>
              <a:t>    </a:t>
            </a:r>
            <a:r>
              <a:rPr lang="en-GB" sz="1200" b="0" i="1" kern="1200" dirty="0" smtClean="0">
                <a:solidFill>
                  <a:schemeClr val="tx1"/>
                </a:solidFill>
                <a:latin typeface="Arial" pitchFamily="34" charset="0"/>
                <a:ea typeface="+mn-ea"/>
                <a:cs typeface="Arial" pitchFamily="34" charset="0"/>
              </a:rPr>
              <a:t>EMPTY, WKING, WQUEEN, WROOK, WBISHOP, WKNIGHT, WPAWN, </a:t>
            </a:r>
          </a:p>
          <a:p>
            <a:r>
              <a:rPr lang="en-GB" sz="1200" b="0" i="1" kern="1200" dirty="0" smtClean="0">
                <a:solidFill>
                  <a:schemeClr val="tx1"/>
                </a:solidFill>
                <a:latin typeface="Arial" pitchFamily="34" charset="0"/>
                <a:ea typeface="+mn-ea"/>
                <a:cs typeface="Arial" pitchFamily="34" charset="0"/>
              </a:rPr>
              <a:t>    BKING, BQUEEN, BROOK, BBISHOP, BKNIGHT, BPAWN</a:t>
            </a:r>
          </a:p>
          <a:p>
            <a:r>
              <a:rPr lang="en-GB" sz="1200" b="0" kern="1200" dirty="0" smtClean="0">
                <a:solidFill>
                  <a:schemeClr val="tx1"/>
                </a:solidFill>
                <a:latin typeface="Arial" pitchFamily="34" charset="0"/>
                <a:ea typeface="+mn-ea"/>
                <a:cs typeface="Arial" pitchFamily="34" charset="0"/>
              </a:rPr>
              <a:t>}</a:t>
            </a:r>
          </a:p>
          <a:p>
            <a:endParaRPr lang="en-GB" dirty="0" smtClean="0"/>
          </a:p>
        </p:txBody>
      </p:sp>
      <p:grpSp>
        <p:nvGrpSpPr>
          <p:cNvPr id="4" name="Group 3"/>
          <p:cNvGrpSpPr/>
          <p:nvPr/>
        </p:nvGrpSpPr>
        <p:grpSpPr>
          <a:xfrm>
            <a:off x="3881438" y="7926388"/>
            <a:ext cx="2247900" cy="1619250"/>
            <a:chOff x="3700463" y="7893050"/>
            <a:chExt cx="2247900" cy="1619250"/>
          </a:xfrm>
        </p:grpSpPr>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grpSp>
          <p:nvGrpSpPr>
            <p:cNvPr id="3" name="Group 2"/>
            <p:cNvGrpSpPr/>
            <p:nvPr/>
          </p:nvGrpSpPr>
          <p:grpSpPr>
            <a:xfrm>
              <a:off x="4152900" y="7893050"/>
              <a:ext cx="1795463" cy="1619250"/>
              <a:chOff x="4152900" y="7893050"/>
              <a:chExt cx="1795463"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grpSp>
    </p:spTree>
    <p:extLst>
      <p:ext uri="{BB962C8B-B14F-4D97-AF65-F5344CB8AC3E}">
        <p14:creationId xmlns:p14="http://schemas.microsoft.com/office/powerpoint/2010/main" val="2386650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Arrays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191000" y="202406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19" name="Rectangle 3"/>
          <p:cNvSpPr>
            <a:spLocks noChangeArrowheads="1"/>
          </p:cNvSpPr>
          <p:nvPr/>
        </p:nvSpPr>
        <p:spPr bwMode="auto">
          <a:xfrm>
            <a:off x="7381875" y="2351088"/>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normAutofit/>
          </a:bodyPr>
          <a:lstStyle/>
          <a:p>
            <a:r>
              <a:rPr lang="en-GB" dirty="0" smtClean="0"/>
              <a:t>Java multi-dimensional array example</a:t>
            </a:r>
          </a:p>
        </p:txBody>
      </p:sp>
      <p:sp>
        <p:nvSpPr>
          <p:cNvPr id="834569" name="Rectangle 9"/>
          <p:cNvSpPr>
            <a:spLocks noChangeArrowheads="1"/>
          </p:cNvSpPr>
          <p:nvPr/>
        </p:nvSpPr>
        <p:spPr bwMode="auto">
          <a:xfrm>
            <a:off x="1408008" y="1390614"/>
            <a:ext cx="8270875" cy="452175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 </a:t>
            </a:r>
            <a:r>
              <a:rPr lang="en-GB" b="1" dirty="0">
                <a:solidFill>
                  <a:srgbClr val="2A00FF"/>
                </a:solidFill>
                <a:latin typeface="Consolas" panose="020B0609020204030204" pitchFamily="49" charset="0"/>
              </a:rPr>
              <a:t>'\u0000'</a:t>
            </a:r>
            <a:r>
              <a:rPr lang="en-GB" b="1"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WKING</a:t>
            </a:r>
            <a:r>
              <a:rPr lang="en-GB" b="1" dirty="0">
                <a:solidFill>
                  <a:srgbClr val="000000"/>
                </a:solidFill>
                <a:latin typeface="Consolas" panose="020B0609020204030204" pitchFamily="49" charset="0"/>
              </a:rPr>
              <a:t> = 1;</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WQUEEN</a:t>
            </a:r>
            <a:r>
              <a:rPr lang="en-GB" b="1" dirty="0">
                <a:solidFill>
                  <a:srgbClr val="000000"/>
                </a:solidFill>
                <a:latin typeface="Consolas" panose="020B0609020204030204" pitchFamily="49" charset="0"/>
              </a:rPr>
              <a:t> = 2; </a:t>
            </a:r>
            <a:r>
              <a:rPr lang="en-GB" b="1" dirty="0">
                <a:solidFill>
                  <a:srgbClr val="3F7F5F"/>
                </a:solidFill>
                <a:latin typeface="Consolas" panose="020B0609020204030204" pitchFamily="49" charset="0"/>
              </a:rPr>
              <a:t>// etc...</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[8][8]; </a:t>
            </a:r>
            <a:r>
              <a:rPr lang="en-GB" b="1" dirty="0">
                <a:solidFill>
                  <a:srgbClr val="3F7F5F"/>
                </a:solidFill>
                <a:latin typeface="Consolas" panose="020B0609020204030204" pitchFamily="49" charset="0"/>
              </a:rPr>
              <a:t>// array of arrays</a:t>
            </a:r>
          </a:p>
          <a:p>
            <a:r>
              <a:rPr lang="en-GB" dirty="0">
                <a:solidFill>
                  <a:srgbClr val="6A3E3E"/>
                </a:solidFill>
                <a:latin typeface="Consolas" panose="020B0609020204030204" pitchFamily="49" charset="0"/>
              </a:rPr>
              <a:t>board</a:t>
            </a:r>
            <a:r>
              <a:rPr lang="en-GB" dirty="0">
                <a:solidFill>
                  <a:srgbClr val="000000"/>
                </a:solidFill>
                <a:latin typeface="Consolas" panose="020B0609020204030204" pitchFamily="49" charset="0"/>
              </a:rPr>
              <a:t>[4][1] = </a:t>
            </a:r>
            <a:r>
              <a:rPr lang="en-GB" dirty="0">
                <a:solidFill>
                  <a:srgbClr val="6A3E3E"/>
                </a:solidFill>
                <a:latin typeface="Consolas" panose="020B0609020204030204" pitchFamily="49" charset="0"/>
              </a:rPr>
              <a:t>WKING</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board</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&lt;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a:t>
            </a:r>
          </a:p>
          <a:p>
            <a:r>
              <a:rPr lang="en-GB" dirty="0">
                <a:solidFill>
                  <a:srgbClr val="3F7F5F"/>
                </a:solidFill>
                <a:latin typeface="Consolas" panose="020B0609020204030204" pitchFamily="49" charset="0"/>
              </a:rPr>
              <a:t>	   // the square is empty</a:t>
            </a:r>
          </a:p>
          <a:p>
            <a:r>
              <a:rPr lang="en-GB" dirty="0">
                <a:solidFill>
                  <a:srgbClr val="000000"/>
                </a:solidFill>
                <a:latin typeface="Consolas" panose="020B0609020204030204" pitchFamily="49" charset="0"/>
              </a:rPr>
              <a:t>      }</a:t>
            </a:r>
          </a:p>
          <a:p>
            <a:r>
              <a:rPr lang="en-GB" i="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dirty="0"/>
              <a:t> </a:t>
            </a:r>
            <a:r>
              <a:rPr lang="en-GB"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board</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col</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row</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pPr defTabSz="739775" eaLnBrk="0" hangingPunct="0">
              <a:defRPr/>
            </a:pPr>
            <a:r>
              <a:rPr lang="en-GB" dirty="0">
                <a:latin typeface="Lucida Console" pitchFamily="49" charset="0"/>
              </a:rPr>
              <a:t> </a:t>
            </a:r>
          </a:p>
        </p:txBody>
      </p:sp>
      <p:grpSp>
        <p:nvGrpSpPr>
          <p:cNvPr id="5" name="Group 4"/>
          <p:cNvGrpSpPr/>
          <p:nvPr/>
        </p:nvGrpSpPr>
        <p:grpSpPr>
          <a:xfrm>
            <a:off x="8309168" y="3527054"/>
            <a:ext cx="2519363" cy="2744787"/>
            <a:chOff x="6201583" y="3473093"/>
            <a:chExt cx="2519363" cy="2744787"/>
          </a:xfrm>
        </p:grpSpPr>
        <p:grpSp>
          <p:nvGrpSpPr>
            <p:cNvPr id="2" name="Group 4"/>
            <p:cNvGrpSpPr>
              <a:grpSpLocks/>
            </p:cNvGrpSpPr>
            <p:nvPr/>
          </p:nvGrpSpPr>
          <p:grpSpPr bwMode="auto">
            <a:xfrm>
              <a:off x="6201583" y="3473093"/>
              <a:ext cx="2519363" cy="2744787"/>
              <a:chOff x="3816" y="1480"/>
              <a:chExt cx="1587" cy="1729"/>
            </a:xfrm>
          </p:grpSpPr>
          <p:pic>
            <p:nvPicPr>
              <p:cNvPr id="9231" name="Picture 5"/>
              <p:cNvPicPr>
                <a:picLocks noChangeAspect="1" noChangeArrowheads="1"/>
              </p:cNvPicPr>
              <p:nvPr/>
            </p:nvPicPr>
            <p:blipFill>
              <a:blip r:embed="rId3"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232"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9224"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1486209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 multi-dimensional array example</a:t>
            </a:r>
            <a:endParaRPr lang="en-GB" dirty="0"/>
          </a:p>
        </p:txBody>
      </p:sp>
      <p:sp>
        <p:nvSpPr>
          <p:cNvPr id="4" name="Rectangle 3"/>
          <p:cNvSpPr/>
          <p:nvPr/>
        </p:nvSpPr>
        <p:spPr>
          <a:xfrm>
            <a:off x="1790641" y="1382891"/>
            <a:ext cx="8478253" cy="4524315"/>
          </a:xfrm>
          <a:prstGeom prst="rect">
            <a:avLst/>
          </a:prstGeom>
          <a:solidFill>
            <a:schemeClr val="bg1"/>
          </a:solidFill>
          <a:ln w="19050">
            <a:solidFill>
              <a:srgbClr val="004050"/>
            </a:solidFill>
          </a:ln>
        </p:spPr>
        <p:txBody>
          <a:bodyPr wrap="square">
            <a:spAutoFit/>
          </a:bodyPr>
          <a:lstStyle/>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EMPTY = </a:t>
            </a:r>
            <a:r>
              <a:rPr lang="en-GB" sz="1600" b="1" dirty="0">
                <a:solidFill>
                  <a:srgbClr val="A31515"/>
                </a:solidFill>
                <a:latin typeface="Consolas" panose="020B0609020204030204" pitchFamily="49" charset="0"/>
              </a:rPr>
              <a:t>'\u0000'</a:t>
            </a:r>
            <a:r>
              <a:rPr lang="en-GB" sz="1600" b="1" dirty="0">
                <a:solidFill>
                  <a:srgbClr val="000000"/>
                </a:solidFill>
                <a:latin typeface="Consolas" panose="020B0609020204030204" pitchFamily="49" charset="0"/>
              </a:rPr>
              <a:t>;</a:t>
            </a: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WKING =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)1;</a:t>
            </a: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WQUEEN =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)2; </a:t>
            </a:r>
            <a:r>
              <a:rPr lang="en-GB" sz="1600" b="1" dirty="0">
                <a:solidFill>
                  <a:srgbClr val="008000"/>
                </a:solidFill>
                <a:latin typeface="Consolas" panose="020B0609020204030204" pitchFamily="49" charset="0"/>
              </a:rPr>
              <a:t>// etc...</a:t>
            </a:r>
            <a:endParaRPr lang="en-GB" sz="1600" b="1" dirty="0">
              <a:solidFill>
                <a:srgbClr val="000000"/>
              </a:solidFill>
              <a:latin typeface="Consolas" panose="020B0609020204030204" pitchFamily="49" charset="0"/>
            </a:endParaRP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 board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char</a:t>
            </a:r>
            <a:r>
              <a:rPr lang="en-GB" sz="1600" b="1" dirty="0">
                <a:solidFill>
                  <a:srgbClr val="000000"/>
                </a:solidFill>
                <a:latin typeface="Consolas" panose="020B0609020204030204" pitchFamily="49" charset="0"/>
              </a:rPr>
              <a:t>[8,8]; </a:t>
            </a:r>
            <a:r>
              <a:rPr lang="en-GB" sz="1600" b="1" dirty="0">
                <a:solidFill>
                  <a:srgbClr val="008000"/>
                </a:solidFill>
                <a:latin typeface="Consolas" panose="020B0609020204030204" pitchFamily="49" charset="0"/>
              </a:rPr>
              <a:t>// array of arrays</a:t>
            </a:r>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board[4,1] = WKING;</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for</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col = 0; col &lt; </a:t>
            </a:r>
            <a:r>
              <a:rPr lang="en-GB" sz="1600" b="1" dirty="0" err="1">
                <a:solidFill>
                  <a:srgbClr val="000000"/>
                </a:solidFill>
                <a:latin typeface="Consolas" panose="020B0609020204030204" pitchFamily="49" charset="0"/>
              </a:rPr>
              <a:t>board.GetLength</a:t>
            </a:r>
            <a:r>
              <a:rPr lang="en-GB" sz="1600" b="1" dirty="0">
                <a:solidFill>
                  <a:srgbClr val="000000"/>
                </a:solidFill>
                <a:latin typeface="Consolas" panose="020B0609020204030204" pitchFamily="49" charset="0"/>
              </a:rPr>
              <a:t>(0); col++)</a:t>
            </a:r>
          </a:p>
          <a:p>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for</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row = 0; row &lt; </a:t>
            </a:r>
            <a:r>
              <a:rPr lang="en-GB" sz="1600" b="1" dirty="0" err="1">
                <a:solidFill>
                  <a:srgbClr val="000000"/>
                </a:solidFill>
                <a:latin typeface="Consolas" panose="020B0609020204030204" pitchFamily="49" charset="0"/>
              </a:rPr>
              <a:t>board.GetLength</a:t>
            </a:r>
            <a:r>
              <a:rPr lang="en-GB" sz="1600" b="1" dirty="0">
                <a:solidFill>
                  <a:srgbClr val="000000"/>
                </a:solidFill>
                <a:latin typeface="Consolas" panose="020B0609020204030204" pitchFamily="49" charset="0"/>
              </a:rPr>
              <a:t>(1); row++)</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if</a:t>
            </a:r>
            <a:r>
              <a:rPr lang="en-GB" sz="1600" b="1" dirty="0">
                <a:solidFill>
                  <a:srgbClr val="000000"/>
                </a:solidFill>
                <a:latin typeface="Consolas" panose="020B0609020204030204" pitchFamily="49" charset="0"/>
              </a:rPr>
              <a:t> (board[</a:t>
            </a:r>
            <a:r>
              <a:rPr lang="en-GB" sz="1600" b="1" dirty="0" err="1">
                <a:solidFill>
                  <a:srgbClr val="000000"/>
                </a:solidFill>
                <a:latin typeface="Consolas" panose="020B0609020204030204" pitchFamily="49" charset="0"/>
              </a:rPr>
              <a:t>col,row</a:t>
            </a:r>
            <a:r>
              <a:rPr lang="en-GB" sz="1600" b="1" dirty="0">
                <a:solidFill>
                  <a:srgbClr val="000000"/>
                </a:solidFill>
                <a:latin typeface="Consolas" panose="020B0609020204030204" pitchFamily="49" charset="0"/>
              </a:rPr>
              <a:t>] == EMPTY)</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board[col, row] = EMPTY;</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(board[</a:t>
            </a:r>
            <a:r>
              <a:rPr lang="en-GB" sz="1600" b="1" dirty="0" err="1">
                <a:solidFill>
                  <a:srgbClr val="000000"/>
                </a:solidFill>
                <a:latin typeface="Consolas" panose="020B0609020204030204" pitchFamily="49" charset="0"/>
              </a:rPr>
              <a:t>col,row</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grpSp>
        <p:nvGrpSpPr>
          <p:cNvPr id="5" name="Group 4"/>
          <p:cNvGrpSpPr/>
          <p:nvPr/>
        </p:nvGrpSpPr>
        <p:grpSpPr>
          <a:xfrm>
            <a:off x="8161377" y="3645048"/>
            <a:ext cx="2519363" cy="2744787"/>
            <a:chOff x="6201583" y="3473093"/>
            <a:chExt cx="2519363" cy="2744787"/>
          </a:xfrm>
        </p:grpSpPr>
        <p:grpSp>
          <p:nvGrpSpPr>
            <p:cNvPr id="6" name="Group 4"/>
            <p:cNvGrpSpPr>
              <a:grpSpLocks/>
            </p:cNvGrpSpPr>
            <p:nvPr/>
          </p:nvGrpSpPr>
          <p:grpSpPr bwMode="auto">
            <a:xfrm>
              <a:off x="6201583" y="3473093"/>
              <a:ext cx="2519363" cy="2744787"/>
              <a:chOff x="3816" y="1480"/>
              <a:chExt cx="1587" cy="1729"/>
            </a:xfrm>
          </p:grpSpPr>
          <p:pic>
            <p:nvPicPr>
              <p:cNvPr id="8" name="Picture 5"/>
              <p:cNvPicPr>
                <a:picLocks noChangeAspect="1" noChangeArrowheads="1"/>
              </p:cNvPicPr>
              <p:nvPr/>
            </p:nvPicPr>
            <p:blipFill>
              <a:blip r:embed="rId2"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7"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409809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Java: Variable number of parameters</a:t>
            </a:r>
          </a:p>
        </p:txBody>
      </p:sp>
      <p:sp>
        <p:nvSpPr>
          <p:cNvPr id="11267" name="Rectangle 3"/>
          <p:cNvSpPr>
            <a:spLocks noGrp="1" noChangeArrowheads="1"/>
          </p:cNvSpPr>
          <p:nvPr>
            <p:ph type="body" idx="1"/>
          </p:nvPr>
        </p:nvSpPr>
        <p:spPr>
          <a:xfrm>
            <a:off x="341272" y="1368256"/>
            <a:ext cx="11516239" cy="700689"/>
          </a:xfrm>
        </p:spPr>
        <p:txBody>
          <a:bodyPr/>
          <a:lstStyle/>
          <a:p>
            <a:r>
              <a:rPr lang="en-GB" b="1" dirty="0" smtClean="0"/>
              <a:t>Variable length parameter lists use </a:t>
            </a:r>
            <a:r>
              <a:rPr lang="en-GB" b="1" dirty="0" smtClean="0">
                <a:latin typeface="Lucida Console" pitchFamily="49" charset="0"/>
              </a:rPr>
              <a:t>Object...</a:t>
            </a:r>
            <a:r>
              <a:rPr lang="en-GB" b="1" dirty="0" smtClean="0">
                <a:latin typeface="+mn-lt"/>
              </a:rPr>
              <a:t>(literally dot </a:t>
            </a:r>
            <a:r>
              <a:rPr lang="en-GB" b="1" dirty="0" err="1" smtClean="0">
                <a:latin typeface="+mn-lt"/>
              </a:rPr>
              <a:t>dot</a:t>
            </a:r>
            <a:r>
              <a:rPr lang="en-GB" b="1" dirty="0" smtClean="0">
                <a:latin typeface="+mn-lt"/>
              </a:rPr>
              <a:t> dot)</a:t>
            </a:r>
          </a:p>
          <a:p>
            <a:pPr marL="342000" lvl="1" indent="-342000"/>
            <a:r>
              <a:rPr lang="en-GB" dirty="0" smtClean="0"/>
              <a:t>Must be last parameter</a:t>
            </a:r>
          </a:p>
        </p:txBody>
      </p:sp>
      <p:sp>
        <p:nvSpPr>
          <p:cNvPr id="838660" name="Rectangle 4"/>
          <p:cNvSpPr>
            <a:spLocks noChangeArrowheads="1"/>
          </p:cNvSpPr>
          <p:nvPr/>
        </p:nvSpPr>
        <p:spPr bwMode="auto">
          <a:xfrm>
            <a:off x="2025586" y="2177704"/>
            <a:ext cx="8356087" cy="90739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a:t>
            </a:r>
            <a:r>
              <a:rPr lang="en-GB" dirty="0" err="1">
                <a:latin typeface="Lucida Console" pitchFamily="49" charset="0"/>
              </a:rPr>
              <a:t>PrintStream</a:t>
            </a:r>
            <a:r>
              <a:rPr lang="en-GB" dirty="0">
                <a:solidFill>
                  <a:srgbClr val="000000"/>
                </a:solidFill>
                <a:latin typeface="Lucida Console" pitchFamily="49" charset="0"/>
              </a:rPr>
              <a:t> </a:t>
            </a:r>
            <a:r>
              <a:rPr lang="en-GB" dirty="0" err="1">
                <a:solidFill>
                  <a:srgbClr val="000000"/>
                </a:solidFill>
                <a:latin typeface="Lucida Console" pitchFamily="49" charset="0"/>
              </a:rPr>
              <a:t>printf</a:t>
            </a:r>
            <a:r>
              <a:rPr lang="en-GB" dirty="0">
                <a:solidFill>
                  <a:srgbClr val="000000"/>
                </a:solidFill>
                <a:latin typeface="Lucida Console" pitchFamily="49" charset="0"/>
              </a:rPr>
              <a:t>(S</a:t>
            </a:r>
            <a:r>
              <a:rPr lang="en-GB" dirty="0">
                <a:latin typeface="Lucida Console" pitchFamily="49" charset="0"/>
              </a:rPr>
              <a:t>tring</a:t>
            </a:r>
            <a:r>
              <a:rPr lang="en-GB" dirty="0">
                <a:solidFill>
                  <a:srgbClr val="000000"/>
                </a:solidFill>
                <a:latin typeface="Lucida Console" pitchFamily="49" charset="0"/>
              </a:rPr>
              <a:t> format, </a:t>
            </a:r>
            <a:r>
              <a:rPr lang="en-GB" dirty="0">
                <a:solidFill>
                  <a:srgbClr val="FF0000"/>
                </a:solidFill>
                <a:latin typeface="Lucida Console" pitchFamily="49" charset="0"/>
              </a:rPr>
              <a:t>Object... </a:t>
            </a:r>
            <a:r>
              <a:rPr lang="en-GB" dirty="0" err="1">
                <a:solidFill>
                  <a:srgbClr val="000000"/>
                </a:solidFill>
                <a:latin typeface="Lucida Console" pitchFamily="49" charset="0"/>
              </a:rPr>
              <a:t>args</a:t>
            </a:r>
            <a:r>
              <a:rPr lang="en-GB" dirty="0">
                <a:solidFill>
                  <a:srgbClr val="000000"/>
                </a:solidFill>
                <a:latin typeface="Lucida Console" pitchFamily="49" charset="0"/>
              </a:rPr>
              <a:t>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00FF"/>
              </a:solidFill>
              <a:latin typeface="Lucida Console" pitchFamily="49" charset="0"/>
            </a:endParaRPr>
          </a:p>
        </p:txBody>
      </p:sp>
      <p:sp>
        <p:nvSpPr>
          <p:cNvPr id="2" name="Rectangle 1"/>
          <p:cNvSpPr/>
          <p:nvPr/>
        </p:nvSpPr>
        <p:spPr>
          <a:xfrm>
            <a:off x="2025587" y="3277326"/>
            <a:ext cx="8356086" cy="3139321"/>
          </a:xfrm>
          <a:prstGeom prst="rect">
            <a:avLst/>
          </a:prstGeom>
          <a:solidFill>
            <a:schemeClr val="bg1"/>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a:t>
            </a:r>
            <a:r>
              <a:rPr lang="en-GB" b="1" dirty="0">
                <a:solidFill>
                  <a:srgbClr val="000000"/>
                </a:solidFill>
                <a:highlight>
                  <a:srgbClr val="D4D4D4"/>
                </a:highlight>
                <a:latin typeface="Consolas" panose="020B0609020204030204" pitchFamily="49" charset="0"/>
              </a:rPr>
              <a:t>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endParaRPr lang="en-GB" b="1" dirty="0">
              <a:solidFill>
                <a:srgbClr val="000000"/>
              </a:solidFill>
              <a:highlight>
                <a:srgbClr val="D4D4D4"/>
              </a:highlight>
              <a:latin typeface="Consolas" panose="020B0609020204030204" pitchFamily="49" charset="0"/>
            </a:endParaRP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1, </a:t>
            </a:r>
            <a:r>
              <a:rPr lang="en-GB" b="1" dirty="0">
                <a:solidFill>
                  <a:srgbClr val="6A3E3E"/>
                </a:solidFill>
                <a:latin typeface="Consolas" panose="020B0609020204030204" pitchFamily="49" charset="0"/>
              </a:rPr>
              <a:t>y</a:t>
            </a:r>
            <a:r>
              <a:rPr lang="en-GB" b="1" dirty="0">
                <a:solidFill>
                  <a:srgbClr val="000000"/>
                </a:solidFill>
                <a:latin typeface="Consolas" panose="020B0609020204030204" pitchFamily="49" charset="0"/>
              </a:rPr>
              <a:t> = 2, </a:t>
            </a:r>
            <a:r>
              <a:rPr lang="en-GB" b="1" dirty="0">
                <a:solidFill>
                  <a:srgbClr val="6A3E3E"/>
                </a:solidFill>
                <a:latin typeface="Consolas" panose="020B0609020204030204" pitchFamily="49" charset="0"/>
              </a:rPr>
              <a:t>z</a:t>
            </a:r>
            <a:r>
              <a:rPr lang="en-GB" b="1" dirty="0">
                <a:solidFill>
                  <a:srgbClr val="000000"/>
                </a:solidFill>
                <a:latin typeface="Consolas" panose="020B0609020204030204" pitchFamily="49" charset="0"/>
              </a:rPr>
              <a:t> = 3;</a:t>
            </a:r>
          </a:p>
          <a:p>
            <a:pPr lvl="1"/>
            <a:r>
              <a:rPr lang="en-GB" i="1" dirty="0">
                <a:solidFill>
                  <a:srgbClr val="000000"/>
                </a:solidFill>
                <a:latin typeface="Consolas" panose="020B0609020204030204" pitchFamily="49" charset="0"/>
              </a:rPr>
              <a:t>print(</a:t>
            </a:r>
            <a:r>
              <a:rPr lang="en-GB" i="1" dirty="0">
                <a:solidFill>
                  <a:srgbClr val="6A3E3E"/>
                </a:solidFill>
                <a:latin typeface="Consolas" panose="020B0609020204030204" pitchFamily="49" charset="0"/>
              </a:rPr>
              <a:t>x</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z</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print(Object...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 {</a:t>
            </a:r>
          </a:p>
          <a:p>
            <a:pPr lvl="1"/>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(Object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x</a:t>
            </a:r>
            <a:r>
              <a:rPr lang="en-GB" b="1" i="1" dirty="0" err="1">
                <a:solidFill>
                  <a:srgbClr val="000000"/>
                </a:solidFill>
                <a:latin typeface="Consolas" panose="020B0609020204030204" pitchFamily="49" charset="0"/>
              </a:rPr>
              <a:t>.toString</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52435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C#: Variable number of parameters</a:t>
            </a:r>
          </a:p>
        </p:txBody>
      </p:sp>
      <p:sp>
        <p:nvSpPr>
          <p:cNvPr id="11267" name="Rectangle 3"/>
          <p:cNvSpPr>
            <a:spLocks noGrp="1" noChangeArrowheads="1"/>
          </p:cNvSpPr>
          <p:nvPr>
            <p:ph type="body" idx="1"/>
          </p:nvPr>
        </p:nvSpPr>
        <p:spPr>
          <a:xfrm>
            <a:off x="341272" y="1368256"/>
            <a:ext cx="11516239" cy="686787"/>
          </a:xfrm>
        </p:spPr>
        <p:txBody>
          <a:bodyPr/>
          <a:lstStyle/>
          <a:p>
            <a:r>
              <a:rPr lang="en-GB" b="1" dirty="0" smtClean="0"/>
              <a:t>Variable length parameter lists use </a:t>
            </a:r>
            <a:r>
              <a:rPr lang="en-GB" b="1" dirty="0" err="1" smtClean="0">
                <a:latin typeface="Lucida Console" pitchFamily="49" charset="0"/>
              </a:rPr>
              <a:t>params</a:t>
            </a:r>
            <a:endParaRPr lang="en-GB" b="1" dirty="0" smtClean="0">
              <a:latin typeface="+mn-lt"/>
            </a:endParaRPr>
          </a:p>
          <a:p>
            <a:pPr marL="342000" lvl="1" indent="-342000">
              <a:buSzPct val="115000"/>
            </a:pPr>
            <a:r>
              <a:rPr lang="en-GB" dirty="0" smtClean="0"/>
              <a:t>Must be last parameter</a:t>
            </a:r>
          </a:p>
        </p:txBody>
      </p:sp>
      <p:sp>
        <p:nvSpPr>
          <p:cNvPr id="2" name="Rectangle 1"/>
          <p:cNvSpPr/>
          <p:nvPr/>
        </p:nvSpPr>
        <p:spPr>
          <a:xfrm>
            <a:off x="690067" y="2227010"/>
            <a:ext cx="6378608" cy="3693319"/>
          </a:xfrm>
          <a:prstGeom prst="rect">
            <a:avLst/>
          </a:prstGeom>
          <a:solidFill>
            <a:schemeClr val="bg1"/>
          </a:solidFill>
          <a:ln w="19050">
            <a:solidFill>
              <a:srgbClr val="004050"/>
            </a:solidFill>
          </a:ln>
        </p:spPr>
        <p:txBody>
          <a:bodyPr wrap="square">
            <a:spAutoFit/>
          </a:bodyPr>
          <a:lstStyle/>
          <a:p>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static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Main(</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x = 1, y = 2, z = 3;</a:t>
            </a:r>
          </a:p>
          <a:p>
            <a:r>
              <a:rPr lang="en-GB" dirty="0">
                <a:solidFill>
                  <a:srgbClr val="000000"/>
                </a:solidFill>
                <a:latin typeface="Consolas" panose="020B0609020204030204" pitchFamily="49" charset="0"/>
              </a:rPr>
              <a:t>    print(x);</a:t>
            </a:r>
          </a:p>
          <a:p>
            <a:r>
              <a:rPr lang="en-GB" dirty="0">
                <a:solidFill>
                  <a:srgbClr val="000000"/>
                </a:solidFill>
                <a:latin typeface="Consolas" panose="020B0609020204030204" pitchFamily="49" charset="0"/>
              </a:rPr>
              <a:t>    print(x, y);</a:t>
            </a:r>
          </a:p>
          <a:p>
            <a:r>
              <a:rPr lang="en-GB" dirty="0">
                <a:solidFill>
                  <a:srgbClr val="000000"/>
                </a:solidFill>
                <a:latin typeface="Consolas" panose="020B0609020204030204" pitchFamily="49" charset="0"/>
              </a:rPr>
              <a:t>    print(x, y, z, 789);</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dirty="0">
                <a:solidFill>
                  <a:srgbClr val="0000FF"/>
                </a:solidFill>
                <a:latin typeface="Consolas" panose="020B0609020204030204" pitchFamily="49" charset="0"/>
              </a:rPr>
              <a:t>static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print(</a:t>
            </a:r>
            <a:r>
              <a:rPr lang="en-GB" dirty="0" err="1">
                <a:solidFill>
                  <a:srgbClr val="0000FF"/>
                </a:solidFill>
                <a:latin typeface="Consolas" panose="020B0609020204030204" pitchFamily="49" charset="0"/>
              </a:rPr>
              <a:t>params</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numbers)</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no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numbers)</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(no);</a:t>
            </a:r>
          </a:p>
          <a:p>
            <a:r>
              <a:rPr lang="en-GB"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37655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Part 1 - Number </a:t>
            </a:r>
            <a:r>
              <a:rPr lang="en-GB" dirty="0" smtClean="0"/>
              <a:t>Finder</a:t>
            </a:r>
            <a:endParaRPr lang="en-GB" dirty="0"/>
          </a:p>
          <a:p>
            <a:pPr marL="342900" indent="-342900">
              <a:buFont typeface="Arial" panose="020B0604020202020204" pitchFamily="34" charset="0"/>
              <a:buChar char="•"/>
            </a:pPr>
            <a:r>
              <a:rPr lang="en-GB" dirty="0"/>
              <a:t>Part 2 - Desk </a:t>
            </a:r>
            <a:r>
              <a:rPr lang="en-GB" dirty="0" smtClean="0"/>
              <a:t>Allocation</a:t>
            </a:r>
            <a:endParaRPr lang="en-GB" dirty="0"/>
          </a:p>
          <a:p>
            <a:pPr marL="342900" indent="-342900">
              <a:buFont typeface="Arial" panose="020B0604020202020204" pitchFamily="34" charset="0"/>
              <a:buChar char="•"/>
            </a:pPr>
            <a:r>
              <a:rPr lang="en-GB" dirty="0" smtClean="0"/>
              <a:t>Three </a:t>
            </a:r>
            <a:r>
              <a:rPr lang="en-GB" dirty="0"/>
              <a:t>possible coding </a:t>
            </a:r>
            <a:r>
              <a:rPr lang="en-GB" dirty="0" smtClean="0"/>
              <a:t>practices</a:t>
            </a:r>
            <a:endParaRPr lang="en-GB" dirty="0"/>
          </a:p>
        </p:txBody>
      </p:sp>
    </p:spTree>
    <p:extLst>
      <p:ext uri="{BB962C8B-B14F-4D97-AF65-F5344CB8AC3E}">
        <p14:creationId xmlns:p14="http://schemas.microsoft.com/office/powerpoint/2010/main" val="10266918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GB" dirty="0"/>
              <a:t>Review</a:t>
            </a:r>
            <a:endParaRPr lang="en-IN" dirty="0"/>
          </a:p>
        </p:txBody>
      </p:sp>
      <p:sp>
        <p:nvSpPr>
          <p:cNvPr id="8" name="Text Placeholder 7"/>
          <p:cNvSpPr>
            <a:spLocks noGrp="1"/>
          </p:cNvSpPr>
          <p:nvPr>
            <p:ph type="body" sz="quarter" idx="11"/>
          </p:nvPr>
        </p:nvSpPr>
        <p:spPr/>
        <p:txBody>
          <a:bodyPr vert="horz" lIns="0" tIns="0" rIns="0" bIns="0" rtlCol="0" anchor="t" anchorCtr="0">
            <a:noAutofit/>
          </a:bodyPr>
          <a:lstStyle/>
          <a:p>
            <a:pPr marL="342900" indent="-342900">
              <a:buChar char="•"/>
            </a:pPr>
            <a:r>
              <a:rPr lang="en-GB" b="1" dirty="0"/>
              <a:t>Java supports arrays of objects</a:t>
            </a:r>
          </a:p>
          <a:p>
            <a:pPr marL="684000" lvl="1" indent="-342900">
              <a:spcAft>
                <a:spcPts val="650"/>
              </a:spcAft>
              <a:buSzPct val="115000"/>
            </a:pPr>
            <a:r>
              <a:rPr lang="en-GB" dirty="0"/>
              <a:t>Uses [ ] notation</a:t>
            </a:r>
          </a:p>
          <a:p>
            <a:pPr marL="684000" lvl="1" indent="-342900">
              <a:spcAft>
                <a:spcPts val="650"/>
              </a:spcAft>
              <a:buSzPct val="115000"/>
            </a:pPr>
            <a:r>
              <a:rPr lang="en-GB" dirty="0"/>
              <a:t>Fixed size collection of elements</a:t>
            </a:r>
          </a:p>
          <a:p>
            <a:pPr marL="342900" indent="-342900">
              <a:buChar char="•"/>
            </a:pPr>
            <a:r>
              <a:rPr lang="en-GB" b="1" dirty="0"/>
              <a:t>Arrays are objects themselves</a:t>
            </a:r>
          </a:p>
          <a:p>
            <a:pPr marL="684000" lvl="1" indent="-342900">
              <a:spcAft>
                <a:spcPts val="650"/>
              </a:spcAft>
              <a:buSzPct val="115000"/>
            </a:pPr>
            <a:r>
              <a:rPr lang="en-GB" dirty="0"/>
              <a:t>Allocate the array object</a:t>
            </a:r>
          </a:p>
          <a:p>
            <a:pPr marL="684000" lvl="1" indent="-342900">
              <a:spcAft>
                <a:spcPts val="650"/>
              </a:spcAft>
              <a:buSzPct val="115000"/>
            </a:pPr>
            <a:r>
              <a:rPr lang="en-GB" dirty="0"/>
              <a:t>Assign the elements into the array</a:t>
            </a:r>
          </a:p>
          <a:p>
            <a:pPr marL="684000" lvl="1" indent="-342900">
              <a:spcAft>
                <a:spcPts val="650"/>
              </a:spcAft>
              <a:buSzPct val="115000"/>
            </a:pPr>
            <a:r>
              <a:rPr lang="en-GB" dirty="0"/>
              <a:t>Use for or enhanced for to iterate </a:t>
            </a:r>
            <a:r>
              <a:rPr lang="en-GB" dirty="0" smtClean="0"/>
              <a:t>over</a:t>
            </a:r>
            <a:endParaRPr lang="en-GB" dirty="0"/>
          </a:p>
          <a:p>
            <a:pPr marL="342900" indent="-342900">
              <a:buChar char="•"/>
            </a:pPr>
            <a:r>
              <a:rPr lang="en-GB" b="1" dirty="0"/>
              <a:t>Arrays of arrays supported</a:t>
            </a:r>
          </a:p>
          <a:p>
            <a:pPr marL="684000" lvl="1" indent="-342900">
              <a:spcAft>
                <a:spcPts val="650"/>
              </a:spcAft>
              <a:buSzPct val="115000"/>
            </a:pPr>
            <a:r>
              <a:rPr lang="en-GB" dirty="0"/>
              <a:t>Rarely </a:t>
            </a:r>
            <a:r>
              <a:rPr lang="en-GB" dirty="0" smtClean="0"/>
              <a:t>needed</a:t>
            </a:r>
            <a:endParaRPr lang="en-GB" dirty="0"/>
          </a:p>
          <a:p>
            <a:pPr marL="342900" indent="-342900">
              <a:buChar char="•"/>
            </a:pPr>
            <a:r>
              <a:rPr lang="en-GB" b="1" dirty="0"/>
              <a:t>Arrays are a simple ‘fixed size’ sort of collection – much more later</a:t>
            </a:r>
          </a:p>
          <a:p>
            <a:pPr marL="342900" indent="-342900">
              <a:buChar char="•"/>
            </a:pPr>
            <a:endParaRPr lang="en-IN" b="1" dirty="0"/>
          </a:p>
        </p:txBody>
      </p:sp>
    </p:spTree>
    <p:extLst>
      <p:ext uri="{BB962C8B-B14F-4D97-AF65-F5344CB8AC3E}">
        <p14:creationId xmlns:p14="http://schemas.microsoft.com/office/powerpoint/2010/main" val="287309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66490" y="279991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lstStyle/>
          <a:p>
            <a:pPr eaLnBrk="1" hangingPunct="1"/>
            <a:r>
              <a:rPr lang="en-GB" dirty="0" smtClean="0"/>
              <a:t>Multi-dimensional arrays – non-rectangular (jagged)</a:t>
            </a:r>
          </a:p>
        </p:txBody>
      </p:sp>
      <p:sp>
        <p:nvSpPr>
          <p:cNvPr id="9222" name="Rectangle 8"/>
          <p:cNvSpPr>
            <a:spLocks noGrp="1" noChangeArrowheads="1"/>
          </p:cNvSpPr>
          <p:nvPr>
            <p:ph idx="1"/>
          </p:nvPr>
        </p:nvSpPr>
        <p:spPr>
          <a:xfrm>
            <a:off x="341272" y="1368256"/>
            <a:ext cx="11516239" cy="327581"/>
          </a:xfrm>
        </p:spPr>
        <p:txBody>
          <a:bodyPr/>
          <a:lstStyle/>
          <a:p>
            <a:pPr marL="342900" indent="-342900">
              <a:buFont typeface="Arial" panose="020B0604020202020204" pitchFamily="34" charset="0"/>
              <a:buChar char="•"/>
            </a:pPr>
            <a:r>
              <a:rPr lang="en-GB" b="1" dirty="0" smtClean="0"/>
              <a:t>Non-rectangular grid of names</a:t>
            </a:r>
          </a:p>
          <a:p>
            <a:pPr marL="342900" indent="-342900">
              <a:buFont typeface="Arial" panose="020B0604020202020204" pitchFamily="34" charset="0"/>
              <a:buChar char="•"/>
            </a:pPr>
            <a:endParaRPr lang="en-GB" b="1" dirty="0" smtClean="0"/>
          </a:p>
        </p:txBody>
      </p:sp>
      <p:sp>
        <p:nvSpPr>
          <p:cNvPr id="834569" name="Rectangle 9"/>
          <p:cNvSpPr>
            <a:spLocks noChangeArrowheads="1"/>
          </p:cNvSpPr>
          <p:nvPr/>
        </p:nvSpPr>
        <p:spPr bwMode="auto">
          <a:xfrm>
            <a:off x="1940791" y="2382401"/>
            <a:ext cx="8270875"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defRPr/>
            </a:pPr>
            <a:r>
              <a:rPr lang="en-GB" dirty="0">
                <a:latin typeface="Lucida Console" pitchFamily="49" charset="0"/>
              </a:rPr>
              <a:t>String[][] </a:t>
            </a:r>
            <a:r>
              <a:rPr lang="en-GB" dirty="0">
                <a:solidFill>
                  <a:srgbClr val="000000"/>
                </a:solidFill>
                <a:latin typeface="Lucida Console" pitchFamily="49" charset="0"/>
              </a:rPr>
              <a:t>names;</a:t>
            </a:r>
            <a:r>
              <a:rPr lang="en-GB" dirty="0">
                <a:latin typeface="Lucida Console" pitchFamily="49" charset="0"/>
              </a:rPr>
              <a:t>                  </a:t>
            </a:r>
          </a:p>
          <a:p>
            <a:pPr defTabSz="739775" eaLnBrk="0" hangingPunct="0">
              <a:defRPr/>
            </a:pPr>
            <a:r>
              <a:rPr lang="en-GB" dirty="0">
                <a:solidFill>
                  <a:srgbClr val="000000"/>
                </a:solidFill>
                <a:latin typeface="Lucida Console" pitchFamily="49" charset="0"/>
              </a:rPr>
              <a:t>names = </a:t>
            </a:r>
            <a:r>
              <a:rPr lang="en-GB" dirty="0">
                <a:solidFill>
                  <a:srgbClr val="0000FF"/>
                </a:solidFill>
                <a:latin typeface="Lucida Console" pitchFamily="49" charset="0"/>
              </a:rPr>
              <a:t>new </a:t>
            </a:r>
            <a:r>
              <a:rPr lang="en-GB" dirty="0">
                <a:solidFill>
                  <a:srgbClr val="000000"/>
                </a:solidFill>
                <a:latin typeface="Lucida Console" pitchFamily="49" charset="0"/>
              </a:rPr>
              <a:t>String[3][];         </a:t>
            </a:r>
            <a:r>
              <a:rPr lang="en-GB" dirty="0">
                <a:solidFill>
                  <a:schemeClr val="accent6">
                    <a:lumMod val="50000"/>
                  </a:schemeClr>
                </a:solidFill>
                <a:latin typeface="Lucida Console" pitchFamily="49" charset="0"/>
              </a:rPr>
              <a:t>// an array of 3 String[]</a:t>
            </a:r>
          </a:p>
          <a:p>
            <a:pPr defTabSz="739775" eaLnBrk="0" hangingPunct="0">
              <a:defRPr/>
            </a:pPr>
            <a:r>
              <a:rPr lang="en-GB" dirty="0">
                <a:solidFill>
                  <a:srgbClr val="000000"/>
                </a:solidFill>
                <a:latin typeface="Lucida Console" pitchFamily="49" charset="0"/>
              </a:rPr>
              <a:t>names[0] = new String[2];  </a:t>
            </a:r>
          </a:p>
          <a:p>
            <a:pPr defTabSz="739775" eaLnBrk="0" hangingPunct="0">
              <a:defRPr/>
            </a:pPr>
            <a:r>
              <a:rPr lang="en-GB" dirty="0">
                <a:solidFill>
                  <a:srgbClr val="000000"/>
                </a:solidFill>
                <a:latin typeface="Lucida Console" pitchFamily="49" charset="0"/>
              </a:rPr>
              <a:t>names[1] = new String[6];  </a:t>
            </a:r>
          </a:p>
          <a:p>
            <a:pPr defTabSz="739775" eaLnBrk="0" hangingPunct="0">
              <a:defRPr/>
            </a:pPr>
            <a:r>
              <a:rPr lang="en-GB" dirty="0">
                <a:solidFill>
                  <a:srgbClr val="000000"/>
                </a:solidFill>
                <a:latin typeface="Lucida Console" pitchFamily="49" charset="0"/>
              </a:rPr>
              <a:t>names[2] = new String[2];        </a:t>
            </a:r>
            <a:r>
              <a:rPr lang="en-GB" dirty="0">
                <a:solidFill>
                  <a:srgbClr val="008000"/>
                </a:solidFill>
                <a:latin typeface="Lucida Console" pitchFamily="49" charset="0"/>
              </a:rPr>
              <a:t>// 2,6,2 grid of names</a:t>
            </a:r>
            <a:endParaRPr lang="en-GB" dirty="0">
              <a:solidFill>
                <a:srgbClr val="000000"/>
              </a:solidFill>
              <a:latin typeface="Lucida Console" pitchFamily="49" charset="0"/>
            </a:endParaRPr>
          </a:p>
          <a:p>
            <a:pPr defTabSz="739775"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solidFill>
                  <a:srgbClr val="000000"/>
                </a:solidFill>
                <a:latin typeface="Lucida Console" pitchFamily="49" charset="0"/>
              </a:rPr>
              <a:t>row = 0; row </a:t>
            </a:r>
            <a:r>
              <a:rPr lang="en-GB" dirty="0">
                <a:solidFill>
                  <a:srgbClr val="FF0000"/>
                </a:solidFill>
                <a:latin typeface="Lucida Console" pitchFamily="49" charset="0"/>
              </a:rPr>
              <a:t>&lt;</a:t>
            </a:r>
            <a:r>
              <a:rPr lang="en-GB" dirty="0">
                <a:solidFill>
                  <a:srgbClr val="000000"/>
                </a:solidFill>
                <a:latin typeface="Lucida Console" pitchFamily="49" charset="0"/>
              </a:rPr>
              <a:t> </a:t>
            </a:r>
            <a:r>
              <a:rPr lang="en-GB" dirty="0" err="1">
                <a:solidFill>
                  <a:srgbClr val="000000"/>
                </a:solidFill>
                <a:latin typeface="Lucida Console" pitchFamily="49" charset="0"/>
              </a:rPr>
              <a:t>names</a:t>
            </a:r>
            <a:r>
              <a:rPr lang="en-GB" dirty="0" err="1">
                <a:solidFill>
                  <a:srgbClr val="FA3200"/>
                </a:solidFill>
                <a:latin typeface="Lucida Console" pitchFamily="49" charset="0"/>
              </a:rPr>
              <a:t>.length</a:t>
            </a:r>
            <a:r>
              <a:rPr lang="en-GB" dirty="0">
                <a:solidFill>
                  <a:srgbClr val="000000"/>
                </a:solidFill>
                <a:latin typeface="Lucida Console" pitchFamily="49" charset="0"/>
              </a:rPr>
              <a:t>; row++ ) {  </a:t>
            </a: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for</a:t>
            </a:r>
            <a:r>
              <a:rPr lang="en-GB" dirty="0">
                <a:solidFill>
                  <a:srgbClr val="000000"/>
                </a:solidFill>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0; </a:t>
            </a:r>
            <a:r>
              <a:rPr lang="en-GB" dirty="0" err="1">
                <a:solidFill>
                  <a:srgbClr val="000000"/>
                </a:solidFill>
                <a:latin typeface="Lucida Console" pitchFamily="49" charset="0"/>
              </a:rPr>
              <a:t>col</a:t>
            </a:r>
            <a:r>
              <a:rPr lang="en-GB" dirty="0">
                <a:solidFill>
                  <a:srgbClr val="000000"/>
                </a:solidFill>
                <a:latin typeface="Lucida Console" pitchFamily="49" charset="0"/>
              </a:rPr>
              <a:t> </a:t>
            </a:r>
            <a:r>
              <a:rPr lang="en-GB" dirty="0">
                <a:solidFill>
                  <a:srgbClr val="FF0000"/>
                </a:solidFill>
                <a:latin typeface="Lucida Console" pitchFamily="49" charset="0"/>
              </a:rPr>
              <a:t>&lt;</a:t>
            </a:r>
            <a:r>
              <a:rPr lang="en-GB" dirty="0">
                <a:solidFill>
                  <a:srgbClr val="000000"/>
                </a:solidFill>
                <a:latin typeface="Lucida Console" pitchFamily="49" charset="0"/>
              </a:rPr>
              <a:t> names[row].</a:t>
            </a:r>
            <a:r>
              <a:rPr lang="en-GB" dirty="0">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names[row][</a:t>
            </a:r>
            <a:r>
              <a:rPr lang="en-GB" dirty="0" err="1">
                <a:solidFill>
                  <a:srgbClr val="000000"/>
                </a:solidFill>
                <a:latin typeface="Lucida Console" pitchFamily="49" charset="0"/>
              </a:rPr>
              <a:t>col</a:t>
            </a:r>
            <a:r>
              <a:rPr lang="en-GB" dirty="0">
                <a:solidFill>
                  <a:srgbClr val="000000"/>
                </a:solidFill>
                <a:latin typeface="Lucida Console" pitchFamily="49" charset="0"/>
              </a:rPr>
              <a:t>] = ““;         </a:t>
            </a:r>
            <a:r>
              <a:rPr lang="en-GB" dirty="0">
                <a:solidFill>
                  <a:schemeClr val="accent6">
                    <a:lumMod val="50000"/>
                  </a:schemeClr>
                </a:solidFill>
                <a:latin typeface="Lucida Console" pitchFamily="49" charset="0"/>
              </a:rPr>
              <a:t>// 10 empty names   </a:t>
            </a:r>
          </a:p>
          <a:p>
            <a:pPr defTabSz="739775" eaLnBrk="0" hangingPunct="0">
              <a:defRPr/>
            </a:pP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a:t>
            </a:r>
            <a:r>
              <a:rPr lang="en-GB" dirty="0">
                <a:latin typeface="Lucida Console" pitchFamily="49" charset="0"/>
              </a:rPr>
              <a:t>  </a:t>
            </a:r>
          </a:p>
        </p:txBody>
      </p:sp>
      <p:sp>
        <p:nvSpPr>
          <p:cNvPr id="13" name="Rectangle 8"/>
          <p:cNvSpPr>
            <a:spLocks noChangeArrowheads="1"/>
          </p:cNvSpPr>
          <p:nvPr/>
        </p:nvSpPr>
        <p:spPr bwMode="auto">
          <a:xfrm>
            <a:off x="5769710" y="1923206"/>
            <a:ext cx="1009319"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Empty</a:t>
            </a:r>
          </a:p>
        </p:txBody>
      </p:sp>
      <p:sp>
        <p:nvSpPr>
          <p:cNvPr id="14" name="Line 9"/>
          <p:cNvSpPr>
            <a:spLocks noChangeShapeType="1"/>
          </p:cNvSpPr>
          <p:nvPr/>
        </p:nvSpPr>
        <p:spPr bwMode="auto">
          <a:xfrm flipH="1">
            <a:off x="5029285" y="2276846"/>
            <a:ext cx="1035171" cy="569343"/>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796686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 &amp; ‘break’ used with array loops</a:t>
            </a:r>
            <a:endParaRPr lang="en-GB" dirty="0"/>
          </a:p>
        </p:txBody>
      </p:sp>
      <p:sp>
        <p:nvSpPr>
          <p:cNvPr id="5" name="Rectangle 4"/>
          <p:cNvSpPr>
            <a:spLocks noChangeArrowheads="1"/>
          </p:cNvSpPr>
          <p:nvPr/>
        </p:nvSpPr>
        <p:spPr bwMode="auto">
          <a:xfrm>
            <a:off x="1734334" y="1327458"/>
            <a:ext cx="8911771" cy="535274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12,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 = 3;</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boolean</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false;</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 15, 7, 3, 12, 15, 7, 9, 11};</a:t>
            </a: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&gt;=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true;</a:t>
            </a:r>
            <a:br>
              <a:rPr lang="en-US" kern="0" dirty="0">
                <a:latin typeface="Lucida Console" pitchFamily="49" charset="0"/>
                <a:ea typeface="ＭＳ Ｐゴシック" pitchFamily="34" charset="-128"/>
                <a:cs typeface="Courier New" pitchFamily="49" charset="0"/>
              </a:rPr>
            </a:br>
            <a:r>
              <a:rPr lang="en-US" kern="0" dirty="0">
                <a:latin typeface="Lucida Console" pitchFamily="49" charset="0"/>
                <a:ea typeface="ＭＳ Ｐゴシック" pitchFamily="34" charset="-128"/>
                <a:cs typeface="Courier New" pitchFamily="49" charset="0"/>
              </a:rPr>
              <a:t>    print("Has passed something!");</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break</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br>
              <a:rPr lang="en-US" kern="0" dirty="0">
                <a:latin typeface="Lucida Console" pitchFamily="49" charset="0"/>
                <a:ea typeface="ＭＳ Ｐゴシック" pitchFamily="34" charset="-128"/>
                <a:cs typeface="Courier New" pitchFamily="49" charset="0"/>
              </a:rPr>
            </a:br>
            <a:endParaRPr lang="en-US" kern="0" dirty="0">
              <a:latin typeface="Lucida Console" pitchFamily="49" charset="0"/>
              <a:ea typeface="ＭＳ Ｐゴシック" pitchFamily="34" charset="-128"/>
              <a:cs typeface="Courier New" pitchFamily="49" charset="0"/>
            </a:endParaRP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&lt;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continue</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chemeClr val="accent2">
                    <a:lumMod val="25000"/>
                  </a:schemeClr>
                </a:solidFill>
                <a:latin typeface="Lucida Console" pitchFamily="49" charset="0"/>
                <a:ea typeface="ＭＳ Ｐゴシック" pitchFamily="34" charset="-128"/>
                <a:cs typeface="Courier New" pitchFamily="49" charset="0"/>
              </a:rPr>
              <a:t>// Other processing</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print("Units still required " + </a:t>
            </a:r>
            <a:r>
              <a:rPr lang="en-US" kern="0" dirty="0" err="1">
                <a:latin typeface="Lucida Console" pitchFamily="49" charset="0"/>
                <a:ea typeface="ＭＳ Ｐゴシック" pitchFamily="34" charset="-128"/>
                <a:cs typeface="Courier New" pitchFamily="49" charset="0"/>
              </a:rPr>
              <a:t>Math.max</a:t>
            </a:r>
            <a:r>
              <a:rPr lang="en-US" kern="0" dirty="0">
                <a:latin typeface="Lucida Console" pitchFamily="49" charset="0"/>
                <a:ea typeface="ＭＳ Ｐゴシック" pitchFamily="34" charset="-128"/>
                <a:cs typeface="Courier New" pitchFamily="49" charset="0"/>
              </a:rPr>
              <a:t>(0,passesReqd) + "\n");</a:t>
            </a:r>
          </a:p>
        </p:txBody>
      </p:sp>
    </p:spTree>
    <p:extLst>
      <p:ext uri="{BB962C8B-B14F-4D97-AF65-F5344CB8AC3E}">
        <p14:creationId xmlns:p14="http://schemas.microsoft.com/office/powerpoint/2010/main" val="413330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527944"/>
            <a:ext cx="6770688" cy="5743540"/>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Appreciate the functionality offered by arrays</a:t>
            </a:r>
          </a:p>
          <a:p>
            <a:pPr marL="342900" indent="-342900">
              <a:buChar char="•"/>
            </a:pPr>
            <a:r>
              <a:rPr lang="en-GB" b="1" dirty="0"/>
              <a:t>Contents</a:t>
            </a:r>
          </a:p>
          <a:p>
            <a:pPr marL="684000" lvl="1" indent="-342900">
              <a:buSzPct val="115000"/>
            </a:pPr>
            <a:r>
              <a:rPr lang="en-GB" dirty="0"/>
              <a:t>Arrays</a:t>
            </a:r>
          </a:p>
          <a:p>
            <a:pPr marL="1026000" lvl="1" indent="-342900">
              <a:buSzPct val="115000"/>
            </a:pPr>
            <a:r>
              <a:rPr lang="en-GB" dirty="0" smtClean="0"/>
              <a:t>Declaring</a:t>
            </a:r>
          </a:p>
          <a:p>
            <a:pPr marL="1026000" lvl="1" indent="-342900">
              <a:buSzPct val="115000"/>
            </a:pPr>
            <a:r>
              <a:rPr lang="en-GB" dirty="0" smtClean="0"/>
              <a:t>Creating</a:t>
            </a:r>
          </a:p>
          <a:p>
            <a:pPr marL="1026000" lvl="1" indent="-342900">
              <a:buSzPct val="115000"/>
            </a:pPr>
            <a:r>
              <a:rPr lang="en-GB" dirty="0" smtClean="0"/>
              <a:t>Filling</a:t>
            </a:r>
          </a:p>
          <a:p>
            <a:pPr marL="1026000" lvl="1" indent="-342900">
              <a:buSzPct val="115000"/>
            </a:pPr>
            <a:r>
              <a:rPr lang="en-GB" dirty="0" smtClean="0"/>
              <a:t>Iterating over</a:t>
            </a:r>
          </a:p>
          <a:p>
            <a:pPr marL="1368000" lvl="1" indent="-342900">
              <a:buSzPct val="115000"/>
            </a:pPr>
            <a:r>
              <a:rPr lang="en-GB" dirty="0" smtClean="0"/>
              <a:t>Using </a:t>
            </a:r>
            <a:r>
              <a:rPr lang="en-GB" dirty="0" smtClean="0">
                <a:latin typeface="Lucida Console" panose="020B0609040504020204" pitchFamily="49" charset="0"/>
              </a:rPr>
              <a:t>continue</a:t>
            </a:r>
            <a:r>
              <a:rPr lang="en-GB" dirty="0" smtClean="0"/>
              <a:t> and </a:t>
            </a:r>
            <a:r>
              <a:rPr lang="en-GB" dirty="0" smtClean="0">
                <a:latin typeface="Lucida Console" panose="020B0609040504020204" pitchFamily="49" charset="0"/>
              </a:rPr>
              <a:t>break</a:t>
            </a:r>
          </a:p>
          <a:p>
            <a:pPr marL="1026000" lvl="1" indent="-342900">
              <a:buSzPct val="115000"/>
            </a:pPr>
            <a:r>
              <a:rPr lang="en-GB" dirty="0" smtClean="0"/>
              <a:t>Single step initialisation</a:t>
            </a:r>
          </a:p>
          <a:p>
            <a:pPr marL="1026000" lvl="1" indent="-342900">
              <a:buSzPct val="115000"/>
            </a:pPr>
            <a:r>
              <a:rPr lang="en-GB" dirty="0" smtClean="0"/>
              <a:t>Arrays of arrays</a:t>
            </a:r>
          </a:p>
          <a:p>
            <a:pPr marL="1026000" lvl="1" indent="-342900">
              <a:buSzPct val="115000"/>
            </a:pPr>
            <a:r>
              <a:rPr lang="en-GB" dirty="0" smtClean="0"/>
              <a:t>Quiz</a:t>
            </a:r>
          </a:p>
          <a:p>
            <a:pPr marL="342900" indent="-342900">
              <a:buChar char="•"/>
            </a:pPr>
            <a:r>
              <a:rPr lang="en-GB" b="1" dirty="0" smtClean="0"/>
              <a:t>Hands </a:t>
            </a:r>
            <a:r>
              <a:rPr lang="en-GB" b="1" dirty="0"/>
              <a:t>on Labs </a:t>
            </a:r>
            <a:r>
              <a:rPr lang="en-GB" b="1" dirty="0" smtClean="0"/>
              <a:t>(two)</a:t>
            </a:r>
            <a:endParaRPr lang="en-GB" b="1" dirty="0"/>
          </a:p>
          <a:p>
            <a:pPr marL="684000" lvl="1" indent="-342900">
              <a:buSzPct val="115000"/>
            </a:pPr>
            <a:r>
              <a:rPr lang="en-GB" dirty="0"/>
              <a:t>Number Finder, Desk Allocation </a:t>
            </a:r>
            <a:r>
              <a:rPr lang="en-GB" dirty="0" smtClean="0"/>
              <a:t>and </a:t>
            </a:r>
            <a:r>
              <a:rPr lang="en-GB" dirty="0"/>
              <a:t>coding </a:t>
            </a:r>
            <a:r>
              <a:rPr lang="en-GB" dirty="0" smtClean="0"/>
              <a:t>practices</a:t>
            </a:r>
            <a:endParaRPr lang="en-GB" dirty="0"/>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392109517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Arrays</a:t>
            </a:r>
          </a:p>
        </p:txBody>
      </p:sp>
      <p:sp>
        <p:nvSpPr>
          <p:cNvPr id="5123" name="Rectangle 3"/>
          <p:cNvSpPr>
            <a:spLocks noGrp="1" noChangeArrowheads="1"/>
          </p:cNvSpPr>
          <p:nvPr>
            <p:ph idx="1"/>
          </p:nvPr>
        </p:nvSpPr>
        <p:spPr>
          <a:xfrm>
            <a:off x="341272" y="1368256"/>
            <a:ext cx="11516239" cy="3082616"/>
          </a:xfrm>
        </p:spPr>
        <p:txBody>
          <a:bodyPr vert="horz" lIns="0" tIns="0" rIns="0" bIns="0" rtlCol="0" anchor="t" anchorCtr="0">
            <a:noAutofit/>
          </a:bodyPr>
          <a:lstStyle/>
          <a:p>
            <a:pPr marL="342900" indent="-342900">
              <a:buFont typeface="Arial" panose="020B0604020202020204" pitchFamily="34" charset="0"/>
              <a:buChar char="•"/>
            </a:pPr>
            <a:r>
              <a:rPr lang="en-GB" b="1" dirty="0"/>
              <a:t>An array can store a collection of variables all of the same type</a:t>
            </a:r>
          </a:p>
          <a:p>
            <a:pPr marL="684000" lvl="1" indent="-342900">
              <a:buSzPct val="115000"/>
            </a:pPr>
            <a:r>
              <a:rPr lang="en-GB" dirty="0"/>
              <a:t>Each element in the array can hold a single item</a:t>
            </a:r>
          </a:p>
          <a:p>
            <a:pPr marL="1026000" lvl="1" indent="-342900">
              <a:buSzPct val="115000"/>
            </a:pPr>
            <a:r>
              <a:rPr lang="en-GB" dirty="0"/>
              <a:t>A value or reference type</a:t>
            </a:r>
          </a:p>
          <a:p>
            <a:pPr marL="684000" lvl="1" indent="-342900">
              <a:buSzPct val="115000"/>
            </a:pPr>
            <a:r>
              <a:rPr lang="en-GB" dirty="0"/>
              <a:t>Array elements are accessed by index number, e.g. [3]</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Arrays are objects</a:t>
            </a:r>
          </a:p>
          <a:p>
            <a:pPr marL="684000" lvl="1" indent="-342900">
              <a:buSzPct val="115000"/>
            </a:pPr>
            <a:r>
              <a:rPr lang="en-GB" dirty="0"/>
              <a:t>Must be created before they can be used</a:t>
            </a:r>
          </a:p>
          <a:p>
            <a:pPr marL="684000" lvl="1" indent="-342900">
              <a:buSzPct val="115000"/>
            </a:pPr>
            <a:r>
              <a:rPr lang="en-GB" dirty="0"/>
              <a:t>An array variable (of any type) is a reference type</a:t>
            </a:r>
          </a:p>
        </p:txBody>
      </p:sp>
      <p:sp>
        <p:nvSpPr>
          <p:cNvPr id="5124" name="Rectangle 4"/>
          <p:cNvSpPr>
            <a:spLocks noChangeArrowheads="1"/>
          </p:cNvSpPr>
          <p:nvPr/>
        </p:nvSpPr>
        <p:spPr bwMode="auto">
          <a:xfrm>
            <a:off x="4252465" y="5333523"/>
            <a:ext cx="1250950" cy="685800"/>
          </a:xfrm>
          <a:prstGeom prst="rect">
            <a:avLst/>
          </a:prstGeom>
          <a:solidFill>
            <a:schemeClr val="bg1"/>
          </a:solidFill>
          <a:ln w="12700">
            <a:noFill/>
            <a:miter lim="800000"/>
            <a:headEnd/>
            <a:tailEnd/>
          </a:ln>
        </p:spPr>
        <p:txBody>
          <a:bodyPr lIns="90488" tIns="44450" rIns="90488" bIns="44450" anchor="ctr"/>
          <a:lstStyle/>
          <a:p>
            <a:pPr algn="ctr" defTabSz="739775" eaLnBrk="0" hangingPunct="0"/>
            <a:r>
              <a:rPr lang="en-GB" sz="1400" b="1" i="1" dirty="0"/>
              <a:t>An array </a:t>
            </a:r>
            <a:r>
              <a:rPr lang="en-GB" sz="1400" b="1" i="1" dirty="0" smtClean="0"/>
              <a:t>of six </a:t>
            </a:r>
            <a:r>
              <a:rPr lang="en-GB" sz="1400" b="1" i="1" dirty="0"/>
              <a:t>values</a:t>
            </a:r>
          </a:p>
        </p:txBody>
      </p:sp>
      <p:sp>
        <p:nvSpPr>
          <p:cNvPr id="5125" name="AutoShape 5"/>
          <p:cNvSpPr>
            <a:spLocks noChangeArrowheads="1"/>
          </p:cNvSpPr>
          <p:nvPr/>
        </p:nvSpPr>
        <p:spPr bwMode="auto">
          <a:xfrm>
            <a:off x="5931007" y="5352573"/>
            <a:ext cx="1631950" cy="666750"/>
          </a:xfrm>
          <a:prstGeom prst="cube">
            <a:avLst>
              <a:gd name="adj" fmla="val 25000"/>
            </a:avLst>
          </a:prstGeom>
          <a:solidFill>
            <a:schemeClr val="accent1"/>
          </a:solidFill>
          <a:ln w="12700">
            <a:solidFill>
              <a:schemeClr val="tx1"/>
            </a:solidFill>
            <a:miter lim="800000"/>
            <a:headEnd/>
            <a:tailEnd/>
          </a:ln>
        </p:spPr>
        <p:txBody>
          <a:bodyPr wrap="none" anchor="ctr"/>
          <a:lstStyle/>
          <a:p>
            <a:pPr algn="ctr" eaLnBrk="0" hangingPunct="0"/>
            <a:r>
              <a:rPr lang="en-GB" sz="1600" dirty="0">
                <a:solidFill>
                  <a:schemeClr val="bg1"/>
                </a:solidFill>
                <a:latin typeface="Lucida Console" pitchFamily="49" charset="0"/>
              </a:rPr>
              <a:t>array</a:t>
            </a:r>
          </a:p>
        </p:txBody>
      </p:sp>
      <p:sp>
        <p:nvSpPr>
          <p:cNvPr id="5143" name="Rectangle 7"/>
          <p:cNvSpPr>
            <a:spLocks noChangeArrowheads="1"/>
          </p:cNvSpPr>
          <p:nvPr/>
        </p:nvSpPr>
        <p:spPr bwMode="auto">
          <a:xfrm>
            <a:off x="8861532" y="62669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[5]</a:t>
            </a:r>
          </a:p>
        </p:txBody>
      </p:sp>
      <p:sp>
        <p:nvSpPr>
          <p:cNvPr id="5144" name="AutoShape 8"/>
          <p:cNvSpPr>
            <a:spLocks noChangeArrowheads="1"/>
          </p:cNvSpPr>
          <p:nvPr/>
        </p:nvSpPr>
        <p:spPr bwMode="auto">
          <a:xfrm>
            <a:off x="9409221" y="61987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27" name="Line 9"/>
          <p:cNvSpPr>
            <a:spLocks noChangeShapeType="1"/>
          </p:cNvSpPr>
          <p:nvPr/>
        </p:nvSpPr>
        <p:spPr bwMode="auto">
          <a:xfrm>
            <a:off x="7507395" y="5700236"/>
            <a:ext cx="1384300" cy="0"/>
          </a:xfrm>
          <a:prstGeom prst="line">
            <a:avLst/>
          </a:prstGeom>
          <a:noFill/>
          <a:ln w="28575">
            <a:solidFill>
              <a:schemeClr val="tx1"/>
            </a:solidFill>
            <a:round/>
            <a:headEnd type="oval" w="lg" len="lg"/>
            <a:tailEnd type="triangle" w="lg" len="lg"/>
          </a:ln>
        </p:spPr>
        <p:txBody>
          <a:bodyPr/>
          <a:lstStyle/>
          <a:p>
            <a:endParaRPr lang="en-GB"/>
          </a:p>
        </p:txBody>
      </p:sp>
      <p:sp>
        <p:nvSpPr>
          <p:cNvPr id="5141" name="Rectangle 11"/>
          <p:cNvSpPr>
            <a:spLocks noChangeArrowheads="1"/>
          </p:cNvSpPr>
          <p:nvPr/>
        </p:nvSpPr>
        <p:spPr bwMode="auto">
          <a:xfrm>
            <a:off x="8861532" y="58653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[4]</a:t>
            </a:r>
          </a:p>
        </p:txBody>
      </p:sp>
      <p:sp>
        <p:nvSpPr>
          <p:cNvPr id="5142" name="AutoShape 12"/>
          <p:cNvSpPr>
            <a:spLocks noChangeArrowheads="1"/>
          </p:cNvSpPr>
          <p:nvPr/>
        </p:nvSpPr>
        <p:spPr bwMode="auto">
          <a:xfrm>
            <a:off x="9409221" y="5797073"/>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9" name="Rectangle 14"/>
          <p:cNvSpPr>
            <a:spLocks noChangeArrowheads="1"/>
          </p:cNvSpPr>
          <p:nvPr/>
        </p:nvSpPr>
        <p:spPr bwMode="auto">
          <a:xfrm>
            <a:off x="8861532" y="5463700"/>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[3]</a:t>
            </a:r>
          </a:p>
        </p:txBody>
      </p:sp>
      <p:sp>
        <p:nvSpPr>
          <p:cNvPr id="5140" name="AutoShape 15"/>
          <p:cNvSpPr>
            <a:spLocks noChangeArrowheads="1"/>
          </p:cNvSpPr>
          <p:nvPr/>
        </p:nvSpPr>
        <p:spPr bwMode="auto">
          <a:xfrm>
            <a:off x="9409221" y="5395436"/>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7" name="Rectangle 17"/>
          <p:cNvSpPr>
            <a:spLocks noChangeArrowheads="1"/>
          </p:cNvSpPr>
          <p:nvPr/>
        </p:nvSpPr>
        <p:spPr bwMode="auto">
          <a:xfrm>
            <a:off x="8861532" y="50604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[2]</a:t>
            </a:r>
          </a:p>
        </p:txBody>
      </p:sp>
      <p:sp>
        <p:nvSpPr>
          <p:cNvPr id="5138" name="AutoShape 18"/>
          <p:cNvSpPr>
            <a:spLocks noChangeArrowheads="1"/>
          </p:cNvSpPr>
          <p:nvPr/>
        </p:nvSpPr>
        <p:spPr bwMode="auto">
          <a:xfrm>
            <a:off x="9409221" y="49922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5" name="Rectangle 20"/>
          <p:cNvSpPr>
            <a:spLocks noChangeArrowheads="1"/>
          </p:cNvSpPr>
          <p:nvPr/>
        </p:nvSpPr>
        <p:spPr bwMode="auto">
          <a:xfrm>
            <a:off x="8861532" y="46588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[1]</a:t>
            </a:r>
          </a:p>
        </p:txBody>
      </p:sp>
      <p:sp>
        <p:nvSpPr>
          <p:cNvPr id="5136" name="AutoShape 21"/>
          <p:cNvSpPr>
            <a:spLocks noChangeArrowheads="1"/>
          </p:cNvSpPr>
          <p:nvPr/>
        </p:nvSpPr>
        <p:spPr bwMode="auto">
          <a:xfrm>
            <a:off x="9409221" y="4590573"/>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5133" name="Rectangle 23"/>
          <p:cNvSpPr>
            <a:spLocks noChangeArrowheads="1"/>
          </p:cNvSpPr>
          <p:nvPr/>
        </p:nvSpPr>
        <p:spPr bwMode="auto">
          <a:xfrm>
            <a:off x="8861532" y="4255612"/>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[0]</a:t>
            </a:r>
          </a:p>
        </p:txBody>
      </p:sp>
      <p:sp>
        <p:nvSpPr>
          <p:cNvPr id="5134" name="AutoShape 24"/>
          <p:cNvSpPr>
            <a:spLocks noChangeArrowheads="1"/>
          </p:cNvSpPr>
          <p:nvPr/>
        </p:nvSpPr>
        <p:spPr bwMode="auto">
          <a:xfrm>
            <a:off x="9409221" y="4187348"/>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Tree>
    <p:extLst>
      <p:ext uri="{BB962C8B-B14F-4D97-AF65-F5344CB8AC3E}">
        <p14:creationId xmlns:p14="http://schemas.microsoft.com/office/powerpoint/2010/main" val="42244749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Steps for creating an array</a:t>
            </a:r>
          </a:p>
        </p:txBody>
      </p:sp>
      <p:sp>
        <p:nvSpPr>
          <p:cNvPr id="6147" name="Rectangle 3"/>
          <p:cNvSpPr>
            <a:spLocks noGrp="1" noChangeArrowheads="1"/>
          </p:cNvSpPr>
          <p:nvPr>
            <p:ph idx="1"/>
          </p:nvPr>
        </p:nvSpPr>
        <p:spPr>
          <a:xfrm>
            <a:off x="341272" y="1368256"/>
            <a:ext cx="8397375" cy="4955354"/>
          </a:xfrm>
        </p:spPr>
        <p:txBody>
          <a:bodyPr/>
          <a:lstStyle/>
          <a:p>
            <a:pPr marL="457200" indent="-457200">
              <a:buSzPct val="90000"/>
              <a:buFont typeface="Wingdings" pitchFamily="2" charset="2"/>
              <a:buAutoNum type="arabicPeriod"/>
            </a:pPr>
            <a:r>
              <a:rPr lang="en-GB" b="1" dirty="0" smtClean="0"/>
              <a:t>Declare a variable capable of referencing an array</a:t>
            </a:r>
          </a:p>
          <a:p>
            <a:pPr marL="895350" lvl="1" indent="-381000"/>
            <a:r>
              <a:rPr lang="en-GB" dirty="0" smtClean="0"/>
              <a:t>Specify type that array will hold</a:t>
            </a:r>
          </a:p>
          <a:p>
            <a:pPr marL="457200" indent="-457200"/>
            <a:endParaRPr lang="en-GB" dirty="0" smtClean="0"/>
          </a:p>
          <a:p>
            <a:pPr marL="457200" indent="-457200">
              <a:buSzPct val="90000"/>
              <a:buFont typeface="Wingdings" pitchFamily="2" charset="2"/>
              <a:buAutoNum type="arabicPeriod" startAt="2"/>
            </a:pPr>
            <a:endParaRPr lang="en-GB" dirty="0" smtClean="0"/>
          </a:p>
          <a:p>
            <a:pPr marL="457200" indent="-457200">
              <a:buSzPct val="90000"/>
              <a:buFont typeface="Wingdings" pitchFamily="2" charset="2"/>
              <a:buAutoNum type="arabicPeriod" startAt="2"/>
            </a:pPr>
            <a:endParaRPr lang="en-GB" dirty="0" smtClean="0"/>
          </a:p>
          <a:p>
            <a:pPr marL="457200" indent="-457200">
              <a:buSzPct val="90000"/>
              <a:buFont typeface="Wingdings" pitchFamily="2" charset="2"/>
              <a:buAutoNum type="arabicPeriod" startAt="2"/>
            </a:pPr>
            <a:r>
              <a:rPr lang="en-GB" b="1" dirty="0" smtClean="0"/>
              <a:t>Create array of required length and assign it to variable</a:t>
            </a:r>
          </a:p>
          <a:p>
            <a:pPr marL="895350" lvl="1" indent="-381000"/>
            <a:r>
              <a:rPr lang="en-GB" dirty="0" smtClean="0"/>
              <a:t>Must specify fixed array length</a:t>
            </a:r>
          </a:p>
          <a:p>
            <a:pPr marL="895350" lvl="1" indent="-381000"/>
            <a:endParaRPr lang="en-GB" dirty="0" smtClean="0"/>
          </a:p>
          <a:p>
            <a:pPr marL="457200" indent="-457200"/>
            <a:endParaRPr lang="en-GB" dirty="0" smtClean="0"/>
          </a:p>
          <a:p>
            <a:pPr marL="514350" lvl="1" indent="0">
              <a:buNone/>
            </a:pPr>
            <a:endParaRPr lang="en-GB" dirty="0" smtClean="0"/>
          </a:p>
          <a:p>
            <a:pPr marL="895350" lvl="1" indent="-381000"/>
            <a:r>
              <a:rPr lang="en-GB" dirty="0" smtClean="0"/>
              <a:t>Value type elements will be initialised to 0 or false</a:t>
            </a:r>
          </a:p>
          <a:p>
            <a:pPr marL="895350" lvl="1" indent="-381000"/>
            <a:r>
              <a:rPr lang="en-GB" dirty="0" smtClean="0"/>
              <a:t>References will be initialised to null</a:t>
            </a:r>
          </a:p>
        </p:txBody>
      </p:sp>
      <p:sp>
        <p:nvSpPr>
          <p:cNvPr id="807940" name="Rectangle 4"/>
          <p:cNvSpPr>
            <a:spLocks noChangeArrowheads="1"/>
          </p:cNvSpPr>
          <p:nvPr/>
        </p:nvSpPr>
        <p:spPr bwMode="auto">
          <a:xfrm>
            <a:off x="1247526" y="2354332"/>
            <a:ext cx="2408464" cy="643766"/>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votes;</a:t>
            </a:r>
            <a:br>
              <a:rPr lang="en-GB" dirty="0">
                <a:solidFill>
                  <a:srgbClr val="000000"/>
                </a:solidFill>
                <a:latin typeface="Lucida Console" pitchFamily="49" charset="0"/>
              </a:rPr>
            </a:br>
            <a:r>
              <a:rPr lang="en-GB" dirty="0">
                <a:latin typeface="Lucida Console" pitchFamily="49" charset="0"/>
              </a:rPr>
              <a:t>String</a:t>
            </a:r>
            <a:r>
              <a:rPr lang="en-GB" dirty="0">
                <a:solidFill>
                  <a:srgbClr val="000000"/>
                </a:solidFill>
                <a:latin typeface="Lucida Console" pitchFamily="49" charset="0"/>
              </a:rPr>
              <a:t>[] names;</a:t>
            </a:r>
            <a:r>
              <a:rPr lang="en-GB" sz="1600" dirty="0">
                <a:latin typeface="Lucida Console" pitchFamily="49" charset="0"/>
              </a:rPr>
              <a:t>  </a:t>
            </a:r>
            <a:endParaRPr lang="en-GB" sz="1600" dirty="0">
              <a:solidFill>
                <a:srgbClr val="008000"/>
              </a:solidFill>
              <a:latin typeface="Lucida Console" pitchFamily="49" charset="0"/>
            </a:endParaRPr>
          </a:p>
        </p:txBody>
      </p:sp>
      <p:sp>
        <p:nvSpPr>
          <p:cNvPr id="807941" name="Rectangle 5"/>
          <p:cNvSpPr>
            <a:spLocks noChangeArrowheads="1"/>
          </p:cNvSpPr>
          <p:nvPr/>
        </p:nvSpPr>
        <p:spPr bwMode="auto">
          <a:xfrm>
            <a:off x="1275806" y="4313046"/>
            <a:ext cx="381114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votes =</a:t>
            </a:r>
            <a:r>
              <a:rPr lang="en-GB" dirty="0">
                <a:latin typeface="Lucida Console" pitchFamily="49" charset="0"/>
              </a:rPr>
              <a:t> </a:t>
            </a:r>
            <a:r>
              <a:rPr lang="en-GB" dirty="0">
                <a:solidFill>
                  <a:srgbClr val="0000C8"/>
                </a:solidFill>
                <a:latin typeface="Lucida Console" pitchFamily="49" charset="0"/>
              </a:rPr>
              <a:t>new</a:t>
            </a:r>
            <a:r>
              <a:rPr lang="en-GB" dirty="0">
                <a:solidFill>
                  <a:srgbClr val="0000FF"/>
                </a:solidFill>
                <a:latin typeface="Lucida Console" pitchFamily="49" charset="0"/>
              </a:rPr>
              <a:t> </a:t>
            </a:r>
            <a:r>
              <a:rPr lang="en-GB" dirty="0" err="1">
                <a:solidFill>
                  <a:srgbClr val="0000C8"/>
                </a:solidFill>
                <a:latin typeface="Lucida Console" pitchFamily="49" charset="0"/>
              </a:rPr>
              <a:t>int</a:t>
            </a:r>
            <a:r>
              <a:rPr lang="en-GB" dirty="0">
                <a:solidFill>
                  <a:srgbClr val="000000"/>
                </a:solidFill>
                <a:latin typeface="Lucida Console" pitchFamily="49" charset="0"/>
              </a:rPr>
              <a:t>[3];</a:t>
            </a:r>
            <a:br>
              <a:rPr lang="en-GB" dirty="0">
                <a:solidFill>
                  <a:srgbClr val="000000"/>
                </a:solidFill>
                <a:latin typeface="Lucida Console" pitchFamily="49" charset="0"/>
              </a:rPr>
            </a:br>
            <a:r>
              <a:rPr lang="en-GB" dirty="0">
                <a:solidFill>
                  <a:srgbClr val="000000"/>
                </a:solidFill>
                <a:latin typeface="Lucida Console" pitchFamily="49" charset="0"/>
              </a:rPr>
              <a:t>names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a:latin typeface="Lucida Console" pitchFamily="49" charset="0"/>
              </a:rPr>
              <a:t>String[6</a:t>
            </a:r>
            <a:r>
              <a:rPr lang="en-GB" dirty="0">
                <a:solidFill>
                  <a:srgbClr val="000000"/>
                </a:solidFill>
                <a:latin typeface="Lucida Console" pitchFamily="49" charset="0"/>
              </a:rPr>
              <a:t>];</a:t>
            </a:r>
            <a:endParaRPr lang="en-GB" b="1" dirty="0">
              <a:solidFill>
                <a:srgbClr val="008000"/>
              </a:solidFill>
              <a:latin typeface="Courier New" pitchFamily="49" charset="0"/>
            </a:endParaRPr>
          </a:p>
        </p:txBody>
      </p:sp>
      <p:sp>
        <p:nvSpPr>
          <p:cNvPr id="6150" name="Rectangle 6"/>
          <p:cNvSpPr>
            <a:spLocks noChangeArrowheads="1"/>
          </p:cNvSpPr>
          <p:nvPr/>
        </p:nvSpPr>
        <p:spPr bwMode="auto">
          <a:xfrm>
            <a:off x="4637065" y="2362270"/>
            <a:ext cx="2106613"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Note: empty Square brackets </a:t>
            </a:r>
          </a:p>
        </p:txBody>
      </p:sp>
      <p:sp>
        <p:nvSpPr>
          <p:cNvPr id="6151" name="Line 7"/>
          <p:cNvSpPr>
            <a:spLocks noChangeShapeType="1"/>
          </p:cNvSpPr>
          <p:nvPr/>
        </p:nvSpPr>
        <p:spPr bwMode="auto">
          <a:xfrm flipH="1">
            <a:off x="3768020" y="2713107"/>
            <a:ext cx="865188" cy="0"/>
          </a:xfrm>
          <a:prstGeom prst="line">
            <a:avLst/>
          </a:prstGeom>
          <a:noFill/>
          <a:ln w="9525">
            <a:solidFill>
              <a:schemeClr val="tx1"/>
            </a:solidFill>
            <a:round/>
            <a:headEnd/>
            <a:tailEnd type="triangle" w="med" len="med"/>
          </a:ln>
        </p:spPr>
        <p:txBody>
          <a:bodyPr>
            <a:spAutoFit/>
          </a:bodyPr>
          <a:lstStyle/>
          <a:p>
            <a:endParaRPr lang="en-GB"/>
          </a:p>
        </p:txBody>
      </p:sp>
      <p:sp>
        <p:nvSpPr>
          <p:cNvPr id="6152" name="Rectangle 8"/>
          <p:cNvSpPr>
            <a:spLocks noChangeArrowheads="1"/>
          </p:cNvSpPr>
          <p:nvPr/>
        </p:nvSpPr>
        <p:spPr bwMode="auto">
          <a:xfrm>
            <a:off x="5086234" y="4248637"/>
            <a:ext cx="2815101"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a:t>An array of three zeros </a:t>
            </a:r>
          </a:p>
        </p:txBody>
      </p:sp>
      <p:sp>
        <p:nvSpPr>
          <p:cNvPr id="6153" name="Line 10"/>
          <p:cNvSpPr>
            <a:spLocks noChangeShapeType="1"/>
          </p:cNvSpPr>
          <p:nvPr/>
        </p:nvSpPr>
        <p:spPr bwMode="auto">
          <a:xfrm flipH="1" flipV="1">
            <a:off x="4624293" y="4470608"/>
            <a:ext cx="461964" cy="0"/>
          </a:xfrm>
          <a:prstGeom prst="line">
            <a:avLst/>
          </a:prstGeom>
          <a:noFill/>
          <a:ln w="9525">
            <a:solidFill>
              <a:schemeClr val="tx1"/>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5089009" y="4696833"/>
            <a:ext cx="2815101" cy="376238"/>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An array of six nulls</a:t>
            </a:r>
          </a:p>
        </p:txBody>
      </p:sp>
      <p:sp>
        <p:nvSpPr>
          <p:cNvPr id="14" name="Line 10"/>
          <p:cNvSpPr>
            <a:spLocks noChangeShapeType="1"/>
          </p:cNvSpPr>
          <p:nvPr/>
        </p:nvSpPr>
        <p:spPr bwMode="auto">
          <a:xfrm flipH="1" flipV="1">
            <a:off x="4624277" y="4804002"/>
            <a:ext cx="461964" cy="0"/>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672724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smtClean="0"/>
              <a:t>Single step </a:t>
            </a:r>
            <a:r>
              <a:rPr lang="en-GB" dirty="0"/>
              <a:t>i</a:t>
            </a:r>
            <a:r>
              <a:rPr lang="en-GB" dirty="0" smtClean="0"/>
              <a:t>nitialisation</a:t>
            </a:r>
          </a:p>
        </p:txBody>
      </p:sp>
      <p:sp>
        <p:nvSpPr>
          <p:cNvPr id="8195" name="Rectangle 3"/>
          <p:cNvSpPr>
            <a:spLocks noGrp="1" noChangeArrowheads="1"/>
          </p:cNvSpPr>
          <p:nvPr>
            <p:ph idx="1"/>
          </p:nvPr>
        </p:nvSpPr>
        <p:spPr>
          <a:xfrm>
            <a:off x="341272" y="1368256"/>
            <a:ext cx="11516239" cy="4118144"/>
          </a:xfrm>
        </p:spPr>
        <p:txBody>
          <a:bodyPr vert="horz" lIns="0" tIns="0" rIns="0" bIns="0" rtlCol="0" anchor="t" anchorCtr="0">
            <a:noAutofit/>
          </a:bodyPr>
          <a:lstStyle/>
          <a:p>
            <a:pPr marL="342900" indent="-342900">
              <a:buFont typeface="Arial" panose="020B0604020202020204" pitchFamily="34" charset="0"/>
              <a:buChar char="•"/>
            </a:pPr>
            <a:r>
              <a:rPr lang="en-GB" b="1" dirty="0"/>
              <a:t>Arrays can be created and initialised at the same time</a:t>
            </a:r>
          </a:p>
          <a:p>
            <a:pPr marL="684000" lvl="1" indent="-342900">
              <a:buSzPct val="115000"/>
            </a:pPr>
            <a:r>
              <a:rPr lang="en-GB" dirty="0"/>
              <a:t>Enclose the array elements in braces separated by commas</a:t>
            </a:r>
          </a:p>
          <a:p>
            <a:pPr marL="684000" lvl="1" indent="-342900">
              <a:buSzPct val="115000"/>
            </a:pPr>
            <a:r>
              <a:rPr lang="en-GB" dirty="0"/>
              <a:t>Each element must be same type as array variable</a:t>
            </a:r>
          </a:p>
          <a:p>
            <a:pPr marL="684000" lvl="1" indent="-342900">
              <a:buSzPct val="115000"/>
            </a:pPr>
            <a:r>
              <a:rPr lang="en-GB" dirty="0"/>
              <a:t>Array length set automatically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1100" lvl="1" indent="0">
              <a:buSzPct val="115000"/>
              <a:buNone/>
            </a:pPr>
            <a:endParaRPr lang="en-GB" dirty="0"/>
          </a:p>
          <a:p>
            <a:pPr marL="342900" indent="-342900">
              <a:buFont typeface="Arial" panose="020B0604020202020204" pitchFamily="34" charset="0"/>
              <a:buChar char="•"/>
            </a:pPr>
            <a:r>
              <a:rPr lang="en-GB" b="1" dirty="0"/>
              <a:t>Class </a:t>
            </a:r>
            <a:r>
              <a:rPr lang="en-GB" b="1" dirty="0" smtClean="0"/>
              <a:t>arrays </a:t>
            </a:r>
            <a:r>
              <a:rPr lang="en-GB" b="1" dirty="0"/>
              <a:t>provides utility (static) ‘array’ methods</a:t>
            </a:r>
          </a:p>
          <a:p>
            <a:pPr marL="684000" lvl="1" indent="-342900">
              <a:buSzPct val="115000"/>
            </a:pPr>
            <a:r>
              <a:rPr lang="en-GB" dirty="0">
                <a:latin typeface="Lucida Console" panose="020B0609040504020204" pitchFamily="49" charset="0"/>
              </a:rPr>
              <a:t>Java: sort(), </a:t>
            </a:r>
            <a:r>
              <a:rPr lang="en-GB" dirty="0" err="1">
                <a:latin typeface="Lucida Console" panose="020B0609040504020204" pitchFamily="49" charset="0"/>
              </a:rPr>
              <a:t>copyOf</a:t>
            </a:r>
            <a:r>
              <a:rPr lang="en-GB" dirty="0">
                <a:latin typeface="Lucida Console" panose="020B0609040504020204" pitchFamily="49" charset="0"/>
              </a:rPr>
              <a:t>(), </a:t>
            </a:r>
            <a:r>
              <a:rPr lang="en-GB" dirty="0" err="1">
                <a:latin typeface="Lucida Console" panose="020B0609040504020204" pitchFamily="49" charset="0"/>
              </a:rPr>
              <a:t>binarySearch</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C#:   Sort(). Copy()  , </a:t>
            </a:r>
            <a:r>
              <a:rPr lang="en-GB" dirty="0" err="1">
                <a:latin typeface="Lucida Console" panose="020B0609040504020204" pitchFamily="49" charset="0"/>
              </a:rPr>
              <a:t>BinarySearch</a:t>
            </a:r>
            <a:r>
              <a:rPr lang="en-GB" dirty="0">
                <a:latin typeface="Lucida Console" panose="020B0609040504020204" pitchFamily="49" charset="0"/>
              </a:rPr>
              <a:t>()</a:t>
            </a:r>
          </a:p>
        </p:txBody>
      </p:sp>
      <p:sp>
        <p:nvSpPr>
          <p:cNvPr id="812036" name="Rectangle 4"/>
          <p:cNvSpPr>
            <a:spLocks noChangeArrowheads="1"/>
          </p:cNvSpPr>
          <p:nvPr/>
        </p:nvSpPr>
        <p:spPr bwMode="auto">
          <a:xfrm>
            <a:off x="1011637" y="3134741"/>
            <a:ext cx="4924426" cy="3667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primes = {2, 3, 5, 7, 11};  </a:t>
            </a:r>
          </a:p>
        </p:txBody>
      </p:sp>
      <p:sp>
        <p:nvSpPr>
          <p:cNvPr id="812038" name="Rectangle 6"/>
          <p:cNvSpPr>
            <a:spLocks noChangeArrowheads="1"/>
          </p:cNvSpPr>
          <p:nvPr/>
        </p:nvSpPr>
        <p:spPr bwMode="auto">
          <a:xfrm>
            <a:off x="1008463" y="3801894"/>
            <a:ext cx="5997228" cy="3667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latin typeface="Lucida Console" pitchFamily="49" charset="0"/>
              </a:rPr>
              <a:t>String</a:t>
            </a:r>
            <a:r>
              <a:rPr lang="en-GB" dirty="0">
                <a:solidFill>
                  <a:srgbClr val="000000"/>
                </a:solidFill>
                <a:latin typeface="Lucida Console" pitchFamily="49" charset="0"/>
              </a:rPr>
              <a:t>[] names = { “Tom", "Jaz", "</a:t>
            </a:r>
            <a:r>
              <a:rPr lang="en-GB" dirty="0" err="1">
                <a:solidFill>
                  <a:srgbClr val="000000"/>
                </a:solidFill>
                <a:latin typeface="Lucida Console" pitchFamily="49" charset="0"/>
              </a:rPr>
              <a:t>Kash</a:t>
            </a:r>
            <a:r>
              <a:rPr lang="en-GB" dirty="0">
                <a:solidFill>
                  <a:srgbClr val="000000"/>
                </a:solidFill>
                <a:latin typeface="Lucida Console" pitchFamily="49" charset="0"/>
              </a:rPr>
              <a:t>" };  </a:t>
            </a:r>
          </a:p>
        </p:txBody>
      </p:sp>
    </p:spTree>
    <p:extLst>
      <p:ext uri="{BB962C8B-B14F-4D97-AF65-F5344CB8AC3E}">
        <p14:creationId xmlns:p14="http://schemas.microsoft.com/office/powerpoint/2010/main" val="832346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Filling an array</a:t>
            </a:r>
          </a:p>
        </p:txBody>
      </p:sp>
      <p:sp>
        <p:nvSpPr>
          <p:cNvPr id="7171" name="Rectangle 3"/>
          <p:cNvSpPr>
            <a:spLocks noGrp="1" noChangeArrowheads="1"/>
          </p:cNvSpPr>
          <p:nvPr>
            <p:ph idx="1"/>
          </p:nvPr>
        </p:nvSpPr>
        <p:spPr>
          <a:xfrm>
            <a:off x="339971" y="1367059"/>
            <a:ext cx="11516239" cy="3779976"/>
          </a:xfrm>
        </p:spPr>
        <p:txBody>
          <a:bodyPr vert="horz" lIns="0" tIns="0" rIns="0" bIns="0" rtlCol="0" anchor="t" anchorCtr="0">
            <a:noAutofit/>
          </a:bodyPr>
          <a:lstStyle/>
          <a:p>
            <a:pPr marL="342900" indent="-342900">
              <a:buFont typeface="Arial" panose="020B0604020202020204" pitchFamily="34" charset="0"/>
              <a:buChar char="•"/>
            </a:pPr>
            <a:r>
              <a:rPr lang="en-GB" b="1" dirty="0"/>
              <a:t>To access an array element use subscript [] notation</a:t>
            </a:r>
          </a:p>
          <a:p>
            <a:pPr marL="684000" lvl="1" indent="-342900">
              <a:buSzPct val="115000"/>
            </a:pPr>
            <a:r>
              <a:rPr lang="en-GB" dirty="0"/>
              <a:t>Where subscript is the index number of the array element</a:t>
            </a:r>
          </a:p>
          <a:p>
            <a:pPr marL="684000" lvl="1" indent="-342900">
              <a:buSzPct val="115000"/>
            </a:pPr>
            <a:r>
              <a:rPr lang="en-GB" dirty="0"/>
              <a:t>The first element is [0]</a:t>
            </a:r>
            <a:br>
              <a:rPr lang="en-GB" dirty="0"/>
            </a:br>
            <a:endParaRPr lang="en-GB" dirty="0"/>
          </a:p>
          <a:p>
            <a:pPr marL="342900" indent="-342900">
              <a:buFont typeface="Arial" panose="020B0604020202020204" pitchFamily="34" charset="0"/>
              <a:buChar char="•"/>
            </a:pPr>
            <a:endParaRPr lang="en-GB" b="1" dirty="0"/>
          </a:p>
          <a:p>
            <a:endParaRPr lang="en-GB" b="1" dirty="0" smtClean="0"/>
          </a:p>
          <a:p>
            <a:endParaRPr lang="en-GB" sz="1000"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Indices are checked to ensure they are within range </a:t>
            </a:r>
          </a:p>
          <a:p>
            <a:pPr marL="684000" lvl="1" indent="-342900">
              <a:buSzPct val="115000"/>
            </a:pPr>
            <a:r>
              <a:rPr lang="en-GB" dirty="0"/>
              <a:t>Use the length property to avoid run-time exceptions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974387" y="2596503"/>
            <a:ext cx="4278533" cy="1474763"/>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latin typeface="Lucida Console" pitchFamily="49" charset="0"/>
              </a:rPr>
              <a:t>votes = </a:t>
            </a:r>
            <a:r>
              <a:rPr lang="en-GB" dirty="0">
                <a:solidFill>
                  <a:srgbClr val="0000C8"/>
                </a:solidFill>
                <a:latin typeface="Lucida Console" pitchFamily="49" charset="0"/>
              </a:rPr>
              <a:t>new</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[3];</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a:solidFill>
                  <a:srgbClr val="FF0000"/>
                </a:solidFill>
                <a:latin typeface="Lucida Console" pitchFamily="49" charset="0"/>
              </a:rPr>
              <a:t>3</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974387" y="5160967"/>
            <a:ext cx="5679043" cy="1474763"/>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names = </a:t>
            </a:r>
            <a:r>
              <a:rPr lang="en-GB" dirty="0">
                <a:solidFill>
                  <a:srgbClr val="0000C8"/>
                </a:solidFill>
                <a:latin typeface="Lucida Console" pitchFamily="49" charset="0"/>
              </a:rPr>
              <a:t>new</a:t>
            </a:r>
            <a:r>
              <a:rPr lang="en-GB" dirty="0">
                <a:solidFill>
                  <a:srgbClr val="FF00FF"/>
                </a:solidFill>
                <a:latin typeface="Lucida Console" pitchFamily="49" charset="0"/>
              </a:rPr>
              <a:t> </a:t>
            </a:r>
            <a:r>
              <a:rPr lang="en-GB" dirty="0">
                <a:solidFill>
                  <a:srgbClr val="0000C8"/>
                </a:solidFill>
                <a:latin typeface="Lucida Console" pitchFamily="49" charset="0"/>
              </a:rPr>
              <a:t>string</a:t>
            </a:r>
            <a:r>
              <a:rPr lang="en-GB" dirty="0">
                <a:solidFill>
                  <a:srgbClr val="000000"/>
                </a:solidFill>
                <a:latin typeface="Lucida Console" pitchFamily="49" charset="0"/>
              </a:rPr>
              <a:t>[6];</a:t>
            </a:r>
            <a:endParaRPr lang="en-GB" dirty="0">
              <a:solidFill>
                <a:srgbClr val="008000"/>
              </a:solidFill>
              <a:latin typeface="Lucida Console" pitchFamily="49" charset="0"/>
            </a:endParaRPr>
          </a:p>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latin typeface="Lucida Console" pitchFamily="49" charset="0"/>
              </a:rPr>
              <a:t>i</a:t>
            </a:r>
            <a:r>
              <a:rPr lang="en-GB" dirty="0">
                <a:latin typeface="Lucida Console" pitchFamily="49" charset="0"/>
              </a:rPr>
              <a:t> &lt; </a:t>
            </a:r>
            <a:r>
              <a:rPr lang="en-GB" dirty="0" err="1">
                <a:latin typeface="Lucida Console" pitchFamily="49" charset="0"/>
              </a:rPr>
              <a:t>names.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a:t>
            </a:r>
            <a:r>
              <a:rPr lang="en-GB" dirty="0" err="1">
                <a:solidFill>
                  <a:srgbClr val="000000"/>
                </a:solidFill>
                <a:latin typeface="Lucida Console" pitchFamily="49" charset="0"/>
              </a:rPr>
              <a:t>i</a:t>
            </a: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7174" name="Rectangle 6"/>
          <p:cNvSpPr>
            <a:spLocks noChangeArrowheads="1"/>
          </p:cNvSpPr>
          <p:nvPr/>
        </p:nvSpPr>
        <p:spPr bwMode="auto">
          <a:xfrm>
            <a:off x="6837291" y="3094679"/>
            <a:ext cx="2414588"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Fill an ‘</a:t>
            </a:r>
            <a:r>
              <a:rPr lang="en-GB" dirty="0" err="1"/>
              <a:t>int</a:t>
            </a:r>
            <a:r>
              <a:rPr lang="en-GB" dirty="0"/>
              <a:t>’ array </a:t>
            </a:r>
            <a:br>
              <a:rPr lang="en-GB" dirty="0"/>
            </a:br>
            <a:r>
              <a:rPr lang="en-GB" dirty="0"/>
              <a:t>with </a:t>
            </a:r>
            <a:r>
              <a:rPr lang="en-GB" dirty="0" err="1"/>
              <a:t>int</a:t>
            </a:r>
            <a:r>
              <a:rPr lang="en-GB" dirty="0"/>
              <a:t> values </a:t>
            </a:r>
          </a:p>
        </p:txBody>
      </p:sp>
      <p:sp>
        <p:nvSpPr>
          <p:cNvPr id="7175" name="Rectangle 7"/>
          <p:cNvSpPr>
            <a:spLocks noChangeArrowheads="1"/>
          </p:cNvSpPr>
          <p:nvPr/>
        </p:nvSpPr>
        <p:spPr bwMode="auto">
          <a:xfrm>
            <a:off x="6837291" y="5362578"/>
            <a:ext cx="2395538"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Fill a ‘string’ array</a:t>
            </a:r>
            <a:br>
              <a:rPr lang="en-GB" dirty="0"/>
            </a:br>
            <a:r>
              <a:rPr lang="en-GB" dirty="0"/>
              <a:t> with strings</a:t>
            </a:r>
          </a:p>
        </p:txBody>
      </p:sp>
      <p:sp>
        <p:nvSpPr>
          <p:cNvPr id="9" name="Rectangle 7"/>
          <p:cNvSpPr>
            <a:spLocks noChangeArrowheads="1"/>
          </p:cNvSpPr>
          <p:nvPr/>
        </p:nvSpPr>
        <p:spPr bwMode="auto">
          <a:xfrm>
            <a:off x="4263420" y="6263499"/>
            <a:ext cx="2395538" cy="369332"/>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Good practice</a:t>
            </a:r>
          </a:p>
        </p:txBody>
      </p:sp>
      <p:sp>
        <p:nvSpPr>
          <p:cNvPr id="10" name="Line 7"/>
          <p:cNvSpPr>
            <a:spLocks noChangeShapeType="1"/>
          </p:cNvSpPr>
          <p:nvPr/>
        </p:nvSpPr>
        <p:spPr bwMode="auto">
          <a:xfrm flipV="1">
            <a:off x="5140509" y="5845596"/>
            <a:ext cx="5523" cy="410886"/>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0619848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t>Iterating over an array</a:t>
            </a:r>
          </a:p>
        </p:txBody>
      </p:sp>
      <p:sp>
        <p:nvSpPr>
          <p:cNvPr id="7171" name="Rectangle 3"/>
          <p:cNvSpPr>
            <a:spLocks noGrp="1" noChangeArrowheads="1"/>
          </p:cNvSpPr>
          <p:nvPr>
            <p:ph type="body" idx="1"/>
          </p:nvPr>
        </p:nvSpPr>
        <p:spPr>
          <a:xfrm>
            <a:off x="341272" y="1368256"/>
            <a:ext cx="10970893" cy="3486548"/>
          </a:xfrm>
        </p:spPr>
        <p:txBody>
          <a:bodyPr vert="horz" lIns="0" tIns="0" rIns="0" bIns="0" rtlCol="0" anchor="t" anchorCtr="0">
            <a:noAutofit/>
          </a:bodyPr>
          <a:lstStyle/>
          <a:p>
            <a:pPr marL="342900" indent="-342900">
              <a:buFont typeface="Arial" panose="020B0604020202020204" pitchFamily="34" charset="0"/>
              <a:buChar char="•"/>
            </a:pPr>
            <a:r>
              <a:rPr lang="en-GB" b="1" dirty="0"/>
              <a:t>Access array elements by iterating (looping) over them </a:t>
            </a:r>
          </a:p>
          <a:p>
            <a:pPr marL="684000" lvl="1" indent="-342900">
              <a:buSzPct val="115000"/>
            </a:pPr>
            <a:r>
              <a:rPr lang="en-GB" dirty="0"/>
              <a:t>The first element is [0]</a:t>
            </a:r>
            <a:br>
              <a:rPr lang="en-GB" dirty="0"/>
            </a:b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But often you just want to READ ALL of them</a:t>
            </a:r>
          </a:p>
          <a:p>
            <a:pPr marL="684000" lvl="1" indent="-342900">
              <a:buSzPct val="115000"/>
            </a:pPr>
            <a:r>
              <a:rPr lang="en-GB" dirty="0"/>
              <a:t>Not worrying about “which one am I on”</a:t>
            </a:r>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1032433" y="2246176"/>
            <a:ext cx="5569527"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latin typeface="Lucida Console" pitchFamily="49" charset="0"/>
              </a:rPr>
              <a:t>votes.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32336" y="4500560"/>
            <a:ext cx="3682636"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6" name="Rectangle 5"/>
          <p:cNvSpPr>
            <a:spLocks noChangeArrowheads="1"/>
          </p:cNvSpPr>
          <p:nvPr/>
        </p:nvSpPr>
        <p:spPr bwMode="auto">
          <a:xfrm>
            <a:off x="5136452" y="4500560"/>
            <a:ext cx="4393437"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foreach</a:t>
            </a:r>
            <a:r>
              <a:rPr lang="en-GB" dirty="0">
                <a:solidFill>
                  <a:srgbClr val="0000C8"/>
                </a:solidFill>
                <a:latin typeface="Lucida Console" pitchFamily="49" charset="0"/>
              </a:rPr>
              <a:t>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in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2" name="Oval 1"/>
          <p:cNvSpPr/>
          <p:nvPr/>
        </p:nvSpPr>
        <p:spPr>
          <a:xfrm>
            <a:off x="1971770" y="5795359"/>
            <a:ext cx="941109" cy="6341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Java</a:t>
            </a:r>
          </a:p>
        </p:txBody>
      </p:sp>
      <p:sp>
        <p:nvSpPr>
          <p:cNvPr id="8" name="Oval 7"/>
          <p:cNvSpPr/>
          <p:nvPr/>
        </p:nvSpPr>
        <p:spPr>
          <a:xfrm>
            <a:off x="6912840" y="5780610"/>
            <a:ext cx="840658" cy="63418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C#</a:t>
            </a:r>
          </a:p>
        </p:txBody>
      </p:sp>
    </p:spTree>
    <p:extLst>
      <p:ext uri="{BB962C8B-B14F-4D97-AF65-F5344CB8AC3E}">
        <p14:creationId xmlns:p14="http://schemas.microsoft.com/office/powerpoint/2010/main" val="27078076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 as parameter</a:t>
            </a:r>
            <a:endParaRPr lang="en-GB" dirty="0"/>
          </a:p>
        </p:txBody>
      </p:sp>
      <p:sp>
        <p:nvSpPr>
          <p:cNvPr id="4" name="Rectangle 3"/>
          <p:cNvSpPr/>
          <p:nvPr/>
        </p:nvSpPr>
        <p:spPr>
          <a:xfrm>
            <a:off x="2015139" y="1337349"/>
            <a:ext cx="5858539" cy="369331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pPr lvl="1"/>
            <a:r>
              <a:rPr lang="en-GB" i="1" dirty="0" err="1">
                <a:solidFill>
                  <a:srgbClr val="000000"/>
                </a:solidFill>
                <a:latin typeface="Consolas" panose="020B0609020204030204" pitchFamily="49" charset="0"/>
              </a:rPr>
              <a:t>incArray</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numbers</a:t>
            </a:r>
            <a:r>
              <a:rPr lang="en-GB" i="1" dirty="0">
                <a:solidFill>
                  <a:srgbClr val="000000"/>
                </a:solidFill>
                <a:latin typeface="Consolas" panose="020B0609020204030204" pitchFamily="49" charset="0"/>
              </a:rPr>
              <a:t>);</a:t>
            </a:r>
          </a:p>
          <a:p>
            <a:pPr lvl="1"/>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incArray</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nos</a:t>
            </a:r>
            <a:r>
              <a:rPr lang="en-GB" b="1" dirty="0">
                <a:solidFill>
                  <a:srgbClr val="000000"/>
                </a:solidFill>
                <a:latin typeface="Consolas" panose="020B0609020204030204" pitchFamily="49" charset="0"/>
              </a:rPr>
              <a:t>)  {</a:t>
            </a:r>
          </a:p>
          <a:p>
            <a:pPr lvl="1"/>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nos</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nos</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7288886" y="1825309"/>
            <a:ext cx="43593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2</a:t>
            </a:r>
          </a:p>
          <a:p>
            <a:r>
              <a:rPr lang="en-GB" sz="1600" b="1" dirty="0">
                <a:solidFill>
                  <a:srgbClr val="000000"/>
                </a:solidFill>
                <a:latin typeface="Consolas" panose="020B0609020204030204" pitchFamily="49" charset="0"/>
              </a:rPr>
              <a:t>3</a:t>
            </a:r>
          </a:p>
          <a:p>
            <a:r>
              <a:rPr lang="en-GB" sz="1600" b="1" dirty="0">
                <a:solidFill>
                  <a:srgbClr val="000000"/>
                </a:solidFill>
                <a:latin typeface="Consolas" panose="020B0609020204030204" pitchFamily="49" charset="0"/>
              </a:rPr>
              <a:t>4</a:t>
            </a:r>
          </a:p>
          <a:p>
            <a:r>
              <a:rPr lang="en-GB" sz="1600" b="1" dirty="0">
                <a:solidFill>
                  <a:srgbClr val="000000"/>
                </a:solidFill>
                <a:latin typeface="Consolas" panose="020B0609020204030204" pitchFamily="49" charset="0"/>
              </a:rPr>
              <a:t>5</a:t>
            </a:r>
          </a:p>
          <a:p>
            <a:r>
              <a:rPr lang="en-GB" sz="1600" b="1" dirty="0">
                <a:solidFill>
                  <a:srgbClr val="000000"/>
                </a:solidFill>
                <a:latin typeface="Consolas" panose="020B0609020204030204" pitchFamily="49" charset="0"/>
              </a:rPr>
              <a:t>6</a:t>
            </a:r>
            <a:endParaRPr lang="en-GB" sz="1600" b="1" dirty="0"/>
          </a:p>
        </p:txBody>
      </p:sp>
      <p:graphicFrame>
        <p:nvGraphicFramePr>
          <p:cNvPr id="6" name="Table 5"/>
          <p:cNvGraphicFramePr>
            <a:graphicFrameLocks noGrp="1"/>
          </p:cNvGraphicFramePr>
          <p:nvPr>
            <p:extLst>
              <p:ext uri="{D42A27DB-BD31-4B8C-83A1-F6EECF244321}">
                <p14:modId xmlns:p14="http://schemas.microsoft.com/office/powerpoint/2010/main" val="1946776942"/>
              </p:ext>
            </p:extLst>
          </p:nvPr>
        </p:nvGraphicFramePr>
        <p:xfrm>
          <a:off x="9461466" y="335016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smtClean="0"/>
                        <a:t>1</a:t>
                      </a:r>
                      <a:endParaRPr lang="en-GB" b="1" dirty="0"/>
                    </a:p>
                  </a:txBody>
                  <a:tcPr/>
                </a:tc>
                <a:extLst>
                  <a:ext uri="{0D108BD9-81ED-4DB2-BD59-A6C34878D82A}">
                    <a16:rowId xmlns:a16="http://schemas.microsoft.com/office/drawing/2014/main" val="10000"/>
                  </a:ext>
                </a:extLst>
              </a:tr>
              <a:tr h="370840">
                <a:tc>
                  <a:txBody>
                    <a:bodyPr/>
                    <a:lstStyle/>
                    <a:p>
                      <a:pPr algn="ctr"/>
                      <a:r>
                        <a:rPr lang="en-GB" b="1" dirty="0" smtClean="0"/>
                        <a:t>2</a:t>
                      </a:r>
                      <a:endParaRPr lang="en-GB" b="1" dirty="0"/>
                    </a:p>
                  </a:txBody>
                  <a:tcPr/>
                </a:tc>
                <a:extLst>
                  <a:ext uri="{0D108BD9-81ED-4DB2-BD59-A6C34878D82A}">
                    <a16:rowId xmlns:a16="http://schemas.microsoft.com/office/drawing/2014/main" val="10001"/>
                  </a:ext>
                </a:extLst>
              </a:tr>
              <a:tr h="370840">
                <a:tc>
                  <a:txBody>
                    <a:bodyPr/>
                    <a:lstStyle/>
                    <a:p>
                      <a:pPr algn="ctr"/>
                      <a:r>
                        <a:rPr lang="en-GB" b="1" dirty="0" smtClean="0"/>
                        <a:t>3</a:t>
                      </a:r>
                      <a:endParaRPr lang="en-GB" b="1" dirty="0"/>
                    </a:p>
                  </a:txBody>
                  <a:tcPr/>
                </a:tc>
                <a:extLst>
                  <a:ext uri="{0D108BD9-81ED-4DB2-BD59-A6C34878D82A}">
                    <a16:rowId xmlns:a16="http://schemas.microsoft.com/office/drawing/2014/main" val="10002"/>
                  </a:ext>
                </a:extLst>
              </a:tr>
              <a:tr h="370840">
                <a:tc>
                  <a:txBody>
                    <a:bodyPr/>
                    <a:lstStyle/>
                    <a:p>
                      <a:pPr algn="ctr"/>
                      <a:r>
                        <a:rPr lang="en-GB" b="1" dirty="0" smtClean="0"/>
                        <a:t>4</a:t>
                      </a:r>
                      <a:endParaRPr lang="en-GB" b="1" dirty="0"/>
                    </a:p>
                  </a:txBody>
                  <a:tcPr/>
                </a:tc>
                <a:extLst>
                  <a:ext uri="{0D108BD9-81ED-4DB2-BD59-A6C34878D82A}">
                    <a16:rowId xmlns:a16="http://schemas.microsoft.com/office/drawing/2014/main" val="10003"/>
                  </a:ext>
                </a:extLst>
              </a:tr>
              <a:tr h="370840">
                <a:tc>
                  <a:txBody>
                    <a:bodyPr/>
                    <a:lstStyle/>
                    <a:p>
                      <a:pPr algn="ctr"/>
                      <a:r>
                        <a:rPr lang="en-GB" b="1" dirty="0" smtClean="0"/>
                        <a:t>5</a:t>
                      </a:r>
                      <a:endParaRPr lang="en-GB" b="1" dirty="0"/>
                    </a:p>
                  </a:txBody>
                  <a:tcPr/>
                </a:tc>
                <a:extLst>
                  <a:ext uri="{0D108BD9-81ED-4DB2-BD59-A6C34878D82A}">
                    <a16:rowId xmlns:a16="http://schemas.microsoft.com/office/drawing/2014/main" val="10004"/>
                  </a:ext>
                </a:extLst>
              </a:tr>
            </a:tbl>
          </a:graphicData>
        </a:graphic>
      </p:graphicFrame>
      <p:sp>
        <p:nvSpPr>
          <p:cNvPr id="7" name="Oval 6"/>
          <p:cNvSpPr/>
          <p:nvPr/>
        </p:nvSpPr>
        <p:spPr>
          <a:xfrm>
            <a:off x="8475191" y="182557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8" name="Oval 7"/>
          <p:cNvSpPr/>
          <p:nvPr/>
        </p:nvSpPr>
        <p:spPr>
          <a:xfrm>
            <a:off x="7989640" y="572063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solidFill>
                  <a:schemeClr val="tx1"/>
                </a:solidFill>
                <a:cs typeface="Arial" pitchFamily="34" charset="0"/>
              </a:rPr>
              <a:t>nos</a:t>
            </a:r>
            <a:endParaRPr lang="en-GB" sz="1600" b="1" dirty="0">
              <a:solidFill>
                <a:schemeClr val="tx1"/>
              </a:solidFill>
              <a:cs typeface="Arial" pitchFamily="34" charset="0"/>
            </a:endParaRPr>
          </a:p>
        </p:txBody>
      </p:sp>
      <p:sp>
        <p:nvSpPr>
          <p:cNvPr id="9" name="Arc 8"/>
          <p:cNvSpPr/>
          <p:nvPr/>
        </p:nvSpPr>
        <p:spPr>
          <a:xfrm>
            <a:off x="9206285" y="2506060"/>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0" name="Arc 9"/>
          <p:cNvSpPr/>
          <p:nvPr/>
        </p:nvSpPr>
        <p:spPr>
          <a:xfrm rot="14290297">
            <a:off x="9294890" y="4487257"/>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TextBox 10"/>
          <p:cNvSpPr txBox="1"/>
          <p:nvPr/>
        </p:nvSpPr>
        <p:spPr>
          <a:xfrm>
            <a:off x="2238424" y="5189010"/>
            <a:ext cx="5376793" cy="369332"/>
          </a:xfrm>
          <a:prstGeom prst="rect">
            <a:avLst/>
          </a:prstGeom>
          <a:solidFill>
            <a:srgbClr val="09EDB8"/>
          </a:solidFill>
        </p:spPr>
        <p:txBody>
          <a:bodyPr wrap="none" rtlCol="0">
            <a:spAutoFit/>
          </a:bodyPr>
          <a:lstStyle/>
          <a:p>
            <a:r>
              <a:rPr lang="en-GB" b="1" dirty="0">
                <a:solidFill>
                  <a:srgbClr val="000000"/>
                </a:solidFill>
                <a:latin typeface="Consolas" panose="020B0609020204030204" pitchFamily="49" charset="0"/>
              </a:rPr>
              <a:t>The address of the array is copied to </a:t>
            </a:r>
            <a:r>
              <a:rPr lang="en-GB" b="1" dirty="0" err="1">
                <a:solidFill>
                  <a:srgbClr val="C00000"/>
                </a:solidFill>
                <a:latin typeface="Consolas" panose="020B0609020204030204" pitchFamily="49" charset="0"/>
              </a:rPr>
              <a:t>nos</a:t>
            </a:r>
            <a:endParaRPr lang="en-GB"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59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6243892" y="4087402"/>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a:solidFill>
                  <a:srgbClr val="000000"/>
                </a:solidFill>
                <a:latin typeface="Lucida Console" pitchFamily="49" charset="0"/>
              </a:rPr>
              <a:t>num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6" name="Rectangle 4"/>
          <p:cNvSpPr>
            <a:spLocks noChangeArrowheads="1"/>
          </p:cNvSpPr>
          <p:nvPr/>
        </p:nvSpPr>
        <p:spPr bwMode="auto">
          <a:xfrm>
            <a:off x="6144821" y="2685790"/>
            <a:ext cx="4299662"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=0;i&lt; </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7170" name="Rectangle 2"/>
          <p:cNvSpPr>
            <a:spLocks noGrp="1" noChangeArrowheads="1"/>
          </p:cNvSpPr>
          <p:nvPr>
            <p:ph type="title"/>
          </p:nvPr>
        </p:nvSpPr>
        <p:spPr/>
        <p:txBody>
          <a:bodyPr/>
          <a:lstStyle/>
          <a:p>
            <a:r>
              <a:rPr lang="en-GB" dirty="0" smtClean="0"/>
              <a:t>Quiz – which fragment will display a sum of </a:t>
            </a:r>
            <a:r>
              <a:rPr lang="en-GB" dirty="0" err="1" smtClean="0"/>
              <a:t>int</a:t>
            </a:r>
            <a:r>
              <a:rPr lang="en-GB" dirty="0" smtClean="0"/>
              <a:t>[ ] </a:t>
            </a:r>
            <a:r>
              <a:rPr lang="en-GB" dirty="0" err="1" smtClean="0"/>
              <a:t>nums</a:t>
            </a:r>
            <a:r>
              <a:rPr lang="en-GB" dirty="0" smtClean="0"/>
              <a:t>?</a:t>
            </a:r>
          </a:p>
        </p:txBody>
      </p:sp>
      <p:sp>
        <p:nvSpPr>
          <p:cNvPr id="809988" name="Rectangle 4"/>
          <p:cNvSpPr>
            <a:spLocks noChangeArrowheads="1"/>
          </p:cNvSpPr>
          <p:nvPr/>
        </p:nvSpPr>
        <p:spPr bwMode="auto">
          <a:xfrm>
            <a:off x="1662886" y="1274549"/>
            <a:ext cx="439691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 &lt; </a:t>
            </a:r>
            <a:r>
              <a:rPr lang="en-GB" sz="1600" dirty="0" err="1">
                <a:latin typeface="Lucida Console" pitchFamily="49" charset="0"/>
              </a:rPr>
              <a:t>nums.length;i</a:t>
            </a:r>
            <a:r>
              <a:rPr lang="en-GB" sz="1600" dirty="0">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endParaRPr lang="en-GB" sz="1600" dirty="0">
              <a:solidFill>
                <a:srgbClr val="008000"/>
              </a:solidFill>
              <a:latin typeface="Lucida Console" pitchFamily="49" charset="0"/>
            </a:endParaRPr>
          </a:p>
          <a:p>
            <a:pPr defTabSz="739775" eaLnBrk="0" hangingPunct="0">
              <a:defRPr/>
            </a:pPr>
            <a:r>
              <a:rPr lang="en-GB" sz="1600" dirty="0">
                <a:latin typeface="Lucida Console" pitchFamily="49" charset="0"/>
              </a:rPr>
              <a:t>}</a:t>
            </a:r>
          </a:p>
        </p:txBody>
      </p:sp>
      <p:sp>
        <p:nvSpPr>
          <p:cNvPr id="14" name="Rectangle 4"/>
          <p:cNvSpPr>
            <a:spLocks noChangeArrowheads="1"/>
          </p:cNvSpPr>
          <p:nvPr/>
        </p:nvSpPr>
        <p:spPr bwMode="auto">
          <a:xfrm>
            <a:off x="6152002" y="1286518"/>
            <a:ext cx="4281985"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 </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latin typeface="Lucida Console" pitchFamily="49" charset="0"/>
              </a:rPr>
              <a:t>i</a:t>
            </a:r>
            <a:r>
              <a:rPr lang="en-GB" sz="1600" dirty="0">
                <a:latin typeface="Lucida Console" pitchFamily="49" charset="0"/>
              </a:rPr>
              <a:t>=0;i&lt;</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9" name="Rectangle 15"/>
          <p:cNvSpPr>
            <a:spLocks noChangeArrowheads="1"/>
          </p:cNvSpPr>
          <p:nvPr/>
        </p:nvSpPr>
        <p:spPr bwMode="auto">
          <a:xfrm>
            <a:off x="5683077" y="217784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20" name="Rectangle 15"/>
          <p:cNvSpPr>
            <a:spLocks noChangeArrowheads="1"/>
          </p:cNvSpPr>
          <p:nvPr/>
        </p:nvSpPr>
        <p:spPr bwMode="auto">
          <a:xfrm>
            <a:off x="10055206" y="218524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4</a:t>
            </a:r>
          </a:p>
        </p:txBody>
      </p:sp>
      <p:sp>
        <p:nvSpPr>
          <p:cNvPr id="15" name="Rectangle 4"/>
          <p:cNvSpPr>
            <a:spLocks noChangeArrowheads="1"/>
          </p:cNvSpPr>
          <p:nvPr/>
        </p:nvSpPr>
        <p:spPr bwMode="auto">
          <a:xfrm>
            <a:off x="1657640" y="2688364"/>
            <a:ext cx="441190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=0;i &lt; </a:t>
            </a:r>
            <a:r>
              <a:rPr lang="en-GB" sz="1600" dirty="0" err="1">
                <a:latin typeface="Lucida Console" pitchFamily="49" charset="0"/>
              </a:rPr>
              <a:t>nums.length</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7" name="Rectangle 4"/>
          <p:cNvSpPr>
            <a:spLocks noChangeArrowheads="1"/>
          </p:cNvSpPr>
          <p:nvPr/>
        </p:nvSpPr>
        <p:spPr bwMode="auto">
          <a:xfrm>
            <a:off x="1656344" y="4065525"/>
            <a:ext cx="4413196"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a:t>
            </a:r>
            <a:r>
              <a:rPr lang="en-GB" sz="1600" dirty="0">
                <a:solidFill>
                  <a:schemeClr val="accent4"/>
                </a:solidFill>
                <a:latin typeface="Lucida Console" pitchFamily="49" charset="0"/>
              </a:rPr>
              <a:t> </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=1;i&lt;=</a:t>
            </a:r>
            <a:r>
              <a:rPr lang="en-GB" sz="1600" dirty="0" err="1">
                <a:latin typeface="Lucida Console" pitchFamily="49" charset="0"/>
              </a:rPr>
              <a:t>nums.length;i</a:t>
            </a:r>
            <a:r>
              <a:rPr lang="en-GB" sz="1600" dirty="0">
                <a:latin typeface="Lucida Console" pitchFamily="49" charset="0"/>
              </a:rPr>
              <a:t>++) {</a:t>
            </a:r>
            <a:r>
              <a:rPr lang="en-GB" sz="1600" dirty="0">
                <a:solidFill>
                  <a:srgbClr val="FF00FF"/>
                </a:solidFill>
                <a:latin typeface="Lucida Console" pitchFamily="49" charset="0"/>
              </a:rPr>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1" name="Rectangle 15"/>
          <p:cNvSpPr>
            <a:spLocks noChangeArrowheads="1"/>
          </p:cNvSpPr>
          <p:nvPr/>
        </p:nvSpPr>
        <p:spPr bwMode="auto">
          <a:xfrm>
            <a:off x="5683077" y="359458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25" name="Rectangle 15"/>
          <p:cNvSpPr>
            <a:spLocks noChangeArrowheads="1"/>
          </p:cNvSpPr>
          <p:nvPr/>
        </p:nvSpPr>
        <p:spPr bwMode="auto">
          <a:xfrm>
            <a:off x="5683077" y="495644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24" name="Rectangle 15"/>
          <p:cNvSpPr>
            <a:spLocks noChangeArrowheads="1"/>
          </p:cNvSpPr>
          <p:nvPr/>
        </p:nvSpPr>
        <p:spPr bwMode="auto">
          <a:xfrm>
            <a:off x="10055206" y="500056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2" name="Rectangle 15"/>
          <p:cNvSpPr>
            <a:spLocks noChangeArrowheads="1"/>
          </p:cNvSpPr>
          <p:nvPr/>
        </p:nvSpPr>
        <p:spPr bwMode="auto">
          <a:xfrm>
            <a:off x="10055206" y="359240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5</a:t>
            </a:r>
          </a:p>
        </p:txBody>
      </p:sp>
      <p:sp>
        <p:nvSpPr>
          <p:cNvPr id="23" name="Rectangle 4"/>
          <p:cNvSpPr>
            <a:spLocks noChangeArrowheads="1"/>
          </p:cNvSpPr>
          <p:nvPr/>
        </p:nvSpPr>
        <p:spPr bwMode="auto">
          <a:xfrm>
            <a:off x="6243892" y="5498253"/>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r>
              <a:rPr lang="en-GB" sz="1600" dirty="0">
                <a:solidFill>
                  <a:srgbClr val="0000C8"/>
                </a:solidFill>
                <a:latin typeface="Lucida Console" pitchFamily="49" charset="0"/>
              </a:rPr>
              <a:t/>
            </a:r>
            <a:br>
              <a:rPr lang="en-GB" sz="1600" dirty="0">
                <a:solidFill>
                  <a:srgbClr val="0000C8"/>
                </a:solidFill>
                <a:latin typeface="Lucida Console" pitchFamily="49" charset="0"/>
              </a:rPr>
            </a:br>
            <a:r>
              <a:rPr lang="en-GB" sz="1600" dirty="0" err="1">
                <a:solidFill>
                  <a:srgbClr val="0000C8"/>
                </a:solidFill>
                <a:latin typeface="Lucida Console" pitchFamily="49" charset="0"/>
              </a:rPr>
              <a:t>foreach</a:t>
            </a:r>
            <a:r>
              <a:rPr lang="en-GB" sz="1600" dirty="0">
                <a:solidFill>
                  <a:srgbClr val="0000C8"/>
                </a:solidFill>
                <a:latin typeface="Lucida Console" pitchFamily="49" charset="0"/>
              </a:rPr>
              <a:t>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num</a:t>
            </a:r>
            <a:r>
              <a:rPr lang="en-GB" sz="1600" dirty="0">
                <a:solidFill>
                  <a:srgbClr val="000000"/>
                </a:solidFill>
                <a:latin typeface="Lucida Console" pitchFamily="49" charset="0"/>
              </a:rPr>
              <a:t> </a:t>
            </a:r>
            <a:r>
              <a:rPr lang="en-GB" sz="1600" dirty="0">
                <a:solidFill>
                  <a:srgbClr val="0000C8"/>
                </a:solidFill>
                <a:latin typeface="Lucida Console" pitchFamily="49" charset="0"/>
              </a:rPr>
              <a:t>in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6" name="Rectangle 15"/>
          <p:cNvSpPr>
            <a:spLocks noChangeArrowheads="1"/>
          </p:cNvSpPr>
          <p:nvPr/>
        </p:nvSpPr>
        <p:spPr bwMode="auto">
          <a:xfrm>
            <a:off x="10055206" y="639006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8" name="Oval 27"/>
          <p:cNvSpPr/>
          <p:nvPr/>
        </p:nvSpPr>
        <p:spPr>
          <a:xfrm>
            <a:off x="5523347" y="5957455"/>
            <a:ext cx="686916" cy="491753"/>
          </a:xfrm>
          <a:prstGeom prst="ellipse">
            <a:avLst/>
          </a:prstGeom>
          <a:solidFill>
            <a:schemeClr val="accent1">
              <a:lumMod val="20000"/>
              <a:lumOff val="80000"/>
            </a:schemeClr>
          </a:solidFill>
          <a:ln>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itchFamily="34" charset="0"/>
                <a:cs typeface="Arial" pitchFamily="34" charset="0"/>
              </a:rPr>
              <a:t>C#</a:t>
            </a:r>
          </a:p>
        </p:txBody>
      </p:sp>
    </p:spTree>
    <p:extLst>
      <p:ext uri="{BB962C8B-B14F-4D97-AF65-F5344CB8AC3E}">
        <p14:creationId xmlns:p14="http://schemas.microsoft.com/office/powerpoint/2010/main" val="74813879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E854A3-525A-4B5E-B730-940B253E5831}">
  <ds:schemaRefs>
    <ds:schemaRef ds:uri="http://schemas.microsoft.com/sharepoint/v3/contenttype/forms"/>
  </ds:schemaRefs>
</ds:datastoreItem>
</file>

<file path=customXml/itemProps2.xml><?xml version="1.0" encoding="utf-8"?>
<ds:datastoreItem xmlns:ds="http://schemas.openxmlformats.org/officeDocument/2006/customXml" ds:itemID="{FDF1B01C-45ED-4ABF-A317-9440F6F7CB8D}">
  <ds:schemaRef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E64DA411-94AE-4202-97C9-83273A834252"/>
    <ds:schemaRef ds:uri="http://www.w3.org/XML/1998/namespace"/>
  </ds:schemaRefs>
</ds:datastoreItem>
</file>

<file path=customXml/itemProps3.xml><?xml version="1.0" encoding="utf-8"?>
<ds:datastoreItem xmlns:ds="http://schemas.openxmlformats.org/officeDocument/2006/customXml" ds:itemID="{F2D0DE6D-5773-408A-9A78-F357D40F196F}"/>
</file>

<file path=docProps/app.xml><?xml version="1.0" encoding="utf-8"?>
<Properties xmlns="http://schemas.openxmlformats.org/officeDocument/2006/extended-properties" xmlns:vt="http://schemas.openxmlformats.org/officeDocument/2006/docPropsVTypes">
  <Template/>
  <TotalTime>11335</TotalTime>
  <Words>2831</Words>
  <Application>Microsoft Office PowerPoint</Application>
  <PresentationFormat>Widescreen</PresentationFormat>
  <Paragraphs>351</Paragraphs>
  <Slides>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Arial</vt:lpstr>
      <vt:lpstr>Calibri</vt:lpstr>
      <vt:lpstr>Consolas</vt:lpstr>
      <vt:lpstr>Courier New</vt:lpstr>
      <vt:lpstr>Krana Fat B</vt:lpstr>
      <vt:lpstr>Lucida Console</vt:lpstr>
      <vt:lpstr>Montserrat</vt:lpstr>
      <vt:lpstr>Times New Roman</vt:lpstr>
      <vt:lpstr>Wingdings</vt:lpstr>
      <vt:lpstr>Master</vt:lpstr>
      <vt:lpstr>Arrays</vt:lpstr>
      <vt:lpstr>PowerPoint Presentation</vt:lpstr>
      <vt:lpstr>Arrays</vt:lpstr>
      <vt:lpstr>Steps for creating an array</vt:lpstr>
      <vt:lpstr>Single step initialisation</vt:lpstr>
      <vt:lpstr>Filling an array</vt:lpstr>
      <vt:lpstr>Iterating over an array</vt:lpstr>
      <vt:lpstr>Array as parameter</vt:lpstr>
      <vt:lpstr>Quiz – which fragment will display a sum of int[ ] nums?</vt:lpstr>
      <vt:lpstr>Java multi-dimensional array example</vt:lpstr>
      <vt:lpstr>C# multi-dimensional array example</vt:lpstr>
      <vt:lpstr>Java: Variable number of parameters</vt:lpstr>
      <vt:lpstr>C#: Variable number of parameters</vt:lpstr>
      <vt:lpstr>Hands-On Labs</vt:lpstr>
      <vt:lpstr>PowerPoint Presentation</vt:lpstr>
      <vt:lpstr>Multi-dimensional arrays – non-rectangular (jagged)</vt:lpstr>
      <vt:lpstr>‘continue’ &amp; ‘break’ used with array loops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1015</cp:revision>
  <cp:lastPrinted>2019-07-03T09:46:41Z</cp:lastPrinted>
  <dcterms:created xsi:type="dcterms:W3CDTF">2019-09-05T08:17:12Z</dcterms:created>
  <dcterms:modified xsi:type="dcterms:W3CDTF">2020-04-02T18:00:42Z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900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