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555" r:id="rId5"/>
    <p:sldId id="1569" r:id="rId6"/>
    <p:sldId id="1570" r:id="rId7"/>
    <p:sldId id="1571" r:id="rId8"/>
    <p:sldId id="1572" r:id="rId9"/>
    <p:sldId id="1573" r:id="rId10"/>
    <p:sldId id="1574" r:id="rId11"/>
    <p:sldId id="1575" r:id="rId12"/>
    <p:sldId id="1578" r:id="rId13"/>
    <p:sldId id="1579" r:id="rId14"/>
    <p:sldId id="1576" r:id="rId15"/>
    <p:sldId id="1577" r:id="rId16"/>
  </p:sldIdLst>
  <p:sldSz cx="12192000" cy="6858000"/>
  <p:notesSz cx="9775825" cy="6645275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Sterne, Symon" initials="SS" lastIdx="71" clrIdx="2">
    <p:extLst>
      <p:ext uri="{19B8F6BF-5375-455C-9EA6-DF929625EA0E}">
        <p15:presenceInfo xmlns:p15="http://schemas.microsoft.com/office/powerpoint/2012/main" userId="S-1-5-21-3476036342-1731177862-1559577602-528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22C"/>
    <a:srgbClr val="004050"/>
    <a:srgbClr val="28CFF9"/>
    <a:srgbClr val="D4F5FE"/>
    <a:srgbClr val="09EDB8"/>
    <a:srgbClr val="7E007C"/>
    <a:srgbClr val="F7916D"/>
    <a:srgbClr val="FF004C"/>
    <a:srgbClr val="000000"/>
    <a:srgbClr val="BE7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43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96" y="44"/>
      </p:cViewPr>
      <p:guideLst>
        <p:guide pos="3840"/>
        <p:guide orient="horz" pos="37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201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7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 smtClean="0">
                <a:latin typeface="Arial" charset="0"/>
              </a:rPr>
              <a:t>Streams can simply pass on data, or manipulate and transform the data into</a:t>
            </a:r>
            <a:r>
              <a:rPr lang="en-US" baseline="0" dirty="0" smtClean="0">
                <a:latin typeface="Arial" charset="0"/>
              </a:rPr>
              <a:t> different types of data </a:t>
            </a:r>
            <a:r>
              <a:rPr lang="en-US" baseline="0" dirty="0" err="1" smtClean="0">
                <a:latin typeface="Arial" charset="0"/>
              </a:rPr>
              <a:t>eg</a:t>
            </a:r>
            <a:r>
              <a:rPr lang="en-US" baseline="0" dirty="0" smtClean="0">
                <a:latin typeface="Arial" charset="0"/>
              </a:rPr>
              <a:t> .bytes from a raw </a:t>
            </a:r>
            <a:r>
              <a:rPr lang="en-US" baseline="0" dirty="0" err="1" smtClean="0">
                <a:latin typeface="Arial" charset="0"/>
              </a:rPr>
              <a:t>datasource</a:t>
            </a:r>
            <a:r>
              <a:rPr lang="en-US" baseline="0" dirty="0" smtClean="0">
                <a:latin typeface="Arial" charset="0"/>
              </a:rPr>
              <a:t> but your program ends up processing a Java String.</a:t>
            </a:r>
            <a:endParaRPr lang="en-US" dirty="0" smtClean="0">
              <a:latin typeface="Arial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69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will become clear later</a:t>
            </a:r>
            <a:r>
              <a:rPr lang="en-GB" baseline="0" dirty="0" smtClean="0"/>
              <a:t> in the course but basically Java allows a method signature to acknowledge that sometimes it fails by throwing an unhandled exception.</a:t>
            </a:r>
            <a:br>
              <a:rPr lang="en-GB" baseline="0" dirty="0" smtClean="0"/>
            </a:br>
            <a:r>
              <a:rPr lang="en-GB" baseline="0" dirty="0" smtClean="0"/>
              <a:t>Because this is part of the syntax and not a ‘comment’, any client calling code can be spotted by the compiler as calling a method which potentially throws an exception </a:t>
            </a:r>
            <a:r>
              <a:rPr lang="en-GB" baseline="0" dirty="0" err="1" smtClean="0"/>
              <a:t>spo</a:t>
            </a:r>
            <a:r>
              <a:rPr lang="en-GB" baseline="0" dirty="0" smtClean="0"/>
              <a:t> the compiler makes you either ‘handle it’ or ‘pass the buck’ – this week we just ‘pass the buck’ which means your code will crash and burn with </a:t>
            </a:r>
            <a:r>
              <a:rPr lang="en-GB" baseline="0" dirty="0" err="1" smtClean="0"/>
              <a:t>FileNotFoundException</a:t>
            </a:r>
            <a:r>
              <a:rPr lang="en-GB" baseline="0" dirty="0" smtClean="0"/>
              <a:t> if you supply any files names that are misspelt or </a:t>
            </a:r>
            <a:r>
              <a:rPr lang="en-GB" baseline="0" dirty="0" err="1" smtClean="0"/>
              <a:t>mislocated</a:t>
            </a:r>
            <a:r>
              <a:rPr lang="en-GB" baseline="0" dirty="0" smtClean="0"/>
              <a:t> in your lab work.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20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975" y="450850"/>
            <a:ext cx="7199313" cy="4049713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/>
            <a:r>
              <a:rPr lang="en-GB" sz="1050" dirty="0" smtClean="0"/>
              <a:t>Two methods are shown on the slide.</a:t>
            </a:r>
            <a:r>
              <a:rPr lang="en-GB" sz="1050" baseline="0" dirty="0" smtClean="0"/>
              <a:t> Use the first method for more control over how data is read, in particular when the file is very large. Use the second method when you just want to read a small text file's content </a:t>
            </a:r>
            <a:r>
              <a:rPr lang="en-GB" sz="1050" baseline="0" smtClean="0"/>
              <a:t>into memory.</a:t>
            </a:r>
            <a:endParaRPr lang="en-GB" sz="1050" smtClean="0"/>
          </a:p>
          <a:p>
            <a:pPr algn="l"/>
            <a:r>
              <a:rPr lang="en-GB" sz="1050" dirty="0" smtClean="0"/>
              <a:t>The </a:t>
            </a:r>
            <a:r>
              <a:rPr lang="en-GB" sz="1050" dirty="0" smtClean="0">
                <a:latin typeface="Lucida Console" pitchFamily="49" charset="0"/>
              </a:rPr>
              <a:t>File</a:t>
            </a:r>
            <a:r>
              <a:rPr lang="en-GB" sz="1050" dirty="0" smtClean="0"/>
              <a:t> class provides the basic functionality to open file streams for reading and writing.  It supports a variety of </a:t>
            </a:r>
            <a:r>
              <a:rPr lang="en-GB" sz="1050" dirty="0" smtClean="0">
                <a:latin typeface="Lucida Console" pitchFamily="49" charset="0"/>
              </a:rPr>
              <a:t>Open</a:t>
            </a:r>
            <a:r>
              <a:rPr lang="en-GB" sz="1050" dirty="0" smtClean="0"/>
              <a:t> methods:</a:t>
            </a:r>
          </a:p>
          <a:p>
            <a:pPr algn="l"/>
            <a:r>
              <a:rPr lang="en-GB" sz="1050" dirty="0" smtClean="0"/>
              <a:t>  Open, </a:t>
            </a:r>
            <a:r>
              <a:rPr lang="en-GB" sz="1050" dirty="0" err="1" smtClean="0"/>
              <a:t>OpenText</a:t>
            </a:r>
            <a:r>
              <a:rPr lang="en-GB" sz="1050" dirty="0" smtClean="0"/>
              <a:t>, </a:t>
            </a:r>
            <a:r>
              <a:rPr lang="en-GB" sz="1050" dirty="0" err="1" smtClean="0"/>
              <a:t>OpenRead</a:t>
            </a:r>
            <a:r>
              <a:rPr lang="en-GB" sz="1050" dirty="0" smtClean="0"/>
              <a:t> and </a:t>
            </a:r>
            <a:r>
              <a:rPr lang="en-GB" sz="1050" dirty="0" err="1" smtClean="0"/>
              <a:t>OpenWrite</a:t>
            </a:r>
            <a:endParaRPr lang="en-GB" sz="1050" dirty="0" smtClean="0"/>
          </a:p>
          <a:p>
            <a:pPr algn="l"/>
            <a:r>
              <a:rPr lang="en-GB" sz="1050" dirty="0" smtClean="0"/>
              <a:t>The</a:t>
            </a:r>
            <a:r>
              <a:rPr lang="en-GB" sz="1050" dirty="0" smtClean="0">
                <a:latin typeface="Lucida Console" pitchFamily="49" charset="0"/>
              </a:rPr>
              <a:t> </a:t>
            </a:r>
            <a:r>
              <a:rPr lang="en-GB" sz="1050" dirty="0" err="1" smtClean="0">
                <a:latin typeface="Lucida Console" pitchFamily="49" charset="0"/>
              </a:rPr>
              <a:t>FileMode</a:t>
            </a:r>
            <a:r>
              <a:rPr lang="en-GB" sz="1050" dirty="0" smtClean="0">
                <a:latin typeface="Lucida Console" pitchFamily="49" charset="0"/>
              </a:rPr>
              <a:t> </a:t>
            </a:r>
            <a:r>
              <a:rPr lang="en-GB" sz="1050" dirty="0" smtClean="0"/>
              <a:t>enumeration is used to specify how a file is to be opened or created. </a:t>
            </a:r>
            <a:r>
              <a:rPr lang="en-GB" sz="1050" dirty="0" err="1" smtClean="0">
                <a:latin typeface="Lucida Console" pitchFamily="49" charset="0"/>
              </a:rPr>
              <a:t>FileMode.Open</a:t>
            </a:r>
            <a:r>
              <a:rPr lang="en-GB" sz="1050" dirty="0" smtClean="0">
                <a:latin typeface="Lucida Console" pitchFamily="49" charset="0"/>
              </a:rPr>
              <a:t> </a:t>
            </a:r>
            <a:r>
              <a:rPr lang="en-GB" sz="1050" dirty="0" smtClean="0"/>
              <a:t>opens</a:t>
            </a:r>
            <a:r>
              <a:rPr lang="en-GB" sz="1050" dirty="0" smtClean="0">
                <a:latin typeface="Lucida Console" pitchFamily="49" charset="0"/>
              </a:rPr>
              <a:t> </a:t>
            </a:r>
            <a:r>
              <a:rPr lang="en-GB" sz="1050" dirty="0" smtClean="0"/>
              <a:t>an existing file. The </a:t>
            </a:r>
            <a:r>
              <a:rPr lang="en-GB" sz="1050" dirty="0" err="1" smtClean="0">
                <a:latin typeface="Lucida Console" pitchFamily="49" charset="0"/>
              </a:rPr>
              <a:t>FileAccess</a:t>
            </a:r>
            <a:r>
              <a:rPr lang="en-GB" sz="1050" dirty="0" smtClean="0"/>
              <a:t> enumeration is used to determine the rights required when opening a table. </a:t>
            </a:r>
            <a:r>
              <a:rPr lang="en-GB" sz="1050" dirty="0" err="1" smtClean="0">
                <a:latin typeface="Lucida Console" pitchFamily="49" charset="0"/>
              </a:rPr>
              <a:t>FileAccess.Read</a:t>
            </a:r>
            <a:r>
              <a:rPr lang="en-GB" sz="1050" dirty="0" smtClean="0"/>
              <a:t> is used to gain read-only access to its contents.</a:t>
            </a:r>
          </a:p>
          <a:p>
            <a:pPr algn="l"/>
            <a:r>
              <a:rPr lang="en-GB" sz="1050" dirty="0" smtClean="0"/>
              <a:t>If all you want to do is read out the entire file the </a:t>
            </a:r>
            <a:r>
              <a:rPr lang="en-GB" sz="1050" dirty="0" err="1" smtClean="0">
                <a:latin typeface="Lucida Console" pitchFamily="49" charset="0"/>
              </a:rPr>
              <a:t>ReadAllText</a:t>
            </a:r>
            <a:r>
              <a:rPr lang="en-GB" sz="1050" dirty="0" smtClean="0"/>
              <a:t> method hides all the details of the stream and reader implementation:</a:t>
            </a:r>
          </a:p>
          <a:p>
            <a:pPr algn="l"/>
            <a:r>
              <a:rPr lang="en-GB" sz="1050" dirty="0" err="1" smtClean="0">
                <a:latin typeface="Lucida Console" pitchFamily="49" charset="0"/>
              </a:rPr>
              <a:t>Console.WriteLine</a:t>
            </a:r>
            <a:r>
              <a:rPr lang="en-GB" sz="1050" dirty="0" smtClean="0">
                <a:latin typeface="Lucida Console" pitchFamily="49" charset="0"/>
              </a:rPr>
              <a:t>(</a:t>
            </a:r>
            <a:r>
              <a:rPr lang="en-GB" sz="1050" dirty="0" err="1" smtClean="0">
                <a:latin typeface="Lucida Console" pitchFamily="49" charset="0"/>
              </a:rPr>
              <a:t>File.ReadAllText</a:t>
            </a:r>
            <a:r>
              <a:rPr lang="en-GB" sz="1050" dirty="0" smtClean="0">
                <a:latin typeface="Lucida Console" pitchFamily="49" charset="0"/>
              </a:rPr>
              <a:t>(@”C:\boot.ini”);</a:t>
            </a:r>
          </a:p>
        </p:txBody>
      </p:sp>
    </p:spTree>
    <p:extLst>
      <p:ext uri="{BB962C8B-B14F-4D97-AF65-F5344CB8AC3E}">
        <p14:creationId xmlns:p14="http://schemas.microsoft.com/office/powerpoint/2010/main" val="347206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0975" y="450850"/>
            <a:ext cx="7199313" cy="4049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1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rgbClr val="004050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0985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Fourth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4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xmlns="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902" r:id="rId2"/>
    <p:sldLayoutId id="2147483812" r:id="rId3"/>
    <p:sldLayoutId id="2147483813" r:id="rId4"/>
    <p:sldLayoutId id="2147483798" r:id="rId5"/>
    <p:sldLayoutId id="2147483806" r:id="rId6"/>
    <p:sldLayoutId id="2147483709" r:id="rId7"/>
    <p:sldLayoutId id="2147483822" r:id="rId8"/>
    <p:sldLayoutId id="2147483802" r:id="rId9"/>
    <p:sldLayoutId id="2147483792" r:id="rId10"/>
    <p:sldLayoutId id="2147483810" r:id="rId11"/>
    <p:sldLayoutId id="2147483804" r:id="rId12"/>
    <p:sldLayoutId id="2147483821" r:id="rId13"/>
    <p:sldLayoutId id="2147483824" r:id="rId14"/>
    <p:sldLayoutId id="2147483828" r:id="rId15"/>
    <p:sldLayoutId id="2147483853" r:id="rId16"/>
    <p:sldLayoutId id="2147483899" r:id="rId17"/>
    <p:sldLayoutId id="2147483832" r:id="rId18"/>
    <p:sldLayoutId id="2147483833" r:id="rId19"/>
    <p:sldLayoutId id="2147483836" r:id="rId20"/>
    <p:sldLayoutId id="2147483852" r:id="rId21"/>
    <p:sldLayoutId id="2147483900" r:id="rId22"/>
    <p:sldLayoutId id="2147483820" r:id="rId23"/>
    <p:sldLayoutId id="2147483842" r:id="rId24"/>
    <p:sldLayoutId id="2147483845" r:id="rId25"/>
    <p:sldLayoutId id="2147483851" r:id="rId26"/>
    <p:sldLayoutId id="2147483901" r:id="rId27"/>
    <p:sldLayoutId id="2147483650" r:id="rId28"/>
    <p:sldLayoutId id="2147483734" r:id="rId29"/>
    <p:sldLayoutId id="2147483796" r:id="rId30"/>
    <p:sldLayoutId id="2147483719" r:id="rId31"/>
    <p:sldLayoutId id="2147483721" r:id="rId32"/>
    <p:sldLayoutId id="2147483724" r:id="rId33"/>
    <p:sldLayoutId id="2147483797" r:id="rId34"/>
    <p:sldLayoutId id="2147483814" r:id="rId35"/>
    <p:sldLayoutId id="2147483904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evisited.blogspot.com/2016/09/top-5-json-library-in-java-JEE.html#ixzz6dCKsXWG7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apikey=ef5e4257&amp;s=sta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dirty="0"/>
              <a:t>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4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JDK has no built-in </a:t>
            </a:r>
            <a:r>
              <a:rPr lang="en-GB" dirty="0"/>
              <a:t>support for </a:t>
            </a:r>
            <a:r>
              <a:rPr lang="en-GB" dirty="0"/>
              <a:t>creating, parsing, and processing</a:t>
            </a:r>
            <a:r>
              <a:rPr lang="en-GB" dirty="0" smtClean="0"/>
              <a:t>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You can use many </a:t>
            </a:r>
            <a:r>
              <a:rPr lang="en-GB" dirty="0"/>
              <a:t>open source libraries </a:t>
            </a:r>
            <a:r>
              <a:rPr lang="en-GB" dirty="0" smtClean="0"/>
              <a:t>available like Jackson</a:t>
            </a:r>
            <a:r>
              <a:rPr lang="en-GB" dirty="0"/>
              <a:t>, Google </a:t>
            </a:r>
            <a:r>
              <a:rPr lang="en-GB" dirty="0" err="1"/>
              <a:t>GSon</a:t>
            </a:r>
            <a:r>
              <a:rPr lang="en-GB" dirty="0"/>
              <a:t>, </a:t>
            </a:r>
            <a:r>
              <a:rPr lang="en-GB" dirty="0" err="1" smtClean="0"/>
              <a:t>json</a:t>
            </a:r>
            <a:r>
              <a:rPr lang="en-GB" dirty="0" smtClean="0"/>
              <a:t>-simple</a:t>
            </a:r>
            <a:r>
              <a:rPr lang="en-GB" dirty="0"/>
              <a:t/>
            </a:r>
            <a:br>
              <a:rPr lang="en-GB" dirty="0"/>
            </a:br>
            <a:r>
              <a:rPr lang="en-GB" sz="1800" dirty="0" smtClean="0">
                <a:hlinkClick r:id="rId2"/>
              </a:rPr>
              <a:t>https://javarevisited.blogspot.com/2016/09/top-5-json-library-in-java-JEE.html#ixzz6dCKsXWG7</a:t>
            </a:r>
            <a:endParaRPr lang="en-GB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You will use </a:t>
            </a:r>
            <a:r>
              <a:rPr lang="en-GB" dirty="0" err="1" smtClean="0"/>
              <a:t>GSon</a:t>
            </a:r>
            <a:r>
              <a:rPr lang="en-GB" dirty="0" smtClean="0"/>
              <a:t> to read JSON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1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Use Streams to Read and Write </a:t>
            </a:r>
            <a:r>
              <a:rPr lang="en-GB" b="1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JSON</a:t>
            </a:r>
            <a:endParaRPr lang="en-GB" b="1" dirty="0"/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04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Hands On Labs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27303" y="3525004"/>
            <a:ext cx="5343170" cy="27919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Write code that investigates File System IO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94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07320" y="1349984"/>
            <a:ext cx="6554498" cy="5124707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US" dirty="0"/>
              <a:t>Describe the basics of input and output in Java </a:t>
            </a:r>
          </a:p>
          <a:p>
            <a:pPr marL="684000" lvl="1" indent="-342900">
              <a:buSzPct val="115000"/>
            </a:pPr>
            <a:r>
              <a:rPr lang="en-US" dirty="0"/>
              <a:t>Read data from and write data to </a:t>
            </a:r>
            <a:r>
              <a:rPr lang="en-US" dirty="0" smtClean="0"/>
              <a:t>a file</a:t>
            </a:r>
            <a:endParaRPr lang="en-US" dirty="0"/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Contents</a:t>
            </a:r>
          </a:p>
          <a:p>
            <a:pPr marL="684000" lvl="1" indent="-342900">
              <a:buSzPct val="115000"/>
            </a:pPr>
            <a:r>
              <a:rPr lang="en-GB" dirty="0"/>
              <a:t>Managing application data by using Reader and Writer classes</a:t>
            </a:r>
          </a:p>
          <a:p>
            <a:pPr marL="684000" lvl="1" indent="-342900">
              <a:buSzPct val="115000"/>
            </a:pPr>
            <a:r>
              <a:rPr lang="en-GB" dirty="0"/>
              <a:t>Accessing Files and Directories using the File Class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Hands on Labs</a:t>
            </a:r>
          </a:p>
          <a:p>
            <a:pPr marL="684000" lvl="1" indent="-342900">
              <a:buSzPct val="115000"/>
            </a:pPr>
            <a:r>
              <a:rPr lang="en-GB" dirty="0"/>
              <a:t>Write a program that practices processing simple files.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2431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Basics </a:t>
            </a:r>
            <a:r>
              <a:rPr lang="en-GB" dirty="0" smtClean="0"/>
              <a:t>of</a:t>
            </a:r>
          </a:p>
          <a:p>
            <a:r>
              <a:rPr lang="en-GB" dirty="0" smtClean="0"/>
              <a:t>File </a:t>
            </a:r>
            <a:r>
              <a:rPr lang="en-GB" dirty="0"/>
              <a:t>I/O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75650" y="579549"/>
            <a:ext cx="6040722" cy="5899039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b="1" dirty="0"/>
              <a:t>Java &amp; C# provide classes to perform input/output (I/O)</a:t>
            </a:r>
          </a:p>
          <a:p>
            <a:pPr marL="342000" lvl="1" indent="-342900">
              <a:spcAft>
                <a:spcPts val="650"/>
              </a:spcAft>
              <a:buSzPct val="115000"/>
            </a:pPr>
            <a:r>
              <a:rPr lang="en-US" dirty="0"/>
              <a:t>Referred to an Input-Output channel as a ‘</a:t>
            </a:r>
            <a:r>
              <a:rPr lang="en-US" dirty="0">
                <a:solidFill>
                  <a:srgbClr val="F3622C"/>
                </a:solidFill>
              </a:rPr>
              <a:t>stream</a:t>
            </a:r>
            <a:r>
              <a:rPr lang="en-US" dirty="0"/>
              <a:t>’.</a:t>
            </a:r>
            <a:br>
              <a:rPr lang="en-US" dirty="0"/>
            </a:br>
            <a:endParaRPr lang="en-US" dirty="0"/>
          </a:p>
          <a:p>
            <a:pPr marL="342000" lvl="1" indent="-342900">
              <a:spcAft>
                <a:spcPts val="650"/>
              </a:spcAft>
              <a:buSzPct val="115000"/>
            </a:pPr>
            <a:r>
              <a:rPr lang="en-US" i="1" dirty="0"/>
              <a:t>Stream</a:t>
            </a:r>
            <a:r>
              <a:rPr lang="en-US" dirty="0"/>
              <a:t> represents an input source or an output destination like: 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Disk files, devices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Other programs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US" dirty="0"/>
              <a:t>Memory arrays 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67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Java: IO Exceptions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972662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Any method that performs IO must handle the IO exceptions</a:t>
            </a:r>
          </a:p>
          <a:p>
            <a:pPr marL="684000" lvl="1" indent="-342900">
              <a:buSzPct val="115000"/>
            </a:pPr>
            <a:r>
              <a:rPr lang="en-GB" dirty="0"/>
              <a:t>Or declare itself as throwing </a:t>
            </a:r>
            <a:r>
              <a:rPr lang="en-GB" dirty="0" err="1"/>
              <a:t>IOException</a:t>
            </a:r>
            <a:endParaRPr lang="en-GB" dirty="0"/>
          </a:p>
          <a:p>
            <a:pPr marL="684000" lvl="1" indent="-342900">
              <a:buSzPct val="115000"/>
            </a:pPr>
            <a:r>
              <a:rPr lang="en-GB" dirty="0"/>
              <a:t>You'll cover ‘Exception Handling’ in the next course</a:t>
            </a:r>
          </a:p>
          <a:p>
            <a:pPr marL="684000" lvl="1" indent="-342900">
              <a:buSzPct val="115000"/>
            </a:pPr>
            <a:r>
              <a:rPr lang="en-GB" dirty="0"/>
              <a:t>For now, pass the buck by adding </a:t>
            </a:r>
            <a:r>
              <a:rPr lang="en-US" dirty="0">
                <a:solidFill>
                  <a:srgbClr val="F3622C"/>
                </a:solidFill>
                <a:latin typeface="Lucida Console" panose="020B0609040504020204" pitchFamily="49" charset="0"/>
              </a:rPr>
              <a:t>throws</a:t>
            </a:r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IOException</a:t>
            </a:r>
            <a:endParaRPr lang="en-GB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C# compiler requires no checked exception handling</a:t>
            </a:r>
          </a:p>
          <a:p>
            <a:pPr marL="684000" lvl="1" indent="-342900">
              <a:buSzPct val="115000"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98370" y="3424846"/>
            <a:ext cx="7772400" cy="28931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customers.json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latin typeface="Consolas" panose="020B0609020204030204" pitchFamily="49" charset="0"/>
            </a:endParaRP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// more code to read the file ...</a:t>
            </a:r>
          </a:p>
          <a:p>
            <a:pPr lvl="2"/>
            <a:endParaRPr lang="en-GB" sz="14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6541770" y="4039058"/>
            <a:ext cx="1897380" cy="3543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6910" y="4942028"/>
            <a:ext cx="1897380" cy="23672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Java: Read a text file line by line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76812" y="1410079"/>
            <a:ext cx="8183880" cy="477053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customers.json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sz="16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2"/>
            <a:r>
              <a:rPr lang="en-GB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br.close</a:t>
            </a:r>
            <a:r>
              <a:rPr lang="en-GB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006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Java: Appending </a:t>
            </a:r>
            <a:r>
              <a:rPr lang="en-GB" dirty="0" smtClean="0"/>
              <a:t>to files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31815" y="1295743"/>
            <a:ext cx="8777319" cy="280076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appendFile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"c:\\staff.dat"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"Nigel London QAA Trainer   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appendFile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"c:\\staff.dat"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"Saeed London QAA Trainer   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3231" y="4336331"/>
            <a:ext cx="74114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Mike London QA </a:t>
            </a:r>
            <a:r>
              <a:rPr lang="en-GB" sz="1400" dirty="0" err="1"/>
              <a:t>Trainer</a:t>
            </a:r>
            <a:r>
              <a:rPr lang="en-GB" sz="1400" dirty="0" err="1">
                <a:solidFill>
                  <a:srgbClr val="0000C8"/>
                </a:solidFill>
              </a:rPr>
              <a:t>Nigel</a:t>
            </a:r>
            <a:r>
              <a:rPr lang="en-GB" sz="1400" dirty="0">
                <a:solidFill>
                  <a:srgbClr val="0000C8"/>
                </a:solidFill>
              </a:rPr>
              <a:t> London QAA Trainer   Saeed London QAA Trainer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408216" y="4760962"/>
            <a:ext cx="2091690" cy="377190"/>
          </a:xfrm>
          <a:prstGeom prst="wedgeRoundRectCallout">
            <a:avLst>
              <a:gd name="adj1" fmla="val -31142"/>
              <a:gd name="adj2" fmla="val -78409"/>
              <a:gd name="adj3" fmla="val 16667"/>
            </a:avLst>
          </a:prstGeom>
          <a:solidFill>
            <a:schemeClr val="bg1"/>
          </a:solidFill>
          <a:ln w="19050">
            <a:solidFill>
              <a:srgbClr val="F36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cs typeface="Arial" pitchFamily="34" charset="0"/>
              </a:rPr>
              <a:t>No </a:t>
            </a:r>
            <a:r>
              <a:rPr lang="en-GB" sz="1400" b="1" dirty="0">
                <a:solidFill>
                  <a:srgbClr val="FF0000"/>
                </a:solidFill>
                <a:cs typeface="Arial" pitchFamily="34" charset="0"/>
              </a:rPr>
              <a:t>\n</a:t>
            </a:r>
            <a:r>
              <a:rPr lang="en-GB" sz="1400" b="1" dirty="0">
                <a:solidFill>
                  <a:schemeClr val="tx1"/>
                </a:solidFill>
                <a:cs typeface="Arial" pitchFamily="34" charset="0"/>
              </a:rPr>
              <a:t> is written</a:t>
            </a:r>
          </a:p>
        </p:txBody>
      </p:sp>
      <p:sp>
        <p:nvSpPr>
          <p:cNvPr id="6" name="Up Arrow 5"/>
          <p:cNvSpPr/>
          <p:nvPr/>
        </p:nvSpPr>
        <p:spPr>
          <a:xfrm>
            <a:off x="9397536" y="3306961"/>
            <a:ext cx="274320" cy="336727"/>
          </a:xfrm>
          <a:prstGeom prst="upArrow">
            <a:avLst/>
          </a:prstGeom>
          <a:solidFill>
            <a:srgbClr val="F3622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2070" y="3643688"/>
            <a:ext cx="925253" cy="338554"/>
          </a:xfrm>
          <a:prstGeom prst="rect">
            <a:avLst/>
          </a:prstGeom>
          <a:solidFill>
            <a:srgbClr val="F3622C">
              <a:alpha val="60000"/>
            </a:srgb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append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C# read a file Line by line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2562" y="1385250"/>
            <a:ext cx="8263890" cy="3785652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 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 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fs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@"C:\customers.json"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(fs);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((line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sr.ReadLine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sr.Close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2926964" y="5440400"/>
            <a:ext cx="7349489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@"C:\qa\customers.json"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en-GB" sz="16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754373" y="5440399"/>
            <a:ext cx="1046862" cy="811530"/>
          </a:xfrm>
          <a:prstGeom prst="wedgeRoundRectCallout">
            <a:avLst>
              <a:gd name="adj1" fmla="val 59164"/>
              <a:gd name="adj2" fmla="val -25798"/>
              <a:gd name="adj3" fmla="val 16667"/>
            </a:avLst>
          </a:prstGeom>
          <a:solidFill>
            <a:schemeClr val="bg1"/>
          </a:solidFill>
          <a:ln w="19050">
            <a:solidFill>
              <a:srgbClr val="F36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cs typeface="Arial" pitchFamily="34" charset="0"/>
              </a:rPr>
              <a:t>Simple method</a:t>
            </a:r>
          </a:p>
        </p:txBody>
      </p:sp>
    </p:spTree>
    <p:extLst>
      <p:ext uri="{BB962C8B-B14F-4D97-AF65-F5344CB8AC3E}">
        <p14:creationId xmlns:p14="http://schemas.microsoft.com/office/powerpoint/2010/main" val="17537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append to a file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92680" y="1518080"/>
            <a:ext cx="7269480" cy="1754326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File.AppendText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@"c:\qa\data.txt"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"this is line 1"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"this is line 2"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sw.Close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26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JSON?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1272" y="1368255"/>
            <a:ext cx="11516239" cy="4992787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JSON stands for </a:t>
            </a:r>
            <a:r>
              <a:rPr lang="en-GB" b="1" dirty="0"/>
              <a:t>J</a:t>
            </a:r>
            <a:r>
              <a:rPr lang="en-GB" dirty="0"/>
              <a:t>ava</a:t>
            </a:r>
            <a:r>
              <a:rPr lang="en-GB" b="1" dirty="0"/>
              <a:t>S</a:t>
            </a:r>
            <a:r>
              <a:rPr lang="en-GB" dirty="0"/>
              <a:t>cript </a:t>
            </a:r>
            <a:r>
              <a:rPr lang="en-GB" b="1" dirty="0"/>
              <a:t>O</a:t>
            </a:r>
            <a:r>
              <a:rPr lang="en-GB" dirty="0"/>
              <a:t>bject </a:t>
            </a:r>
            <a:r>
              <a:rPr lang="en-GB" b="1" dirty="0" smtClean="0"/>
              <a:t>N</a:t>
            </a:r>
            <a:r>
              <a:rPr lang="en-GB" dirty="0" smtClean="0"/>
              <a:t>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It is used to </a:t>
            </a:r>
            <a:r>
              <a:rPr lang="en-GB" dirty="0" smtClean="0"/>
              <a:t>store objects as text and transport data usually from </a:t>
            </a:r>
            <a:r>
              <a:rPr lang="en-GB" dirty="0"/>
              <a:t>a server to a </a:t>
            </a:r>
            <a:r>
              <a:rPr lang="en-GB" dirty="0" smtClean="0"/>
              <a:t>client</a:t>
            </a:r>
          </a:p>
          <a:p>
            <a:pPr marL="698500" lvl="1" indent="-342900"/>
            <a:r>
              <a:rPr lang="en-GB" dirty="0" smtClean="0"/>
              <a:t>Restful requests often return JSON content.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endParaRPr lang="en-GB" dirty="0"/>
          </a:p>
          <a:p>
            <a:pPr marL="698500" lvl="1" indent="-342900"/>
            <a:endParaRPr lang="en-GB" b="1" dirty="0"/>
          </a:p>
          <a:p>
            <a:pPr marL="684000" lvl="1" indent="-342900">
              <a:buSzPct val="115000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01" y="2547486"/>
            <a:ext cx="11485404" cy="4001628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6098880" y="2834335"/>
            <a:ext cx="5460329" cy="465847"/>
          </a:xfrm>
          <a:prstGeom prst="wedgeRoundRectCallout">
            <a:avLst>
              <a:gd name="adj1" fmla="val -55402"/>
              <a:gd name="adj2" fmla="val 42892"/>
              <a:gd name="adj3" fmla="val 1666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hlinkClick r:id="rId3"/>
              </a:rPr>
              <a:t>h</a:t>
            </a:r>
            <a:r>
              <a:rPr lang="en-GB" sz="1600" b="1" dirty="0" smtClean="0">
                <a:hlinkClick r:id="rId3"/>
              </a:rPr>
              <a:t>ttp</a:t>
            </a:r>
            <a:r>
              <a:rPr lang="en-GB" sz="1600" b="1" dirty="0">
                <a:hlinkClick r:id="rId3"/>
              </a:rPr>
              <a:t>://www.omdbapi.com/?apikey=ef5e4257&amp;s=star</a:t>
            </a:r>
            <a:endParaRPr lang="en-GB" sz="1600" b="1" dirty="0"/>
          </a:p>
        </p:txBody>
      </p:sp>
      <p:pic>
        <p:nvPicPr>
          <p:cNvPr id="1026" name="Picture 2" descr="https://m.media-amazon.com/images/M/MV5BNzVlY2MwMjktM2E4OS00Y2Y3LWE3ZjctYzhkZGM3YzA1ZWM2XkEyXkFqcGdeQXVyNzkwMjQ5NzM@._V1_S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445" y="4123319"/>
            <a:ext cx="1665344" cy="25868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64DA411-94AE-4202-97C9-83273A834252" xsi:nil="true"/>
    <IsBuildFile xmlns="E64DA411-94AE-4202-97C9-83273A834252" xsi:nil="true"/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ACCB20-8B3F-48B4-A3E8-F531E25EE053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6794D9DE-4FDF-4DC0-8B2C-5438320C69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7C36E41-A766-421E-89F1-32A615FE11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9CEDBA-40C7-4B99-9887-BDC0F68B8A8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11528</TotalTime>
  <Words>647</Words>
  <Application>Microsoft Office PowerPoint</Application>
  <PresentationFormat>Widescreen</PresentationFormat>
  <Paragraphs>124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Krana Fat B</vt:lpstr>
      <vt:lpstr>Lucida Console</vt:lpstr>
      <vt:lpstr>Montserrat</vt:lpstr>
      <vt:lpstr>Master</vt:lpstr>
      <vt:lpstr>Working  with Files</vt:lpstr>
      <vt:lpstr>PowerPoint Presentation</vt:lpstr>
      <vt:lpstr>PowerPoint Presentation</vt:lpstr>
      <vt:lpstr>Java: IO Exceptions </vt:lpstr>
      <vt:lpstr>Java: Read a text file line by line</vt:lpstr>
      <vt:lpstr>Java: Appending to files</vt:lpstr>
      <vt:lpstr>C# read a file Line by line example</vt:lpstr>
      <vt:lpstr>C# append to a file</vt:lpstr>
      <vt:lpstr>What is JSON?</vt:lpstr>
      <vt:lpstr>Processing JSON</vt:lpstr>
      <vt:lpstr>PowerPoint Presentation</vt:lpstr>
      <vt:lpstr>Hands On Labs</vt:lpstr>
    </vt:vector>
  </TitlesOfParts>
  <Manager/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Microsoft account</cp:lastModifiedBy>
  <cp:revision>1034</cp:revision>
  <cp:lastPrinted>2019-07-03T09:46:41Z</cp:lastPrinted>
  <dcterms:created xsi:type="dcterms:W3CDTF">2019-09-05T08:17:12Z</dcterms:created>
  <dcterms:modified xsi:type="dcterms:W3CDTF">2020-11-08T10:36:05Z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1700</vt:r8>
  </property>
  <property fmtid="{D5CDD505-2E9C-101B-9397-08002B2CF9AE}" pid="3" name="Chapter">
    <vt:lpwstr>1</vt:lpwstr>
  </property>
  <property fmtid="{D5CDD505-2E9C-101B-9397-08002B2CF9AE}" pid="4" name="ContentTypeId">
    <vt:lpwstr>0x010100F0967B7CEE8D417F966757887D9466FB00BF827E6A33EABC489C0FABBC440ED818</vt:lpwstr>
  </property>
  <property fmtid="{D5CDD505-2E9C-101B-9397-08002B2CF9AE}" pid="5" name="BookType">
    <vt:lpwstr>7</vt:lpwstr>
  </property>
</Properties>
</file>