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462" r:id="rId5"/>
    <p:sldId id="752" r:id="rId6"/>
    <p:sldId id="758" r:id="rId7"/>
    <p:sldId id="754" r:id="rId8"/>
    <p:sldId id="755" r:id="rId9"/>
    <p:sldId id="756" r:id="rId10"/>
    <p:sldId id="757" r:id="rId11"/>
    <p:sldId id="750" r:id="rId12"/>
  </p:sldIdLst>
  <p:sldSz cx="12192000" cy="6858000"/>
  <p:notesSz cx="6645275" cy="9775825"/>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462"/>
            <p14:sldId id="752"/>
            <p14:sldId id="758"/>
            <p14:sldId id="754"/>
            <p14:sldId id="755"/>
            <p14:sldId id="756"/>
            <p14:sldId id="757"/>
            <p14:sldId id="750"/>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DB8"/>
    <a:srgbClr val="004050"/>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2750" autoAdjust="0"/>
  </p:normalViewPr>
  <p:slideViewPr>
    <p:cSldViewPr snapToGrid="0" snapToObjects="1" showGuides="1">
      <p:cViewPr varScale="1">
        <p:scale>
          <a:sx n="99" d="100"/>
          <a:sy n="99" d="100"/>
        </p:scale>
        <p:origin x="540" y="84"/>
      </p:cViewPr>
      <p:guideLst>
        <p:guide pos="3840"/>
        <p:guide orient="horz" pos="37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65" d="100"/>
          <a:sy n="65" d="100"/>
        </p:scale>
        <p:origin x="265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03/02/2020</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03/02/2020</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4"/>
          </p:nvPr>
        </p:nvSpPr>
        <p:spPr>
          <a:xfrm>
            <a:off x="0" y="9285288"/>
            <a:ext cx="2879725" cy="490537"/>
          </a:xfrm>
          <a:prstGeom prst="rect">
            <a:avLst/>
          </a:prstGeom>
        </p:spPr>
        <p:txBody>
          <a:bodyPr vert="horz" lIns="91440" tIns="45720" rIns="91440" bIns="45720" rtlCol="0" anchor="b"/>
          <a:lstStyle>
            <a:lvl1pPr algn="l">
              <a:defRPr sz="1200"/>
            </a:lvl1pPr>
          </a:lstStyle>
          <a:p>
            <a:endParaRPr lang="en-IN"/>
          </a:p>
        </p:txBody>
      </p:sp>
      <p:sp>
        <p:nvSpPr>
          <p:cNvPr id="11" name="Slide Number Placeholder 10"/>
          <p:cNvSpPr>
            <a:spLocks noGrp="1"/>
          </p:cNvSpPr>
          <p:nvPr>
            <p:ph type="sldNum" sz="quarter" idx="5"/>
          </p:nvPr>
        </p:nvSpPr>
        <p:spPr>
          <a:xfrm>
            <a:off x="3763963" y="9285288"/>
            <a:ext cx="2879725" cy="490537"/>
          </a:xfrm>
          <a:prstGeom prst="rect">
            <a:avLst/>
          </a:prstGeom>
        </p:spPr>
        <p:txBody>
          <a:bodyPr vert="horz" lIns="91440" tIns="45720" rIns="91440" bIns="45720" rtlCol="0" anchor="b"/>
          <a:lstStyle>
            <a:lvl1pPr algn="r">
              <a:defRPr sz="1200"/>
            </a:lvl1pPr>
          </a:lstStyle>
          <a:p>
            <a:fld id="{D32A5BBE-D6B5-4361-9906-3190D45A1276}" type="slidenum">
              <a:rPr lang="en-IN" smtClean="0"/>
              <a:t>‹#›</a:t>
            </a:fld>
            <a:endParaRPr lang="en-IN"/>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764119" y="9285339"/>
            <a:ext cx="2879619" cy="490488"/>
          </a:xfrm>
          <a:prstGeom prst="rect">
            <a:avLst/>
          </a:prstGeom>
        </p:spPr>
        <p:txBody>
          <a:bodyPr/>
          <a:lstStyle/>
          <a:p>
            <a:fld id="{548901C6-1DA1-FB44-ABEE-06A0FEB7738E}" type="slidenum">
              <a:rPr lang="en-GB" smtClean="0"/>
              <a:pPr/>
              <a:t>1</a:t>
            </a:fld>
            <a:endParaRPr lang="en-GB"/>
          </a:p>
        </p:txBody>
      </p:sp>
    </p:spTree>
    <p:extLst>
      <p:ext uri="{BB962C8B-B14F-4D97-AF65-F5344CB8AC3E}">
        <p14:creationId xmlns:p14="http://schemas.microsoft.com/office/powerpoint/2010/main" val="261332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p:spPr>
        <p:txBody>
          <a:bodyPr/>
          <a:lstStyle/>
          <a:p>
            <a:endParaRPr lang="en-US" dirty="0" smtClean="0"/>
          </a:p>
        </p:txBody>
      </p:sp>
      <p:sp>
        <p:nvSpPr>
          <p:cNvPr id="2" name="Slide Number Placeholder 1"/>
          <p:cNvSpPr>
            <a:spLocks noGrp="1"/>
          </p:cNvSpPr>
          <p:nvPr>
            <p:ph type="sldNum" sz="quarter" idx="10"/>
          </p:nvPr>
        </p:nvSpPr>
        <p:spPr/>
        <p:txBody>
          <a:bodyPr/>
          <a:lstStyle/>
          <a:p>
            <a:fld id="{D32A5BBE-D6B5-4361-9906-3190D45A1276}" type="slidenum">
              <a:rPr lang="en-IN" smtClean="0"/>
              <a:t>2</a:t>
            </a:fld>
            <a:endParaRPr lang="en-IN"/>
          </a:p>
        </p:txBody>
      </p:sp>
    </p:spTree>
    <p:extLst>
      <p:ext uri="{BB962C8B-B14F-4D97-AF65-F5344CB8AC3E}">
        <p14:creationId xmlns:p14="http://schemas.microsoft.com/office/powerpoint/2010/main" val="265679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a:xfrm>
            <a:off x="3764119" y="9285339"/>
            <a:ext cx="2879619" cy="490488"/>
          </a:xfrm>
          <a:prstGeom prst="rect">
            <a:avLst/>
          </a:prstGeom>
        </p:spPr>
        <p:txBody>
          <a:bodyPr/>
          <a:lstStyle/>
          <a:p>
            <a:fld id="{548901C6-1DA1-FB44-ABEE-06A0FEB7738E}" type="slidenum">
              <a:rPr lang="en-GB" smtClean="0"/>
              <a:pPr/>
              <a:t>3</a:t>
            </a:fld>
            <a:endParaRPr lang="en-GB"/>
          </a:p>
        </p:txBody>
      </p:sp>
    </p:spTree>
    <p:extLst>
      <p:ext uri="{BB962C8B-B14F-4D97-AF65-F5344CB8AC3E}">
        <p14:creationId xmlns:p14="http://schemas.microsoft.com/office/powerpoint/2010/main" val="2219041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r>
              <a:rPr lang="en-GB" dirty="0" smtClean="0"/>
              <a:t>This course is designed to complete your knowledge of the Java/C# language syntax and keywords, whilst introducing the OO concepts</a:t>
            </a:r>
            <a:r>
              <a:rPr lang="en-GB" baseline="0" dirty="0" smtClean="0"/>
              <a:t> of Inheritance and Polymorphism. It follows on from the three week </a:t>
            </a:r>
            <a:r>
              <a:rPr lang="en-GB" dirty="0" smtClean="0"/>
              <a:t>Java</a:t>
            </a:r>
            <a:r>
              <a:rPr lang="en-GB" baseline="0" dirty="0" smtClean="0"/>
              <a:t> fundamentals course as a </a:t>
            </a:r>
            <a:r>
              <a:rPr lang="en-GB" baseline="0" dirty="0" err="1" smtClean="0"/>
              <a:t>self contained</a:t>
            </a:r>
            <a:r>
              <a:rPr lang="en-GB" baseline="0" dirty="0" smtClean="0"/>
              <a:t> two week block. At this stage you should be confident on the definition of classes and enums. This course will introduce interfaces and see their role in the framework.</a:t>
            </a:r>
            <a:endParaRPr lang="en-GB" dirty="0" smtClean="0"/>
          </a:p>
          <a:p>
            <a:endParaRPr lang="en-GB" dirty="0" smtClean="0"/>
          </a:p>
        </p:txBody>
      </p:sp>
      <p:sp>
        <p:nvSpPr>
          <p:cNvPr id="2" name="Slide Number Placeholder 1"/>
          <p:cNvSpPr>
            <a:spLocks noGrp="1"/>
          </p:cNvSpPr>
          <p:nvPr>
            <p:ph type="sldNum" sz="quarter" idx="10"/>
          </p:nvPr>
        </p:nvSpPr>
        <p:spPr/>
        <p:txBody>
          <a:bodyPr/>
          <a:lstStyle/>
          <a:p>
            <a:fld id="{D32A5BBE-D6B5-4361-9906-3190D45A1276}" type="slidenum">
              <a:rPr lang="en-IN" smtClean="0"/>
              <a:t>4</a:t>
            </a:fld>
            <a:endParaRPr lang="en-IN"/>
          </a:p>
        </p:txBody>
      </p:sp>
    </p:spTree>
    <p:extLst>
      <p:ext uri="{BB962C8B-B14F-4D97-AF65-F5344CB8AC3E}">
        <p14:creationId xmlns:p14="http://schemas.microsoft.com/office/powerpoint/2010/main" val="2181921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r>
              <a:rPr lang="en-GB" dirty="0" smtClean="0"/>
              <a:t>Pretty self-explanatory.</a:t>
            </a:r>
            <a:r>
              <a:rPr lang="en-GB" baseline="0" dirty="0" smtClean="0"/>
              <a:t> From your exposure so far there may be a number of unanswered questions in your head. This week, whilst covering lots of new material should, enable you to consolidate further on language and Java framework basics learnt during the previous course.</a:t>
            </a:r>
            <a:endParaRPr lang="en-GB" dirty="0" smtClean="0"/>
          </a:p>
        </p:txBody>
      </p:sp>
      <p:sp>
        <p:nvSpPr>
          <p:cNvPr id="2" name="Slide Number Placeholder 1"/>
          <p:cNvSpPr>
            <a:spLocks noGrp="1"/>
          </p:cNvSpPr>
          <p:nvPr>
            <p:ph type="sldNum" sz="quarter" idx="10"/>
          </p:nvPr>
        </p:nvSpPr>
        <p:spPr/>
        <p:txBody>
          <a:bodyPr/>
          <a:lstStyle/>
          <a:p>
            <a:fld id="{D32A5BBE-D6B5-4361-9906-3190D45A1276}" type="slidenum">
              <a:rPr lang="en-IN" smtClean="0"/>
              <a:t>5</a:t>
            </a:fld>
            <a:endParaRPr lang="en-IN"/>
          </a:p>
        </p:txBody>
      </p:sp>
    </p:spTree>
    <p:extLst>
      <p:ext uri="{BB962C8B-B14F-4D97-AF65-F5344CB8AC3E}">
        <p14:creationId xmlns:p14="http://schemas.microsoft.com/office/powerpoint/2010/main" val="2682827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r>
              <a:rPr lang="en-GB" dirty="0" smtClean="0"/>
              <a:t>This course is presented as an Instructor Led Training (ILT) course, which means that it is comprised of:</a:t>
            </a:r>
          </a:p>
          <a:p>
            <a:endParaRPr lang="en-GB" dirty="0" smtClean="0"/>
          </a:p>
          <a:p>
            <a:pPr marL="619125" lvl="1" indent="-171450">
              <a:buFont typeface="Arial" panose="020B0604020202020204" pitchFamily="34" charset="0"/>
              <a:buChar char="•"/>
            </a:pPr>
            <a:r>
              <a:rPr lang="en-GB" dirty="0" smtClean="0"/>
              <a:t>Teaching sessions, where the instructor will explain aspects of the Java language and Java framework and technology.</a:t>
            </a:r>
          </a:p>
          <a:p>
            <a:pPr marL="619125" lvl="1" indent="-171450">
              <a:buFont typeface="Arial" panose="020B0604020202020204" pitchFamily="34" charset="0"/>
              <a:buChar char="•"/>
            </a:pPr>
            <a:r>
              <a:rPr lang="en-GB" dirty="0" smtClean="0"/>
              <a:t>Hands on labs, where you have the opportunity to put your new knowledge into practice, but you will be led step by step</a:t>
            </a:r>
          </a:p>
          <a:p>
            <a:pPr marL="619125" lvl="1" indent="-171450">
              <a:buFont typeface="Arial" panose="020B0604020202020204" pitchFamily="34" charset="0"/>
              <a:buChar char="•"/>
            </a:pPr>
            <a:r>
              <a:rPr lang="en-GB" dirty="0" smtClean="0"/>
              <a:t>Interspersed with labs will be ‘Coding Practices’,</a:t>
            </a:r>
            <a:r>
              <a:rPr lang="en-GB" baseline="0" dirty="0" smtClean="0"/>
              <a:t> get this problem solved, here are some hints and tips</a:t>
            </a:r>
            <a:endParaRPr lang="en-GB" dirty="0" smtClean="0"/>
          </a:p>
          <a:p>
            <a:pPr lvl="2"/>
            <a:endParaRPr lang="en-GB" dirty="0" smtClean="0"/>
          </a:p>
          <a:p>
            <a:r>
              <a:rPr lang="en-GB" dirty="0" smtClean="0"/>
              <a:t>You also have all of the slides, with some additional commentary, to take away with you (you're reading this at the moment). You also have a Hands on Lab guide book, which provides you with instructions for the Labs.</a:t>
            </a:r>
          </a:p>
          <a:p>
            <a:endParaRPr lang="en-GB" dirty="0" smtClean="0"/>
          </a:p>
          <a:p>
            <a:pPr marL="0" marR="0" lvl="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The Hands On Labs are a vitally important learning tool, as they enable you to get to grips with the material. This experimenting reinforces the learning and maximises the retention of information for when you return to work. You will be using Eclipse as the development tool when working on the labs, as this is the main development tool for Java development.</a:t>
            </a:r>
          </a:p>
          <a:p>
            <a:endParaRPr lang="en-GB" dirty="0" smtClean="0"/>
          </a:p>
        </p:txBody>
      </p:sp>
      <p:sp>
        <p:nvSpPr>
          <p:cNvPr id="2" name="Slide Number Placeholder 1"/>
          <p:cNvSpPr>
            <a:spLocks noGrp="1"/>
          </p:cNvSpPr>
          <p:nvPr>
            <p:ph type="sldNum" sz="quarter" idx="10"/>
          </p:nvPr>
        </p:nvSpPr>
        <p:spPr/>
        <p:txBody>
          <a:bodyPr/>
          <a:lstStyle/>
          <a:p>
            <a:fld id="{D32A5BBE-D6B5-4361-9906-3190D45A1276}" type="slidenum">
              <a:rPr lang="en-IN" smtClean="0"/>
              <a:t>6</a:t>
            </a:fld>
            <a:endParaRPr lang="en-IN"/>
          </a:p>
        </p:txBody>
      </p:sp>
    </p:spTree>
    <p:extLst>
      <p:ext uri="{BB962C8B-B14F-4D97-AF65-F5344CB8AC3E}">
        <p14:creationId xmlns:p14="http://schemas.microsoft.com/office/powerpoint/2010/main" val="336510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Questions, both from you and your</a:t>
            </a:r>
            <a:r>
              <a:rPr lang="en-GB" baseline="0" dirty="0" smtClean="0"/>
              <a:t> tutor</a:t>
            </a:r>
            <a:r>
              <a:rPr lang="en-GB" dirty="0" smtClean="0"/>
              <a:t>, form the backbone of the course. Please use the opportunity of having a tutor in the room to ask questions. Please also note that he or she might not be able to instantly answer every question (they are human, after all), so bear with them if they need a little bit of time to think about the answer.</a:t>
            </a:r>
          </a:p>
          <a:p>
            <a:endParaRPr lang="en-GB" dirty="0" smtClean="0"/>
          </a:p>
          <a:p>
            <a:r>
              <a:rPr lang="en-GB" dirty="0" smtClean="0"/>
              <a:t>Similarly, questions are an important tool for the instructor to confirm that you are gathering in the material, so please participate during Q&amp;A sessions.</a:t>
            </a:r>
          </a:p>
          <a:p>
            <a:endParaRPr lang="en-GB" dirty="0" smtClean="0"/>
          </a:p>
          <a:p>
            <a:r>
              <a:rPr lang="en-GB" dirty="0" smtClean="0"/>
              <a:t>Our experience shows us that it is common for course apprentices to quietly sit there, desperately wishing to ask a question but feeling that they might be holding up the course for other delegates. Don't worry! You would be surprised the number of times that a whole group of people will say "I was going to ask that!" after a question has been raised.</a:t>
            </a:r>
          </a:p>
          <a:p>
            <a:endParaRPr lang="en-GB" dirty="0" smtClean="0"/>
          </a:p>
        </p:txBody>
      </p:sp>
      <p:sp>
        <p:nvSpPr>
          <p:cNvPr id="2" name="Slide Number Placeholder 1"/>
          <p:cNvSpPr>
            <a:spLocks noGrp="1"/>
          </p:cNvSpPr>
          <p:nvPr>
            <p:ph type="sldNum" sz="quarter" idx="10"/>
          </p:nvPr>
        </p:nvSpPr>
        <p:spPr/>
        <p:txBody>
          <a:bodyPr/>
          <a:lstStyle/>
          <a:p>
            <a:fld id="{D32A5BBE-D6B5-4361-9906-3190D45A1276}" type="slidenum">
              <a:rPr lang="en-IN" smtClean="0"/>
              <a:t>7</a:t>
            </a:fld>
            <a:endParaRPr lang="en-IN"/>
          </a:p>
        </p:txBody>
      </p:sp>
    </p:spTree>
    <p:extLst>
      <p:ext uri="{BB962C8B-B14F-4D97-AF65-F5344CB8AC3E}">
        <p14:creationId xmlns:p14="http://schemas.microsoft.com/office/powerpoint/2010/main" val="2562944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GB" b="0" dirty="0"/>
          </a:p>
        </p:txBody>
      </p:sp>
      <p:sp>
        <p:nvSpPr>
          <p:cNvPr id="4" name="Slide Number Placeholder 3"/>
          <p:cNvSpPr>
            <a:spLocks noGrp="1"/>
          </p:cNvSpPr>
          <p:nvPr>
            <p:ph type="sldNum" sz="quarter" idx="10"/>
          </p:nvPr>
        </p:nvSpPr>
        <p:spPr>
          <a:xfrm>
            <a:off x="3764119" y="9285339"/>
            <a:ext cx="2879619" cy="490488"/>
          </a:xfrm>
          <a:prstGeom prst="rect">
            <a:avLst/>
          </a:prstGeom>
        </p:spPr>
        <p:txBody>
          <a:bodyPr/>
          <a:lstStyle/>
          <a:p>
            <a:fld id="{548901C6-1DA1-FB44-ABEE-06A0FEB7738E}" type="slidenum">
              <a:rPr lang="en-GB" smtClean="0"/>
              <a:t>8</a:t>
            </a:fld>
            <a:endParaRPr lang="en-GB"/>
          </a:p>
        </p:txBody>
      </p:sp>
    </p:spTree>
    <p:extLst>
      <p:ext uri="{BB962C8B-B14F-4D97-AF65-F5344CB8AC3E}">
        <p14:creationId xmlns:p14="http://schemas.microsoft.com/office/powerpoint/2010/main" val="2108083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Lst>
  <p:timing>
    <p:tnLst>
      <p:par>
        <p:cTn id="1" dur="indefinite" restart="never" nodeType="tmRoot"/>
      </p:par>
    </p:tnLst>
  </p:timing>
  <p:hf sldNum="0" hdr="0" ft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6"/>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6"/>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6"/>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6"/>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Introduction</a:t>
            </a: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p>
        </p:txBody>
      </p:sp>
      <p:sp>
        <p:nvSpPr>
          <p:cNvPr id="8" name="Text Placeholder 7"/>
          <p:cNvSpPr>
            <a:spLocks noGrp="1"/>
          </p:cNvSpPr>
          <p:nvPr>
            <p:ph type="body" sz="quarter" idx="12"/>
          </p:nvPr>
        </p:nvSpPr>
        <p:spPr/>
        <p:txBody>
          <a:bodyPr/>
          <a:lstStyle/>
          <a:p>
            <a:endParaRPr lang="en-IN"/>
          </a:p>
        </p:txBody>
      </p:sp>
    </p:spTree>
    <p:extLst>
      <p:ext uri="{BB962C8B-B14F-4D97-AF65-F5344CB8AC3E}">
        <p14:creationId xmlns:p14="http://schemas.microsoft.com/office/powerpoint/2010/main" val="1792101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5037137" y="1349984"/>
            <a:ext cx="5749232" cy="5119407"/>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explain the aims and objectives of the course</a:t>
            </a:r>
          </a:p>
          <a:p>
            <a:pPr marL="342900" indent="-342900">
              <a:buChar char="•"/>
            </a:pPr>
            <a:r>
              <a:rPr lang="en-GB" b="1" dirty="0"/>
              <a:t>Contents</a:t>
            </a:r>
          </a:p>
          <a:p>
            <a:pPr marL="684000" lvl="1" indent="-342900">
              <a:buSzPct val="115000"/>
            </a:pPr>
            <a:r>
              <a:rPr lang="en-GB" dirty="0"/>
              <a:t>Course administration</a:t>
            </a:r>
          </a:p>
          <a:p>
            <a:pPr marL="684000" lvl="1" indent="-342900">
              <a:buSzPct val="115000"/>
            </a:pPr>
            <a:r>
              <a:rPr lang="en-GB" dirty="0"/>
              <a:t>Course objectives and assumptions</a:t>
            </a:r>
          </a:p>
          <a:p>
            <a:pPr marL="684000" lvl="1" indent="-342900">
              <a:buSzPct val="115000"/>
            </a:pPr>
            <a:r>
              <a:rPr lang="en-GB" dirty="0"/>
              <a:t>Introductions</a:t>
            </a:r>
          </a:p>
          <a:p>
            <a:pPr marL="342900" indent="-342900">
              <a:buChar char="•"/>
            </a:pPr>
            <a:endParaRPr lang="en-IN" dirty="0"/>
          </a:p>
        </p:txBody>
      </p:sp>
      <p:sp>
        <p:nvSpPr>
          <p:cNvPr id="2" name="Text Placeholder 1"/>
          <p:cNvSpPr>
            <a:spLocks noGrp="1"/>
          </p:cNvSpPr>
          <p:nvPr>
            <p:ph type="body" sz="quarter" idx="10"/>
          </p:nvPr>
        </p:nvSpPr>
        <p:spPr/>
        <p:txBody>
          <a:bodyPr/>
          <a:lstStyle/>
          <a:p>
            <a:r>
              <a:rPr lang="en-GB" dirty="0"/>
              <a:t>Contents</a:t>
            </a:r>
            <a:endParaRPr lang="en-IN" dirty="0"/>
          </a:p>
        </p:txBody>
      </p:sp>
    </p:spTree>
    <p:extLst>
      <p:ext uri="{BB962C8B-B14F-4D97-AF65-F5344CB8AC3E}">
        <p14:creationId xmlns:p14="http://schemas.microsoft.com/office/powerpoint/2010/main" val="160681313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784" y="3433680"/>
            <a:ext cx="6708474" cy="968987"/>
          </a:xfrm>
        </p:spPr>
        <p:txBody>
          <a:bodyPr/>
          <a:lstStyle/>
          <a:p>
            <a:r>
              <a:rPr lang="en-GB" dirty="0" smtClean="0"/>
              <a:t>Safety, health and environment</a:t>
            </a:r>
            <a:endParaRPr lang="en-IN" dirty="0"/>
          </a:p>
        </p:txBody>
      </p:sp>
      <p:sp>
        <p:nvSpPr>
          <p:cNvPr id="3" name="Text Placeholder 2"/>
          <p:cNvSpPr>
            <a:spLocks noGrp="1"/>
          </p:cNvSpPr>
          <p:nvPr>
            <p:ph type="body" sz="quarter" idx="12"/>
          </p:nvPr>
        </p:nvSpPr>
        <p:spPr>
          <a:xfrm>
            <a:off x="384784" y="4894524"/>
            <a:ext cx="2926587" cy="1612808"/>
          </a:xfrm>
        </p:spPr>
        <p:txBody>
          <a:bodyPr/>
          <a:lstStyle/>
          <a:p>
            <a:r>
              <a:rPr lang="en-GB" dirty="0" smtClean="0"/>
              <a:t>Fire exits</a:t>
            </a:r>
          </a:p>
          <a:p>
            <a:r>
              <a:rPr lang="en-GB" dirty="0" smtClean="0"/>
              <a:t>Security</a:t>
            </a:r>
          </a:p>
          <a:p>
            <a:r>
              <a:rPr lang="en-GB" dirty="0" smtClean="0"/>
              <a:t>Internet access</a:t>
            </a:r>
          </a:p>
          <a:p>
            <a:r>
              <a:rPr lang="en-GB" dirty="0" smtClean="0"/>
              <a:t>Phones / mobiles</a:t>
            </a:r>
          </a:p>
          <a:p>
            <a:r>
              <a:rPr lang="en-GB" dirty="0" smtClean="0"/>
              <a:t>Messages</a:t>
            </a:r>
          </a:p>
          <a:p>
            <a:endParaRPr lang="en-GB" dirty="0" smtClean="0"/>
          </a:p>
          <a:p>
            <a:endParaRPr lang="en-GB" dirty="0" smtClean="0"/>
          </a:p>
          <a:p>
            <a:endParaRPr lang="en-GB" dirty="0" smtClean="0"/>
          </a:p>
          <a:p>
            <a:endParaRPr lang="en-IN" dirty="0"/>
          </a:p>
        </p:txBody>
      </p:sp>
      <p:sp>
        <p:nvSpPr>
          <p:cNvPr id="6" name="Text Placeholder 2"/>
          <p:cNvSpPr txBox="1">
            <a:spLocks/>
          </p:cNvSpPr>
          <p:nvPr/>
        </p:nvSpPr>
        <p:spPr>
          <a:xfrm>
            <a:off x="3739021" y="4894524"/>
            <a:ext cx="2926587" cy="1612808"/>
          </a:xfrm>
          <a:prstGeom prst="rect">
            <a:avLst/>
          </a:prstGeom>
        </p:spPr>
        <p:txBody>
          <a:bodyPr vert="horz" lIns="0" tIns="0" rIns="0" bIns="0" rtlCol="0" anchor="t" anchorCtr="0">
            <a:noAutofit/>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i="0" kern="1200">
                <a:solidFill>
                  <a:schemeClr val="bg1"/>
                </a:solidFill>
                <a:latin typeface="Montserrat" pitchFamily="2" charset="77"/>
                <a:ea typeface="+mn-ea"/>
                <a:cs typeface="+mn-cs"/>
              </a:defRPr>
            </a:lvl1pPr>
            <a:lvl2pPr marL="374650" indent="-28575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88900" indent="0" algn="l" defTabSz="914400" rtl="0" eaLnBrk="1" latinLnBrk="0" hangingPunct="1">
              <a:lnSpc>
                <a:spcPct val="100000"/>
              </a:lnSpc>
              <a:spcBef>
                <a:spcPts val="0"/>
              </a:spcBef>
              <a:spcAft>
                <a:spcPts val="650"/>
              </a:spcAft>
              <a:buSzPct val="120000"/>
              <a:buFontTx/>
              <a:buNone/>
              <a:tabLst/>
              <a:defRPr sz="2000" b="0" i="0" kern="1200">
                <a:solidFill>
                  <a:schemeClr val="tx1"/>
                </a:solidFill>
                <a:latin typeface="Montserrat" pitchFamily="2" charset="77"/>
                <a:ea typeface="+mn-ea"/>
                <a:cs typeface="+mn-cs"/>
              </a:defRPr>
            </a:lvl3pPr>
            <a:lvl4pPr marL="88900" indent="0" algn="l" defTabSz="914400" rtl="0" eaLnBrk="1" latinLnBrk="0" hangingPunct="1">
              <a:lnSpc>
                <a:spcPct val="100000"/>
              </a:lnSpc>
              <a:spcBef>
                <a:spcPts val="0"/>
              </a:spcBef>
              <a:spcAft>
                <a:spcPts val="650"/>
              </a:spcAft>
              <a:buSzPct val="120000"/>
              <a:buFontTx/>
              <a:buNone/>
              <a:tabLst/>
              <a:defRPr sz="2000" b="0" kern="1200">
                <a:solidFill>
                  <a:schemeClr val="tx1"/>
                </a:solidFill>
                <a:latin typeface="Montserrat" pitchFamily="2" charset="77"/>
                <a:ea typeface="+mn-ea"/>
                <a:cs typeface="+mn-cs"/>
              </a:defRPr>
            </a:lvl4pPr>
            <a:lvl5pPr marL="88900" indent="0" algn="l" defTabSz="914400" rtl="0" eaLnBrk="1" latinLnBrk="0" hangingPunct="1">
              <a:lnSpc>
                <a:spcPct val="100000"/>
              </a:lnSpc>
              <a:spcBef>
                <a:spcPts val="0"/>
              </a:spcBef>
              <a:spcAft>
                <a:spcPts val="650"/>
              </a:spcAft>
              <a:buSzPct val="125000"/>
              <a:buFontTx/>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Helpdesk</a:t>
            </a:r>
          </a:p>
          <a:p>
            <a:r>
              <a:rPr lang="en-GB" dirty="0"/>
              <a:t>Timings</a:t>
            </a:r>
          </a:p>
          <a:p>
            <a:r>
              <a:rPr lang="en-GB" dirty="0"/>
              <a:t>Breaks</a:t>
            </a:r>
          </a:p>
          <a:p>
            <a:r>
              <a:rPr lang="en-GB" dirty="0"/>
              <a:t>Lunch</a:t>
            </a:r>
          </a:p>
          <a:p>
            <a:r>
              <a:rPr lang="en-GB" dirty="0" smtClean="0"/>
              <a:t>Toilets</a:t>
            </a:r>
          </a:p>
          <a:p>
            <a:endParaRPr lang="en-GB" dirty="0" smtClean="0"/>
          </a:p>
          <a:p>
            <a:endParaRPr lang="en-GB" dirty="0" smtClean="0"/>
          </a:p>
          <a:p>
            <a:endParaRPr lang="en-IN" dirty="0"/>
          </a:p>
        </p:txBody>
      </p:sp>
    </p:spTree>
    <p:extLst>
      <p:ext uri="{BB962C8B-B14F-4D97-AF65-F5344CB8AC3E}">
        <p14:creationId xmlns:p14="http://schemas.microsoft.com/office/powerpoint/2010/main" val="389468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vert="horz" lIns="0" tIns="0" rIns="0" bIns="0" rtlCol="0" anchor="t" anchorCtr="0">
            <a:noAutofit/>
          </a:bodyPr>
          <a:lstStyle/>
          <a:p>
            <a:pPr marL="342900" indent="-342900">
              <a:buChar char="•"/>
            </a:pPr>
            <a:r>
              <a:rPr lang="en-GB" b="1" dirty="0"/>
              <a:t>Revision of Java and C# language and Framework fundamentals</a:t>
            </a:r>
          </a:p>
          <a:p>
            <a:pPr marL="342900" indent="-342900">
              <a:buChar char="•"/>
            </a:pPr>
            <a:r>
              <a:rPr lang="en-GB" b="1" dirty="0"/>
              <a:t>Consolidate on understanding of statics (new material)</a:t>
            </a:r>
          </a:p>
          <a:p>
            <a:pPr marL="342900" indent="-342900">
              <a:buChar char="•"/>
            </a:pPr>
            <a:r>
              <a:rPr lang="en-GB" b="1" dirty="0"/>
              <a:t>Appreciate the role of exception objects</a:t>
            </a:r>
          </a:p>
          <a:p>
            <a:pPr marL="684000" lvl="1" indent="-342900">
              <a:buSzPct val="115000"/>
            </a:pPr>
            <a:r>
              <a:rPr lang="en-GB" dirty="0"/>
              <a:t>Practice using exception handling syntax</a:t>
            </a:r>
          </a:p>
          <a:p>
            <a:pPr marL="342900" indent="-342900">
              <a:buChar char="•"/>
            </a:pPr>
            <a:r>
              <a:rPr lang="en-GB" b="1" dirty="0"/>
              <a:t>Learn about inheritance</a:t>
            </a:r>
          </a:p>
          <a:p>
            <a:pPr marL="342900" indent="-342900">
              <a:buChar char="•"/>
            </a:pPr>
            <a:r>
              <a:rPr lang="en-GB" b="1" dirty="0"/>
              <a:t>Beef up our understanding of ‘types’ by introducing ...</a:t>
            </a:r>
          </a:p>
          <a:p>
            <a:pPr marL="684000" lvl="1" indent="-342900">
              <a:buSzPct val="115000"/>
            </a:pPr>
            <a:r>
              <a:rPr lang="en-GB" dirty="0"/>
              <a:t>Abstract classes and interfaces</a:t>
            </a:r>
          </a:p>
          <a:p>
            <a:pPr marL="342900" indent="-342900">
              <a:buChar char="•"/>
            </a:pPr>
            <a:r>
              <a:rPr lang="en-GB" b="1" dirty="0"/>
              <a:t>Learn about polymorphism</a:t>
            </a:r>
          </a:p>
          <a:p>
            <a:pPr marL="342900" indent="-342900">
              <a:buChar char="•"/>
            </a:pPr>
            <a:r>
              <a:rPr lang="en-GB" b="1" dirty="0"/>
              <a:t>Take your understanding of generics to the next level</a:t>
            </a:r>
          </a:p>
          <a:p>
            <a:pPr marL="342900" indent="-342900">
              <a:buChar char="•"/>
            </a:pPr>
            <a:r>
              <a:rPr lang="en-GB" b="1" dirty="0"/>
              <a:t>Class design and patterns</a:t>
            </a:r>
          </a:p>
          <a:p>
            <a:pPr marL="342900" indent="-342900">
              <a:buChar char="•"/>
            </a:pPr>
            <a:endParaRPr lang="en-IN" dirty="0"/>
          </a:p>
        </p:txBody>
      </p:sp>
      <p:sp>
        <p:nvSpPr>
          <p:cNvPr id="2" name="Text Placeholder 1"/>
          <p:cNvSpPr>
            <a:spLocks noGrp="1"/>
          </p:cNvSpPr>
          <p:nvPr>
            <p:ph type="body" sz="quarter" idx="10"/>
          </p:nvPr>
        </p:nvSpPr>
        <p:spPr/>
        <p:txBody>
          <a:bodyPr/>
          <a:lstStyle/>
          <a:p>
            <a:r>
              <a:rPr lang="en-GB" dirty="0"/>
              <a:t>Course objectives</a:t>
            </a:r>
            <a:endParaRPr lang="en-IN" dirty="0"/>
          </a:p>
        </p:txBody>
      </p:sp>
    </p:spTree>
    <p:extLst>
      <p:ext uri="{BB962C8B-B14F-4D97-AF65-F5344CB8AC3E}">
        <p14:creationId xmlns:p14="http://schemas.microsoft.com/office/powerpoint/2010/main" val="261906229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Course prerequisites</a:t>
            </a:r>
            <a:endParaRPr lang="en-IN" dirty="0"/>
          </a:p>
        </p:txBody>
      </p:sp>
      <p:sp>
        <p:nvSpPr>
          <p:cNvPr id="3" name="Text Placeholder 2"/>
          <p:cNvSpPr>
            <a:spLocks noGrp="1"/>
          </p:cNvSpPr>
          <p:nvPr>
            <p:ph type="body" sz="quarter" idx="11"/>
          </p:nvPr>
        </p:nvSpPr>
        <p:spPr>
          <a:xfrm>
            <a:off x="6098146" y="579549"/>
            <a:ext cx="5904464" cy="6131969"/>
          </a:xfrm>
        </p:spPr>
        <p:txBody>
          <a:bodyPr vert="horz" lIns="0" tIns="0" rIns="0" bIns="0" rtlCol="0" anchor="t" anchorCtr="0">
            <a:noAutofit/>
          </a:bodyPr>
          <a:lstStyle/>
          <a:p>
            <a:pPr marL="342900" indent="-342900">
              <a:buChar char="•"/>
            </a:pPr>
            <a:r>
              <a:rPr lang="en-GB" sz="1800" b="1" dirty="0"/>
              <a:t>Good understanding of basic Java/C# language syntax</a:t>
            </a:r>
          </a:p>
          <a:p>
            <a:pPr marL="684000" lvl="1" indent="-342900">
              <a:spcAft>
                <a:spcPts val="650"/>
              </a:spcAft>
              <a:buSzPct val="115000"/>
            </a:pPr>
            <a:r>
              <a:rPr lang="en-GB" sz="1800" dirty="0"/>
              <a:t>Difference between get and set methods, static and non-static</a:t>
            </a:r>
          </a:p>
          <a:p>
            <a:pPr marL="684000" lvl="1" indent="-342900">
              <a:spcAft>
                <a:spcPts val="650"/>
              </a:spcAft>
              <a:buSzPct val="115000"/>
            </a:pPr>
            <a:r>
              <a:rPr lang="en-GB" sz="1800" dirty="0"/>
              <a:t>Loops, arrays, how parameter passing works</a:t>
            </a:r>
          </a:p>
          <a:p>
            <a:pPr marL="342900" indent="-342900">
              <a:buChar char="•"/>
            </a:pPr>
            <a:r>
              <a:rPr lang="en-GB" sz="1800" b="1" dirty="0"/>
              <a:t>Knowledge of the programming basics, including:</a:t>
            </a:r>
          </a:p>
          <a:p>
            <a:pPr marL="684000" lvl="1" indent="-342900">
              <a:spcAft>
                <a:spcPts val="650"/>
              </a:spcAft>
              <a:buSzPct val="115000"/>
            </a:pPr>
            <a:r>
              <a:rPr lang="en-GB" sz="1800" dirty="0"/>
              <a:t>Value type (primitives) and reference type behaviour</a:t>
            </a:r>
          </a:p>
          <a:p>
            <a:pPr marL="684000" lvl="1" indent="-342900">
              <a:spcAft>
                <a:spcPts val="650"/>
              </a:spcAft>
              <a:buSzPct val="115000"/>
            </a:pPr>
            <a:r>
              <a:rPr lang="en-GB" sz="1800" dirty="0"/>
              <a:t>Behaviours of String objects (immutable, implicitly created, method)</a:t>
            </a:r>
          </a:p>
          <a:p>
            <a:pPr marL="684000" lvl="1" indent="-342900">
              <a:spcAft>
                <a:spcPts val="650"/>
              </a:spcAft>
              <a:buSzPct val="115000"/>
            </a:pPr>
            <a:r>
              <a:rPr lang="en-GB" sz="1800" dirty="0"/>
              <a:t>Generic types like </a:t>
            </a:r>
            <a:r>
              <a:rPr lang="en-GB" sz="1800" dirty="0" err="1"/>
              <a:t>ArrayList</a:t>
            </a:r>
            <a:r>
              <a:rPr lang="en-GB" sz="1800" dirty="0"/>
              <a:t>&lt;T&gt;/List&lt;T&gt;, File I-O classes</a:t>
            </a:r>
          </a:p>
          <a:p>
            <a:pPr marL="684000" lvl="1" indent="-342900">
              <a:spcAft>
                <a:spcPts val="650"/>
              </a:spcAft>
              <a:buSzPct val="115000"/>
            </a:pPr>
            <a:r>
              <a:rPr lang="en-GB" sz="1800" dirty="0"/>
              <a:t>Unit Testing concepts</a:t>
            </a:r>
          </a:p>
          <a:p>
            <a:pPr marL="342900" indent="-342900">
              <a:buChar char="•"/>
            </a:pPr>
            <a:r>
              <a:rPr lang="en-GB" sz="1800" b="1" dirty="0"/>
              <a:t>IDE – Eclipse/Visual studio navigation skills</a:t>
            </a:r>
          </a:p>
          <a:p>
            <a:pPr marL="684000" lvl="1" indent="-342900">
              <a:spcAft>
                <a:spcPts val="650"/>
              </a:spcAft>
              <a:buSzPct val="115000"/>
            </a:pPr>
            <a:r>
              <a:rPr lang="en-GB" sz="1800" dirty="0"/>
              <a:t>Know how to ‘carefully’ read </a:t>
            </a:r>
            <a:r>
              <a:rPr lang="en-GB" sz="1800" dirty="0" err="1"/>
              <a:t>Intellisense</a:t>
            </a:r>
            <a:r>
              <a:rPr lang="en-GB" sz="1800" dirty="0"/>
              <a:t> and error messages</a:t>
            </a:r>
          </a:p>
          <a:p>
            <a:pPr marL="342900" indent="-342900">
              <a:buChar char="•"/>
            </a:pPr>
            <a:r>
              <a:rPr lang="en-GB" sz="1800" b="1" dirty="0"/>
              <a:t>Next chapter is a short recap of the Fundamentals </a:t>
            </a:r>
            <a:r>
              <a:rPr lang="en-GB" sz="1800" b="1" dirty="0" smtClean="0"/>
              <a:t>course</a:t>
            </a:r>
            <a:endParaRPr lang="en-GB" sz="1800" b="1" dirty="0"/>
          </a:p>
          <a:p>
            <a:pPr marL="342900" indent="-342900">
              <a:buChar char="•"/>
            </a:pPr>
            <a:endParaRPr lang="en-IN" sz="1800" dirty="0"/>
          </a:p>
        </p:txBody>
      </p:sp>
    </p:spTree>
    <p:extLst>
      <p:ext uri="{BB962C8B-B14F-4D97-AF65-F5344CB8AC3E}">
        <p14:creationId xmlns:p14="http://schemas.microsoft.com/office/powerpoint/2010/main" val="1871632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vert="horz" lIns="0" tIns="0" rIns="0" bIns="0" rtlCol="0" anchor="t" anchorCtr="0">
            <a:noAutofit/>
          </a:bodyPr>
          <a:lstStyle/>
          <a:p>
            <a:pPr marL="342900" indent="-342900">
              <a:buChar char="•"/>
            </a:pPr>
            <a:r>
              <a:rPr lang="en-GB" b="1" dirty="0"/>
              <a:t>Chalk and talk, demonstrations</a:t>
            </a:r>
          </a:p>
          <a:p>
            <a:pPr marL="342900" indent="-342900">
              <a:buChar char="•"/>
            </a:pPr>
            <a:r>
              <a:rPr lang="en-GB" b="1" dirty="0"/>
              <a:t>Hands-on labs and coding practices</a:t>
            </a:r>
          </a:p>
          <a:p>
            <a:pPr marL="342900" indent="-342900">
              <a:buChar char="•"/>
            </a:pPr>
            <a:r>
              <a:rPr lang="en-GB" b="1" dirty="0"/>
              <a:t>Question and exercise sessions</a:t>
            </a:r>
          </a:p>
          <a:p>
            <a:pPr marL="342900" indent="-342900">
              <a:buChar char="•"/>
            </a:pPr>
            <a:r>
              <a:rPr lang="en-GB" b="1" dirty="0"/>
              <a:t>Review sessions</a:t>
            </a:r>
          </a:p>
          <a:p>
            <a:pPr marL="342900" indent="-342900">
              <a:buChar char="•"/>
            </a:pPr>
            <a:r>
              <a:rPr lang="en-GB" b="1" dirty="0"/>
              <a:t>Self-teach moments</a:t>
            </a:r>
          </a:p>
          <a:p>
            <a:pPr marL="342900" indent="-342900">
              <a:buChar char="•"/>
            </a:pPr>
            <a:r>
              <a:rPr lang="en-GB" b="1" dirty="0" smtClean="0"/>
              <a:t>Assignments</a:t>
            </a:r>
          </a:p>
          <a:p>
            <a:pPr marL="342900" indent="-342900">
              <a:buChar char="•"/>
            </a:pPr>
            <a:endParaRPr lang="en-GB" b="1" dirty="0"/>
          </a:p>
          <a:p>
            <a:pPr marL="342900" indent="-342900">
              <a:buChar char="•"/>
            </a:pPr>
            <a:r>
              <a:rPr lang="en-GB" b="1" dirty="0"/>
              <a:t>Course literature </a:t>
            </a:r>
          </a:p>
          <a:p>
            <a:pPr marL="684000" lvl="1" indent="-342900">
              <a:buSzPct val="115000"/>
            </a:pPr>
            <a:r>
              <a:rPr lang="en-GB" dirty="0"/>
              <a:t>Slides and Labs in Java and C#</a:t>
            </a:r>
          </a:p>
          <a:p>
            <a:pPr lvl="1"/>
            <a:endParaRPr lang="en-GB" dirty="0"/>
          </a:p>
          <a:p>
            <a:pPr marL="342900" indent="-342900">
              <a:buChar char="•"/>
            </a:pPr>
            <a:r>
              <a:rPr lang="en-GB" b="1" dirty="0"/>
              <a:t>About the labs</a:t>
            </a:r>
          </a:p>
          <a:p>
            <a:pPr marL="684000" lvl="1" indent="-342900">
              <a:buSzPct val="115000"/>
            </a:pPr>
            <a:r>
              <a:rPr lang="en-GB" dirty="0"/>
              <a:t>Take more than 50% of the course</a:t>
            </a:r>
          </a:p>
          <a:p>
            <a:pPr marL="684000" lvl="1" indent="-342900">
              <a:buSzPct val="115000"/>
            </a:pPr>
            <a:r>
              <a:rPr lang="en-GB" dirty="0"/>
              <a:t>Some Step by Step guides are provided</a:t>
            </a:r>
          </a:p>
          <a:p>
            <a:pPr lvl="1"/>
            <a:endParaRPr lang="en-GB" dirty="0"/>
          </a:p>
          <a:p>
            <a:pPr marL="342900" indent="-342900">
              <a:buChar char="•"/>
            </a:pPr>
            <a:endParaRPr lang="en-GB" b="1" dirty="0"/>
          </a:p>
          <a:p>
            <a:pPr marL="342900" indent="-342900">
              <a:buChar char="•"/>
            </a:pPr>
            <a:endParaRPr lang="en-IN" b="1" dirty="0"/>
          </a:p>
        </p:txBody>
      </p:sp>
      <p:sp>
        <p:nvSpPr>
          <p:cNvPr id="2" name="Text Placeholder 1"/>
          <p:cNvSpPr>
            <a:spLocks noGrp="1"/>
          </p:cNvSpPr>
          <p:nvPr>
            <p:ph type="body" sz="quarter" idx="10"/>
          </p:nvPr>
        </p:nvSpPr>
        <p:spPr/>
        <p:txBody>
          <a:bodyPr/>
          <a:lstStyle/>
          <a:p>
            <a:r>
              <a:rPr lang="en-GB" dirty="0"/>
              <a:t>Course delivery - Instructor Led Training (ILT) </a:t>
            </a:r>
            <a:endParaRPr lang="en-IN" dirty="0"/>
          </a:p>
        </p:txBody>
      </p:sp>
    </p:spTree>
    <p:extLst>
      <p:ext uri="{BB962C8B-B14F-4D97-AF65-F5344CB8AC3E}">
        <p14:creationId xmlns:p14="http://schemas.microsoft.com/office/powerpoint/2010/main" val="81764970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Questions</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Golden Rule</a:t>
            </a:r>
          </a:p>
          <a:p>
            <a:pPr marL="684000" lvl="1" indent="-342900">
              <a:spcAft>
                <a:spcPts val="650"/>
              </a:spcAft>
              <a:buSzPct val="115000"/>
            </a:pPr>
            <a:r>
              <a:rPr lang="en-GB" dirty="0"/>
              <a:t>"There is no such thing as a stupid question"</a:t>
            </a:r>
          </a:p>
          <a:p>
            <a:pPr lvl="1">
              <a:spcAft>
                <a:spcPts val="650"/>
              </a:spcAft>
            </a:pPr>
            <a:endParaRPr lang="en-GB" dirty="0"/>
          </a:p>
          <a:p>
            <a:pPr marL="342900" indent="-342900">
              <a:buChar char="•"/>
            </a:pPr>
            <a:r>
              <a:rPr lang="en-GB" b="1" dirty="0"/>
              <a:t>First amendment to the Golden Rule</a:t>
            </a:r>
          </a:p>
          <a:p>
            <a:pPr marL="684000" lvl="1" indent="-342900">
              <a:spcAft>
                <a:spcPts val="650"/>
              </a:spcAft>
              <a:buSzPct val="115000"/>
            </a:pPr>
            <a:r>
              <a:rPr lang="en-GB" dirty="0"/>
              <a:t>"... even when asked by an instructor"</a:t>
            </a:r>
          </a:p>
          <a:p>
            <a:pPr marL="684000" lvl="1" indent="-342900">
              <a:spcAft>
                <a:spcPts val="650"/>
              </a:spcAft>
              <a:buSzPct val="115000"/>
            </a:pPr>
            <a:r>
              <a:rPr lang="en-GB" dirty="0"/>
              <a:t>So please have a go at answering questions</a:t>
            </a:r>
          </a:p>
          <a:p>
            <a:pPr lvl="1">
              <a:spcAft>
                <a:spcPts val="650"/>
              </a:spcAft>
            </a:pPr>
            <a:endParaRPr lang="en-GB" dirty="0"/>
          </a:p>
          <a:p>
            <a:pPr marL="342900" indent="-342900">
              <a:buChar char="•"/>
            </a:pPr>
            <a:r>
              <a:rPr lang="en-GB" b="1" dirty="0"/>
              <a:t>Corollary to the Golden Rule</a:t>
            </a:r>
          </a:p>
          <a:p>
            <a:pPr marL="684000" lvl="1" indent="-342900">
              <a:spcAft>
                <a:spcPts val="650"/>
              </a:spcAft>
              <a:buSzPct val="115000"/>
            </a:pPr>
            <a:r>
              <a:rPr lang="en-GB" dirty="0"/>
              <a:t>"A question never resides in a single mind"</a:t>
            </a:r>
          </a:p>
          <a:p>
            <a:pPr marL="684000" lvl="1" indent="-342900">
              <a:spcAft>
                <a:spcPts val="650"/>
              </a:spcAft>
              <a:buSzPct val="115000"/>
            </a:pPr>
            <a:r>
              <a:rPr lang="en-GB" dirty="0"/>
              <a:t>By asking a question, you're helping everybody</a:t>
            </a:r>
          </a:p>
          <a:p>
            <a:pPr marL="342900" indent="-342900">
              <a:buChar char="•"/>
            </a:pPr>
            <a:endParaRPr lang="en-GB" b="1" dirty="0"/>
          </a:p>
          <a:p>
            <a:pPr marL="342900" indent="-342900">
              <a:buChar char="•"/>
            </a:pPr>
            <a:endParaRPr lang="en-IN" b="1" dirty="0"/>
          </a:p>
        </p:txBody>
      </p:sp>
    </p:spTree>
    <p:extLst>
      <p:ext uri="{BB962C8B-B14F-4D97-AF65-F5344CB8AC3E}">
        <p14:creationId xmlns:p14="http://schemas.microsoft.com/office/powerpoint/2010/main" val="80923347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Krana Fat B" panose="00000B00000000000000" pitchFamily="50" charset="0"/>
              </a:rPr>
              <a:t>THANK YOU</a:t>
            </a:r>
            <a:endParaRPr lang="en-GB" dirty="0">
              <a:latin typeface="Krana Fat B" panose="00000B00000000000000" pitchFamily="50" charset="0"/>
            </a:endParaRPr>
          </a:p>
        </p:txBody>
      </p:sp>
      <p:sp>
        <p:nvSpPr>
          <p:cNvPr id="5" name="Text Placeholder 4"/>
          <p:cNvSpPr>
            <a:spLocks noGrp="1"/>
          </p:cNvSpPr>
          <p:nvPr>
            <p:ph type="body" sz="quarter" idx="12"/>
          </p:nvPr>
        </p:nvSpPr>
        <p:spPr/>
        <p:txBody>
          <a:bodyPr/>
          <a:lstStyle/>
          <a:p>
            <a:pPr defTabSz="762000"/>
            <a:r>
              <a:rPr lang="en-GB" dirty="0">
                <a:cs typeface="Arial" charset="0"/>
              </a:rPr>
              <a:t>Hope you </a:t>
            </a:r>
            <a:r>
              <a:rPr lang="en-GB" dirty="0" smtClean="0">
                <a:cs typeface="Arial" charset="0"/>
              </a:rPr>
              <a:t>enjoyed this learning journey.</a:t>
            </a:r>
            <a:endParaRPr lang="en-GB" baseline="30000" dirty="0">
              <a:cs typeface="Arial" charset="0"/>
            </a:endParaRPr>
          </a:p>
          <a:p>
            <a:endParaRPr lang="en-GB" dirty="0"/>
          </a:p>
          <a:p>
            <a:endParaRPr lang="en-GB" dirty="0"/>
          </a:p>
          <a:p>
            <a:endParaRPr lang="en-GB" dirty="0"/>
          </a:p>
        </p:txBody>
      </p:sp>
    </p:spTree>
    <p:extLst>
      <p:ext uri="{BB962C8B-B14F-4D97-AF65-F5344CB8AC3E}">
        <p14:creationId xmlns:p14="http://schemas.microsoft.com/office/powerpoint/2010/main" val="9836296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Props1.xml><?xml version="1.0" encoding="utf-8"?>
<ds:datastoreItem xmlns:ds="http://schemas.openxmlformats.org/officeDocument/2006/customXml" ds:itemID="{29DAB023-16FF-451F-92AF-75688FACFE2D}">
  <ds:schemaRefs>
    <ds:schemaRef ds:uri="http://schemas.microsoft.com/sharepoint/v3/contenttype/forms"/>
  </ds:schemaRefs>
</ds:datastoreItem>
</file>

<file path=customXml/itemProps2.xml><?xml version="1.0" encoding="utf-8"?>
<ds:datastoreItem xmlns:ds="http://schemas.openxmlformats.org/officeDocument/2006/customXml" ds:itemID="{A4508725-4315-42BA-8A84-60331DBF9D57}"/>
</file>

<file path=customXml/itemProps3.xml><?xml version="1.0" encoding="utf-8"?>
<ds:datastoreItem xmlns:ds="http://schemas.openxmlformats.org/officeDocument/2006/customXml" ds:itemID="{7C9F9B7C-B74B-4D51-940A-330274140EF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794D9DE-4FDF-4DC0-8B2C-5438320C69D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1373</TotalTime>
  <Words>823</Words>
  <Application>Microsoft Office PowerPoint</Application>
  <PresentationFormat>Widescreen</PresentationFormat>
  <Paragraphs>98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Krana Fat B</vt:lpstr>
      <vt:lpstr>Montserrat</vt:lpstr>
      <vt:lpstr>Master</vt:lpstr>
      <vt:lpstr>Introduction</vt:lpstr>
      <vt:lpstr>PowerPoint Presentation</vt:lpstr>
      <vt:lpstr>Safety, health and environment</vt:lpstr>
      <vt:lpstr>PowerPoint Presentation</vt:lpstr>
      <vt:lpstr>PowerPoint Presentation</vt:lpstr>
      <vt:lpstr>PowerPoint Presentation</vt:lpstr>
      <vt:lpstr>PowerPoint Presentation</vt:lpstr>
      <vt:lpstr>THANK YOU</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Chaggar, Jagjeet</cp:lastModifiedBy>
  <cp:revision>132</cp:revision>
  <cp:lastPrinted>2019-07-03T09:46:41Z</cp:lastPrinted>
  <dcterms:created xsi:type="dcterms:W3CDTF">2019-09-05T08:17:12Z</dcterms:created>
  <dcterms:modified xsi:type="dcterms:W3CDTF">2020-02-03T11:44:35Z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0x010100F0967B7CEE8D417F966757887D9466FB00BF827E6A33EABC489C0FABBC440ED818</vt:lpwstr>
  </property>
  <property fmtid="{D5CDD505-2E9C-101B-9397-08002B2CF9AE}" pid="3" name="BookType">
    <vt:lpwstr>7</vt:lpwstr>
  </property>
</Properties>
</file>