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1555" r:id="rId5"/>
    <p:sldId id="1557" r:id="rId6"/>
    <p:sldId id="269" r:id="rId7"/>
    <p:sldId id="297" r:id="rId8"/>
    <p:sldId id="312" r:id="rId9"/>
    <p:sldId id="313" r:id="rId10"/>
    <p:sldId id="311" r:id="rId11"/>
    <p:sldId id="298" r:id="rId12"/>
    <p:sldId id="303" r:id="rId13"/>
    <p:sldId id="308" r:id="rId14"/>
    <p:sldId id="309" r:id="rId15"/>
    <p:sldId id="299" r:id="rId16"/>
    <p:sldId id="273" r:id="rId17"/>
    <p:sldId id="274" r:id="rId18"/>
    <p:sldId id="304" r:id="rId19"/>
    <p:sldId id="305" r:id="rId20"/>
    <p:sldId id="306" r:id="rId21"/>
    <p:sldId id="310" r:id="rId22"/>
  </p:sldIdLst>
  <p:sldSz cx="12192000" cy="6858000"/>
  <p:notesSz cx="9775825" cy="66452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A9EEFF"/>
    <a:srgbClr val="BE7FBD"/>
    <a:srgbClr val="F7916D"/>
    <a:srgbClr val="FF004C"/>
    <a:srgbClr val="28CFF9"/>
    <a:srgbClr val="F3622C"/>
    <a:srgbClr val="000000"/>
    <a:srgbClr val="09ED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89643" autoAdjust="0"/>
  </p:normalViewPr>
  <p:slideViewPr>
    <p:cSldViewPr snapToGrid="0" snapToObjects="1" showGuides="1">
      <p:cViewPr varScale="1">
        <p:scale>
          <a:sx n="65" d="100"/>
          <a:sy n="65" d="100"/>
        </p:scale>
        <p:origin x="1290"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9322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8344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3614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You might be wondering what this is all</a:t>
            </a:r>
            <a:r>
              <a:rPr lang="en-GB" baseline="0" dirty="0"/>
              <a:t> about.</a:t>
            </a:r>
          </a:p>
          <a:p>
            <a:r>
              <a:rPr lang="en-GB" baseline="0" dirty="0"/>
              <a:t>Well yes a wrapper class object wraps a primitive so you now have a way of passing a primitive where a reference is expected but the real reason is methods. Primitives don’t have, can’t have methods. Wrapper classes can and do. Integer provides methods for ‘</a:t>
            </a:r>
            <a:r>
              <a:rPr lang="en-GB" baseline="0" dirty="0" err="1"/>
              <a:t>int</a:t>
            </a:r>
            <a:r>
              <a:rPr lang="en-GB" baseline="0" dirty="0"/>
              <a:t>’. See overleaf.</a:t>
            </a:r>
            <a:endParaRPr lang="en-GB" dirty="0"/>
          </a:p>
        </p:txBody>
      </p:sp>
    </p:spTree>
    <p:extLst>
      <p:ext uri="{BB962C8B-B14F-4D97-AF65-F5344CB8AC3E}">
        <p14:creationId xmlns:p14="http://schemas.microsoft.com/office/powerpoint/2010/main" val="257334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These wrapper classes are very easy</a:t>
            </a:r>
            <a:r>
              <a:rPr lang="en-GB" baseline="0" dirty="0"/>
              <a:t> to use since Java 2004 when boxing and </a:t>
            </a:r>
            <a:r>
              <a:rPr lang="en-GB" baseline="0" dirty="0" err="1"/>
              <a:t>autoboxing</a:t>
            </a:r>
            <a:r>
              <a:rPr lang="en-GB" baseline="0" dirty="0"/>
              <a:t> were introduced and offer some valuable constants and methods.</a:t>
            </a:r>
          </a:p>
          <a:p>
            <a:r>
              <a:rPr lang="en-GB" baseline="0" dirty="0"/>
              <a:t>You will see one used in the next chapter when you want to use a collection class and have an </a:t>
            </a:r>
            <a:r>
              <a:rPr lang="en-GB" baseline="0" dirty="0" err="1"/>
              <a:t>ArrayList</a:t>
            </a:r>
            <a:r>
              <a:rPr lang="en-GB" baseline="0" dirty="0"/>
              <a:t> of </a:t>
            </a:r>
            <a:r>
              <a:rPr lang="en-GB" baseline="0" dirty="0" err="1"/>
              <a:t>int</a:t>
            </a:r>
            <a:r>
              <a:rPr lang="en-GB" baseline="0" dirty="0"/>
              <a:t> and try to say </a:t>
            </a:r>
            <a:r>
              <a:rPr lang="en-GB" baseline="0" dirty="0" err="1"/>
              <a:t>ArrayList</a:t>
            </a:r>
            <a:r>
              <a:rPr lang="en-GB" baseline="0" dirty="0"/>
              <a:t>&lt;</a:t>
            </a:r>
            <a:r>
              <a:rPr lang="en-GB" baseline="0" dirty="0" err="1"/>
              <a:t>int</a:t>
            </a:r>
            <a:r>
              <a:rPr lang="en-GB" baseline="0" dirty="0"/>
              <a:t>&gt; but will be forced to say </a:t>
            </a:r>
            <a:r>
              <a:rPr lang="en-GB" baseline="0" dirty="0" err="1"/>
              <a:t>ArrayList</a:t>
            </a:r>
            <a:r>
              <a:rPr lang="en-GB" baseline="0" dirty="0"/>
              <a:t>&lt;Integer&gt;. But not a problem as you of course simply ‘add’ </a:t>
            </a:r>
            <a:r>
              <a:rPr lang="en-GB" baseline="0" dirty="0" err="1"/>
              <a:t>int’s</a:t>
            </a:r>
            <a:r>
              <a:rPr lang="en-GB" baseline="0" dirty="0"/>
              <a:t> to the list which get auto-boxed into Integer objects.</a:t>
            </a:r>
          </a:p>
          <a:p>
            <a:r>
              <a:rPr lang="en-GB" baseline="0" dirty="0"/>
              <a:t>Then you iterate through the list (enhanced for loop) pretending they are each </a:t>
            </a:r>
            <a:r>
              <a:rPr lang="en-GB" baseline="0" dirty="0" err="1"/>
              <a:t>int’s</a:t>
            </a:r>
            <a:r>
              <a:rPr lang="en-GB" baseline="0" dirty="0"/>
              <a:t> when they are actually Integer objects under the covers but java </a:t>
            </a:r>
            <a:r>
              <a:rPr lang="en-GB" baseline="0" dirty="0" err="1"/>
              <a:t>unboxes</a:t>
            </a:r>
            <a:r>
              <a:rPr lang="en-GB" baseline="0" dirty="0"/>
              <a:t> them for you and then you have an </a:t>
            </a:r>
            <a:r>
              <a:rPr lang="en-GB" baseline="0" dirty="0" err="1"/>
              <a:t>int</a:t>
            </a:r>
            <a:r>
              <a:rPr lang="en-GB" baseline="0" dirty="0"/>
              <a:t> which of course you can do number work on as they are then numeric values again.</a:t>
            </a:r>
          </a:p>
          <a:p>
            <a:endParaRPr lang="en-GB" dirty="0"/>
          </a:p>
        </p:txBody>
      </p:sp>
    </p:spTree>
    <p:extLst>
      <p:ext uri="{BB962C8B-B14F-4D97-AF65-F5344CB8AC3E}">
        <p14:creationId xmlns:p14="http://schemas.microsoft.com/office/powerpoint/2010/main" val="127461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a:t>Precedence refers to the order in which operators are executed. For example, multiplication is always performed before addition or subtraction. The table on the slide shows all the Java operators in order of precedence (i.e. 1 is the highest). With the exception of the unary and assignment operators, which are right associative, operators with the same precedence are executed from left to right.</a:t>
            </a:r>
          </a:p>
          <a:p>
            <a:r>
              <a:rPr lang="en-GB" dirty="0"/>
              <a:t>The assignment operator</a:t>
            </a:r>
            <a:r>
              <a:rPr lang="en-GB" baseline="0" dirty="0"/>
              <a:t> has the lowest precedence of all which is why the final code sample above has extra parentheses in as you want the assignment to happen before the != gets evaluated.</a:t>
            </a:r>
            <a:r>
              <a:rPr lang="en-GB" dirty="0"/>
              <a:t> </a:t>
            </a:r>
          </a:p>
          <a:p>
            <a:r>
              <a:rPr lang="en-GB" dirty="0"/>
              <a:t>As alluded to above in the first code sample when you get further into your Java you will find that &lt;dot&gt; having greater precedence than the casting operator (Type) will affect you will want to be casting</a:t>
            </a:r>
            <a:r>
              <a:rPr lang="en-GB" baseline="0" dirty="0"/>
              <a:t> and ‘dotting’ in that order. Later chapter...all will become clear.</a:t>
            </a:r>
            <a:endParaRPr lang="en-GB" dirty="0"/>
          </a:p>
        </p:txBody>
      </p:sp>
    </p:spTree>
    <p:extLst>
      <p:ext uri="{BB962C8B-B14F-4D97-AF65-F5344CB8AC3E}">
        <p14:creationId xmlns:p14="http://schemas.microsoft.com/office/powerpoint/2010/main" val="4039421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a:t>You can see above how the class generated from this </a:t>
            </a:r>
            <a:r>
              <a:rPr lang="en-GB" dirty="0" err="1"/>
              <a:t>enum</a:t>
            </a:r>
            <a:r>
              <a:rPr lang="en-GB" dirty="0"/>
              <a:t> declaration</a:t>
            </a:r>
            <a:r>
              <a:rPr lang="en-GB" baseline="0" dirty="0"/>
              <a:t> is allowed to store data as fields offer methods and constructors.</a:t>
            </a:r>
            <a:br>
              <a:rPr lang="en-GB" baseline="0" dirty="0"/>
            </a:br>
            <a:r>
              <a:rPr lang="en-GB" baseline="0" dirty="0"/>
              <a:t>So </a:t>
            </a:r>
            <a:r>
              <a:rPr lang="en-GB" baseline="0" dirty="0" err="1"/>
              <a:t>Day.TUESDAY</a:t>
            </a:r>
            <a:r>
              <a:rPr lang="en-GB" baseline="0" dirty="0"/>
              <a:t> for example is an instance of a class that stores ‘3’ as its ordinal value and can tell you that via the </a:t>
            </a:r>
            <a:r>
              <a:rPr lang="en-GB" baseline="0" dirty="0" err="1"/>
              <a:t>int</a:t>
            </a:r>
            <a:r>
              <a:rPr lang="en-GB" baseline="0" dirty="0"/>
              <a:t> </a:t>
            </a:r>
            <a:r>
              <a:rPr lang="en-GB" baseline="0" dirty="0" err="1"/>
              <a:t>dayOfWeek</a:t>
            </a:r>
            <a:r>
              <a:rPr lang="en-GB" baseline="0" dirty="0"/>
              <a:t>() method.</a:t>
            </a:r>
          </a:p>
          <a:p>
            <a:r>
              <a:rPr lang="en-GB" baseline="0" dirty="0"/>
              <a:t>The compiler also generates for you a public static method called values() whose return type is an (enumerable) array of that type.</a:t>
            </a:r>
          </a:p>
          <a:p>
            <a:r>
              <a:rPr lang="en-GB" baseline="0" dirty="0"/>
              <a:t>Hence the for(Day d : </a:t>
            </a:r>
            <a:r>
              <a:rPr lang="en-GB" baseline="0" dirty="0" err="1"/>
              <a:t>Day.values</a:t>
            </a:r>
            <a:r>
              <a:rPr lang="en-GB" baseline="0" dirty="0"/>
              <a:t>()){..} </a:t>
            </a:r>
            <a:r>
              <a:rPr lang="en-GB" dirty="0"/>
              <a:t/>
            </a:r>
            <a:br>
              <a:rPr lang="en-GB" dirty="0"/>
            </a:br>
            <a:endParaRPr lang="en-GB" dirty="0"/>
          </a:p>
        </p:txBody>
      </p:sp>
    </p:spTree>
    <p:extLst>
      <p:ext uri="{BB962C8B-B14F-4D97-AF65-F5344CB8AC3E}">
        <p14:creationId xmlns:p14="http://schemas.microsoft.com/office/powerpoint/2010/main" val="289148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a:t>Enumerated types are a convenient way of grouping related constants together in a single definition and should be used frequently. The Java framework defines quite a few.</a:t>
            </a:r>
          </a:p>
          <a:p>
            <a:r>
              <a:rPr lang="en-US" dirty="0"/>
              <a:t>When a new </a:t>
            </a:r>
            <a:r>
              <a:rPr lang="en-US" dirty="0" err="1"/>
              <a:t>enum</a:t>
            </a:r>
            <a:r>
              <a:rPr lang="en-US" dirty="0"/>
              <a:t> type is defined, a set of identifiers must be enclosed in braces to indicate the allowed values for this </a:t>
            </a:r>
            <a:r>
              <a:rPr lang="en-US" dirty="0" err="1"/>
              <a:t>enum</a:t>
            </a:r>
            <a:r>
              <a:rPr lang="en-US" dirty="0"/>
              <a:t> type. </a:t>
            </a:r>
          </a:p>
          <a:p>
            <a:r>
              <a:rPr lang="en-US" dirty="0"/>
              <a:t>Typically</a:t>
            </a:r>
            <a:r>
              <a:rPr lang="en-US" baseline="0" dirty="0"/>
              <a:t> processed via a Switch statement.</a:t>
            </a:r>
          </a:p>
          <a:p>
            <a:r>
              <a:rPr lang="en-US" baseline="0" dirty="0"/>
              <a:t>Java converts the </a:t>
            </a:r>
            <a:r>
              <a:rPr lang="en-US" baseline="0" dirty="0" err="1"/>
              <a:t>enum</a:t>
            </a:r>
            <a:r>
              <a:rPr lang="en-US" baseline="0" dirty="0"/>
              <a:t> into a class with a public static field in for each value in the </a:t>
            </a:r>
            <a:r>
              <a:rPr lang="en-US" baseline="0" dirty="0" err="1"/>
              <a:t>enum</a:t>
            </a:r>
            <a:r>
              <a:rPr lang="en-US" baseline="0" dirty="0"/>
              <a:t>.</a:t>
            </a:r>
          </a:p>
          <a:p>
            <a:r>
              <a:rPr lang="en-US" baseline="0" dirty="0"/>
              <a:t>So in the example above. </a:t>
            </a:r>
            <a:r>
              <a:rPr lang="en-US" baseline="0" dirty="0" err="1"/>
              <a:t>Status.ACTIVE</a:t>
            </a:r>
            <a:r>
              <a:rPr lang="en-US" baseline="0" dirty="0"/>
              <a:t> is actually a public static field of type Status as are the other entries in the </a:t>
            </a:r>
            <a:r>
              <a:rPr lang="en-US" baseline="0" dirty="0" err="1"/>
              <a:t>enum</a:t>
            </a:r>
            <a:r>
              <a:rPr lang="en-US" baseline="0" dirty="0"/>
              <a:t>.</a:t>
            </a:r>
            <a:endParaRPr lang="en-US" dirty="0"/>
          </a:p>
        </p:txBody>
      </p:sp>
    </p:spTree>
    <p:extLst>
      <p:ext uri="{BB962C8B-B14F-4D97-AF65-F5344CB8AC3E}">
        <p14:creationId xmlns:p14="http://schemas.microsoft.com/office/powerpoint/2010/main" val="130855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The only class that can be instantiated without saying ‘new’, it would be tiresome</a:t>
            </a:r>
            <a:r>
              <a:rPr lang="en-US" baseline="0" dirty="0"/>
              <a:t> otherwise.</a:t>
            </a:r>
          </a:p>
          <a:p>
            <a:r>
              <a:rPr lang="en-US" dirty="0"/>
              <a:t>new String(..) is supported and</a:t>
            </a:r>
            <a:r>
              <a:rPr lang="en-US" baseline="0" dirty="0"/>
              <a:t> there are a few overloaded constructors which are rarely needed. </a:t>
            </a:r>
            <a:r>
              <a:rPr lang="en-US" dirty="0"/>
              <a:t/>
            </a:r>
            <a:br>
              <a:rPr lang="en-US" dirty="0"/>
            </a:br>
            <a:r>
              <a:rPr lang="en-US" dirty="0"/>
              <a:t>It has to be a class (ref type) so that you pass a ref to a String object to a method not an object of an indeterminate size which is what would happen if it were a primitive value type.</a:t>
            </a:r>
            <a:br>
              <a:rPr lang="en-US" dirty="0"/>
            </a:br>
            <a:r>
              <a:rPr lang="en-US" dirty="0"/>
              <a:t>We expect logical equality to work like a value type, if the sequence of characters is identical they are ‘equal’.</a:t>
            </a:r>
          </a:p>
          <a:p>
            <a:r>
              <a:rPr lang="en-US" dirty="0"/>
              <a:t>But the key thing to remember is that String objects are immutable, they have no methods that change the underlying characters. They have methods like trim(), </a:t>
            </a:r>
            <a:r>
              <a:rPr lang="en-US" dirty="0" err="1"/>
              <a:t>toUpperCase</a:t>
            </a:r>
            <a:r>
              <a:rPr lang="en-US" dirty="0"/>
              <a:t>(), </a:t>
            </a:r>
            <a:r>
              <a:rPr lang="en-US" dirty="0" err="1"/>
              <a:t>toLowerCase</a:t>
            </a:r>
            <a:r>
              <a:rPr lang="en-US" dirty="0"/>
              <a:t>(), substring(..,..) that appear to but don’t.</a:t>
            </a:r>
          </a:p>
          <a:p>
            <a:r>
              <a:rPr lang="en-US" dirty="0"/>
              <a:t>They all return a ref to a new string object that is an amended version of the untouched original. You have to catch what comes back from these non-void methods.</a:t>
            </a:r>
          </a:p>
          <a:p>
            <a:endParaRPr lang="en-US" dirty="0"/>
          </a:p>
          <a:p>
            <a:r>
              <a:rPr lang="en-US" dirty="0"/>
              <a:t>The</a:t>
            </a:r>
            <a:r>
              <a:rPr lang="en-US" baseline="0" dirty="0"/>
              <a:t> biggest thing to try and remember is the special ‘equals()’ method for comparing Strings. Do not use == the results are random to say the least.</a:t>
            </a:r>
            <a:endParaRPr lang="en-US" dirty="0"/>
          </a:p>
        </p:txBody>
      </p:sp>
    </p:spTree>
    <p:extLst>
      <p:ext uri="{BB962C8B-B14F-4D97-AF65-F5344CB8AC3E}">
        <p14:creationId xmlns:p14="http://schemas.microsoft.com/office/powerpoint/2010/main" val="169431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Method substring is used to extract a portion of a string. Its parameters are ‘</a:t>
            </a:r>
            <a:r>
              <a:rPr lang="en-US" dirty="0" err="1"/>
              <a:t>beginIndex</a:t>
            </a:r>
            <a:r>
              <a:rPr lang="en-US" dirty="0"/>
              <a:t>’ (start position) and ‘</a:t>
            </a:r>
            <a:r>
              <a:rPr lang="en-US" dirty="0" err="1"/>
              <a:t>endIndex</a:t>
            </a:r>
            <a:r>
              <a:rPr lang="en-US" dirty="0"/>
              <a:t>’ , not start position and length which many will assume, especially if you come to Java from the database world.</a:t>
            </a:r>
          </a:p>
          <a:p>
            <a:r>
              <a:rPr lang="en-US" dirty="0"/>
              <a:t>The 1</a:t>
            </a:r>
            <a:r>
              <a:rPr lang="en-US" baseline="30000" dirty="0"/>
              <a:t>st</a:t>
            </a:r>
            <a:r>
              <a:rPr lang="en-US" dirty="0"/>
              <a:t> character of course is character 0.</a:t>
            </a:r>
            <a:br>
              <a:rPr lang="en-US" dirty="0"/>
            </a:br>
            <a:r>
              <a:rPr lang="en-US" dirty="0"/>
              <a:t>So you might think 2,4 means from</a:t>
            </a:r>
            <a:r>
              <a:rPr lang="en-US" baseline="0" dirty="0"/>
              <a:t> </a:t>
            </a:r>
            <a:r>
              <a:rPr lang="en-US" dirty="0"/>
              <a:t>characters 2 through 4 i.e. a 3 character String.</a:t>
            </a:r>
          </a:p>
          <a:p>
            <a:r>
              <a:rPr lang="en-US" dirty="0"/>
              <a:t>However although you might supply 2,4 what you get is from 2 ‘up to but not</a:t>
            </a:r>
            <a:r>
              <a:rPr lang="en-US" baseline="0" dirty="0"/>
              <a:t> including’ 4 </a:t>
            </a:r>
            <a:r>
              <a:rPr lang="en-US" baseline="0" dirty="0" err="1"/>
              <a:t>i.e</a:t>
            </a:r>
            <a:r>
              <a:rPr lang="en-US" baseline="0" dirty="0"/>
              <a:t> characters 2 &amp; 3.</a:t>
            </a:r>
            <a:br>
              <a:rPr lang="en-US" baseline="0" dirty="0"/>
            </a:br>
            <a:r>
              <a:rPr lang="en-US" baseline="0" dirty="0"/>
              <a:t>To begin with this is disconcerting and you suspect ‘out by 1 errors’ to crop up.</a:t>
            </a:r>
            <a:br>
              <a:rPr lang="en-US" baseline="0" dirty="0"/>
            </a:br>
            <a:r>
              <a:rPr lang="en-US" baseline="0" dirty="0"/>
              <a:t>Once you </a:t>
            </a:r>
            <a:r>
              <a:rPr lang="en-US" baseline="0" dirty="0" err="1"/>
              <a:t>realise</a:t>
            </a:r>
            <a:r>
              <a:rPr lang="en-US" baseline="0" dirty="0"/>
              <a:t> the design decision was "the numeric difference between the parameters is the number of characters you get, it makes it easy to read and write.</a:t>
            </a:r>
            <a:br>
              <a:rPr lang="en-US" baseline="0" dirty="0"/>
            </a:br>
            <a:r>
              <a:rPr lang="en-US" baseline="0" dirty="0"/>
              <a:t>e.g. </a:t>
            </a:r>
            <a:r>
              <a:rPr lang="en-US" baseline="0" dirty="0" err="1"/>
              <a:t>s.subString</a:t>
            </a:r>
            <a:r>
              <a:rPr lang="en-US" baseline="0" dirty="0"/>
              <a:t>(47,63);</a:t>
            </a:r>
          </a:p>
          <a:p>
            <a:r>
              <a:rPr lang="en-US" baseline="0" dirty="0"/>
              <a:t>63-47 = 16 so you get 16 characters, characters 47 thru 62.</a:t>
            </a:r>
            <a:r>
              <a:rPr lang="en-US" dirty="0"/>
              <a:t/>
            </a:r>
            <a:br>
              <a:rPr lang="en-US" dirty="0"/>
            </a:br>
            <a:endParaRPr lang="en-US"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a:t>The 1</a:t>
            </a:r>
            <a:r>
              <a:rPr lang="en-US" baseline="30000" dirty="0"/>
              <a:t>st</a:t>
            </a:r>
            <a:r>
              <a:rPr lang="en-US" baseline="0" dirty="0"/>
              <a:t> code sample will display ‘</a:t>
            </a:r>
            <a:r>
              <a:rPr lang="en-US" baseline="0" dirty="0" err="1"/>
              <a:t>ed</a:t>
            </a:r>
            <a:r>
              <a:rPr lang="en-US" baseline="0" dirty="0"/>
              <a:t>’ and ‘Frederic’</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a:t>The 2</a:t>
            </a:r>
            <a:r>
              <a:rPr lang="en-US" baseline="30000" dirty="0"/>
              <a:t>nd</a:t>
            </a:r>
            <a:r>
              <a:rPr lang="en-US" baseline="0" dirty="0"/>
              <a:t> code sample will display ‘Fred </a:t>
            </a:r>
            <a:r>
              <a:rPr lang="en-US" baseline="0" dirty="0" err="1"/>
              <a:t>Bloggs</a:t>
            </a:r>
            <a:r>
              <a:rPr lang="en-US" baseline="0" dirty="0"/>
              <a:t>    ’ because the trim() </a:t>
            </a:r>
            <a:r>
              <a:rPr lang="en-US" baseline="0" dirty="0" err="1"/>
              <a:t>toUpperCase</a:t>
            </a:r>
            <a:r>
              <a:rPr lang="en-US" baseline="0" dirty="0"/>
              <a:t>() and </a:t>
            </a:r>
            <a:r>
              <a:rPr lang="en-US" baseline="0" dirty="0" err="1"/>
              <a:t>toLowerCase</a:t>
            </a:r>
            <a:r>
              <a:rPr lang="en-US" baseline="0" dirty="0"/>
              <a:t>() calls all achieve nothing. These are not void methods.</a:t>
            </a:r>
          </a:p>
          <a:p>
            <a:endParaRPr lang="en-US" dirty="0"/>
          </a:p>
        </p:txBody>
      </p:sp>
    </p:spTree>
    <p:extLst>
      <p:ext uri="{BB962C8B-B14F-4D97-AF65-F5344CB8AC3E}">
        <p14:creationId xmlns:p14="http://schemas.microsoft.com/office/powerpoint/2010/main" val="103824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Just remember String is immutable, methods that appear to change one don’t.</a:t>
            </a:r>
          </a:p>
          <a:p>
            <a:r>
              <a:rPr lang="en-GB" dirty="0"/>
              <a:t>They take a copy, they change the copy, they return a reference to the changed copy leaving the original intact so any other reference to the original String does not see the change.</a:t>
            </a:r>
          </a:p>
        </p:txBody>
      </p:sp>
    </p:spTree>
    <p:extLst>
      <p:ext uri="{BB962C8B-B14F-4D97-AF65-F5344CB8AC3E}">
        <p14:creationId xmlns:p14="http://schemas.microsoft.com/office/powerpoint/2010/main" val="39964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4232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82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Just remember String is immutable, methods that appear to change one don’t.</a:t>
            </a:r>
          </a:p>
          <a:p>
            <a:r>
              <a:rPr lang="en-GB" dirty="0"/>
              <a:t>They take a copy, they change the copy, they return a reference to the changed copy leaving the original intact so any other reference to the original String does not see the change.</a:t>
            </a:r>
          </a:p>
        </p:txBody>
      </p:sp>
    </p:spTree>
    <p:extLst>
      <p:ext uri="{BB962C8B-B14F-4D97-AF65-F5344CB8AC3E}">
        <p14:creationId xmlns:p14="http://schemas.microsoft.com/office/powerpoint/2010/main" val="190591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As strings just have to be immutable – a side effect of being a ref type that behaves largely like a value type a line of code that says </a:t>
            </a:r>
            <a:br>
              <a:rPr lang="en-US" dirty="0"/>
            </a:br>
            <a:r>
              <a:rPr lang="en-US" dirty="0"/>
              <a:t>s += "a"’; </a:t>
            </a:r>
            <a:br>
              <a:rPr lang="en-US" dirty="0"/>
            </a:br>
            <a:r>
              <a:rPr lang="en-US" dirty="0"/>
              <a:t>creates a new string each time it runs.</a:t>
            </a:r>
          </a:p>
          <a:p>
            <a:r>
              <a:rPr lang="en-US" dirty="0"/>
              <a:t>So if you have to build up a string using many statements</a:t>
            </a:r>
            <a:r>
              <a:rPr lang="en-US" baseline="0" dirty="0"/>
              <a:t> it is very inefficient to start with a string and keep creating new versions of it forcing all the old versions no longer referenced to be garbage collected. S</a:t>
            </a:r>
            <a:r>
              <a:rPr lang="en-US" dirty="0"/>
              <a:t>o the Java class libraries offer a class called </a:t>
            </a:r>
            <a:r>
              <a:rPr lang="en-US" dirty="0" err="1"/>
              <a:t>StringBuilder</a:t>
            </a:r>
            <a:r>
              <a:rPr lang="en-US" dirty="0"/>
              <a:t> which is a mutable string buffer with a hugely overloaded append methods plus insert(..) , replace(..) and </a:t>
            </a:r>
            <a:r>
              <a:rPr lang="en-US" dirty="0" err="1"/>
              <a:t>toString</a:t>
            </a:r>
            <a:r>
              <a:rPr lang="en-US" dirty="0"/>
              <a:t>().</a:t>
            </a:r>
            <a:endParaRPr lang="en-GB" dirty="0"/>
          </a:p>
          <a:p>
            <a:endParaRPr lang="en-GB" dirty="0"/>
          </a:p>
        </p:txBody>
      </p:sp>
    </p:spTree>
    <p:extLst>
      <p:ext uri="{BB962C8B-B14F-4D97-AF65-F5344CB8AC3E}">
        <p14:creationId xmlns:p14="http://schemas.microsoft.com/office/powerpoint/2010/main" val="624036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7145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 id="2147483906"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0C1DA5-F3A6-4B25-9C76-11E59081E777}"/>
              </a:ext>
            </a:extLst>
          </p:cNvPr>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err="1" smtClean="0"/>
              <a:t>enums</a:t>
            </a:r>
            <a:r>
              <a:rPr lang="en-US" dirty="0" smtClean="0"/>
              <a:t> </a:t>
            </a:r>
            <a:r>
              <a:rPr lang="en-US" dirty="0" smtClean="0"/>
              <a:t/>
            </a:r>
            <a:br>
              <a:rPr lang="en-US" dirty="0" smtClean="0"/>
            </a:br>
            <a:r>
              <a:rPr lang="en-US" dirty="0" smtClean="0"/>
              <a:t>and </a:t>
            </a:r>
            <a:r>
              <a:rPr lang="en-US" dirty="0"/>
              <a:t>Strings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Strings are immutable</a:t>
            </a:r>
          </a:p>
        </p:txBody>
      </p:sp>
      <p:sp>
        <p:nvSpPr>
          <p:cNvPr id="4" name="Rectangle 3"/>
          <p:cNvSpPr/>
          <p:nvPr/>
        </p:nvSpPr>
        <p:spPr>
          <a:xfrm>
            <a:off x="1660359" y="1371528"/>
            <a:ext cx="4572000"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00"/>
                </a:solidFill>
                <a:latin typeface="Consolas" panose="020B0609020204030204" pitchFamily="49" charset="0"/>
              </a:rPr>
              <a:t>name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String(</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p:txBody>
      </p:sp>
      <p:sp>
        <p:nvSpPr>
          <p:cNvPr id="5" name="Rectangle 4"/>
          <p:cNvSpPr/>
          <p:nvPr/>
        </p:nvSpPr>
        <p:spPr>
          <a:xfrm>
            <a:off x="1660359" y="2763863"/>
            <a:ext cx="4572000"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"by"</a:t>
            </a:r>
            <a:r>
              <a:rPr lang="en-GB" sz="1600"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String(</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2A00FF"/>
                </a:solidFill>
                <a:latin typeface="Consolas" panose="020B0609020204030204" pitchFamily="49" charset="0"/>
              </a:rPr>
              <a:t>"by"</a:t>
            </a:r>
            <a:r>
              <a:rPr lang="en-GB" sz="1600" b="1" dirty="0">
                <a:solidFill>
                  <a:srgbClr val="000000"/>
                </a:solidFill>
                <a:latin typeface="Consolas" panose="020B0609020204030204" pitchFamily="49" charset="0"/>
              </a:rPr>
              <a:t>);</a:t>
            </a:r>
          </a:p>
        </p:txBody>
      </p:sp>
      <p:sp>
        <p:nvSpPr>
          <p:cNvPr id="6" name="Rectangle 5"/>
          <p:cNvSpPr/>
          <p:nvPr/>
        </p:nvSpPr>
        <p:spPr>
          <a:xfrm>
            <a:off x="1660360" y="2190805"/>
            <a:ext cx="2269957" cy="344462"/>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[0] =</a:t>
            </a:r>
            <a:r>
              <a:rPr lang="en-GB" sz="1600" dirty="0">
                <a:solidFill>
                  <a:srgbClr val="2A00FF"/>
                </a:solidFill>
                <a:latin typeface="Consolas" panose="020B0609020204030204" pitchFamily="49" charset="0"/>
              </a:rPr>
              <a:t>'R'</a:t>
            </a:r>
            <a:r>
              <a:rPr lang="en-GB" sz="1600" dirty="0">
                <a:solidFill>
                  <a:srgbClr val="000000"/>
                </a:solidFill>
                <a:latin typeface="Consolas" panose="020B0609020204030204" pitchFamily="49" charset="0"/>
              </a:rPr>
              <a:t>;  </a:t>
            </a:r>
          </a:p>
        </p:txBody>
      </p:sp>
      <p:sp>
        <p:nvSpPr>
          <p:cNvPr id="7" name="Rounded Rectangle 6"/>
          <p:cNvSpPr/>
          <p:nvPr/>
        </p:nvSpPr>
        <p:spPr>
          <a:xfrm>
            <a:off x="6545183" y="1519536"/>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8" name="Oval 7"/>
          <p:cNvSpPr/>
          <p:nvPr/>
        </p:nvSpPr>
        <p:spPr>
          <a:xfrm>
            <a:off x="7844593" y="1251902"/>
            <a:ext cx="1219198"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"Bob"</a:t>
            </a:r>
          </a:p>
        </p:txBody>
      </p:sp>
      <p:cxnSp>
        <p:nvCxnSpPr>
          <p:cNvPr id="10" name="Straight Arrow Connector 9"/>
          <p:cNvCxnSpPr>
            <a:stCxn id="7" idx="3"/>
            <a:endCxn id="8" idx="2"/>
          </p:cNvCxnSpPr>
          <p:nvPr/>
        </p:nvCxnSpPr>
        <p:spPr>
          <a:xfrm flipV="1">
            <a:off x="7299161" y="1572742"/>
            <a:ext cx="545432" cy="92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900741" y="2816003"/>
            <a:ext cx="1307427" cy="641680"/>
          </a:xfrm>
          <a:prstGeom prst="ellipse">
            <a:avLst/>
          </a:prstGeom>
          <a:solidFill>
            <a:srgbClr val="7E007C">
              <a:alpha val="25000"/>
            </a:srgbClr>
          </a:solidFill>
          <a:ln w="19050">
            <a:solidFill>
              <a:srgbClr val="004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solidFill>
                  <a:schemeClr val="tx1"/>
                </a:solidFill>
                <a:cs typeface="Arial" pitchFamily="34" charset="0"/>
              </a:rPr>
              <a:t>"Bobby"</a:t>
            </a:r>
          </a:p>
        </p:txBody>
      </p:sp>
      <p:cxnSp>
        <p:nvCxnSpPr>
          <p:cNvPr id="19" name="Straight Arrow Connector 18"/>
          <p:cNvCxnSpPr>
            <a:stCxn id="7" idx="2"/>
            <a:endCxn id="12" idx="1"/>
          </p:cNvCxnSpPr>
          <p:nvPr/>
        </p:nvCxnSpPr>
        <p:spPr>
          <a:xfrm>
            <a:off x="6922172" y="1811925"/>
            <a:ext cx="1170036" cy="1098051"/>
          </a:xfrm>
          <a:prstGeom prst="straightConnector1">
            <a:avLst/>
          </a:prstGeom>
          <a:ln w="19050">
            <a:solidFill>
              <a:srgbClr val="7E007C"/>
            </a:solidFill>
            <a:tailEnd type="triangle"/>
          </a:ln>
        </p:spPr>
        <p:style>
          <a:lnRef idx="1">
            <a:schemeClr val="accent6"/>
          </a:lnRef>
          <a:fillRef idx="2">
            <a:schemeClr val="accent6"/>
          </a:fillRef>
          <a:effectRef idx="1">
            <a:schemeClr val="accent6"/>
          </a:effectRef>
          <a:fontRef idx="minor">
            <a:schemeClr val="dk1"/>
          </a:fontRef>
        </p:style>
      </p:cxnSp>
      <p:sp>
        <p:nvSpPr>
          <p:cNvPr id="21" name="TextBox 20"/>
          <p:cNvSpPr txBox="1"/>
          <p:nvPr/>
        </p:nvSpPr>
        <p:spPr>
          <a:xfrm>
            <a:off x="3465093" y="2072536"/>
            <a:ext cx="596638" cy="646331"/>
          </a:xfrm>
          <a:prstGeom prst="rect">
            <a:avLst/>
          </a:prstGeom>
          <a:noFill/>
        </p:spPr>
        <p:txBody>
          <a:bodyPr wrap="none" rtlCol="0">
            <a:spAutoFit/>
          </a:bodyPr>
          <a:lstStyle/>
          <a:p>
            <a:r>
              <a:rPr lang="en-GB" sz="3600" dirty="0">
                <a:solidFill>
                  <a:srgbClr val="FF0000"/>
                </a:solidFill>
                <a:latin typeface="Consolas" panose="020B0609020204030204" pitchFamily="49" charset="0"/>
                <a:sym typeface="Wingdings" panose="05000000000000000000" pitchFamily="2" charset="2"/>
              </a:rPr>
              <a:t></a:t>
            </a:r>
            <a:endParaRPr lang="en-GB" sz="3600" dirty="0">
              <a:solidFill>
                <a:srgbClr val="FF0000"/>
              </a:solidFill>
              <a:latin typeface="Courier New" pitchFamily="49" charset="0"/>
              <a:cs typeface="Courier New" pitchFamily="49" charset="0"/>
            </a:endParaRPr>
          </a:p>
        </p:txBody>
      </p:sp>
      <p:sp>
        <p:nvSpPr>
          <p:cNvPr id="22" name="Rectangle 21"/>
          <p:cNvSpPr/>
          <p:nvPr/>
        </p:nvSpPr>
        <p:spPr>
          <a:xfrm>
            <a:off x="1660359" y="3749728"/>
            <a:ext cx="8253663" cy="255454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i="1" dirty="0">
                <a:solidFill>
                  <a:srgbClr val="000000"/>
                </a:solidFill>
                <a:latin typeface="Consolas" panose="020B0609020204030204" pitchFamily="49" charset="0"/>
              </a:rPr>
              <a:t>    </a:t>
            </a:r>
            <a:r>
              <a:rPr lang="en-GB" sz="1600" i="1" dirty="0" err="1">
                <a:solidFill>
                  <a:srgbClr val="000000"/>
                </a:solidFill>
                <a:latin typeface="Consolas" panose="020B0609020204030204" pitchFamily="49" charset="0"/>
              </a:rPr>
              <a:t>changeName</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name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changeName</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"Bobby"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3" name="Rounded Rectangle 22"/>
          <p:cNvSpPr/>
          <p:nvPr/>
        </p:nvSpPr>
        <p:spPr>
          <a:xfrm>
            <a:off x="6922171" y="4174505"/>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24" name="Oval 23"/>
          <p:cNvSpPr/>
          <p:nvPr/>
        </p:nvSpPr>
        <p:spPr>
          <a:xfrm>
            <a:off x="8221581" y="3906871"/>
            <a:ext cx="1219198"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"Bob"</a:t>
            </a:r>
          </a:p>
        </p:txBody>
      </p:sp>
      <p:cxnSp>
        <p:nvCxnSpPr>
          <p:cNvPr id="25" name="Straight Arrow Connector 24"/>
          <p:cNvCxnSpPr>
            <a:stCxn id="23" idx="3"/>
            <a:endCxn id="24" idx="2"/>
          </p:cNvCxnSpPr>
          <p:nvPr/>
        </p:nvCxnSpPr>
        <p:spPr>
          <a:xfrm flipV="1">
            <a:off x="7676149" y="4227711"/>
            <a:ext cx="545432" cy="92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77729" y="5470972"/>
            <a:ext cx="1307427" cy="641680"/>
          </a:xfrm>
          <a:prstGeom prst="ellipse">
            <a:avLst/>
          </a:prstGeom>
          <a:solidFill>
            <a:srgbClr val="7E007C">
              <a:alpha val="25000"/>
            </a:srgbClr>
          </a:solidFill>
          <a:ln w="19050">
            <a:solidFill>
              <a:srgbClr val="004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solidFill>
                  <a:schemeClr val="tx1"/>
                </a:solidFill>
                <a:cs typeface="Arial" pitchFamily="34" charset="0"/>
              </a:rPr>
              <a:t>"Bobby"</a:t>
            </a:r>
          </a:p>
        </p:txBody>
      </p:sp>
      <p:cxnSp>
        <p:nvCxnSpPr>
          <p:cNvPr id="27" name="Straight Arrow Connector 26"/>
          <p:cNvCxnSpPr>
            <a:stCxn id="28" idx="3"/>
            <a:endCxn id="26" idx="2"/>
          </p:cNvCxnSpPr>
          <p:nvPr/>
        </p:nvCxnSpPr>
        <p:spPr>
          <a:xfrm flipV="1">
            <a:off x="7668130" y="5791812"/>
            <a:ext cx="609599" cy="44866"/>
          </a:xfrm>
          <a:prstGeom prst="straightConnector1">
            <a:avLst/>
          </a:prstGeom>
          <a:ln w="19050">
            <a:solidFill>
              <a:srgbClr val="7E007C"/>
            </a:solidFill>
            <a:tailEnd type="triangle"/>
          </a:ln>
        </p:spPr>
        <p:style>
          <a:lnRef idx="1">
            <a:schemeClr val="accent6"/>
          </a:lnRef>
          <a:fillRef idx="2">
            <a:schemeClr val="accent6"/>
          </a:fillRef>
          <a:effectRef idx="1">
            <a:schemeClr val="accent6"/>
          </a:effectRef>
          <a:fontRef idx="minor">
            <a:schemeClr val="dk1"/>
          </a:fontRef>
        </p:style>
      </p:cxnSp>
      <p:sp>
        <p:nvSpPr>
          <p:cNvPr id="28" name="Rounded Rectangle 27"/>
          <p:cNvSpPr/>
          <p:nvPr/>
        </p:nvSpPr>
        <p:spPr>
          <a:xfrm>
            <a:off x="6914151" y="5690484"/>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2" name="Rounded Rectangular Callout 1"/>
          <p:cNvSpPr/>
          <p:nvPr/>
        </p:nvSpPr>
        <p:spPr>
          <a:xfrm>
            <a:off x="5518950" y="1714271"/>
            <a:ext cx="656947" cy="378881"/>
          </a:xfrm>
          <a:prstGeom prst="wedgeRoundRectCallout">
            <a:avLst>
              <a:gd name="adj1" fmla="val -70833"/>
              <a:gd name="adj2" fmla="val -26539"/>
              <a:gd name="adj3" fmla="val 16667"/>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cs typeface="Arial" pitchFamily="34" charset="0"/>
              </a:rPr>
              <a:t>Is like</a:t>
            </a:r>
          </a:p>
        </p:txBody>
      </p:sp>
      <p:sp>
        <p:nvSpPr>
          <p:cNvPr id="20" name="Rounded Rectangular Callout 19"/>
          <p:cNvSpPr/>
          <p:nvPr/>
        </p:nvSpPr>
        <p:spPr>
          <a:xfrm>
            <a:off x="5422773" y="3100665"/>
            <a:ext cx="656947" cy="378881"/>
          </a:xfrm>
          <a:prstGeom prst="wedgeRoundRectCallout">
            <a:avLst>
              <a:gd name="adj1" fmla="val -70833"/>
              <a:gd name="adj2" fmla="val -26539"/>
              <a:gd name="adj3" fmla="val 16667"/>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cs typeface="Arial" pitchFamily="34" charset="0"/>
              </a:rPr>
              <a:t>Is like</a:t>
            </a:r>
          </a:p>
        </p:txBody>
      </p:sp>
    </p:spTree>
    <p:extLst>
      <p:ext uri="{BB962C8B-B14F-4D97-AF65-F5344CB8AC3E}">
        <p14:creationId xmlns:p14="http://schemas.microsoft.com/office/powerpoint/2010/main" val="29336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err="1">
                <a:latin typeface="+mj-lt"/>
              </a:rPr>
              <a:t>StringBuilder</a:t>
            </a:r>
            <a:endParaRPr lang="en-GB" b="1" dirty="0">
              <a:latin typeface="+mj-lt"/>
            </a:endParaRPr>
          </a:p>
        </p:txBody>
      </p:sp>
      <p:sp>
        <p:nvSpPr>
          <p:cNvPr id="2" name="Text Placeholder 1"/>
          <p:cNvSpPr>
            <a:spLocks noGrp="1"/>
          </p:cNvSpPr>
          <p:nvPr>
            <p:ph idx="1"/>
          </p:nvPr>
        </p:nvSpPr>
        <p:spPr/>
        <p:txBody>
          <a:bodyPr/>
          <a:lstStyle/>
          <a:p>
            <a:r>
              <a:rPr lang="en-GB" b="1" dirty="0">
                <a:latin typeface="+mn-lt"/>
              </a:rPr>
              <a:t>StringBuilder is a mutable String buffer</a:t>
            </a:r>
          </a:p>
          <a:p>
            <a:pPr marL="342000" indent="-342900">
              <a:buFont typeface="Arial" panose="020B0604020202020204" pitchFamily="34" charset="0"/>
              <a:buChar char="•"/>
            </a:pPr>
            <a:r>
              <a:rPr lang="en-GB" dirty="0"/>
              <a:t>Key Java methods:</a:t>
            </a:r>
            <a:r>
              <a:rPr lang="en-GB" sz="2400" dirty="0"/>
              <a:t> </a:t>
            </a:r>
            <a:r>
              <a:rPr lang="en-GB" sz="1800" dirty="0">
                <a:latin typeface="Lucida Console" pitchFamily="49" charset="0"/>
              </a:rPr>
              <a:t>append(), insert(), replace(), delete()</a:t>
            </a:r>
            <a:endParaRPr lang="en-GB" dirty="0">
              <a:latin typeface="Lucida Console" pitchFamily="49" charset="0"/>
            </a:endParaRPr>
          </a:p>
          <a:p>
            <a:pPr marL="342000" indent="-342900">
              <a:buFont typeface="Arial" panose="020B0604020202020204" pitchFamily="34" charset="0"/>
              <a:buChar char="•"/>
            </a:pPr>
            <a:r>
              <a:rPr lang="en-GB" dirty="0"/>
              <a:t>Key C# methods:    </a:t>
            </a:r>
            <a:r>
              <a:rPr lang="en-GB" sz="1800" dirty="0">
                <a:latin typeface="Lucida Console" pitchFamily="49" charset="0"/>
              </a:rPr>
              <a:t>Append(), Insert(), Replace(), Remove()</a:t>
            </a:r>
            <a:endParaRPr lang="en-GB" dirty="0">
              <a:latin typeface="Lucida Console" pitchFamily="49" charset="0"/>
            </a:endParaRPr>
          </a:p>
          <a:p>
            <a:endParaRPr lang="en-GB" dirty="0"/>
          </a:p>
        </p:txBody>
      </p:sp>
      <p:sp>
        <p:nvSpPr>
          <p:cNvPr id="4" name="Rectangle 3"/>
          <p:cNvSpPr/>
          <p:nvPr/>
        </p:nvSpPr>
        <p:spPr>
          <a:xfrm>
            <a:off x="2029326" y="2957025"/>
            <a:ext cx="5414212" cy="107721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StringBuilder</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sb</a:t>
            </a:r>
            <a:r>
              <a:rPr lang="en-GB" sz="1600" dirty="0">
                <a:solidFill>
                  <a:srgbClr val="6A3E3E"/>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StringBuilder</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endParaRPr lang="en-GB" sz="1600" dirty="0">
              <a:solidFill>
                <a:srgbClr val="6A3E3E"/>
              </a:solidFill>
              <a:latin typeface="Consolas" panose="020B0609020204030204" pitchFamily="49" charset="0"/>
            </a:endParaRP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sb</a:t>
            </a:r>
            <a:r>
              <a:rPr lang="en-GB" sz="1600" dirty="0" err="1">
                <a:solidFill>
                  <a:srgbClr val="000000"/>
                </a:solidFill>
                <a:latin typeface="Consolas" panose="020B0609020204030204" pitchFamily="49" charset="0"/>
              </a:rPr>
              <a:t>.append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"by"</a:t>
            </a:r>
            <a:r>
              <a:rPr lang="en-GB" sz="1600" dirty="0">
                <a:solidFill>
                  <a:srgbClr val="000000"/>
                </a:solidFill>
                <a:latin typeface="Consolas" panose="020B0609020204030204" pitchFamily="49" charset="0"/>
              </a:rPr>
              <a:t>);</a:t>
            </a:r>
          </a:p>
        </p:txBody>
      </p:sp>
      <p:sp>
        <p:nvSpPr>
          <p:cNvPr id="5" name="Rounded Rectangle 4"/>
          <p:cNvSpPr/>
          <p:nvPr/>
        </p:nvSpPr>
        <p:spPr>
          <a:xfrm>
            <a:off x="7636043" y="3056496"/>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tx1"/>
                </a:solidFill>
                <a:latin typeface="Arial" pitchFamily="34" charset="0"/>
                <a:cs typeface="Arial" pitchFamily="34" charset="0"/>
              </a:rPr>
              <a:t>sb</a:t>
            </a:r>
            <a:endParaRPr lang="en-GB" sz="1600" dirty="0">
              <a:solidFill>
                <a:schemeClr val="tx1"/>
              </a:solidFill>
              <a:latin typeface="Arial" pitchFamily="34" charset="0"/>
              <a:cs typeface="Arial" pitchFamily="34" charset="0"/>
            </a:endParaRPr>
          </a:p>
        </p:txBody>
      </p:sp>
      <p:sp>
        <p:nvSpPr>
          <p:cNvPr id="6" name="Oval 5"/>
          <p:cNvSpPr/>
          <p:nvPr/>
        </p:nvSpPr>
        <p:spPr>
          <a:xfrm>
            <a:off x="8935453" y="2788862"/>
            <a:ext cx="1491914" cy="6416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"Bob"</a:t>
            </a:r>
          </a:p>
        </p:txBody>
      </p:sp>
      <p:cxnSp>
        <p:nvCxnSpPr>
          <p:cNvPr id="7" name="Straight Arrow Connector 6"/>
          <p:cNvCxnSpPr>
            <a:stCxn id="5" idx="3"/>
            <a:endCxn id="6" idx="2"/>
          </p:cNvCxnSpPr>
          <p:nvPr/>
        </p:nvCxnSpPr>
        <p:spPr>
          <a:xfrm flipV="1">
            <a:off x="8390021" y="3109702"/>
            <a:ext cx="545432" cy="92988"/>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8" name="Rectangle 7"/>
          <p:cNvSpPr/>
          <p:nvPr/>
        </p:nvSpPr>
        <p:spPr>
          <a:xfrm>
            <a:off x="2021306" y="4323742"/>
            <a:ext cx="3449052" cy="33855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sb</a:t>
            </a:r>
            <a:r>
              <a:rPr lang="en-GB" sz="1600" dirty="0" err="1">
                <a:solidFill>
                  <a:srgbClr val="000000"/>
                </a:solidFill>
                <a:latin typeface="Consolas" panose="020B0609020204030204" pitchFamily="49" charset="0"/>
              </a:rPr>
              <a:t>.toString</a:t>
            </a:r>
            <a:r>
              <a:rPr lang="en-GB" sz="1600" dirty="0">
                <a:solidFill>
                  <a:srgbClr val="000000"/>
                </a:solidFill>
                <a:latin typeface="Consolas" panose="020B0609020204030204" pitchFamily="49" charset="0"/>
              </a:rPr>
              <a:t>();</a:t>
            </a:r>
          </a:p>
        </p:txBody>
      </p:sp>
      <p:sp>
        <p:nvSpPr>
          <p:cNvPr id="9" name="Oval 8"/>
          <p:cNvSpPr/>
          <p:nvPr/>
        </p:nvSpPr>
        <p:spPr>
          <a:xfrm>
            <a:off x="8935453" y="2788862"/>
            <a:ext cx="1491915"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"Bobby"</a:t>
            </a:r>
          </a:p>
        </p:txBody>
      </p:sp>
    </p:spTree>
    <p:extLst>
      <p:ext uri="{BB962C8B-B14F-4D97-AF65-F5344CB8AC3E}">
        <p14:creationId xmlns:p14="http://schemas.microsoft.com/office/powerpoint/2010/main" val="298108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683927" y="6082715"/>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class StringBuilder - Examples</a:t>
            </a:r>
          </a:p>
        </p:txBody>
      </p:sp>
      <p:sp>
        <p:nvSpPr>
          <p:cNvPr id="26630" name="Rectangle 6"/>
          <p:cNvSpPr>
            <a:spLocks noGrp="1" noChangeArrowheads="1"/>
          </p:cNvSpPr>
          <p:nvPr>
            <p:ph idx="1"/>
          </p:nvPr>
        </p:nvSpPr>
        <p:spPr/>
        <p:txBody>
          <a:bodyPr/>
          <a:lstStyle/>
          <a:p>
            <a:pPr marL="342900" indent="-342900">
              <a:buFont typeface="Arial" panose="020B0604020202020204" pitchFamily="34" charset="0"/>
              <a:buChar char="•"/>
            </a:pPr>
            <a:r>
              <a:rPr lang="en-US" b="1" dirty="0"/>
              <a:t>Don’t write this?</a:t>
            </a:r>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b="1" dirty="0"/>
              <a:t>String’s have to be immutable</a:t>
            </a:r>
          </a:p>
          <a:p>
            <a:pPr marL="684000" indent="-342900">
              <a:buFont typeface="Arial" panose="020B0604020202020204" pitchFamily="34" charset="0"/>
              <a:buChar char="•"/>
            </a:pPr>
            <a:r>
              <a:rPr lang="en-US" dirty="0"/>
              <a:t>Any change creates a new string. Old one will be garbage collected</a:t>
            </a:r>
          </a:p>
          <a:p>
            <a:pPr marL="684000" indent="-342900">
              <a:buFont typeface="Arial" panose="020B0604020202020204" pitchFamily="34" charset="0"/>
              <a:buChar char="•"/>
            </a:pPr>
            <a:r>
              <a:rPr lang="en-US" dirty="0" err="1"/>
              <a:t>StringBuilder</a:t>
            </a:r>
            <a:r>
              <a:rPr lang="en-US" dirty="0"/>
              <a:t> Uses a buffer space in memory</a:t>
            </a:r>
            <a:r>
              <a:rPr lang="en-US" dirty="0">
                <a:latin typeface="Lucida Console" pitchFamily="49" charset="0"/>
              </a:rPr>
              <a:t> </a:t>
            </a:r>
          </a:p>
        </p:txBody>
      </p:sp>
      <p:sp>
        <p:nvSpPr>
          <p:cNvPr id="875531" name="Rectangle 11"/>
          <p:cNvSpPr>
            <a:spLocks noChangeArrowheads="1"/>
          </p:cNvSpPr>
          <p:nvPr/>
        </p:nvSpPr>
        <p:spPr bwMode="auto">
          <a:xfrm>
            <a:off x="668624" y="1793736"/>
            <a:ext cx="4567945" cy="132087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sz="1600" dirty="0">
                <a:latin typeface="Lucida Console" pitchFamily="49" charset="0"/>
              </a:rPr>
              <a:t>String</a:t>
            </a:r>
            <a:r>
              <a:rPr lang="en-US" sz="1600" dirty="0">
                <a:solidFill>
                  <a:srgbClr val="0000FF"/>
                </a:solidFill>
                <a:latin typeface="Lucida Console" pitchFamily="49" charset="0"/>
              </a:rPr>
              <a:t> </a:t>
            </a:r>
            <a:r>
              <a:rPr lang="en-US" sz="1600" dirty="0">
                <a:solidFill>
                  <a:srgbClr val="000000"/>
                </a:solidFill>
                <a:latin typeface="Lucida Console" pitchFamily="49" charset="0"/>
              </a:rPr>
              <a:t>s = "Fred";</a:t>
            </a:r>
            <a:br>
              <a:rPr lang="en-US" sz="1600" dirty="0">
                <a:solidFill>
                  <a:srgbClr val="000000"/>
                </a:solidFill>
                <a:latin typeface="Lucida Console" pitchFamily="49" charset="0"/>
              </a:rPr>
            </a:br>
            <a:r>
              <a:rPr lang="en-US" sz="1600" dirty="0">
                <a:solidFill>
                  <a:srgbClr val="0000FF"/>
                </a:solidFill>
                <a:latin typeface="Lucida Console" pitchFamily="49" charset="0"/>
              </a:rPr>
              <a:t>for </a:t>
            </a:r>
            <a:r>
              <a:rPr lang="en-US" sz="1600" dirty="0">
                <a:latin typeface="Lucida Console" pitchFamily="49" charset="0"/>
              </a:rPr>
              <a:t>(</a:t>
            </a:r>
            <a:r>
              <a:rPr lang="en-US" sz="1600" dirty="0" err="1">
                <a:solidFill>
                  <a:srgbClr val="0000FF"/>
                </a:solidFill>
                <a:latin typeface="Lucida Console" pitchFamily="49" charset="0"/>
              </a:rPr>
              <a:t>int</a:t>
            </a:r>
            <a:r>
              <a:rPr lang="en-US" sz="1600" dirty="0">
                <a:solidFill>
                  <a:srgbClr val="0000FF"/>
                </a:solidFill>
                <a:latin typeface="Lucida Console" pitchFamily="49" charset="0"/>
              </a:rPr>
              <a:t>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&lt; 200;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a:t>
            </a:r>
          </a:p>
          <a:p>
            <a:pPr defTabSz="739775" eaLnBrk="0" hangingPunct="0">
              <a:defRPr/>
            </a:pPr>
            <a:r>
              <a:rPr lang="en-US" sz="1600" dirty="0">
                <a:solidFill>
                  <a:srgbClr val="000000"/>
                </a:solidFill>
                <a:latin typeface="Lucida Console" pitchFamily="49" charset="0"/>
              </a:rPr>
              <a:t>  s += "a"; </a:t>
            </a:r>
          </a:p>
          <a:p>
            <a:pPr defTabSz="739775" eaLnBrk="0" hangingPunct="0">
              <a:defRPr/>
            </a:pPr>
            <a:r>
              <a:rPr lang="en-US" sz="1600" dirty="0">
                <a:solidFill>
                  <a:srgbClr val="000000"/>
                </a:solidFill>
                <a:latin typeface="Lucida Console" pitchFamily="49" charset="0"/>
              </a:rPr>
              <a:t>}</a:t>
            </a:r>
            <a:br>
              <a:rPr lang="en-US" sz="1600" dirty="0">
                <a:solidFill>
                  <a:srgbClr val="000000"/>
                </a:solidFill>
                <a:latin typeface="Lucida Console" pitchFamily="49" charset="0"/>
              </a:rPr>
            </a:b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(s);</a:t>
            </a:r>
          </a:p>
        </p:txBody>
      </p:sp>
      <p:sp>
        <p:nvSpPr>
          <p:cNvPr id="26651" name="Text Box 16"/>
          <p:cNvSpPr txBox="1">
            <a:spLocks noChangeArrowheads="1"/>
          </p:cNvSpPr>
          <p:nvPr/>
        </p:nvSpPr>
        <p:spPr bwMode="auto">
          <a:xfrm>
            <a:off x="5619404" y="2466173"/>
            <a:ext cx="3258790" cy="1077218"/>
          </a:xfrm>
          <a:prstGeom prst="rect">
            <a:avLst/>
          </a:prstGeom>
          <a:solidFill>
            <a:srgbClr val="F1CDFF"/>
          </a:solidFill>
          <a:ln w="19050">
            <a:solidFill>
              <a:schemeClr val="tx1"/>
            </a:solidFill>
            <a:miter lim="800000"/>
            <a:headEnd/>
            <a:tailEnd/>
          </a:ln>
        </p:spPr>
        <p:txBody>
          <a:bodyPr wrap="square">
            <a:spAutoFit/>
          </a:bodyPr>
          <a:lstStyle/>
          <a:p>
            <a:pPr algn="ctr" eaLnBrk="0" hangingPunct="0">
              <a:spcBef>
                <a:spcPct val="50000"/>
              </a:spcBef>
            </a:pPr>
            <a:r>
              <a:rPr lang="en-GB" sz="1600" dirty="0"/>
              <a:t>But generates 200 string objects  to be garbage collected</a:t>
            </a:r>
            <a:br>
              <a:rPr lang="en-GB" sz="1600" dirty="0"/>
            </a:br>
            <a:r>
              <a:rPr lang="en-GB" sz="1600" dirty="0"/>
              <a:t>(VERY INEFFICIENT)</a:t>
            </a:r>
          </a:p>
        </p:txBody>
      </p:sp>
      <p:sp>
        <p:nvSpPr>
          <p:cNvPr id="26643" name="Text Box 22"/>
          <p:cNvSpPr txBox="1">
            <a:spLocks noChangeArrowheads="1"/>
          </p:cNvSpPr>
          <p:nvPr/>
        </p:nvSpPr>
        <p:spPr bwMode="auto">
          <a:xfrm>
            <a:off x="5602780" y="1793737"/>
            <a:ext cx="3260901" cy="584775"/>
          </a:xfrm>
          <a:prstGeom prst="rect">
            <a:avLst/>
          </a:prstGeom>
          <a:solidFill>
            <a:srgbClr val="F1CDFF"/>
          </a:solidFill>
          <a:ln w="19050">
            <a:solidFill>
              <a:schemeClr val="tx1"/>
            </a:solidFill>
            <a:miter lim="800000"/>
            <a:headEnd/>
            <a:tailEnd/>
          </a:ln>
        </p:spPr>
        <p:txBody>
          <a:bodyPr wrap="square">
            <a:spAutoFit/>
          </a:bodyPr>
          <a:lstStyle/>
          <a:p>
            <a:pPr algn="ctr" eaLnBrk="0" hangingPunct="0">
              <a:spcBef>
                <a:spcPct val="50000"/>
              </a:spcBef>
            </a:pPr>
            <a:r>
              <a:rPr lang="en-GB" sz="1600" dirty="0"/>
              <a:t>It would display ‘Fred’ followed by 200 ‘a’s</a:t>
            </a:r>
          </a:p>
        </p:txBody>
      </p:sp>
      <p:sp>
        <p:nvSpPr>
          <p:cNvPr id="875551" name="Rectangle 31"/>
          <p:cNvSpPr>
            <a:spLocks noChangeArrowheads="1"/>
          </p:cNvSpPr>
          <p:nvPr/>
        </p:nvSpPr>
        <p:spPr bwMode="auto">
          <a:xfrm>
            <a:off x="603970" y="4964446"/>
            <a:ext cx="7479513" cy="1567096"/>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sz="1600" dirty="0" err="1">
                <a:solidFill>
                  <a:srgbClr val="000000"/>
                </a:solidFill>
                <a:latin typeface="Lucida Console" pitchFamily="49" charset="0"/>
              </a:rPr>
              <a:t>StringBuilder</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sb</a:t>
            </a:r>
            <a:r>
              <a:rPr lang="en-US" sz="1600" dirty="0">
                <a:solidFill>
                  <a:srgbClr val="000000"/>
                </a:solidFill>
                <a:latin typeface="Lucida Console" pitchFamily="49" charset="0"/>
              </a:rPr>
              <a:t> = </a:t>
            </a:r>
            <a:r>
              <a:rPr lang="en-US" sz="1600" dirty="0">
                <a:solidFill>
                  <a:srgbClr val="0000FF"/>
                </a:solidFill>
                <a:latin typeface="Lucida Console" pitchFamily="49" charset="0"/>
              </a:rPr>
              <a:t>new</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StringBuilder</a:t>
            </a:r>
            <a:r>
              <a:rPr lang="en-US" sz="1600" dirty="0">
                <a:solidFill>
                  <a:srgbClr val="000000"/>
                </a:solidFill>
                <a:latin typeface="Lucida Console" pitchFamily="49" charset="0"/>
              </a:rPr>
              <a:t>("Fred");</a:t>
            </a:r>
            <a:br>
              <a:rPr lang="en-US" sz="1600" dirty="0">
                <a:solidFill>
                  <a:srgbClr val="000000"/>
                </a:solidFill>
                <a:latin typeface="Lucida Console" pitchFamily="49" charset="0"/>
              </a:rPr>
            </a:br>
            <a:r>
              <a:rPr lang="en-US" sz="1600" dirty="0">
                <a:solidFill>
                  <a:srgbClr val="0000FF"/>
                </a:solidFill>
                <a:latin typeface="Lucida Console" pitchFamily="49" charset="0"/>
              </a:rPr>
              <a:t>for</a:t>
            </a:r>
            <a:r>
              <a:rPr lang="en-US" sz="1600" dirty="0">
                <a:solidFill>
                  <a:srgbClr val="000000"/>
                </a:solidFill>
                <a:latin typeface="Lucida Console" pitchFamily="49" charset="0"/>
              </a:rPr>
              <a:t>(</a:t>
            </a:r>
            <a:r>
              <a:rPr lang="en-US" sz="1600" dirty="0" err="1">
                <a:solidFill>
                  <a:srgbClr val="0000FF"/>
                </a:solidFill>
                <a:latin typeface="Lucida Console" pitchFamily="49" charset="0"/>
              </a:rPr>
              <a:t>int</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&lt; 200;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a:t>
            </a:r>
          </a:p>
          <a:p>
            <a:pPr defTabSz="739775" eaLnBrk="0" hangingPunct="0">
              <a:defRPr/>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sb.append</a:t>
            </a:r>
            <a:r>
              <a:rPr lang="en-US" sz="1600" dirty="0">
                <a:solidFill>
                  <a:srgbClr val="000000"/>
                </a:solidFill>
                <a:latin typeface="Lucida Console" pitchFamily="49" charset="0"/>
              </a:rPr>
              <a:t>("a"); </a:t>
            </a:r>
          </a:p>
          <a:p>
            <a:pPr defTabSz="739775" eaLnBrk="0" hangingPunct="0">
              <a:defRPr/>
            </a:pPr>
            <a:r>
              <a:rPr lang="en-US" sz="1600" dirty="0">
                <a:solidFill>
                  <a:srgbClr val="000000"/>
                </a:solidFill>
                <a:latin typeface="Lucida Console" pitchFamily="49" charset="0"/>
              </a:rPr>
              <a:t>}</a:t>
            </a:r>
            <a:br>
              <a:rPr lang="en-US" sz="1600" dirty="0">
                <a:solidFill>
                  <a:srgbClr val="000000"/>
                </a:solidFill>
                <a:latin typeface="Lucida Console" pitchFamily="49" charset="0"/>
              </a:rPr>
            </a:br>
            <a:endParaRPr lang="en-US" sz="1600" dirty="0">
              <a:solidFill>
                <a:srgbClr val="000000"/>
              </a:solidFill>
              <a:latin typeface="Lucida Console" pitchFamily="49" charset="0"/>
            </a:endParaRPr>
          </a:p>
          <a:p>
            <a:pPr defTabSz="739775" eaLnBrk="0" hangingPunct="0">
              <a:defRPr/>
            </a:pP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sb.toString</a:t>
            </a:r>
            <a:r>
              <a:rPr lang="en-US" sz="1600" dirty="0">
                <a:solidFill>
                  <a:srgbClr val="000000"/>
                </a:solidFill>
                <a:latin typeface="Lucida Console" pitchFamily="49" charset="0"/>
              </a:rPr>
              <a:t>());</a:t>
            </a:r>
          </a:p>
        </p:txBody>
      </p:sp>
      <p:sp>
        <p:nvSpPr>
          <p:cNvPr id="31" name="Rectangle 5"/>
          <p:cNvSpPr>
            <a:spLocks noChangeArrowheads="1"/>
          </p:cNvSpPr>
          <p:nvPr/>
        </p:nvSpPr>
        <p:spPr bwMode="hidden">
          <a:xfrm>
            <a:off x="5969331" y="5744625"/>
            <a:ext cx="2656114" cy="582211"/>
          </a:xfrm>
          <a:prstGeom prst="rect">
            <a:avLst/>
          </a:prstGeom>
          <a:solidFill>
            <a:srgbClr val="A9EEFF"/>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600" dirty="0" err="1">
                <a:solidFill>
                  <a:srgbClr val="000000"/>
                </a:solidFill>
                <a:latin typeface="Lucida Console" pitchFamily="49" charset="0"/>
                <a:ea typeface="Times New Roman" pitchFamily="18" charset="0"/>
                <a:cs typeface="Courier New" pitchFamily="49" charset="0"/>
              </a:rPr>
              <a:t>Fredaaaa</a:t>
            </a:r>
            <a:r>
              <a:rPr lang="en-GB" sz="1600" dirty="0" err="1">
                <a:solidFill>
                  <a:srgbClr val="FF0000"/>
                </a:solidFill>
                <a:latin typeface="Lucida Console" pitchFamily="49" charset="0"/>
                <a:ea typeface="Times New Roman" pitchFamily="18" charset="0"/>
                <a:cs typeface="Courier New" pitchFamily="49" charset="0"/>
              </a:rPr>
              <a:t>pp</a:t>
            </a:r>
            <a:r>
              <a:rPr lang="en-GB" sz="1600" dirty="0" err="1">
                <a:solidFill>
                  <a:srgbClr val="000000"/>
                </a:solidFill>
                <a:latin typeface="Lucida Console" pitchFamily="49" charset="0"/>
                <a:ea typeface="Times New Roman" pitchFamily="18" charset="0"/>
                <a:cs typeface="Courier New" pitchFamily="49" charset="0"/>
              </a:rPr>
              <a:t>aa</a:t>
            </a:r>
            <a:r>
              <a:rPr lang="en-GB" sz="1600" dirty="0" err="1">
                <a:solidFill>
                  <a:srgbClr val="FF0000"/>
                </a:solidFill>
                <a:latin typeface="Lucida Console" pitchFamily="49" charset="0"/>
                <a:ea typeface="Times New Roman" pitchFamily="18" charset="0"/>
                <a:cs typeface="Courier New" pitchFamily="49" charset="0"/>
              </a:rPr>
              <a:t>zzzzz</a:t>
            </a:r>
            <a:r>
              <a:rPr lang="en-GB" sz="1600" dirty="0">
                <a:solidFill>
                  <a:srgbClr val="FF0000"/>
                </a:solidFill>
                <a:latin typeface="Lucida Console" pitchFamily="49" charset="0"/>
                <a:ea typeface="Times New Roman" pitchFamily="18" charset="0"/>
                <a:cs typeface="Courier New" pitchFamily="49" charset="0"/>
              </a:rPr>
              <a:t/>
            </a:r>
            <a:br>
              <a:rPr lang="en-GB" sz="1600" dirty="0">
                <a:solidFill>
                  <a:srgbClr val="FF0000"/>
                </a:solidFill>
                <a:latin typeface="Lucida Console" pitchFamily="49" charset="0"/>
                <a:ea typeface="Times New Roman" pitchFamily="18" charset="0"/>
                <a:cs typeface="Courier New" pitchFamily="49" charset="0"/>
              </a:rPr>
            </a:br>
            <a:r>
              <a:rPr lang="en-GB" sz="1600" dirty="0" err="1">
                <a:solidFill>
                  <a:srgbClr val="000000"/>
                </a:solidFill>
                <a:latin typeface="Lucida Console" pitchFamily="49" charset="0"/>
                <a:ea typeface="Times New Roman" pitchFamily="18" charset="0"/>
                <a:cs typeface="Courier New" pitchFamily="49" charset="0"/>
              </a:rPr>
              <a:t>aaaaaaaaa</a:t>
            </a:r>
            <a:r>
              <a:rPr lang="en-GB" sz="1600" dirty="0">
                <a:solidFill>
                  <a:srgbClr val="000000"/>
                </a:solidFill>
                <a:latin typeface="Lucida Console" pitchFamily="49" charset="0"/>
                <a:ea typeface="Times New Roman" pitchFamily="18" charset="0"/>
                <a:cs typeface="Courier New" pitchFamily="49"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GB" dirty="0" smtClean="0"/>
              <a:t>Hands-on </a:t>
            </a:r>
            <a:r>
              <a:rPr lang="en-GB" dirty="0"/>
              <a:t>Lab (optional)</a:t>
            </a:r>
          </a:p>
        </p:txBody>
      </p:sp>
      <p:sp>
        <p:nvSpPr>
          <p:cNvPr id="25603" name="Rectangle 3"/>
          <p:cNvSpPr>
            <a:spLocks noGrp="1" noChangeArrowheads="1"/>
          </p:cNvSpPr>
          <p:nvPr>
            <p:ph type="body" sz="quarter" idx="10"/>
          </p:nvPr>
        </p:nvSpPr>
        <p:spPr/>
        <p:txBody>
          <a:bodyPr/>
          <a:lstStyle/>
          <a:p>
            <a:pPr marL="342900" indent="-342900">
              <a:buFont typeface="Arial" panose="020B0604020202020204" pitchFamily="34" charset="0"/>
              <a:buChar char="•"/>
            </a:pPr>
            <a:r>
              <a:rPr lang="en-GB" b="1" dirty="0"/>
              <a:t>Part 1 – Defining and using </a:t>
            </a:r>
            <a:r>
              <a:rPr lang="en-GB" b="1" dirty="0" err="1">
                <a:latin typeface="Lucida Console" pitchFamily="49" charset="0"/>
              </a:rPr>
              <a:t>enum</a:t>
            </a:r>
            <a:endParaRPr lang="en-GB" b="1" dirty="0">
              <a:latin typeface="Lucida Console" pitchFamily="49" charset="0"/>
            </a:endParaRPr>
          </a:p>
          <a:p>
            <a:pPr marL="342900" indent="-342900">
              <a:buFont typeface="Arial" panose="020B0604020202020204" pitchFamily="34" charset="0"/>
              <a:buChar char="•"/>
            </a:pPr>
            <a:r>
              <a:rPr lang="en-GB" b="1" dirty="0"/>
              <a:t>Part 2 – Using </a:t>
            </a:r>
            <a:r>
              <a:rPr lang="en-GB" b="1" dirty="0">
                <a:latin typeface="Lucida Console" pitchFamily="49" charset="0"/>
              </a:rPr>
              <a:t>String</a:t>
            </a:r>
            <a:r>
              <a:rPr lang="en-GB" b="1" dirty="0"/>
              <a:t> and its key methods</a:t>
            </a:r>
          </a:p>
          <a:p>
            <a:pPr marL="671300" indent="-342900">
              <a:buFont typeface="Arial" panose="020B0604020202020204" pitchFamily="34" charset="0"/>
              <a:buChar char="•"/>
            </a:pPr>
            <a:r>
              <a:rPr lang="en-GB" dirty="0"/>
              <a:t> Also using class </a:t>
            </a:r>
            <a:r>
              <a:rPr lang="en-GB" dirty="0">
                <a:latin typeface="Lucida Console" pitchFamily="49" charset="0"/>
              </a:rPr>
              <a:t>StringBuilder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quarter" idx="10"/>
          </p:nvPr>
        </p:nvSpPr>
        <p:spPr/>
        <p:txBody>
          <a:bodyPr>
            <a:normAutofit/>
          </a:bodyPr>
          <a:lstStyle/>
          <a:p>
            <a:endParaRPr lang="en-GB" dirty="0"/>
          </a:p>
          <a:p>
            <a:r>
              <a:rPr lang="en-GB" dirty="0"/>
              <a:t>Review</a:t>
            </a:r>
          </a:p>
        </p:txBody>
      </p:sp>
      <p:sp>
        <p:nvSpPr>
          <p:cNvPr id="2" name="Text Placeholder 1">
            <a:extLst>
              <a:ext uri="{FF2B5EF4-FFF2-40B4-BE49-F238E27FC236}">
                <a16:creationId xmlns:a16="http://schemas.microsoft.com/office/drawing/2014/main" id="{0197007D-520C-487D-A239-9A34A44F8FA9}"/>
              </a:ext>
            </a:extLst>
          </p:cNvPr>
          <p:cNvSpPr>
            <a:spLocks noGrp="1"/>
          </p:cNvSpPr>
          <p:nvPr>
            <p:ph type="body" sz="quarter" idx="11"/>
          </p:nvPr>
        </p:nvSpPr>
        <p:spPr/>
        <p:txBody>
          <a:bodyPr/>
          <a:lstStyle/>
          <a:p>
            <a:pPr marL="342900" indent="-342900">
              <a:buFont typeface="Arial" panose="020B0604020202020204" pitchFamily="34" charset="0"/>
              <a:buChar char="•"/>
            </a:pPr>
            <a:r>
              <a:rPr lang="en-GB" b="1" dirty="0">
                <a:latin typeface="+mn-lt"/>
              </a:rPr>
              <a:t>Enumerated types  - keyword </a:t>
            </a:r>
            <a:r>
              <a:rPr lang="en-GB" b="1" dirty="0" err="1">
                <a:latin typeface="+mn-lt"/>
              </a:rPr>
              <a:t>enum</a:t>
            </a:r>
            <a:endParaRPr lang="en-GB" b="1" dirty="0">
              <a:latin typeface="+mn-lt"/>
            </a:endParaRPr>
          </a:p>
          <a:p>
            <a:pPr marL="684000" indent="-342900">
              <a:buFont typeface="Arial" panose="020B0604020202020204" pitchFamily="34" charset="0"/>
              <a:buChar char="•"/>
            </a:pPr>
            <a:r>
              <a:rPr lang="en-GB" dirty="0">
                <a:latin typeface="+mn-lt"/>
              </a:rPr>
              <a:t>Java creates a class for </a:t>
            </a:r>
            <a:r>
              <a:rPr lang="en-GB" dirty="0" smtClean="0">
                <a:latin typeface="+mn-lt"/>
              </a:rPr>
              <a:t>you; </a:t>
            </a:r>
            <a:r>
              <a:rPr lang="en-GB" dirty="0">
                <a:latin typeface="+mn-lt"/>
              </a:rPr>
              <a:t>can store ‘extra’ data</a:t>
            </a:r>
          </a:p>
          <a:p>
            <a:pPr marL="342900" indent="-342900">
              <a:buFont typeface="Arial" panose="020B0604020202020204" pitchFamily="34" charset="0"/>
              <a:buChar char="•"/>
            </a:pPr>
            <a:r>
              <a:rPr lang="en-GB" b="1" dirty="0">
                <a:latin typeface="+mn-lt"/>
              </a:rPr>
              <a:t>classes String  and StringBuilder</a:t>
            </a:r>
          </a:p>
          <a:p>
            <a:pPr marL="684000" indent="-342900">
              <a:buFont typeface="Arial" panose="020B0604020202020204" pitchFamily="34" charset="0"/>
              <a:buChar char="•"/>
            </a:pPr>
            <a:r>
              <a:rPr lang="en-GB" dirty="0">
                <a:latin typeface="Lucida Console" panose="020B0609040504020204" pitchFamily="49" charset="0"/>
              </a:rPr>
              <a:t>String</a:t>
            </a:r>
            <a:r>
              <a:rPr lang="en-GB" dirty="0">
                <a:latin typeface="+mn-lt"/>
              </a:rPr>
              <a:t> is a class but with many value type behaviours</a:t>
            </a:r>
          </a:p>
          <a:p>
            <a:pPr marL="684000" indent="-342900">
              <a:buFont typeface="Arial" panose="020B0604020202020204" pitchFamily="34" charset="0"/>
              <a:buChar char="•"/>
            </a:pPr>
            <a:r>
              <a:rPr lang="en-GB" dirty="0">
                <a:latin typeface="Lucida Console" panose="020B0609040504020204" pitchFamily="49" charset="0"/>
              </a:rPr>
              <a:t>StringBuilder</a:t>
            </a:r>
            <a:r>
              <a:rPr lang="en-GB" dirty="0">
                <a:latin typeface="+mn-lt"/>
              </a:rPr>
              <a:t> – mutable String Buffer with append, </a:t>
            </a:r>
            <a:r>
              <a:rPr lang="en-GB" dirty="0" smtClean="0">
                <a:latin typeface="+mn-lt"/>
              </a:rPr>
              <a:t>replace and </a:t>
            </a:r>
            <a:r>
              <a:rPr lang="en-GB" dirty="0">
                <a:latin typeface="+mn-lt"/>
              </a:rPr>
              <a:t>insert </a:t>
            </a:r>
          </a:p>
          <a:p>
            <a:pPr marL="342900" indent="-342900">
              <a:buFont typeface="Arial" panose="020B0604020202020204" pitchFamily="34" charset="0"/>
              <a:buChar char="•"/>
            </a:pPr>
            <a:r>
              <a:rPr lang="en-GB" b="1" dirty="0">
                <a:latin typeface="+mn-lt"/>
              </a:rPr>
              <a:t>Variable number of parameters  - Object ...</a:t>
            </a:r>
          </a:p>
          <a:p>
            <a:pPr marL="342900" indent="-342900">
              <a:buFont typeface="Arial" panose="020B0604020202020204" pitchFamily="34" charset="0"/>
              <a:buChar char="•"/>
            </a:pPr>
            <a:r>
              <a:rPr lang="en-GB" b="1" dirty="0">
                <a:latin typeface="+mn-lt"/>
              </a:rPr>
              <a:t>Wrapper classes</a:t>
            </a:r>
          </a:p>
          <a:p>
            <a:pPr marL="684000" indent="-342900">
              <a:buFont typeface="Arial" panose="020B0604020202020204" pitchFamily="34" charset="0"/>
              <a:buChar char="•"/>
            </a:pPr>
            <a:r>
              <a:rPr lang="en-GB" dirty="0">
                <a:latin typeface="+mn-lt"/>
              </a:rPr>
              <a:t>Integer, Double </a:t>
            </a:r>
            <a:r>
              <a:rPr lang="en-GB" dirty="0" err="1" smtClean="0">
                <a:latin typeface="+mn-lt"/>
              </a:rPr>
              <a:t>etc</a:t>
            </a:r>
            <a:endParaRPr lang="en-GB" dirty="0">
              <a:latin typeface="+mn-lt"/>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Wrapper classes	</a:t>
            </a:r>
          </a:p>
        </p:txBody>
      </p:sp>
      <p:sp>
        <p:nvSpPr>
          <p:cNvPr id="3" name="Content Placeholder 2"/>
          <p:cNvSpPr>
            <a:spLocks noGrp="1"/>
          </p:cNvSpPr>
          <p:nvPr>
            <p:ph idx="1"/>
          </p:nvPr>
        </p:nvSpPr>
        <p:spPr>
          <a:xfrm>
            <a:off x="341272" y="1368256"/>
            <a:ext cx="11516239" cy="4626144"/>
          </a:xfrm>
        </p:spPr>
        <p:txBody>
          <a:bodyPr/>
          <a:lstStyle/>
          <a:p>
            <a:pPr marL="342900" indent="-342900">
              <a:buFont typeface="Arial" panose="020B0604020202020204" pitchFamily="34" charset="0"/>
              <a:buChar char="•"/>
            </a:pPr>
            <a:r>
              <a:rPr lang="en-GB" b="1" dirty="0">
                <a:latin typeface="+mn-lt"/>
              </a:rPr>
              <a:t>You have used the primitives – </a:t>
            </a:r>
            <a:r>
              <a:rPr lang="en-GB" b="1" dirty="0" err="1">
                <a:latin typeface="Lucida Console" panose="020B0609040504020204" pitchFamily="49" charset="0"/>
              </a:rPr>
              <a:t>int</a:t>
            </a:r>
            <a:r>
              <a:rPr lang="en-GB" b="1" dirty="0">
                <a:latin typeface="Lucida Console" panose="020B0609040504020204" pitchFamily="49" charset="0"/>
              </a:rPr>
              <a:t>, long, double </a:t>
            </a:r>
            <a:r>
              <a:rPr lang="en-GB" b="1" dirty="0">
                <a:latin typeface="+mn-lt"/>
              </a:rPr>
              <a:t>etc</a:t>
            </a:r>
          </a:p>
          <a:p>
            <a:pPr marL="342900" indent="-342900">
              <a:buFont typeface="Arial" panose="020B0604020202020204" pitchFamily="34" charset="0"/>
              <a:buChar char="•"/>
            </a:pPr>
            <a:r>
              <a:rPr lang="en-GB" b="1" dirty="0">
                <a:latin typeface="+mn-lt"/>
              </a:rPr>
              <a:t>You will know by now that Object is the ‘top of the class hierarchy’</a:t>
            </a:r>
          </a:p>
          <a:p>
            <a:pPr marL="684000" indent="-342900">
              <a:buFont typeface="Arial" panose="020B0604020202020204" pitchFamily="34" charset="0"/>
              <a:buChar char="•"/>
            </a:pPr>
            <a:r>
              <a:rPr lang="en-GB" dirty="0">
                <a:latin typeface="+mn-lt"/>
              </a:rPr>
              <a:t>Can you supply a ‘primitive’ (</a:t>
            </a:r>
            <a:r>
              <a:rPr lang="en-GB" dirty="0" err="1">
                <a:latin typeface="Lucida Console" panose="020B0609040504020204" pitchFamily="49" charset="0"/>
              </a:rPr>
              <a:t>int</a:t>
            </a:r>
            <a:r>
              <a:rPr lang="en-GB" dirty="0">
                <a:latin typeface="+mn-lt"/>
              </a:rPr>
              <a:t> say) to a method expecting Object</a:t>
            </a:r>
          </a:p>
          <a:p>
            <a:pPr marL="684000" indent="-342900">
              <a:buFont typeface="Arial" panose="020B0604020202020204" pitchFamily="34" charset="0"/>
              <a:buChar char="•"/>
            </a:pPr>
            <a:r>
              <a:rPr lang="en-GB" dirty="0" smtClean="0">
                <a:latin typeface="+mn-lt"/>
              </a:rPr>
              <a:t>No, </a:t>
            </a:r>
            <a:r>
              <a:rPr lang="en-GB" dirty="0">
                <a:latin typeface="+mn-lt"/>
              </a:rPr>
              <a:t>but you can supply an </a:t>
            </a:r>
            <a:r>
              <a:rPr lang="en-GB" dirty="0">
                <a:latin typeface="Lucida Console" panose="020B0609040504020204" pitchFamily="49" charset="0"/>
              </a:rPr>
              <a:t>Integer</a:t>
            </a:r>
            <a:r>
              <a:rPr lang="en-GB" dirty="0">
                <a:latin typeface="+mn-lt"/>
              </a:rPr>
              <a:t> reference</a:t>
            </a:r>
          </a:p>
          <a:p>
            <a:pPr marL="342900" indent="-342900">
              <a:buFont typeface="Arial" panose="020B0604020202020204" pitchFamily="34" charset="0"/>
              <a:buChar char="•"/>
            </a:pPr>
            <a:r>
              <a:rPr lang="en-GB" b="1" dirty="0">
                <a:latin typeface="+mn-lt"/>
              </a:rPr>
              <a:t>Java provides </a:t>
            </a:r>
            <a:r>
              <a:rPr lang="en-GB" b="1" dirty="0">
                <a:latin typeface="Lucida Console" panose="020B0609040504020204" pitchFamily="49" charset="0"/>
              </a:rPr>
              <a:t>Integer, Long, Double </a:t>
            </a:r>
            <a:r>
              <a:rPr lang="en-GB" b="1" dirty="0">
                <a:latin typeface="+mn-lt"/>
              </a:rPr>
              <a:t>etc. as wrapper classes</a:t>
            </a:r>
          </a:p>
          <a:p>
            <a:pPr marL="684000" indent="-342900">
              <a:buFont typeface="Arial" panose="020B0604020202020204" pitchFamily="34" charset="0"/>
              <a:buChar char="•"/>
            </a:pPr>
            <a:r>
              <a:rPr lang="en-GB" dirty="0">
                <a:latin typeface="+mn-lt"/>
              </a:rPr>
              <a:t>These exist to wrap the primitive in an object</a:t>
            </a:r>
          </a:p>
          <a:p>
            <a:pPr marL="684000" indent="-342900">
              <a:buFont typeface="Arial" panose="020B0604020202020204" pitchFamily="34" charset="0"/>
              <a:buChar char="•"/>
            </a:pPr>
            <a:r>
              <a:rPr lang="en-GB" dirty="0">
                <a:latin typeface="+mn-lt"/>
              </a:rPr>
              <a:t>The compiler does the wrapping for you, known as ‘auto-boxing’</a:t>
            </a:r>
          </a:p>
          <a:p>
            <a:pPr marL="684000" indent="-342900">
              <a:buFont typeface="Arial" panose="020B0604020202020204" pitchFamily="34" charset="0"/>
              <a:buChar char="•"/>
            </a:pPr>
            <a:endParaRPr lang="en-GB" dirty="0">
              <a:latin typeface="+mn-lt"/>
            </a:endParaRPr>
          </a:p>
          <a:p>
            <a:pPr marL="684000" indent="-342900">
              <a:buFont typeface="Arial" panose="020B0604020202020204" pitchFamily="34" charset="0"/>
              <a:buChar char="•"/>
            </a:pPr>
            <a:endParaRPr lang="en-GB" dirty="0">
              <a:latin typeface="+mn-lt"/>
            </a:endParaRPr>
          </a:p>
          <a:p>
            <a:pPr marL="341100"/>
            <a:endParaRPr lang="en-GB" sz="3200" dirty="0">
              <a:latin typeface="+mn-lt"/>
            </a:endParaRPr>
          </a:p>
          <a:p>
            <a:pPr marL="684000" indent="-342900">
              <a:buFont typeface="Arial" panose="020B0604020202020204" pitchFamily="34" charset="0"/>
              <a:buChar char="•"/>
            </a:pPr>
            <a:r>
              <a:rPr lang="en-GB" dirty="0">
                <a:latin typeface="+mn-lt"/>
              </a:rPr>
              <a:t>Compiler can also do the ‘un-boxing’ for you</a:t>
            </a:r>
          </a:p>
        </p:txBody>
      </p:sp>
      <p:sp>
        <p:nvSpPr>
          <p:cNvPr id="4" name="Rectangle 11"/>
          <p:cNvSpPr>
            <a:spLocks noChangeArrowheads="1"/>
          </p:cNvSpPr>
          <p:nvPr/>
        </p:nvSpPr>
        <p:spPr bwMode="auto">
          <a:xfrm>
            <a:off x="1069568" y="4170557"/>
            <a:ext cx="7868929" cy="119776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5;</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a:t>
            </a:r>
            <a:r>
              <a:rPr lang="en-US" dirty="0">
                <a:solidFill>
                  <a:srgbClr val="0000C8"/>
                </a:solidFill>
                <a:latin typeface="Lucida Console" pitchFamily="49" charset="0"/>
              </a:rPr>
              <a:t>new</a:t>
            </a:r>
            <a:r>
              <a:rPr lang="en-US" dirty="0">
                <a:latin typeface="Lucida Console" pitchFamily="49" charset="0"/>
              </a:rPr>
              <a:t> Integer(x);    </a:t>
            </a:r>
            <a:r>
              <a:rPr lang="en-US" dirty="0">
                <a:solidFill>
                  <a:schemeClr val="accent6">
                    <a:lumMod val="50000"/>
                  </a:schemeClr>
                </a:solidFill>
                <a:latin typeface="Lucida Console" pitchFamily="49" charset="0"/>
              </a:rPr>
              <a:t>// not necessary</a:t>
            </a:r>
            <a:r>
              <a:rPr lang="en-US" dirty="0">
                <a:latin typeface="Lucida Console" pitchFamily="49" charset="0"/>
              </a:rPr>
              <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x;                 </a:t>
            </a:r>
            <a:r>
              <a:rPr lang="en-US" dirty="0">
                <a:solidFill>
                  <a:schemeClr val="accent6">
                    <a:lumMod val="50000"/>
                  </a:schemeClr>
                </a:solidFill>
                <a:latin typeface="Lucida Console" pitchFamily="49" charset="0"/>
              </a:rPr>
              <a:t>// sufficient or just .. </a:t>
            </a: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err="1">
                <a:latin typeface="Lucida Console" pitchFamily="49" charset="0"/>
              </a:rPr>
              <a:t>expectsObjectReference</a:t>
            </a:r>
            <a:r>
              <a:rPr lang="en-US" dirty="0">
                <a:latin typeface="Lucida Console" pitchFamily="49" charset="0"/>
              </a:rPr>
              <a:t>(x);     </a:t>
            </a:r>
            <a:r>
              <a:rPr lang="en-US" dirty="0">
                <a:solidFill>
                  <a:schemeClr val="accent6">
                    <a:lumMod val="50000"/>
                  </a:schemeClr>
                </a:solidFill>
                <a:latin typeface="Lucida Console" pitchFamily="49" charset="0"/>
              </a:rPr>
              <a:t>// often seen</a:t>
            </a:r>
          </a:p>
        </p:txBody>
      </p:sp>
      <p:sp>
        <p:nvSpPr>
          <p:cNvPr id="5" name="Rectangle 11"/>
          <p:cNvSpPr>
            <a:spLocks noChangeArrowheads="1"/>
          </p:cNvSpPr>
          <p:nvPr/>
        </p:nvSpPr>
        <p:spPr bwMode="auto">
          <a:xfrm>
            <a:off x="1057846" y="5930050"/>
            <a:ext cx="7857204" cy="366767"/>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a:t>
            </a:r>
            <a:r>
              <a:rPr lang="en-US" dirty="0" err="1">
                <a:latin typeface="Lucida Console" pitchFamily="49" charset="0"/>
              </a:rPr>
              <a:t>methodThatReturns</a:t>
            </a:r>
            <a:r>
              <a:rPr lang="en-US" b="1" u="sng" dirty="0" err="1">
                <a:latin typeface="Lucida Console" pitchFamily="49" charset="0"/>
              </a:rPr>
              <a:t>Integer</a:t>
            </a:r>
            <a:r>
              <a:rPr lang="en-US" dirty="0">
                <a:latin typeface="Lucida Console" pitchFamily="49" charset="0"/>
              </a:rPr>
              <a:t>(); </a:t>
            </a:r>
            <a:r>
              <a:rPr lang="en-US" dirty="0">
                <a:solidFill>
                  <a:schemeClr val="accent6">
                    <a:lumMod val="50000"/>
                  </a:schemeClr>
                </a:solidFill>
                <a:latin typeface="Lucida Console" pitchFamily="49" charset="0"/>
              </a:rPr>
              <a:t>// un-boxing</a:t>
            </a:r>
          </a:p>
        </p:txBody>
      </p:sp>
    </p:spTree>
    <p:extLst>
      <p:ext uri="{BB962C8B-B14F-4D97-AF65-F5344CB8AC3E}">
        <p14:creationId xmlns:p14="http://schemas.microsoft.com/office/powerpoint/2010/main" val="115926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Wrapper class methods and constants	</a:t>
            </a:r>
          </a:p>
        </p:txBody>
      </p:sp>
      <p:sp>
        <p:nvSpPr>
          <p:cNvPr id="3" name="Content Placeholder 2"/>
          <p:cNvSpPr>
            <a:spLocks noGrp="1"/>
          </p:cNvSpPr>
          <p:nvPr>
            <p:ph idx="1"/>
          </p:nvPr>
        </p:nvSpPr>
        <p:spPr>
          <a:xfrm>
            <a:off x="341273" y="1403425"/>
            <a:ext cx="10243600" cy="5407682"/>
          </a:xfrm>
        </p:spPr>
        <p:txBody>
          <a:bodyPr>
            <a:normAutofit fontScale="92500" lnSpcReduction="10000"/>
          </a:bodyPr>
          <a:lstStyle/>
          <a:p>
            <a:pPr marL="342900" indent="-342900">
              <a:buFont typeface="Arial" panose="020B0604020202020204" pitchFamily="34" charset="0"/>
              <a:buChar char="•"/>
            </a:pPr>
            <a:r>
              <a:rPr lang="en-GB" sz="2200" b="1" dirty="0">
                <a:latin typeface="+mn-lt"/>
              </a:rPr>
              <a:t>What is 2 to the power 31 minus 1</a:t>
            </a:r>
            <a:r>
              <a:rPr lang="en-GB" sz="2200" b="1" dirty="0" smtClean="0">
                <a:latin typeface="+mn-lt"/>
              </a:rPr>
              <a:t>? </a:t>
            </a:r>
            <a:r>
              <a:rPr lang="en-GB" sz="2200" b="1" dirty="0">
                <a:latin typeface="+mn-lt"/>
              </a:rPr>
              <a:t>T</a:t>
            </a:r>
            <a:r>
              <a:rPr lang="en-GB" sz="2200" b="1" dirty="0" smtClean="0">
                <a:latin typeface="+mn-lt"/>
              </a:rPr>
              <a:t>he </a:t>
            </a:r>
            <a:r>
              <a:rPr lang="en-GB" sz="2200" b="1" dirty="0">
                <a:latin typeface="+mn-lt"/>
              </a:rPr>
              <a:t>largest value an</a:t>
            </a:r>
            <a:r>
              <a:rPr lang="en-GB" sz="2200" b="1" dirty="0">
                <a:latin typeface="Lucida Console" panose="020B0609040504020204" pitchFamily="49" charset="0"/>
              </a:rPr>
              <a:t> </a:t>
            </a:r>
            <a:r>
              <a:rPr lang="en-GB" sz="2200" b="1" dirty="0" err="1">
                <a:latin typeface="Lucida Console" panose="020B0609040504020204" pitchFamily="49" charset="0"/>
              </a:rPr>
              <a:t>int</a:t>
            </a:r>
            <a:r>
              <a:rPr lang="en-GB" sz="2200" b="1" dirty="0">
                <a:latin typeface="Lucida Console" panose="020B0609040504020204" pitchFamily="49" charset="0"/>
              </a:rPr>
              <a:t> </a:t>
            </a:r>
            <a:r>
              <a:rPr lang="en-GB" sz="2200" b="1" dirty="0">
                <a:latin typeface="+mn-lt"/>
              </a:rPr>
              <a:t>can be</a:t>
            </a:r>
          </a:p>
          <a:p>
            <a:pPr marL="684000" indent="-342900">
              <a:lnSpc>
                <a:spcPct val="110000"/>
              </a:lnSpc>
              <a:buFont typeface="Arial" panose="020B0604020202020204" pitchFamily="34" charset="0"/>
              <a:buChar char="•"/>
            </a:pPr>
            <a:r>
              <a:rPr lang="en-GB" sz="2200" dirty="0">
                <a:latin typeface="+mn-lt"/>
              </a:rPr>
              <a:t>2147483647 but in Java it is the constant </a:t>
            </a:r>
            <a:r>
              <a:rPr lang="en-GB" sz="2200" dirty="0" err="1">
                <a:latin typeface="Lucida Console" panose="020B0609040504020204" pitchFamily="49" charset="0"/>
              </a:rPr>
              <a:t>Integer.MAX_VALUE</a:t>
            </a:r>
            <a:endParaRPr lang="en-GB" sz="2200" dirty="0">
              <a:latin typeface="Lucida Console" panose="020B0609040504020204" pitchFamily="49" charset="0"/>
            </a:endParaRPr>
          </a:p>
          <a:p>
            <a:pPr marL="342900" indent="-342900">
              <a:buFont typeface="Arial" panose="020B0604020202020204" pitchFamily="34" charset="0"/>
              <a:buChar char="•"/>
            </a:pPr>
            <a:r>
              <a:rPr lang="en-GB" sz="2200" b="1" dirty="0">
                <a:latin typeface="+mn-lt"/>
              </a:rPr>
              <a:t>Example of some methods of class </a:t>
            </a:r>
            <a:r>
              <a:rPr lang="en-GB" sz="2200" b="1" dirty="0">
                <a:latin typeface="Lucida Console" panose="020B0609040504020204" pitchFamily="49" charset="0"/>
              </a:rPr>
              <a:t>Integer</a:t>
            </a:r>
            <a:r>
              <a:rPr lang="en-GB" sz="2200" b="1" dirty="0">
                <a:latin typeface="+mn-lt"/>
              </a:rPr>
              <a:t> in use</a:t>
            </a: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r>
              <a:rPr lang="en-GB" sz="2200" b="1" dirty="0">
                <a:latin typeface="+mn-lt"/>
              </a:rPr>
              <a:t>These classes offer lots of methods for </a:t>
            </a:r>
          </a:p>
          <a:p>
            <a:pPr marL="684000" indent="-342900">
              <a:lnSpc>
                <a:spcPct val="120000"/>
              </a:lnSpc>
              <a:buFont typeface="Arial" panose="020B0604020202020204" pitchFamily="34" charset="0"/>
              <a:buChar char="•"/>
            </a:pPr>
            <a:r>
              <a:rPr lang="en-GB" sz="2200" dirty="0">
                <a:latin typeface="+mn-lt"/>
              </a:rPr>
              <a:t>Bitwise manipulation, working in or converting to/from binary, octal, hexadecimal etc</a:t>
            </a:r>
          </a:p>
          <a:p>
            <a:pPr marL="342900" indent="-342900">
              <a:buFont typeface="Arial" panose="020B0604020202020204" pitchFamily="34" charset="0"/>
              <a:buChar char="•"/>
            </a:pPr>
            <a:r>
              <a:rPr lang="en-GB" sz="2200" b="1" dirty="0">
                <a:latin typeface="+mn-lt"/>
              </a:rPr>
              <a:t>All objects of these wrapper class types like String are immutable</a:t>
            </a:r>
          </a:p>
          <a:p>
            <a:pPr lvl="1"/>
            <a:endParaRPr lang="en-GB" dirty="0">
              <a:latin typeface="+mn-lt"/>
            </a:endParaRPr>
          </a:p>
          <a:p>
            <a:pPr lvl="1"/>
            <a:endParaRPr lang="en-GB" dirty="0">
              <a:latin typeface="+mn-lt"/>
            </a:endParaRPr>
          </a:p>
          <a:p>
            <a:pPr lvl="1"/>
            <a:endParaRPr lang="en-GB" dirty="0">
              <a:latin typeface="+mn-lt"/>
            </a:endParaRPr>
          </a:p>
          <a:p>
            <a:pPr lvl="1"/>
            <a:endParaRPr lang="en-GB" dirty="0">
              <a:latin typeface="+mn-lt"/>
            </a:endParaRPr>
          </a:p>
          <a:p>
            <a:pPr lvl="1"/>
            <a:endParaRPr lang="en-GB" dirty="0">
              <a:latin typeface="+mn-lt"/>
            </a:endParaRPr>
          </a:p>
        </p:txBody>
      </p:sp>
      <p:sp>
        <p:nvSpPr>
          <p:cNvPr id="4" name="Rectangle 11"/>
          <p:cNvSpPr>
            <a:spLocks noChangeArrowheads="1"/>
          </p:cNvSpPr>
          <p:nvPr/>
        </p:nvSpPr>
        <p:spPr bwMode="auto">
          <a:xfrm>
            <a:off x="700995" y="2598410"/>
            <a:ext cx="7868929" cy="2305759"/>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5;</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a:t>
            </a:r>
            <a:r>
              <a:rPr lang="en-US" dirty="0">
                <a:solidFill>
                  <a:srgbClr val="0000C8"/>
                </a:solidFill>
                <a:latin typeface="Lucida Console" pitchFamily="49" charset="0"/>
              </a:rPr>
              <a:t>new</a:t>
            </a:r>
            <a:r>
              <a:rPr lang="en-US" dirty="0">
                <a:latin typeface="Lucida Console" pitchFamily="49" charset="0"/>
              </a:rPr>
              <a:t> Integer(x);   </a:t>
            </a:r>
            <a:r>
              <a:rPr lang="en-US" dirty="0">
                <a:solidFill>
                  <a:schemeClr val="accent6">
                    <a:lumMod val="50000"/>
                  </a:schemeClr>
                </a:solidFill>
                <a:latin typeface="Lucida Console" pitchFamily="49" charset="0"/>
              </a:rPr>
              <a:t>// create Integer object </a:t>
            </a:r>
            <a:r>
              <a:rPr lang="en-US" dirty="0">
                <a:latin typeface="Lucida Console" pitchFamily="49" charset="0"/>
              </a:rPr>
              <a:t/>
            </a:r>
            <a:br>
              <a:rPr lang="en-US" dirty="0">
                <a:latin typeface="Lucida Console" pitchFamily="49" charset="0"/>
              </a:rPr>
            </a:br>
            <a:r>
              <a:rPr lang="en-US" dirty="0">
                <a:latin typeface="Lucida Console" pitchFamily="49" charset="0"/>
              </a:rPr>
              <a:t>String s = </a:t>
            </a:r>
            <a:r>
              <a:rPr lang="en-US" dirty="0" err="1">
                <a:latin typeface="Lucida Console" pitchFamily="49" charset="0"/>
              </a:rPr>
              <a:t>i.toString</a:t>
            </a:r>
            <a:r>
              <a:rPr lang="en-US" dirty="0">
                <a:latin typeface="Lucida Console" pitchFamily="49" charset="0"/>
              </a:rPr>
              <a:t>();      </a:t>
            </a:r>
            <a:r>
              <a:rPr lang="en-US" dirty="0">
                <a:solidFill>
                  <a:schemeClr val="accent6">
                    <a:lumMod val="50000"/>
                  </a:schemeClr>
                </a:solidFill>
                <a:latin typeface="Lucida Console" pitchFamily="49" charset="0"/>
              </a:rPr>
              <a:t>// (</a:t>
            </a:r>
            <a:r>
              <a:rPr lang="en-US" dirty="0" err="1">
                <a:solidFill>
                  <a:schemeClr val="accent6">
                    <a:lumMod val="50000"/>
                  </a:schemeClr>
                </a:solidFill>
                <a:latin typeface="Lucida Console" pitchFamily="49" charset="0"/>
              </a:rPr>
              <a:t>i</a:t>
            </a:r>
            <a:r>
              <a:rPr lang="en-US" dirty="0">
                <a:solidFill>
                  <a:schemeClr val="accent6">
                    <a:lumMod val="50000"/>
                  </a:schemeClr>
                </a:solidFill>
                <a:latin typeface="Lucida Console" pitchFamily="49" charset="0"/>
              </a:rPr>
              <a:t> + "") is easier!</a:t>
            </a: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a:latin typeface="Lucida Console" pitchFamily="49" charset="0"/>
              </a:rPr>
              <a:t>s = "234"+"567";</a:t>
            </a:r>
          </a:p>
          <a:p>
            <a:pPr defTabSz="739775" eaLnBrk="0" hangingPunct="0">
              <a:defRPr/>
            </a:pPr>
            <a:r>
              <a:rPr lang="en-US" dirty="0">
                <a:latin typeface="Lucida Console" pitchFamily="49" charset="0"/>
              </a:rPr>
              <a:t>Integer p = </a:t>
            </a:r>
            <a:r>
              <a:rPr lang="en-US" dirty="0" err="1">
                <a:latin typeface="Lucida Console" pitchFamily="49" charset="0"/>
              </a:rPr>
              <a:t>Integer.parseInt</a:t>
            </a:r>
            <a:r>
              <a:rPr lang="en-US" dirty="0">
                <a:latin typeface="Lucida Console" pitchFamily="49" charset="0"/>
              </a:rPr>
              <a:t>(s);</a:t>
            </a:r>
            <a:r>
              <a:rPr lang="en-US" dirty="0">
                <a:solidFill>
                  <a:schemeClr val="accent6">
                    <a:lumMod val="50000"/>
                  </a:schemeClr>
                </a:solidFill>
                <a:latin typeface="Lucida Console" pitchFamily="49" charset="0"/>
              </a:rPr>
              <a:t>// or of course just .. </a:t>
            </a:r>
            <a:r>
              <a:rPr lang="en-US" dirty="0">
                <a:latin typeface="Lucida Console" pitchFamily="49" charset="0"/>
              </a:rPr>
              <a:t/>
            </a:r>
            <a:br>
              <a:rPr lang="en-US" dirty="0">
                <a:latin typeface="Lucida Console" pitchFamily="49" charset="0"/>
              </a:rPr>
            </a:br>
            <a:r>
              <a:rPr lang="en-US" dirty="0" err="1">
                <a:solidFill>
                  <a:srgbClr val="0000C8"/>
                </a:solidFill>
                <a:latin typeface="Lucida Console" pitchFamily="49" charset="0"/>
              </a:rPr>
              <a:t>int</a:t>
            </a:r>
            <a:r>
              <a:rPr lang="en-US" dirty="0">
                <a:latin typeface="Lucida Console" pitchFamily="49" charset="0"/>
              </a:rPr>
              <a:t> y = </a:t>
            </a:r>
            <a:r>
              <a:rPr lang="en-US" dirty="0" err="1">
                <a:latin typeface="Lucida Console" pitchFamily="49" charset="0"/>
              </a:rPr>
              <a:t>Integer.parseInt</a:t>
            </a:r>
            <a:r>
              <a:rPr lang="en-US" dirty="0">
                <a:latin typeface="Lucida Console" pitchFamily="49" charset="0"/>
              </a:rPr>
              <a:t>(s);  </a:t>
            </a:r>
            <a:br>
              <a:rPr lang="en-US" dirty="0">
                <a:latin typeface="Lucida Console" pitchFamily="49" charset="0"/>
              </a:rPr>
            </a:br>
            <a:r>
              <a:rPr lang="en-US" dirty="0">
                <a:latin typeface="Lucida Console" pitchFamily="49" charset="0"/>
              </a:rPr>
              <a:t>Integer q = </a:t>
            </a:r>
            <a:r>
              <a:rPr lang="en-US" dirty="0" err="1">
                <a:latin typeface="Lucida Console" pitchFamily="49" charset="0"/>
              </a:rPr>
              <a:t>Integer.valueOf</a:t>
            </a:r>
            <a:r>
              <a:rPr lang="en-US" dirty="0">
                <a:latin typeface="Lucida Console" pitchFamily="49" charset="0"/>
              </a:rPr>
              <a:t>(x); </a:t>
            </a:r>
            <a:r>
              <a:rPr lang="en-US" dirty="0">
                <a:solidFill>
                  <a:schemeClr val="accent6">
                    <a:lumMod val="50000"/>
                  </a:schemeClr>
                </a:solidFill>
                <a:latin typeface="Lucida Console" pitchFamily="49" charset="0"/>
              </a:rPr>
              <a:t>// alternative to </a:t>
            </a:r>
            <a:r>
              <a:rPr lang="en-US" dirty="0" err="1">
                <a:solidFill>
                  <a:schemeClr val="accent6">
                    <a:lumMod val="50000"/>
                  </a:schemeClr>
                </a:solidFill>
                <a:latin typeface="Lucida Console" pitchFamily="49" charset="0"/>
              </a:rPr>
              <a:t>ctor</a:t>
            </a:r>
            <a:r>
              <a:rPr lang="en-US" dirty="0">
                <a:solidFill>
                  <a:schemeClr val="accent6">
                    <a:lumMod val="50000"/>
                  </a:schemeClr>
                </a:solidFill>
                <a:latin typeface="Lucida Console" pitchFamily="49" charset="0"/>
              </a:rPr>
              <a:t/>
            </a:r>
            <a:br>
              <a:rPr lang="en-US" dirty="0">
                <a:solidFill>
                  <a:schemeClr val="accent6">
                    <a:lumMod val="50000"/>
                  </a:schemeClr>
                </a:solidFill>
                <a:latin typeface="Lucida Console" pitchFamily="49" charset="0"/>
              </a:rPr>
            </a:br>
            <a:r>
              <a:rPr lang="en-US" dirty="0" err="1">
                <a:solidFill>
                  <a:srgbClr val="0000C8"/>
                </a:solidFill>
                <a:latin typeface="Lucida Console" pitchFamily="49" charset="0"/>
              </a:rPr>
              <a:t>int</a:t>
            </a:r>
            <a:r>
              <a:rPr lang="en-US" dirty="0">
                <a:latin typeface="Lucida Console" pitchFamily="49" charset="0"/>
              </a:rPr>
              <a:t> z = </a:t>
            </a:r>
            <a:r>
              <a:rPr lang="en-US" dirty="0" err="1">
                <a:latin typeface="Lucida Console" pitchFamily="49" charset="0"/>
              </a:rPr>
              <a:t>q.intValue</a:t>
            </a:r>
            <a:r>
              <a:rPr lang="en-US" dirty="0">
                <a:latin typeface="Lucida Console" pitchFamily="49" charset="0"/>
              </a:rPr>
              <a:t>();           </a:t>
            </a:r>
            <a:r>
              <a:rPr lang="en-US" dirty="0">
                <a:solidFill>
                  <a:schemeClr val="accent6">
                    <a:lumMod val="50000"/>
                  </a:schemeClr>
                </a:solidFill>
                <a:latin typeface="Lucida Console" pitchFamily="49" charset="0"/>
              </a:rPr>
              <a:t>// but </a:t>
            </a:r>
            <a:r>
              <a:rPr lang="en-US" dirty="0" err="1">
                <a:solidFill>
                  <a:schemeClr val="accent6">
                    <a:lumMod val="50000"/>
                  </a:schemeClr>
                </a:solidFill>
                <a:latin typeface="Lucida Console" pitchFamily="49" charset="0"/>
              </a:rPr>
              <a:t>int</a:t>
            </a:r>
            <a:r>
              <a:rPr lang="en-US" dirty="0">
                <a:solidFill>
                  <a:schemeClr val="accent6">
                    <a:lumMod val="50000"/>
                  </a:schemeClr>
                </a:solidFill>
                <a:latin typeface="Lucida Console" pitchFamily="49" charset="0"/>
              </a:rPr>
              <a:t> z = q works </a:t>
            </a:r>
          </a:p>
        </p:txBody>
      </p:sp>
    </p:spTree>
    <p:extLst>
      <p:ext uri="{BB962C8B-B14F-4D97-AF65-F5344CB8AC3E}">
        <p14:creationId xmlns:p14="http://schemas.microsoft.com/office/powerpoint/2010/main" val="40798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806554" y="1585310"/>
            <a:ext cx="8494757" cy="4860000"/>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32771" name="Rectangle 3"/>
          <p:cNvSpPr>
            <a:spLocks noChangeArrowheads="1"/>
          </p:cNvSpPr>
          <p:nvPr/>
        </p:nvSpPr>
        <p:spPr bwMode="auto">
          <a:xfrm>
            <a:off x="1806554" y="1149351"/>
            <a:ext cx="8494757" cy="441325"/>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pPr>
            <a:endParaRPr lang="en-US"/>
          </a:p>
        </p:txBody>
      </p:sp>
      <p:sp>
        <p:nvSpPr>
          <p:cNvPr id="32772" name="Rectangle 4"/>
          <p:cNvSpPr>
            <a:spLocks noGrp="1" noChangeArrowheads="1"/>
          </p:cNvSpPr>
          <p:nvPr>
            <p:ph type="title"/>
          </p:nvPr>
        </p:nvSpPr>
        <p:spPr/>
        <p:txBody>
          <a:bodyPr/>
          <a:lstStyle/>
          <a:p>
            <a:pPr eaLnBrk="1" hangingPunct="1"/>
            <a:r>
              <a:rPr lang="en-GB" dirty="0"/>
              <a:t>Operator Precedence</a:t>
            </a:r>
          </a:p>
        </p:txBody>
      </p:sp>
      <p:sp>
        <p:nvSpPr>
          <p:cNvPr id="32773" name="Rectangle 5"/>
          <p:cNvSpPr>
            <a:spLocks noChangeArrowheads="1"/>
          </p:cNvSpPr>
          <p:nvPr/>
        </p:nvSpPr>
        <p:spPr bwMode="auto">
          <a:xfrm>
            <a:off x="3003366" y="1151936"/>
            <a:ext cx="4391536" cy="5292000"/>
          </a:xfrm>
          <a:prstGeom prst="rect">
            <a:avLst/>
          </a:prstGeom>
          <a:noFill/>
          <a:ln w="12700">
            <a:solidFill>
              <a:schemeClr val="tx1"/>
            </a:solidFill>
            <a:miter lim="800000"/>
            <a:headEnd/>
            <a:tailEnd/>
          </a:ln>
        </p:spPr>
        <p:txBody>
          <a:bodyPr wrap="none" lIns="90488" tIns="44450" rIns="90488" bIns="44450"/>
          <a:lstStyle/>
          <a:p>
            <a:pPr defTabSz="739775" eaLnBrk="0" hangingPunct="0"/>
            <a:r>
              <a:rPr lang="en-GB" sz="2000" b="1" dirty="0"/>
              <a:t> Operators</a:t>
            </a:r>
          </a:p>
          <a:p>
            <a:pPr defTabSz="739775" eaLnBrk="0" hangingPunct="0"/>
            <a:endParaRPr lang="en-GB" dirty="0"/>
          </a:p>
          <a:p>
            <a:pPr defTabSz="739775" eaLnBrk="0" hangingPunct="0"/>
            <a:r>
              <a:rPr lang="en-GB" sz="2000" dirty="0">
                <a:latin typeface="Lucida Console" pitchFamily="49" charset="0"/>
              </a:rPr>
              <a:t>( ) . f(x) [ ] x++ x– new</a:t>
            </a:r>
          </a:p>
          <a:p>
            <a:pPr defTabSz="739775" eaLnBrk="0" hangingPunct="0"/>
            <a:endParaRPr lang="en-GB" sz="2000" dirty="0">
              <a:latin typeface="Lucida Console" pitchFamily="49" charset="0"/>
            </a:endParaRPr>
          </a:p>
          <a:p>
            <a:pPr defTabSz="739775" eaLnBrk="0" hangingPunct="0"/>
            <a:r>
              <a:rPr lang="en-GB" sz="2000" dirty="0">
                <a:latin typeface="Lucida Console" pitchFamily="49" charset="0"/>
              </a:rPr>
              <a:t> + - ! ~ ++x --x (T)x</a:t>
            </a:r>
          </a:p>
          <a:p>
            <a:pPr defTabSz="739775" eaLnBrk="0" hangingPunct="0"/>
            <a:r>
              <a:rPr lang="en-GB" sz="2000" dirty="0">
                <a:latin typeface="Lucida Console" pitchFamily="49" charset="0"/>
              </a:rPr>
              <a:t> * / %</a:t>
            </a:r>
          </a:p>
          <a:p>
            <a:pPr defTabSz="739775" eaLnBrk="0" hangingPunct="0"/>
            <a:r>
              <a:rPr lang="en-GB" sz="2000" dirty="0">
                <a:latin typeface="Lucida Console" pitchFamily="49" charset="0"/>
              </a:rPr>
              <a:t> + -</a:t>
            </a:r>
          </a:p>
          <a:p>
            <a:pPr defTabSz="739775" eaLnBrk="0" hangingPunct="0"/>
            <a:r>
              <a:rPr lang="en-GB" sz="2000" dirty="0">
                <a:latin typeface="Lucida Console" pitchFamily="49" charset="0"/>
              </a:rPr>
              <a:t> &lt;&lt; &gt;&gt;</a:t>
            </a:r>
          </a:p>
          <a:p>
            <a:pPr defTabSz="739775" eaLnBrk="0" hangingPunct="0"/>
            <a:r>
              <a:rPr lang="en-GB" sz="2000" dirty="0">
                <a:latin typeface="Lucida Console" pitchFamily="49" charset="0"/>
              </a:rPr>
              <a:t> &lt; &gt; &lt;= &gt;= </a:t>
            </a:r>
            <a:r>
              <a:rPr lang="en-GB" sz="2000" dirty="0" err="1">
                <a:latin typeface="Lucida Console" pitchFamily="49" charset="0"/>
              </a:rPr>
              <a:t>instanceof</a:t>
            </a:r>
            <a:endParaRPr lang="en-GB" sz="2000" dirty="0">
              <a:latin typeface="Lucida Console" pitchFamily="49" charset="0"/>
            </a:endParaRPr>
          </a:p>
          <a:p>
            <a:pPr defTabSz="739775" eaLnBrk="0" hangingPunct="0"/>
            <a:r>
              <a:rPr lang="en-GB" sz="2000" dirty="0">
                <a:latin typeface="Lucida Console" pitchFamily="49" charset="0"/>
              </a:rPr>
              <a:t> == !=</a:t>
            </a:r>
          </a:p>
          <a:p>
            <a:pPr defTabSz="739775" eaLnBrk="0" hangingPunct="0"/>
            <a:r>
              <a:rPr lang="en-GB" sz="2000" dirty="0">
                <a:latin typeface="Lucida Console" pitchFamily="49" charset="0"/>
              </a:rPr>
              <a:t> &amp;</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&amp;&amp;</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 op=</a:t>
            </a:r>
          </a:p>
        </p:txBody>
      </p:sp>
      <p:sp>
        <p:nvSpPr>
          <p:cNvPr id="32774" name="Rectangle 6"/>
          <p:cNvSpPr>
            <a:spLocks noChangeArrowheads="1"/>
          </p:cNvSpPr>
          <p:nvPr/>
        </p:nvSpPr>
        <p:spPr bwMode="auto">
          <a:xfrm>
            <a:off x="7477480" y="1164544"/>
            <a:ext cx="2552499" cy="5168900"/>
          </a:xfrm>
          <a:prstGeom prst="rect">
            <a:avLst/>
          </a:prstGeom>
          <a:noFill/>
          <a:ln w="12700">
            <a:solidFill>
              <a:schemeClr val="tx1">
                <a:alpha val="0"/>
              </a:schemeClr>
            </a:solidFill>
            <a:miter lim="800000"/>
            <a:headEnd/>
            <a:tailEnd/>
          </a:ln>
        </p:spPr>
        <p:txBody>
          <a:bodyPr wrap="none" lIns="90488" tIns="44450" rIns="90488" bIns="44450"/>
          <a:lstStyle/>
          <a:p>
            <a:pPr defTabSz="739775" eaLnBrk="0" hangingPunct="0">
              <a:tabLst>
                <a:tab pos="1143000" algn="ctr"/>
              </a:tabLst>
            </a:pPr>
            <a:r>
              <a:rPr lang="en-GB" sz="2000" b="1" dirty="0"/>
              <a:t>	Comments</a:t>
            </a:r>
          </a:p>
          <a:p>
            <a:pPr defTabSz="739775" eaLnBrk="0" hangingPunct="0">
              <a:tabLst>
                <a:tab pos="1143000" algn="ctr"/>
              </a:tabLst>
            </a:pPr>
            <a:endParaRPr lang="en-GB" b="1" dirty="0">
              <a:solidFill>
                <a:srgbClr val="004050"/>
              </a:solidFill>
            </a:endParaRPr>
          </a:p>
          <a:p>
            <a:pPr defTabSz="739775" eaLnBrk="0" hangingPunct="0">
              <a:tabLst>
                <a:tab pos="1143000" algn="ctr"/>
              </a:tabLst>
            </a:pPr>
            <a:r>
              <a:rPr lang="en-GB" sz="2000" dirty="0">
                <a:solidFill>
                  <a:srgbClr val="004050"/>
                </a:solidFill>
              </a:rPr>
              <a:t>Primary</a:t>
            </a:r>
          </a:p>
          <a:p>
            <a:pPr defTabSz="739775" eaLnBrk="0" hangingPunct="0">
              <a:tabLst>
                <a:tab pos="1143000" algn="ctr"/>
              </a:tabLst>
            </a:pPr>
            <a:endParaRPr lang="en-GB" sz="2000" dirty="0">
              <a:solidFill>
                <a:srgbClr val="004050"/>
              </a:solidFill>
            </a:endParaRPr>
          </a:p>
          <a:p>
            <a:pPr defTabSz="739775" eaLnBrk="0" hangingPunct="0">
              <a:tabLst>
                <a:tab pos="1143000" algn="ctr"/>
              </a:tabLst>
            </a:pPr>
            <a:r>
              <a:rPr lang="en-GB" sz="2000" dirty="0">
                <a:solidFill>
                  <a:srgbClr val="004050"/>
                </a:solidFill>
              </a:rPr>
              <a:t>Unary</a:t>
            </a:r>
          </a:p>
          <a:p>
            <a:pPr defTabSz="739775" eaLnBrk="0" hangingPunct="0">
              <a:tabLst>
                <a:tab pos="1143000" algn="ctr"/>
              </a:tabLst>
            </a:pPr>
            <a:r>
              <a:rPr lang="en-GB" sz="2000" dirty="0">
                <a:solidFill>
                  <a:srgbClr val="004050"/>
                </a:solidFill>
              </a:rPr>
              <a:t>Multiplicative</a:t>
            </a:r>
          </a:p>
          <a:p>
            <a:pPr defTabSz="739775" eaLnBrk="0" hangingPunct="0">
              <a:tabLst>
                <a:tab pos="1143000" algn="ctr"/>
              </a:tabLst>
            </a:pPr>
            <a:r>
              <a:rPr lang="en-GB" sz="2000" dirty="0">
                <a:solidFill>
                  <a:srgbClr val="004050"/>
                </a:solidFill>
              </a:rPr>
              <a:t>Additive</a:t>
            </a:r>
          </a:p>
          <a:p>
            <a:pPr defTabSz="739775" eaLnBrk="0" hangingPunct="0">
              <a:tabLst>
                <a:tab pos="1143000" algn="ctr"/>
              </a:tabLst>
            </a:pPr>
            <a:r>
              <a:rPr lang="en-GB" sz="2000" dirty="0">
                <a:solidFill>
                  <a:srgbClr val="004050"/>
                </a:solidFill>
              </a:rPr>
              <a:t>Bit Shift</a:t>
            </a:r>
          </a:p>
          <a:p>
            <a:pPr defTabSz="739775" eaLnBrk="0" hangingPunct="0">
              <a:tabLst>
                <a:tab pos="1143000" algn="ctr"/>
              </a:tabLst>
            </a:pPr>
            <a:r>
              <a:rPr lang="en-GB" sz="2000" dirty="0">
                <a:solidFill>
                  <a:srgbClr val="004050"/>
                </a:solidFill>
              </a:rPr>
              <a:t>Relational</a:t>
            </a:r>
          </a:p>
          <a:p>
            <a:pPr defTabSz="739775" eaLnBrk="0" hangingPunct="0">
              <a:tabLst>
                <a:tab pos="1143000" algn="ctr"/>
              </a:tabLst>
            </a:pPr>
            <a:r>
              <a:rPr lang="en-GB" sz="2000" dirty="0">
                <a:solidFill>
                  <a:srgbClr val="004050"/>
                </a:solidFill>
              </a:rPr>
              <a:t>Equality</a:t>
            </a:r>
          </a:p>
          <a:p>
            <a:pPr defTabSz="739775" eaLnBrk="0" hangingPunct="0">
              <a:tabLst>
                <a:tab pos="1143000" algn="ctr"/>
              </a:tabLst>
            </a:pPr>
            <a:r>
              <a:rPr lang="en-GB" sz="2000" dirty="0">
                <a:solidFill>
                  <a:srgbClr val="004050"/>
                </a:solidFill>
              </a:rPr>
              <a:t>Bitwise AND</a:t>
            </a:r>
          </a:p>
          <a:p>
            <a:pPr defTabSz="739775" eaLnBrk="0" hangingPunct="0">
              <a:tabLst>
                <a:tab pos="1143000" algn="ctr"/>
              </a:tabLst>
            </a:pPr>
            <a:r>
              <a:rPr lang="en-GB" sz="2000" dirty="0">
                <a:solidFill>
                  <a:srgbClr val="004050"/>
                </a:solidFill>
              </a:rPr>
              <a:t>Bitwise exclusive OR</a:t>
            </a:r>
          </a:p>
          <a:p>
            <a:pPr defTabSz="739775" eaLnBrk="0" hangingPunct="0">
              <a:tabLst>
                <a:tab pos="1143000" algn="ctr"/>
              </a:tabLst>
            </a:pPr>
            <a:r>
              <a:rPr lang="en-GB" sz="2000" dirty="0">
                <a:solidFill>
                  <a:srgbClr val="004050"/>
                </a:solidFill>
              </a:rPr>
              <a:t>Bitwise inclusive OR</a:t>
            </a:r>
          </a:p>
          <a:p>
            <a:pPr defTabSz="739775" eaLnBrk="0" hangingPunct="0">
              <a:tabLst>
                <a:tab pos="1143000" algn="ctr"/>
              </a:tabLst>
            </a:pPr>
            <a:r>
              <a:rPr lang="en-GB" sz="2000" dirty="0">
                <a:solidFill>
                  <a:srgbClr val="004050"/>
                </a:solidFill>
              </a:rPr>
              <a:t>Logical AND</a:t>
            </a:r>
          </a:p>
          <a:p>
            <a:pPr defTabSz="739775" eaLnBrk="0" hangingPunct="0">
              <a:tabLst>
                <a:tab pos="1143000" algn="ctr"/>
              </a:tabLst>
            </a:pPr>
            <a:r>
              <a:rPr lang="en-GB" sz="2000" dirty="0">
                <a:solidFill>
                  <a:srgbClr val="004050"/>
                </a:solidFill>
              </a:rPr>
              <a:t>Logical OR</a:t>
            </a:r>
          </a:p>
          <a:p>
            <a:pPr defTabSz="739775" eaLnBrk="0" hangingPunct="0">
              <a:tabLst>
                <a:tab pos="1143000" algn="ctr"/>
              </a:tabLst>
            </a:pPr>
            <a:r>
              <a:rPr lang="en-GB" sz="2000" dirty="0">
                <a:solidFill>
                  <a:srgbClr val="004050"/>
                </a:solidFill>
              </a:rPr>
              <a:t>Conditional</a:t>
            </a:r>
          </a:p>
          <a:p>
            <a:pPr defTabSz="739775" eaLnBrk="0" hangingPunct="0">
              <a:tabLst>
                <a:tab pos="1143000" algn="ctr"/>
              </a:tabLst>
            </a:pPr>
            <a:r>
              <a:rPr lang="en-GB" sz="2000" dirty="0">
                <a:solidFill>
                  <a:srgbClr val="004050"/>
                </a:solidFill>
              </a:rPr>
              <a:t>Assignment</a:t>
            </a:r>
          </a:p>
          <a:p>
            <a:pPr defTabSz="739775" eaLnBrk="0" latinLnBrk="1" hangingPunct="0">
              <a:tabLst>
                <a:tab pos="1143000" algn="ctr"/>
              </a:tabLst>
            </a:pPr>
            <a:endParaRPr lang="en-GB" sz="2000" dirty="0"/>
          </a:p>
        </p:txBody>
      </p:sp>
      <p:sp>
        <p:nvSpPr>
          <p:cNvPr id="32775" name="Rectangle 7"/>
          <p:cNvSpPr>
            <a:spLocks noChangeArrowheads="1"/>
          </p:cNvSpPr>
          <p:nvPr/>
        </p:nvSpPr>
        <p:spPr bwMode="auto">
          <a:xfrm>
            <a:off x="1875191" y="1166092"/>
            <a:ext cx="878641" cy="5129850"/>
          </a:xfrm>
          <a:prstGeom prst="rect">
            <a:avLst/>
          </a:prstGeom>
          <a:noFill/>
          <a:ln w="12700">
            <a:solidFill>
              <a:schemeClr val="tx1">
                <a:alpha val="0"/>
              </a:schemeClr>
            </a:solidFill>
            <a:miter lim="800000"/>
            <a:headEnd/>
            <a:tailEnd/>
          </a:ln>
        </p:spPr>
        <p:txBody>
          <a:bodyPr wrap="none" lIns="90488" tIns="44450" rIns="90488" bIns="44450"/>
          <a:lstStyle/>
          <a:p>
            <a:pPr defTabSz="739775" eaLnBrk="0" hangingPunct="0"/>
            <a:r>
              <a:rPr lang="en-GB" sz="2000" b="1" dirty="0"/>
              <a:t>Order</a:t>
            </a:r>
          </a:p>
          <a:p>
            <a:pPr defTabSz="739775" eaLnBrk="0" hangingPunct="0"/>
            <a:endParaRPr lang="en-GB" b="1" dirty="0"/>
          </a:p>
          <a:p>
            <a:pPr defTabSz="739775" eaLnBrk="0" hangingPunct="0"/>
            <a:r>
              <a:rPr lang="en-GB" sz="2000" b="1" dirty="0"/>
              <a:t> </a:t>
            </a:r>
            <a:r>
              <a:rPr lang="en-GB" sz="2000" dirty="0"/>
              <a:t>1</a:t>
            </a:r>
          </a:p>
          <a:p>
            <a:pPr defTabSz="739775" eaLnBrk="0" hangingPunct="0"/>
            <a:endParaRPr lang="en-GB" sz="2000" dirty="0"/>
          </a:p>
          <a:p>
            <a:pPr defTabSz="739775" eaLnBrk="0" hangingPunct="0"/>
            <a:r>
              <a:rPr lang="en-GB" sz="2000" dirty="0"/>
              <a:t> 2</a:t>
            </a:r>
          </a:p>
          <a:p>
            <a:pPr defTabSz="739775" eaLnBrk="0" hangingPunct="0"/>
            <a:r>
              <a:rPr lang="en-GB" sz="2000" dirty="0"/>
              <a:t> 3</a:t>
            </a:r>
          </a:p>
          <a:p>
            <a:pPr defTabSz="739775" eaLnBrk="0" hangingPunct="0"/>
            <a:r>
              <a:rPr lang="en-GB" sz="2000" dirty="0"/>
              <a:t> 4</a:t>
            </a:r>
          </a:p>
          <a:p>
            <a:pPr defTabSz="739775" eaLnBrk="0" hangingPunct="0"/>
            <a:r>
              <a:rPr lang="en-GB" sz="2000" dirty="0"/>
              <a:t> 5</a:t>
            </a:r>
          </a:p>
          <a:p>
            <a:pPr defTabSz="739775" eaLnBrk="0" hangingPunct="0"/>
            <a:r>
              <a:rPr lang="en-GB" sz="2000" dirty="0"/>
              <a:t> 6</a:t>
            </a:r>
          </a:p>
          <a:p>
            <a:pPr defTabSz="739775" eaLnBrk="0" hangingPunct="0"/>
            <a:r>
              <a:rPr lang="en-GB" sz="2000" dirty="0"/>
              <a:t> 7 </a:t>
            </a:r>
          </a:p>
          <a:p>
            <a:pPr defTabSz="739775" eaLnBrk="0" hangingPunct="0"/>
            <a:r>
              <a:rPr lang="en-GB" sz="2000" dirty="0"/>
              <a:t> 8</a:t>
            </a:r>
          </a:p>
          <a:p>
            <a:pPr defTabSz="739775" eaLnBrk="0" hangingPunct="0"/>
            <a:r>
              <a:rPr lang="en-GB" sz="2000" dirty="0"/>
              <a:t> 9</a:t>
            </a:r>
          </a:p>
          <a:p>
            <a:pPr defTabSz="739775" eaLnBrk="0" hangingPunct="0"/>
            <a:r>
              <a:rPr lang="en-GB" sz="2000" dirty="0"/>
              <a:t>10</a:t>
            </a:r>
          </a:p>
          <a:p>
            <a:pPr defTabSz="739775" eaLnBrk="0" hangingPunct="0"/>
            <a:r>
              <a:rPr lang="en-GB" sz="2000" dirty="0"/>
              <a:t>11</a:t>
            </a:r>
          </a:p>
          <a:p>
            <a:pPr defTabSz="739775" eaLnBrk="0" hangingPunct="0"/>
            <a:r>
              <a:rPr lang="en-GB" sz="2000" dirty="0"/>
              <a:t>12</a:t>
            </a:r>
          </a:p>
          <a:p>
            <a:pPr defTabSz="739775" eaLnBrk="0" hangingPunct="0"/>
            <a:r>
              <a:rPr lang="en-GB" sz="2000" dirty="0"/>
              <a:t>13</a:t>
            </a:r>
          </a:p>
          <a:p>
            <a:pPr defTabSz="739775" eaLnBrk="0" hangingPunct="0"/>
            <a:r>
              <a:rPr lang="en-GB" sz="2000" dirty="0"/>
              <a:t>14</a:t>
            </a:r>
          </a:p>
        </p:txBody>
      </p:sp>
      <p:sp>
        <p:nvSpPr>
          <p:cNvPr id="32776" name="Oval 8"/>
          <p:cNvSpPr>
            <a:spLocks noChangeArrowheads="1"/>
          </p:cNvSpPr>
          <p:nvPr/>
        </p:nvSpPr>
        <p:spPr bwMode="auto">
          <a:xfrm>
            <a:off x="3651347" y="1727866"/>
            <a:ext cx="259766" cy="519351"/>
          </a:xfrm>
          <a:prstGeom prst="ellipse">
            <a:avLst/>
          </a:prstGeom>
          <a:noFill/>
          <a:ln w="19050">
            <a:solidFill>
              <a:srgbClr val="7E007C"/>
            </a:solidFill>
            <a:round/>
            <a:headEnd/>
            <a:tailEnd/>
          </a:ln>
        </p:spPr>
        <p:txBody>
          <a:bodyPr wrap="none" anchor="ctr">
            <a:spAutoFit/>
          </a:bodyPr>
          <a:lstStyle/>
          <a:p>
            <a:pPr eaLnBrk="0" hangingPunct="0">
              <a:spcBef>
                <a:spcPct val="50000"/>
              </a:spcBef>
            </a:pPr>
            <a:endParaRPr lang="en-US"/>
          </a:p>
        </p:txBody>
      </p:sp>
      <p:sp>
        <p:nvSpPr>
          <p:cNvPr id="32777" name="Oval 9"/>
          <p:cNvSpPr>
            <a:spLocks noChangeArrowheads="1"/>
          </p:cNvSpPr>
          <p:nvPr/>
        </p:nvSpPr>
        <p:spPr bwMode="auto">
          <a:xfrm>
            <a:off x="5674445" y="2285778"/>
            <a:ext cx="648045" cy="519351"/>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78" name="Oval 10"/>
          <p:cNvSpPr>
            <a:spLocks noChangeArrowheads="1"/>
          </p:cNvSpPr>
          <p:nvPr/>
        </p:nvSpPr>
        <p:spPr bwMode="auto">
          <a:xfrm>
            <a:off x="2997590" y="5111799"/>
            <a:ext cx="783216" cy="647273"/>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79" name="Oval 11"/>
          <p:cNvSpPr>
            <a:spLocks noChangeArrowheads="1"/>
          </p:cNvSpPr>
          <p:nvPr/>
        </p:nvSpPr>
        <p:spPr bwMode="auto">
          <a:xfrm>
            <a:off x="2947896" y="2627239"/>
            <a:ext cx="963596" cy="728302"/>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80" name="Oval 12"/>
          <p:cNvSpPr>
            <a:spLocks noChangeArrowheads="1"/>
          </p:cNvSpPr>
          <p:nvPr/>
        </p:nvSpPr>
        <p:spPr bwMode="auto">
          <a:xfrm>
            <a:off x="3135025" y="6028594"/>
            <a:ext cx="360000" cy="360000"/>
          </a:xfrm>
          <a:prstGeom prst="ellipse">
            <a:avLst/>
          </a:prstGeom>
          <a:noFill/>
          <a:ln w="19050">
            <a:solidFill>
              <a:srgbClr val="7E007C"/>
            </a:solidFill>
            <a:round/>
            <a:headEnd/>
            <a:tailEnd/>
          </a:ln>
        </p:spPr>
        <p:txBody>
          <a:bodyPr anchor="ctr">
            <a:spAutoFit/>
          </a:bodyPr>
          <a:lstStyle/>
          <a:p>
            <a:pPr eaLnBrk="0" hangingPunct="0">
              <a:spcBef>
                <a:spcPct val="50000"/>
              </a:spcBef>
            </a:pPr>
            <a:endParaRPr lang="en-US"/>
          </a:p>
        </p:txBody>
      </p:sp>
      <p:grpSp>
        <p:nvGrpSpPr>
          <p:cNvPr id="2" name="Group 17"/>
          <p:cNvGrpSpPr/>
          <p:nvPr/>
        </p:nvGrpSpPr>
        <p:grpSpPr>
          <a:xfrm>
            <a:off x="4054717" y="4017058"/>
            <a:ext cx="5763881" cy="2780249"/>
            <a:chOff x="2530716" y="4017057"/>
            <a:chExt cx="5763881" cy="2780249"/>
          </a:xfrm>
          <a:solidFill>
            <a:schemeClr val="bg1"/>
          </a:solidFill>
        </p:grpSpPr>
        <p:sp>
          <p:nvSpPr>
            <p:cNvPr id="13" name="Rectangle 5"/>
            <p:cNvSpPr>
              <a:spLocks noChangeArrowheads="1"/>
            </p:cNvSpPr>
            <p:nvPr/>
          </p:nvSpPr>
          <p:spPr bwMode="auto">
            <a:xfrm>
              <a:off x="2530716" y="4017057"/>
              <a:ext cx="3281465" cy="1813317"/>
            </a:xfrm>
            <a:prstGeom prst="rect">
              <a:avLst/>
            </a:prstGeom>
            <a:grp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p = x + (y * z); </a:t>
              </a:r>
              <a:br>
                <a:rPr lang="en-GB" sz="1600" dirty="0">
                  <a:solidFill>
                    <a:srgbClr val="000000"/>
                  </a:solidFill>
                  <a:latin typeface="Lucida Console" pitchFamily="49" charset="0"/>
                </a:rPr>
              </a:b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q = (x + y) * z;</a:t>
              </a:r>
              <a:br>
                <a:rPr lang="en-GB" sz="1600" dirty="0">
                  <a:solidFill>
                    <a:srgbClr val="000000"/>
                  </a:solidFill>
                  <a:latin typeface="Lucida Console" pitchFamily="49" charset="0"/>
                </a:rPr>
              </a:br>
              <a:r>
                <a:rPr lang="en-GB" sz="1600" dirty="0" err="1">
                  <a:solidFill>
                    <a:srgbClr val="0000C8"/>
                  </a:solidFill>
                  <a:latin typeface="Lucida Console" pitchFamily="49" charset="0"/>
                </a:rPr>
                <a:t>bool</a:t>
              </a:r>
              <a:r>
                <a:rPr lang="en-GB" sz="1600" dirty="0">
                  <a:solidFill>
                    <a:schemeClr val="tx1">
                      <a:lumMod val="60000"/>
                      <a:lumOff val="40000"/>
                    </a:schemeClr>
                  </a:solidFill>
                  <a:latin typeface="Lucida Console" pitchFamily="49" charset="0"/>
                </a:rPr>
                <a:t> </a:t>
              </a:r>
              <a:r>
                <a:rPr lang="en-GB" sz="1600" dirty="0">
                  <a:latin typeface="Lucida Console" pitchFamily="49" charset="0"/>
                </a:rPr>
                <a:t>b1, b2, b3;</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C8"/>
                  </a:solidFill>
                  <a:latin typeface="Lucida Console" pitchFamily="49" charset="0"/>
                </a:rPr>
                <a:t>if</a:t>
              </a:r>
              <a:r>
                <a:rPr lang="en-GB" sz="1600" dirty="0">
                  <a:solidFill>
                    <a:srgbClr val="000000"/>
                  </a:solidFill>
                  <a:latin typeface="Lucida Console" pitchFamily="49" charset="0"/>
                </a:rPr>
                <a:t> (b1 &amp;&amp; b2 || b3) {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accent2">
                      <a:lumMod val="25000"/>
                    </a:schemeClr>
                  </a:solidFill>
                  <a:latin typeface="Lucida Console" pitchFamily="49" charset="0"/>
                </a:rPr>
                <a:t>//does this if b3 true</a:t>
              </a:r>
              <a:br>
                <a:rPr lang="en-GB" sz="1600" dirty="0">
                  <a:solidFill>
                    <a:schemeClr val="accent2">
                      <a:lumMod val="25000"/>
                    </a:schemeClr>
                  </a:solidFill>
                  <a:latin typeface="Lucida Console" pitchFamily="49" charset="0"/>
                </a:rPr>
              </a:br>
              <a:r>
                <a:rPr lang="en-GB" sz="1600" dirty="0">
                  <a:solidFill>
                    <a:schemeClr val="accent2">
                      <a:lumMod val="25000"/>
                    </a:schemeClr>
                  </a:solidFill>
                  <a:latin typeface="Lucida Console" pitchFamily="49" charset="0"/>
                </a:rPr>
                <a:t>  //b1 and/or b2 might be </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5" name="Rectangle 5"/>
            <p:cNvSpPr>
              <a:spLocks noChangeArrowheads="1"/>
            </p:cNvSpPr>
            <p:nvPr/>
          </p:nvSpPr>
          <p:spPr bwMode="auto">
            <a:xfrm>
              <a:off x="3093039" y="6461317"/>
              <a:ext cx="5201558" cy="335989"/>
            </a:xfrm>
            <a:prstGeom prst="rect">
              <a:avLst/>
            </a:prstGeom>
            <a:grp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while</a:t>
              </a:r>
              <a:r>
                <a:rPr lang="en-GB" sz="1600" dirty="0">
                  <a:solidFill>
                    <a:srgbClr val="000000"/>
                  </a:solidFill>
                  <a:latin typeface="Lucida Console" pitchFamily="49" charset="0"/>
                </a:rPr>
                <a:t>((b = </a:t>
              </a:r>
              <a:r>
                <a:rPr lang="en-GB" sz="1600" dirty="0" err="1">
                  <a:solidFill>
                    <a:srgbClr val="000000"/>
                  </a:solidFill>
                  <a:latin typeface="Lucida Console" pitchFamily="49" charset="0"/>
                </a:rPr>
                <a:t>getNextByte</a:t>
              </a:r>
              <a:r>
                <a:rPr lang="en-GB" sz="1600" dirty="0">
                  <a:solidFill>
                    <a:srgbClr val="000000"/>
                  </a:solidFill>
                  <a:latin typeface="Lucida Console" pitchFamily="49" charset="0"/>
                </a:rPr>
                <a:t>()) != -1) {...}</a:t>
              </a:r>
            </a:p>
          </p:txBody>
        </p:sp>
      </p:grpSp>
      <p:sp>
        <p:nvSpPr>
          <p:cNvPr id="14" name="Rectangle 5"/>
          <p:cNvSpPr>
            <a:spLocks noChangeArrowheads="1"/>
          </p:cNvSpPr>
          <p:nvPr/>
        </p:nvSpPr>
        <p:spPr bwMode="auto">
          <a:xfrm>
            <a:off x="4320837" y="2690311"/>
            <a:ext cx="3015343" cy="582211"/>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Vehicle v = ...;</a:t>
            </a:r>
            <a:br>
              <a:rPr lang="en-GB" sz="1600" dirty="0">
                <a:solidFill>
                  <a:srgbClr val="000000"/>
                </a:solidFill>
                <a:latin typeface="Lucida Console" pitchFamily="49" charset="0"/>
              </a:rPr>
            </a:br>
            <a:r>
              <a:rPr lang="en-GB" sz="1600" dirty="0">
                <a:solidFill>
                  <a:srgbClr val="000000"/>
                </a:solidFill>
                <a:latin typeface="Lucida Console" pitchFamily="49" charset="0"/>
              </a:rPr>
              <a:t>((Car)v).</a:t>
            </a:r>
            <a:r>
              <a:rPr lang="en-GB" sz="1600" dirty="0" err="1">
                <a:solidFill>
                  <a:srgbClr val="000000"/>
                </a:solidFill>
                <a:latin typeface="Lucida Console" pitchFamily="49" charset="0"/>
              </a:rPr>
              <a:t>openSunRoof</a:t>
            </a:r>
            <a:r>
              <a:rPr lang="en-GB" sz="1600" dirty="0">
                <a:solidFill>
                  <a:srgbClr val="000000"/>
                </a:solidFill>
                <a:latin typeface="Lucida Console" pitchFamily="49" charset="0"/>
              </a:rPr>
              <a:t>();</a:t>
            </a:r>
          </a:p>
        </p:txBody>
      </p:sp>
      <p:sp>
        <p:nvSpPr>
          <p:cNvPr id="17" name="Rectangle 15"/>
          <p:cNvSpPr>
            <a:spLocks noChangeArrowheads="1"/>
          </p:cNvSpPr>
          <p:nvPr/>
        </p:nvSpPr>
        <p:spPr bwMode="auto">
          <a:xfrm>
            <a:off x="5247031" y="3298120"/>
            <a:ext cx="2094593" cy="307777"/>
          </a:xfrm>
          <a:prstGeom prst="rect">
            <a:avLst/>
          </a:prstGeom>
          <a:solidFill>
            <a:srgbClr val="A9EEFF"/>
          </a:solidFill>
          <a:ln w="19050">
            <a:solidFill>
              <a:srgbClr val="004050"/>
            </a:solidFill>
            <a:miter lim="800000"/>
            <a:headEnd/>
            <a:tailEnd/>
          </a:ln>
        </p:spPr>
        <p:txBody>
          <a:bodyPr wrap="square" anchor="ctr">
            <a:spAutoFit/>
          </a:bodyPr>
          <a:lstStyle/>
          <a:p>
            <a:pPr algn="ctr" eaLnBrk="0" hangingPunct="0">
              <a:spcBef>
                <a:spcPct val="50000"/>
              </a:spcBef>
            </a:pPr>
            <a:r>
              <a:rPr lang="en-GB" sz="1400" dirty="0"/>
              <a:t>Much more later ..</a:t>
            </a:r>
          </a:p>
        </p:txBody>
      </p:sp>
    </p:spTree>
    <p:extLst>
      <p:ext uri="{BB962C8B-B14F-4D97-AF65-F5344CB8AC3E}">
        <p14:creationId xmlns:p14="http://schemas.microsoft.com/office/powerpoint/2010/main" val="1227812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en-GB" dirty="0"/>
              <a:t>More on Java </a:t>
            </a:r>
            <a:r>
              <a:rPr lang="en-GB" dirty="0" err="1"/>
              <a:t>enums</a:t>
            </a:r>
            <a:endParaRPr lang="en-GB" dirty="0"/>
          </a:p>
        </p:txBody>
      </p:sp>
      <p:sp>
        <p:nvSpPr>
          <p:cNvPr id="18436" name="Rectangle 4"/>
          <p:cNvSpPr>
            <a:spLocks noGrp="1" noChangeArrowheads="1"/>
          </p:cNvSpPr>
          <p:nvPr>
            <p:ph type="body" idx="1"/>
          </p:nvPr>
        </p:nvSpPr>
        <p:spPr/>
        <p:txBody>
          <a:bodyPr/>
          <a:lstStyle/>
          <a:p>
            <a:r>
              <a:rPr lang="en-GB" b="1" dirty="0" err="1">
                <a:latin typeface="Lucida Console" pitchFamily="49" charset="0"/>
              </a:rPr>
              <a:t>enum</a:t>
            </a:r>
            <a:r>
              <a:rPr lang="en-GB" b="1" dirty="0"/>
              <a:t> can have methods and constructors </a:t>
            </a:r>
            <a:r>
              <a:rPr lang="en-GB" b="1" dirty="0" err="1"/>
              <a:t>etcCompiler</a:t>
            </a:r>
            <a:r>
              <a:rPr lang="en-GB" b="1" dirty="0"/>
              <a:t> also adds</a:t>
            </a:r>
          </a:p>
          <a:p>
            <a:pPr marL="342000" indent="-342900">
              <a:buFont typeface="Arial" panose="020B0604020202020204" pitchFamily="34" charset="0"/>
              <a:buChar char="•"/>
            </a:pPr>
            <a:r>
              <a:rPr lang="en-GB" dirty="0"/>
              <a:t>Has some special </a:t>
            </a:r>
            <a:r>
              <a:rPr lang="en-GB"/>
              <a:t>methods </a:t>
            </a:r>
            <a:r>
              <a:rPr lang="en-GB" smtClean="0"/>
              <a:t>eg </a:t>
            </a:r>
            <a:r>
              <a:rPr lang="en-GB" dirty="0">
                <a:solidFill>
                  <a:srgbClr val="0000C8"/>
                </a:solidFill>
                <a:latin typeface="Lucida Console" pitchFamily="49" charset="0"/>
              </a:rPr>
              <a:t>values</a:t>
            </a:r>
            <a:r>
              <a:rPr lang="en-GB" dirty="0">
                <a:latin typeface="Lucida Console" pitchFamily="49" charset="0"/>
              </a:rPr>
              <a:t>()</a:t>
            </a:r>
          </a:p>
        </p:txBody>
      </p:sp>
      <p:sp>
        <p:nvSpPr>
          <p:cNvPr id="875522" name="Rectangle 2"/>
          <p:cNvSpPr>
            <a:spLocks noChangeArrowheads="1"/>
          </p:cNvSpPr>
          <p:nvPr/>
        </p:nvSpPr>
        <p:spPr bwMode="auto">
          <a:xfrm>
            <a:off x="1813732" y="2282784"/>
            <a:ext cx="6316718" cy="2798202"/>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enum</a:t>
            </a:r>
            <a:r>
              <a:rPr lang="en-GB" sz="1600" dirty="0">
                <a:solidFill>
                  <a:srgbClr val="000000"/>
                </a:solidFill>
                <a:latin typeface="Lucida Console" pitchFamily="49" charset="0"/>
              </a:rPr>
              <a:t> Day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MONDAY(1), TUESDAY(2), WEDNESDAY(3),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THURSDAY(4), FRIDAY(5), SATURDAY(6), SUNDAY(7);</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a:t>
            </a: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ordinal;</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Day(</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ord</a:t>
            </a:r>
            <a:r>
              <a:rPr lang="en-GB" sz="1600" dirty="0">
                <a:solidFill>
                  <a:srgbClr val="000000"/>
                </a:solidFill>
                <a:latin typeface="Lucida Console" pitchFamily="49" charset="0"/>
              </a:rPr>
              <a:t>) {       </a:t>
            </a:r>
            <a:r>
              <a:rPr lang="en-GB" sz="1600" dirty="0">
                <a:solidFill>
                  <a:schemeClr val="accent6">
                    <a:lumMod val="50000"/>
                  </a:schemeClr>
                </a:solidFill>
                <a:latin typeface="Lucida Console" pitchFamily="49" charset="0"/>
              </a:rPr>
              <a:t>// constructor</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ordinal = </a:t>
            </a:r>
            <a:r>
              <a:rPr lang="en-GB" sz="1600" dirty="0" err="1">
                <a:solidFill>
                  <a:srgbClr val="000000"/>
                </a:solidFill>
                <a:latin typeface="Lucida Console" pitchFamily="49" charset="0"/>
              </a:rPr>
              <a:t>ord</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solidFill>
                  <a:srgbClr val="000000"/>
                </a:solidFill>
                <a:latin typeface="Lucida Console" pitchFamily="49" charset="0"/>
              </a:rPr>
              <a:t>dayOfWeek</a:t>
            </a:r>
            <a:r>
              <a:rPr lang="en-GB" sz="1600" dirty="0">
                <a:solidFill>
                  <a:srgbClr val="000000"/>
                </a:solidFill>
                <a:latin typeface="Lucida Console" pitchFamily="49" charset="0"/>
              </a:rPr>
              <a:t>() { </a:t>
            </a:r>
            <a:r>
              <a:rPr lang="en-GB" sz="1600" dirty="0">
                <a:solidFill>
                  <a:srgbClr val="0000C8"/>
                </a:solidFill>
                <a:latin typeface="Lucida Console" pitchFamily="49" charset="0"/>
              </a:rPr>
              <a:t>return</a:t>
            </a:r>
            <a:r>
              <a:rPr lang="en-GB" sz="1600" dirty="0">
                <a:solidFill>
                  <a:srgbClr val="000000"/>
                </a:solidFill>
                <a:latin typeface="Lucida Console" pitchFamily="49" charset="0"/>
              </a:rPr>
              <a:t> ordinal;}</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a:t>
            </a:r>
          </a:p>
        </p:txBody>
      </p:sp>
      <p:sp>
        <p:nvSpPr>
          <p:cNvPr id="875525" name="Rectangle 5"/>
          <p:cNvSpPr>
            <a:spLocks noChangeArrowheads="1"/>
          </p:cNvSpPr>
          <p:nvPr/>
        </p:nvSpPr>
        <p:spPr bwMode="auto">
          <a:xfrm>
            <a:off x="1857234" y="5545028"/>
            <a:ext cx="7196666" cy="1074653"/>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 (Day d : </a:t>
            </a:r>
            <a:r>
              <a:rPr lang="en-GB" sz="1600" dirty="0" err="1">
                <a:solidFill>
                  <a:srgbClr val="000000"/>
                </a:solidFill>
                <a:latin typeface="Lucida Console" pitchFamily="49" charset="0"/>
              </a:rPr>
              <a:t>Day.</a:t>
            </a:r>
            <a:r>
              <a:rPr lang="en-GB" sz="1600" dirty="0" err="1">
                <a:solidFill>
                  <a:srgbClr val="0000C8"/>
                </a:solidFill>
                <a:latin typeface="Lucida Console" pitchFamily="49" charset="0"/>
              </a:rPr>
              <a:t>values</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System.out.printf</a:t>
            </a:r>
            <a:r>
              <a:rPr lang="en-GB" sz="1600" dirty="0">
                <a:solidFill>
                  <a:srgbClr val="000000"/>
                </a:solidFill>
                <a:latin typeface="Lucida Console" pitchFamily="49" charset="0"/>
              </a:rPr>
              <a:t>("%s is day %d\n",</a:t>
            </a:r>
            <a:br>
              <a:rPr lang="en-GB" sz="1600" dirty="0">
                <a:solidFill>
                  <a:srgbClr val="000000"/>
                </a:solidFill>
                <a:latin typeface="Lucida Console" pitchFamily="49" charset="0"/>
              </a:rPr>
            </a:br>
            <a:r>
              <a:rPr lang="en-GB" sz="1600" dirty="0">
                <a:solidFill>
                  <a:srgbClr val="000000"/>
                </a:solidFill>
                <a:latin typeface="Lucida Console" pitchFamily="49" charset="0"/>
              </a:rPr>
              <a:t>                      d, </a:t>
            </a:r>
            <a:r>
              <a:rPr lang="en-GB" sz="1600" dirty="0" err="1">
                <a:solidFill>
                  <a:srgbClr val="000000"/>
                </a:solidFill>
                <a:latin typeface="Lucida Console" pitchFamily="49" charset="0"/>
              </a:rPr>
              <a:t>d.dayOfWeek</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2" name="Rectangle 13"/>
          <p:cNvSpPr>
            <a:spLocks noChangeArrowheads="1"/>
          </p:cNvSpPr>
          <p:nvPr/>
        </p:nvSpPr>
        <p:spPr bwMode="auto">
          <a:xfrm>
            <a:off x="6906881" y="5639387"/>
            <a:ext cx="2577088" cy="335989"/>
          </a:xfrm>
          <a:prstGeom prst="rect">
            <a:avLst/>
          </a:prstGeom>
          <a:solidFill>
            <a:srgbClr val="FFCCFF"/>
          </a:solidFill>
          <a:ln w="19050">
            <a:solidFill>
              <a:schemeClr val="tx1"/>
            </a:solidFill>
            <a:miter lim="800000"/>
            <a:headEnd/>
            <a:tailEnd/>
          </a:ln>
          <a:effectLst/>
        </p:spPr>
        <p:txBody>
          <a:bodyPr wrap="square" lIns="90488" tIns="44450" rIns="90488" bIns="44450">
            <a:spAutoFit/>
          </a:bodyPr>
          <a:lstStyle/>
          <a:p>
            <a:pPr defTabSz="739775">
              <a:tabLst>
                <a:tab pos="341313" algn="l"/>
                <a:tab pos="690563" algn="l"/>
                <a:tab pos="1030288" algn="l"/>
                <a:tab pos="1371600" algn="l"/>
              </a:tabLst>
              <a:defRPr/>
            </a:pPr>
            <a:r>
              <a:rPr lang="en-GB" sz="1600" dirty="0">
                <a:solidFill>
                  <a:srgbClr val="004050"/>
                </a:solidFill>
              </a:rPr>
              <a:t>Values returns a Day[ ]</a:t>
            </a:r>
          </a:p>
        </p:txBody>
      </p:sp>
      <p:sp>
        <p:nvSpPr>
          <p:cNvPr id="13" name="Line 14"/>
          <p:cNvSpPr>
            <a:spLocks noChangeShapeType="1"/>
          </p:cNvSpPr>
          <p:nvPr/>
        </p:nvSpPr>
        <p:spPr bwMode="auto">
          <a:xfrm flipH="1" flipV="1">
            <a:off x="6271143" y="5727525"/>
            <a:ext cx="635738" cy="12353"/>
          </a:xfrm>
          <a:prstGeom prst="line">
            <a:avLst/>
          </a:prstGeom>
          <a:noFill/>
          <a:ln w="9525">
            <a:solidFill>
              <a:srgbClr val="000000"/>
            </a:solidFill>
            <a:round/>
            <a:headEnd/>
            <a:tailEnd type="triangle" w="med" len="med"/>
          </a:ln>
        </p:spPr>
        <p:txBody>
          <a:bodyPr wrap="square">
            <a:spAutoFit/>
          </a:bodyPr>
          <a:lstStyle/>
          <a:p>
            <a:endParaRPr lang="en-GB"/>
          </a:p>
        </p:txBody>
      </p:sp>
      <p:sp>
        <p:nvSpPr>
          <p:cNvPr id="2" name="Rectangle 1"/>
          <p:cNvSpPr/>
          <p:nvPr/>
        </p:nvSpPr>
        <p:spPr>
          <a:xfrm>
            <a:off x="8416503" y="3477267"/>
            <a:ext cx="2277376" cy="1600438"/>
          </a:xfrm>
          <a:prstGeom prst="rect">
            <a:avLst/>
          </a:prstGeom>
          <a:solidFill>
            <a:schemeClr val="bg1"/>
          </a:solidFill>
          <a:ln w="19050"/>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400" dirty="0"/>
              <a:t>MONDAY is day 1</a:t>
            </a:r>
          </a:p>
          <a:p>
            <a:r>
              <a:rPr lang="en-GB" sz="1400" dirty="0"/>
              <a:t>TUESDAY is day 2</a:t>
            </a:r>
          </a:p>
          <a:p>
            <a:r>
              <a:rPr lang="en-GB" sz="1400" dirty="0"/>
              <a:t>WEDNESDAY is day 3</a:t>
            </a:r>
          </a:p>
          <a:p>
            <a:r>
              <a:rPr lang="en-GB" sz="1400" dirty="0"/>
              <a:t>THURSDAY is day 4</a:t>
            </a:r>
          </a:p>
          <a:p>
            <a:r>
              <a:rPr lang="en-GB" sz="1400" dirty="0"/>
              <a:t>FRIDAY is day 5</a:t>
            </a:r>
          </a:p>
          <a:p>
            <a:r>
              <a:rPr lang="en-GB" sz="1400" dirty="0"/>
              <a:t>SATURDAY is day 6</a:t>
            </a:r>
          </a:p>
          <a:p>
            <a:r>
              <a:rPr lang="en-GB" sz="1400" dirty="0"/>
              <a:t>SUNDAY is day 7</a:t>
            </a:r>
          </a:p>
        </p:txBody>
      </p:sp>
      <p:sp>
        <p:nvSpPr>
          <p:cNvPr id="4" name="Freeform 3"/>
          <p:cNvSpPr/>
          <p:nvPr/>
        </p:nvSpPr>
        <p:spPr>
          <a:xfrm>
            <a:off x="9046237" y="5118776"/>
            <a:ext cx="774039" cy="1337327"/>
          </a:xfrm>
          <a:custGeom>
            <a:avLst/>
            <a:gdLst>
              <a:gd name="connsiteX0" fmla="*/ 0 w 774039"/>
              <a:gd name="connsiteY0" fmla="*/ 1207698 h 1337327"/>
              <a:gd name="connsiteX1" fmla="*/ 672861 w 774039"/>
              <a:gd name="connsiteY1" fmla="*/ 1224951 h 1337327"/>
              <a:gd name="connsiteX2" fmla="*/ 759125 w 774039"/>
              <a:gd name="connsiteY2" fmla="*/ 0 h 1337327"/>
            </a:gdLst>
            <a:ahLst/>
            <a:cxnLst>
              <a:cxn ang="0">
                <a:pos x="connsiteX0" y="connsiteY0"/>
              </a:cxn>
              <a:cxn ang="0">
                <a:pos x="connsiteX1" y="connsiteY1"/>
              </a:cxn>
              <a:cxn ang="0">
                <a:pos x="connsiteX2" y="connsiteY2"/>
              </a:cxn>
            </a:cxnLst>
            <a:rect l="l" t="t" r="r" b="b"/>
            <a:pathLst>
              <a:path w="774039" h="1337327">
                <a:moveTo>
                  <a:pt x="0" y="1207698"/>
                </a:moveTo>
                <a:cubicBezTo>
                  <a:pt x="273170" y="1316966"/>
                  <a:pt x="546340" y="1426234"/>
                  <a:pt x="672861" y="1224951"/>
                </a:cubicBezTo>
                <a:cubicBezTo>
                  <a:pt x="799382" y="1023668"/>
                  <a:pt x="779253" y="511834"/>
                  <a:pt x="759125" y="0"/>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13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018789" cy="4588998"/>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IN" dirty="0"/>
              <a:t>Cover some miscellaneous details touched on but not needed so far</a:t>
            </a:r>
            <a:endParaRPr lang="en-GB" dirty="0"/>
          </a:p>
          <a:p>
            <a:pPr marL="342900" indent="-342900">
              <a:buChar char="•"/>
            </a:pPr>
            <a:r>
              <a:rPr lang="en-GB" b="1" dirty="0"/>
              <a:t>Contents</a:t>
            </a:r>
          </a:p>
          <a:p>
            <a:pPr marL="684000" lvl="1" indent="-342900">
              <a:buSzPct val="115000"/>
            </a:pPr>
            <a:r>
              <a:rPr lang="en-IN" dirty="0"/>
              <a:t>Enumerated types  - keyword </a:t>
            </a:r>
            <a:r>
              <a:rPr lang="en-IN" dirty="0" err="1">
                <a:latin typeface="Lucida Console" panose="020B0609040504020204" pitchFamily="49" charset="0"/>
              </a:rPr>
              <a:t>enum</a:t>
            </a:r>
            <a:endParaRPr lang="en-IN" dirty="0">
              <a:latin typeface="Lucida Console" panose="020B0609040504020204" pitchFamily="49" charset="0"/>
            </a:endParaRPr>
          </a:p>
          <a:p>
            <a:pPr marL="684000" lvl="1" indent="-342900">
              <a:buSzPct val="115000"/>
            </a:pPr>
            <a:r>
              <a:rPr lang="en-IN" dirty="0"/>
              <a:t>C</a:t>
            </a:r>
            <a:r>
              <a:rPr lang="en-IN" dirty="0" smtClean="0"/>
              <a:t>lasses </a:t>
            </a:r>
            <a:r>
              <a:rPr lang="en-IN" dirty="0">
                <a:latin typeface="Lucida Console" panose="020B0609040504020204" pitchFamily="49" charset="0"/>
              </a:rPr>
              <a:t>String</a:t>
            </a:r>
            <a:r>
              <a:rPr lang="en-IN" dirty="0"/>
              <a:t> and </a:t>
            </a:r>
            <a:r>
              <a:rPr lang="en-IN" dirty="0">
                <a:latin typeface="Lucida Console" panose="020B0609040504020204" pitchFamily="49" charset="0"/>
              </a:rPr>
              <a:t>StringBuilder</a:t>
            </a:r>
          </a:p>
          <a:p>
            <a:pPr marL="684000" lvl="1" indent="-342900">
              <a:buSzPct val="115000"/>
            </a:pPr>
            <a:r>
              <a:rPr lang="en-IN" dirty="0"/>
              <a:t>Variable number of parameters</a:t>
            </a:r>
          </a:p>
          <a:p>
            <a:pPr marL="684000" lvl="1" indent="-342900">
              <a:buSzPct val="115000"/>
            </a:pPr>
            <a:r>
              <a:rPr lang="en-IN" dirty="0"/>
              <a:t>Wrapper classes</a:t>
            </a:r>
          </a:p>
          <a:p>
            <a:pPr marL="684000" lvl="1" indent="-342900">
              <a:buSzPct val="115000"/>
            </a:pPr>
            <a:r>
              <a:rPr lang="en-IN" dirty="0"/>
              <a:t>Review</a:t>
            </a:r>
            <a:endParaRPr lang="en-GB" dirty="0"/>
          </a:p>
          <a:p>
            <a:pPr marL="342900" indent="-342900">
              <a:buChar char="•"/>
            </a:pPr>
            <a:r>
              <a:rPr lang="en-GB" b="1" dirty="0"/>
              <a:t>Hands on Labs</a:t>
            </a:r>
          </a:p>
          <a:p>
            <a:pPr marL="684000" lvl="1" indent="-342900">
              <a:buSzPct val="115000"/>
            </a:pPr>
            <a:r>
              <a:rPr lang="en-IN" dirty="0"/>
              <a:t>Define and use an </a:t>
            </a:r>
            <a:r>
              <a:rPr lang="en-IN" dirty="0" err="1">
                <a:latin typeface="Lucida Console" panose="020B0609040504020204" pitchFamily="49" charset="0"/>
              </a:rPr>
              <a:t>enum</a:t>
            </a:r>
            <a:endParaRPr lang="en-IN" dirty="0">
              <a:latin typeface="Lucida Console" panose="020B0609040504020204" pitchFamily="49" charset="0"/>
            </a:endParaRPr>
          </a:p>
          <a:p>
            <a:pPr marL="684000" lvl="1" indent="-342900">
              <a:buSzPct val="115000"/>
            </a:pPr>
            <a:r>
              <a:rPr lang="en-IN" dirty="0"/>
              <a:t>Practice with </a:t>
            </a:r>
            <a:r>
              <a:rPr lang="en-IN" dirty="0">
                <a:latin typeface="Lucida Console" panose="020B0609040504020204" pitchFamily="49" charset="0"/>
              </a:rPr>
              <a:t>String</a:t>
            </a:r>
            <a:r>
              <a:rPr lang="en-IN" dirty="0"/>
              <a:t> </a:t>
            </a:r>
            <a:r>
              <a:rPr lang="en-IN" dirty="0" smtClean="0"/>
              <a:t>and </a:t>
            </a:r>
            <a:r>
              <a:rPr lang="en-IN" dirty="0">
                <a:latin typeface="Lucida Console" panose="020B0609040504020204" pitchFamily="49" charset="0"/>
              </a:rPr>
              <a:t>StringBuilder</a:t>
            </a:r>
          </a:p>
        </p:txBody>
      </p:sp>
    </p:spTree>
    <p:extLst>
      <p:ext uri="{BB962C8B-B14F-4D97-AF65-F5344CB8AC3E}">
        <p14:creationId xmlns:p14="http://schemas.microsoft.com/office/powerpoint/2010/main" val="12834632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body" idx="1"/>
          </p:nvPr>
        </p:nvSpPr>
        <p:spPr>
          <a:xfrm>
            <a:off x="342000" y="1368001"/>
            <a:ext cx="10119507" cy="1906168"/>
          </a:xfrm>
        </p:spPr>
        <p:txBody>
          <a:bodyPr/>
          <a:lstStyle/>
          <a:p>
            <a:r>
              <a:rPr lang="en-US" b="1" dirty="0"/>
              <a:t>Using keyword ‘class’ is not the only way to define a type</a:t>
            </a:r>
          </a:p>
          <a:p>
            <a:pPr marL="342000" indent="-342900">
              <a:buFont typeface="Arial" panose="020B0604020202020204" pitchFamily="34" charset="0"/>
              <a:buChar char="•"/>
            </a:pPr>
            <a:r>
              <a:rPr lang="en-US" dirty="0">
                <a:latin typeface="Lucida Console" pitchFamily="49" charset="0"/>
              </a:rPr>
              <a:t>A</a:t>
            </a:r>
            <a:r>
              <a:rPr lang="en-US" dirty="0"/>
              <a:t> variable of the </a:t>
            </a:r>
            <a:r>
              <a:rPr lang="en-US" dirty="0" err="1"/>
              <a:t>enum</a:t>
            </a:r>
            <a:r>
              <a:rPr lang="en-US" dirty="0"/>
              <a:t> is restricted to a set of predefined constants</a:t>
            </a:r>
          </a:p>
          <a:p>
            <a:pPr marL="342000" indent="-342900">
              <a:buFont typeface="Arial" panose="020B0604020202020204" pitchFamily="34" charset="0"/>
              <a:buChar char="•"/>
            </a:pPr>
            <a:r>
              <a:rPr lang="en-US" dirty="0"/>
              <a:t>Names defined in UPPERCASE</a:t>
            </a:r>
            <a:endParaRPr lang="en-US" dirty="0">
              <a:latin typeface="Lucida Console" pitchFamily="49" charset="0"/>
            </a:endParaRPr>
          </a:p>
          <a:p>
            <a:pPr marL="342000" indent="-342900">
              <a:buFont typeface="Arial" panose="020B0604020202020204" pitchFamily="34" charset="0"/>
              <a:buChar char="•"/>
            </a:pPr>
            <a:r>
              <a:rPr lang="en-US" dirty="0"/>
              <a:t>Implicitly inherit from class </a:t>
            </a:r>
            <a:r>
              <a:rPr lang="en-US" dirty="0" err="1">
                <a:latin typeface="Lucida Console" pitchFamily="49" charset="0"/>
              </a:rPr>
              <a:t>java.lang.Enum</a:t>
            </a:r>
            <a:endParaRPr lang="en-US" dirty="0">
              <a:latin typeface="Lucida Console" pitchFamily="49" charset="0"/>
            </a:endParaRPr>
          </a:p>
          <a:p>
            <a:pPr marL="342000" indent="-342900">
              <a:buFont typeface="Arial" panose="020B0604020202020204" pitchFamily="34" charset="0"/>
              <a:buChar char="•"/>
            </a:pPr>
            <a:r>
              <a:rPr lang="en-US" dirty="0"/>
              <a:t>Treat </a:t>
            </a:r>
            <a:r>
              <a:rPr lang="en-US" dirty="0" err="1">
                <a:latin typeface="Lucida Console" pitchFamily="49" charset="0"/>
              </a:rPr>
              <a:t>enum</a:t>
            </a:r>
            <a:r>
              <a:rPr lang="en-US" dirty="0"/>
              <a:t> variables just like other variables</a:t>
            </a:r>
          </a:p>
        </p:txBody>
      </p:sp>
      <p:sp>
        <p:nvSpPr>
          <p:cNvPr id="873474" name="Rectangle 2"/>
          <p:cNvSpPr>
            <a:spLocks noChangeArrowheads="1"/>
          </p:cNvSpPr>
          <p:nvPr/>
        </p:nvSpPr>
        <p:spPr bwMode="auto">
          <a:xfrm>
            <a:off x="1771870" y="3491837"/>
            <a:ext cx="3102199" cy="1567096"/>
          </a:xfrm>
          <a:prstGeom prst="rect">
            <a:avLst/>
          </a:prstGeom>
          <a:solidFill>
            <a:schemeClr val="bg1"/>
          </a:solidFill>
          <a:ln w="19050">
            <a:solidFill>
              <a:srgbClr val="004050"/>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public </a:t>
            </a:r>
            <a:r>
              <a:rPr lang="en-GB" sz="1600" dirty="0" err="1">
                <a:solidFill>
                  <a:srgbClr val="FF0000"/>
                </a:solidFill>
                <a:latin typeface="Lucida Console" pitchFamily="49" charset="0"/>
              </a:rPr>
              <a:t>enum</a:t>
            </a:r>
            <a:r>
              <a:rPr lang="en-GB" sz="1600" dirty="0">
                <a:solidFill>
                  <a:srgbClr val="000000"/>
                </a:solidFill>
                <a:latin typeface="Lucida Console" pitchFamily="49" charset="0"/>
              </a:rPr>
              <a:t> </a:t>
            </a:r>
            <a:r>
              <a:rPr lang="en-GB" sz="1600" dirty="0">
                <a:latin typeface="Lucida Console" pitchFamily="49" charset="0"/>
              </a:rPr>
              <a:t>Status {</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ACTIVE,</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RETIRED,</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MATERNITYLEAVE,</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GARDENINGLEAVE</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a:t>
            </a:r>
          </a:p>
        </p:txBody>
      </p:sp>
      <p:sp>
        <p:nvSpPr>
          <p:cNvPr id="17411" name="Rectangle 3"/>
          <p:cNvSpPr>
            <a:spLocks noGrp="1" noChangeArrowheads="1"/>
          </p:cNvSpPr>
          <p:nvPr>
            <p:ph type="title"/>
          </p:nvPr>
        </p:nvSpPr>
        <p:spPr/>
        <p:txBody>
          <a:bodyPr/>
          <a:lstStyle/>
          <a:p>
            <a:pPr eaLnBrk="1" hangingPunct="1"/>
            <a:r>
              <a:rPr lang="en-US" dirty="0"/>
              <a:t>Enumerated Data Types</a:t>
            </a:r>
          </a:p>
        </p:txBody>
      </p:sp>
      <p:sp>
        <p:nvSpPr>
          <p:cNvPr id="873476" name="Rectangle 4"/>
          <p:cNvSpPr>
            <a:spLocks noChangeArrowheads="1"/>
          </p:cNvSpPr>
          <p:nvPr/>
        </p:nvSpPr>
        <p:spPr bwMode="auto">
          <a:xfrm>
            <a:off x="5030852" y="4308407"/>
            <a:ext cx="5430655" cy="2059538"/>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void</a:t>
            </a:r>
            <a:r>
              <a:rPr lang="en-GB" sz="1600" dirty="0">
                <a:solidFill>
                  <a:schemeClr val="tx1">
                    <a:lumMod val="60000"/>
                    <a:lumOff val="40000"/>
                  </a:schemeClr>
                </a:solidFill>
                <a:latin typeface="Lucida Console" pitchFamily="49" charset="0"/>
              </a:rPr>
              <a:t> </a:t>
            </a:r>
            <a:r>
              <a:rPr lang="en-GB" sz="1600" dirty="0" err="1">
                <a:solidFill>
                  <a:srgbClr val="000000"/>
                </a:solidFill>
                <a:latin typeface="Lucida Console" pitchFamily="49" charset="0"/>
              </a:rPr>
              <a:t>expectStatus</a:t>
            </a:r>
            <a:r>
              <a:rPr lang="en-GB" sz="1600" dirty="0">
                <a:solidFill>
                  <a:srgbClr val="000000"/>
                </a:solidFill>
                <a:latin typeface="Lucida Console" pitchFamily="49" charset="0"/>
              </a:rPr>
              <a:t> (Status </a:t>
            </a:r>
            <a:r>
              <a:rPr lang="en-GB" sz="1600" dirty="0" err="1">
                <a:solidFill>
                  <a:srgbClr val="000000"/>
                </a:solidFill>
                <a:latin typeface="Lucida Console" pitchFamily="49" charset="0"/>
              </a:rPr>
              <a:t>st</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switch</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st</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case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Status.ACTIVE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…process Active</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tx1">
                    <a:lumMod val="60000"/>
                    <a:lumOff val="40000"/>
                  </a:schemeClr>
                </a:solidFill>
                <a:latin typeface="Lucida Console" pitchFamily="49" charset="0"/>
              </a:rPr>
              <a:t> </a:t>
            </a:r>
            <a:r>
              <a:rPr lang="en-GB" sz="1600" dirty="0">
                <a:solidFill>
                  <a:srgbClr val="0000C8"/>
                </a:solidFill>
                <a:latin typeface="Lucida Console" pitchFamily="49" charset="0"/>
              </a:rPr>
              <a:t>break</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case</a:t>
            </a:r>
            <a:r>
              <a:rPr lang="en-GB" sz="1600" dirty="0">
                <a:solidFill>
                  <a:schemeClr val="tx1">
                    <a:lumMod val="60000"/>
                    <a:lumOff val="40000"/>
                  </a:schemeClr>
                </a:solidFill>
                <a:latin typeface="Lucida Console" pitchFamily="49" charset="0"/>
              </a:rPr>
              <a:t> </a:t>
            </a:r>
            <a:r>
              <a:rPr lang="en-GB" sz="1600" dirty="0">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873478" name="Rectangle 6"/>
          <p:cNvSpPr>
            <a:spLocks noChangeArrowheads="1"/>
          </p:cNvSpPr>
          <p:nvPr/>
        </p:nvSpPr>
        <p:spPr bwMode="auto">
          <a:xfrm>
            <a:off x="5030852" y="3500182"/>
            <a:ext cx="5422168" cy="582211"/>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Status st1 = </a:t>
            </a:r>
            <a:r>
              <a:rPr lang="en-GB" sz="1600" dirty="0" err="1">
                <a:solidFill>
                  <a:srgbClr val="000000"/>
                </a:solidFill>
                <a:latin typeface="Lucida Console" pitchFamily="49" charset="0"/>
              </a:rPr>
              <a:t>Status.RETIRED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err="1">
                <a:solidFill>
                  <a:srgbClr val="000000"/>
                </a:solidFill>
                <a:latin typeface="Lucida Console" pitchFamily="49" charset="0"/>
              </a:rPr>
              <a:t>expectStatus</a:t>
            </a:r>
            <a:r>
              <a:rPr lang="en-GB" sz="1600" dirty="0">
                <a:solidFill>
                  <a:srgbClr val="000000"/>
                </a:solidFill>
                <a:latin typeface="Lucida Console" pitchFamily="49" charset="0"/>
              </a:rPr>
              <a:t>(st1);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r>
              <a:rPr lang="en-US" dirty="0"/>
              <a:t>Java: class String</a:t>
            </a:r>
          </a:p>
        </p:txBody>
      </p:sp>
      <p:sp>
        <p:nvSpPr>
          <p:cNvPr id="26630" name="Rectangle 6"/>
          <p:cNvSpPr>
            <a:spLocks noGrp="1" noChangeArrowheads="1"/>
          </p:cNvSpPr>
          <p:nvPr>
            <p:ph type="body" idx="1"/>
          </p:nvPr>
        </p:nvSpPr>
        <p:spPr>
          <a:xfrm>
            <a:off x="341999" y="1368000"/>
            <a:ext cx="11357631" cy="5372769"/>
          </a:xfrm>
        </p:spPr>
        <p:txBody>
          <a:bodyPr/>
          <a:lstStyle/>
          <a:p>
            <a:r>
              <a:rPr lang="en-US" b="1" dirty="0"/>
              <a:t>String is a class not a </a:t>
            </a:r>
            <a:r>
              <a:rPr lang="en-US" b="1" dirty="0" smtClean="0"/>
              <a:t>primitive - </a:t>
            </a:r>
            <a:r>
              <a:rPr lang="en-US" b="1" dirty="0"/>
              <a:t>why?</a:t>
            </a:r>
          </a:p>
          <a:p>
            <a:endParaRPr lang="en-US" dirty="0"/>
          </a:p>
          <a:p>
            <a:pPr marL="342000" indent="-342900">
              <a:buFont typeface="Arial" panose="020B0604020202020204" pitchFamily="34" charset="0"/>
              <a:buChar char="•"/>
            </a:pPr>
            <a:r>
              <a:rPr lang="en-US" dirty="0"/>
              <a:t>Needs to be a class (ref type) because of its size</a:t>
            </a:r>
          </a:p>
          <a:p>
            <a:pPr marL="342000" indent="-342900">
              <a:buFont typeface="Arial" panose="020B0604020202020204" pitchFamily="34" charset="0"/>
              <a:buChar char="•"/>
            </a:pPr>
            <a:r>
              <a:rPr lang="en-US" dirty="0"/>
              <a:t>It behaves like a value type – as that is what we expect</a:t>
            </a:r>
            <a:br>
              <a:rPr lang="en-US" dirty="0"/>
            </a:br>
            <a:r>
              <a:rPr lang="en-US" dirty="0"/>
              <a:t/>
            </a:r>
            <a:br>
              <a:rPr lang="en-US" dirty="0"/>
            </a:br>
            <a:r>
              <a:rPr lang="en-US" dirty="0"/>
              <a:t/>
            </a:r>
            <a:br>
              <a:rPr lang="en-US" dirty="0"/>
            </a:br>
            <a:r>
              <a:rPr lang="en-US" dirty="0"/>
              <a:t/>
            </a:r>
            <a:br>
              <a:rPr lang="en-US" dirty="0"/>
            </a:br>
            <a:endParaRPr lang="en-US" dirty="0"/>
          </a:p>
          <a:p>
            <a:pPr>
              <a:buFontTx/>
              <a:buNone/>
            </a:pPr>
            <a:endParaRPr lang="en-US" dirty="0"/>
          </a:p>
        </p:txBody>
      </p:sp>
      <p:sp>
        <p:nvSpPr>
          <p:cNvPr id="875527" name="Rectangle 7"/>
          <p:cNvSpPr>
            <a:spLocks noChangeArrowheads="1"/>
          </p:cNvSpPr>
          <p:nvPr/>
        </p:nvSpPr>
        <p:spPr bwMode="auto">
          <a:xfrm>
            <a:off x="2064586" y="1737879"/>
            <a:ext cx="4276725"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90488" bIns="44450">
            <a:spAutoFit/>
          </a:bodyPr>
          <a:lstStyle/>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String {...}</a:t>
            </a:r>
          </a:p>
        </p:txBody>
      </p:sp>
      <p:sp>
        <p:nvSpPr>
          <p:cNvPr id="875528" name="Rectangle 8"/>
          <p:cNvSpPr>
            <a:spLocks noChangeArrowheads="1"/>
          </p:cNvSpPr>
          <p:nvPr/>
        </p:nvSpPr>
        <p:spPr bwMode="auto">
          <a:xfrm>
            <a:off x="2060803" y="3067124"/>
            <a:ext cx="5931731"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br>
              <a:rPr lang="en-US" dirty="0">
                <a:solidFill>
                  <a:srgbClr val="000000"/>
                </a:solidFill>
                <a:latin typeface="Lucida Console" pitchFamily="49" charset="0"/>
              </a:rPr>
            </a:br>
            <a:r>
              <a:rPr lang="en-US" dirty="0">
                <a:solidFill>
                  <a:srgbClr val="000000"/>
                </a:solidFill>
                <a:latin typeface="Lucida Console" pitchFamily="49" charset="0"/>
              </a:rPr>
              <a:t>String s2 = "Fred";</a:t>
            </a:r>
          </a:p>
          <a:p>
            <a:pPr defTabSz="739775" eaLnBrk="0" hangingPunct="0">
              <a:defRPr/>
            </a:pP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a:t>
            </a:r>
            <a:r>
              <a:rPr lang="en-US" dirty="0">
                <a:solidFill>
                  <a:srgbClr val="FF0000"/>
                </a:solidFill>
                <a:latin typeface="Lucida Console" pitchFamily="49" charset="0"/>
              </a:rPr>
              <a:t>equals</a:t>
            </a:r>
            <a:r>
              <a:rPr lang="en-US" dirty="0">
                <a:solidFill>
                  <a:srgbClr val="000000"/>
                </a:solidFill>
                <a:latin typeface="Lucida Console" pitchFamily="49" charset="0"/>
              </a:rPr>
              <a:t>(s2));</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 == s2);</a:t>
            </a:r>
          </a:p>
        </p:txBody>
      </p:sp>
      <p:sp>
        <p:nvSpPr>
          <p:cNvPr id="875531" name="Rectangle 11"/>
          <p:cNvSpPr>
            <a:spLocks noChangeArrowheads="1"/>
          </p:cNvSpPr>
          <p:nvPr/>
        </p:nvSpPr>
        <p:spPr bwMode="auto">
          <a:xfrm>
            <a:off x="2058989" y="4361168"/>
            <a:ext cx="3756025"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90488" bIns="44450">
            <a:spAutoFit/>
          </a:bodyPr>
          <a:lstStyle/>
          <a:p>
            <a:pPr defTabSz="739775" eaLnBrk="0" hangingPunct="0">
              <a:defRPr/>
            </a:pPr>
            <a:r>
              <a:rPr lang="en-US" dirty="0">
                <a:solidFill>
                  <a:srgbClr val="000000"/>
                </a:solidFill>
                <a:latin typeface="Lucida Console" pitchFamily="49" charset="0"/>
              </a:rPr>
              <a:t>String s1 = "Fred";</a:t>
            </a:r>
            <a:br>
              <a:rPr lang="en-US" dirty="0">
                <a:solidFill>
                  <a:srgbClr val="000000"/>
                </a:solidFill>
                <a:latin typeface="Lucida Console" pitchFamily="49" charset="0"/>
              </a:rPr>
            </a:br>
            <a:r>
              <a:rPr lang="en-US" dirty="0">
                <a:solidFill>
                  <a:srgbClr val="000000"/>
                </a:solidFill>
                <a:latin typeface="Lucida Console" pitchFamily="49" charset="0"/>
              </a:rPr>
              <a:t>String s2 = s1;</a:t>
            </a:r>
            <a:br>
              <a:rPr lang="en-US" dirty="0">
                <a:solidFill>
                  <a:srgbClr val="000000"/>
                </a:solidFill>
                <a:latin typeface="Lucida Console" pitchFamily="49" charset="0"/>
              </a:rPr>
            </a:br>
            <a:r>
              <a:rPr lang="en-US" dirty="0">
                <a:solidFill>
                  <a:srgbClr val="000000"/>
                </a:solidFill>
                <a:latin typeface="Lucida Console" pitchFamily="49" charset="0"/>
              </a:rPr>
              <a:t>s1 = "Bob";</a:t>
            </a:r>
          </a:p>
          <a:p>
            <a:pPr defTabSz="739775" eaLnBrk="0" hangingPunct="0">
              <a:defRPr/>
            </a:pP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(s2);</a:t>
            </a:r>
          </a:p>
        </p:txBody>
      </p:sp>
      <p:sp>
        <p:nvSpPr>
          <p:cNvPr id="26647" name="Text Box 9"/>
          <p:cNvSpPr txBox="1">
            <a:spLocks noChangeArrowheads="1"/>
          </p:cNvSpPr>
          <p:nvPr/>
        </p:nvSpPr>
        <p:spPr bwMode="auto">
          <a:xfrm>
            <a:off x="7236103" y="3539010"/>
            <a:ext cx="763588" cy="338554"/>
          </a:xfrm>
          <a:prstGeom prst="rect">
            <a:avLst/>
          </a:prstGeom>
          <a:solidFill>
            <a:srgbClr val="F1CDFF"/>
          </a:solidFill>
          <a:ln w="19050">
            <a:solidFill>
              <a:srgbClr val="004050"/>
            </a:solidFill>
            <a:miter lim="800000"/>
            <a:headEnd/>
            <a:tailEnd/>
          </a:ln>
        </p:spPr>
        <p:txBody>
          <a:bodyPr>
            <a:spAutoFit/>
          </a:bodyPr>
          <a:lstStyle/>
          <a:p>
            <a:pPr eaLnBrk="0" hangingPunct="0">
              <a:spcBef>
                <a:spcPct val="50000"/>
              </a:spcBef>
            </a:pPr>
            <a:r>
              <a:rPr lang="en-GB" sz="1600" dirty="0"/>
              <a:t>True</a:t>
            </a:r>
          </a:p>
        </p:txBody>
      </p:sp>
      <p:sp>
        <p:nvSpPr>
          <p:cNvPr id="26648" name="Line 10"/>
          <p:cNvSpPr>
            <a:spLocks noChangeShapeType="1"/>
          </p:cNvSpPr>
          <p:nvPr/>
        </p:nvSpPr>
        <p:spPr bwMode="auto">
          <a:xfrm flipH="1" flipV="1">
            <a:off x="6897965" y="3741965"/>
            <a:ext cx="325438"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26649" name="Text Box 18"/>
          <p:cNvSpPr txBox="1">
            <a:spLocks noChangeArrowheads="1"/>
          </p:cNvSpPr>
          <p:nvPr/>
        </p:nvSpPr>
        <p:spPr bwMode="auto">
          <a:xfrm>
            <a:off x="7226596" y="3929024"/>
            <a:ext cx="2730205" cy="338554"/>
          </a:xfrm>
          <a:prstGeom prst="rect">
            <a:avLst/>
          </a:prstGeom>
          <a:solidFill>
            <a:srgbClr val="F1CDFF"/>
          </a:solidFill>
          <a:ln w="19050">
            <a:solidFill>
              <a:srgbClr val="004050"/>
            </a:solidFill>
            <a:miter lim="800000"/>
            <a:headEnd/>
            <a:tailEnd/>
          </a:ln>
        </p:spPr>
        <p:txBody>
          <a:bodyPr wrap="square">
            <a:spAutoFit/>
          </a:bodyPr>
          <a:lstStyle/>
          <a:p>
            <a:pPr eaLnBrk="0" hangingPunct="0">
              <a:spcBef>
                <a:spcPct val="50000"/>
              </a:spcBef>
            </a:pPr>
            <a:r>
              <a:rPr lang="en-GB" sz="1600" dirty="0"/>
              <a:t>Indeterminate outcome!</a:t>
            </a:r>
          </a:p>
        </p:txBody>
      </p:sp>
      <p:sp>
        <p:nvSpPr>
          <p:cNvPr id="875551" name="Rectangle 31"/>
          <p:cNvSpPr>
            <a:spLocks noChangeArrowheads="1"/>
          </p:cNvSpPr>
          <p:nvPr/>
        </p:nvSpPr>
        <p:spPr bwMode="auto">
          <a:xfrm>
            <a:off x="2053044" y="5676080"/>
            <a:ext cx="5238714" cy="6437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    ";</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(s1.trim()+"?");</a:t>
            </a:r>
          </a:p>
        </p:txBody>
      </p:sp>
      <p:grpSp>
        <p:nvGrpSpPr>
          <p:cNvPr id="5" name="Group 25"/>
          <p:cNvGrpSpPr>
            <a:grpSpLocks/>
          </p:cNvGrpSpPr>
          <p:nvPr/>
        </p:nvGrpSpPr>
        <p:grpSpPr bwMode="auto">
          <a:xfrm>
            <a:off x="5867320" y="4957425"/>
            <a:ext cx="4549776" cy="584202"/>
            <a:chOff x="2781" y="2910"/>
            <a:chExt cx="2866" cy="368"/>
          </a:xfrm>
        </p:grpSpPr>
        <p:sp>
          <p:nvSpPr>
            <p:cNvPr id="26644" name="Text Box 13"/>
            <p:cNvSpPr txBox="1">
              <a:spLocks noChangeArrowheads="1"/>
            </p:cNvSpPr>
            <p:nvPr/>
          </p:nvSpPr>
          <p:spPr bwMode="auto">
            <a:xfrm>
              <a:off x="2943" y="2986"/>
              <a:ext cx="500" cy="213"/>
            </a:xfrm>
            <a:prstGeom prst="rect">
              <a:avLst/>
            </a:prstGeom>
            <a:solidFill>
              <a:srgbClr val="F1CDFF"/>
            </a:solidFill>
            <a:ln w="19050">
              <a:solidFill>
                <a:srgbClr val="004050"/>
              </a:solidFill>
              <a:miter lim="800000"/>
              <a:headEnd/>
              <a:tailEnd/>
            </a:ln>
          </p:spPr>
          <p:txBody>
            <a:bodyPr wrap="none">
              <a:spAutoFit/>
            </a:bodyPr>
            <a:lstStyle/>
            <a:p>
              <a:pPr eaLnBrk="0" hangingPunct="0">
                <a:spcBef>
                  <a:spcPct val="50000"/>
                </a:spcBef>
              </a:pPr>
              <a:r>
                <a:rPr lang="en-GB" sz="1400" dirty="0"/>
                <a:t>"</a:t>
              </a:r>
              <a:r>
                <a:rPr lang="en-GB" sz="1600" dirty="0"/>
                <a:t>Fred</a:t>
              </a:r>
              <a:r>
                <a:rPr lang="en-GB" sz="1400" dirty="0"/>
                <a:t>"</a:t>
              </a:r>
            </a:p>
          </p:txBody>
        </p:sp>
        <p:sp>
          <p:nvSpPr>
            <p:cNvPr id="26645" name="Line 14"/>
            <p:cNvSpPr>
              <a:spLocks noChangeShapeType="1"/>
            </p:cNvSpPr>
            <p:nvPr/>
          </p:nvSpPr>
          <p:spPr bwMode="auto">
            <a:xfrm flipH="1" flipV="1">
              <a:off x="2781" y="3108"/>
              <a:ext cx="159"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26646" name="Text Box 19"/>
            <p:cNvSpPr txBox="1">
              <a:spLocks noChangeArrowheads="1"/>
            </p:cNvSpPr>
            <p:nvPr/>
          </p:nvSpPr>
          <p:spPr bwMode="auto">
            <a:xfrm>
              <a:off x="3518" y="2910"/>
              <a:ext cx="2129" cy="368"/>
            </a:xfrm>
            <a:prstGeom prst="rect">
              <a:avLst/>
            </a:prstGeom>
            <a:solidFill>
              <a:srgbClr val="F1CDFF"/>
            </a:solidFill>
            <a:ln w="19050">
              <a:solidFill>
                <a:srgbClr val="004050"/>
              </a:solidFill>
              <a:miter lim="800000"/>
              <a:headEnd/>
              <a:tailEnd/>
            </a:ln>
          </p:spPr>
          <p:txBody>
            <a:bodyPr>
              <a:spAutoFit/>
            </a:bodyPr>
            <a:lstStyle/>
            <a:p>
              <a:pPr eaLnBrk="0" hangingPunct="0">
                <a:spcBef>
                  <a:spcPct val="50000"/>
                </a:spcBef>
              </a:pPr>
              <a:r>
                <a:rPr lang="en-GB" sz="1600" dirty="0"/>
                <a:t>s1 = "Bob";  - syntactic shortcut for  s1 = new String("Bob");</a:t>
              </a:r>
            </a:p>
          </p:txBody>
        </p:sp>
      </p:grpSp>
      <p:sp>
        <p:nvSpPr>
          <p:cNvPr id="875543" name="Text Box 23"/>
          <p:cNvSpPr txBox="1">
            <a:spLocks noChangeArrowheads="1"/>
          </p:cNvSpPr>
          <p:nvPr/>
        </p:nvSpPr>
        <p:spPr bwMode="auto">
          <a:xfrm>
            <a:off x="6413322" y="1196826"/>
            <a:ext cx="4031943" cy="923330"/>
          </a:xfrm>
          <a:prstGeom prst="rect">
            <a:avLst/>
          </a:prstGeom>
          <a:solidFill>
            <a:srgbClr val="A9EEFF"/>
          </a:solidFill>
          <a:ln w="19050">
            <a:solidFill>
              <a:srgbClr val="004050"/>
            </a:solidFill>
            <a:miter lim="800000"/>
            <a:headEnd/>
            <a:tailEnd/>
          </a:ln>
        </p:spPr>
        <p:txBody>
          <a:bodyPr wrap="square">
            <a:spAutoFit/>
          </a:bodyPr>
          <a:lstStyle/>
          <a:p>
            <a:pPr algn="ctr" eaLnBrk="0" hangingPunct="0">
              <a:spcBef>
                <a:spcPct val="50000"/>
              </a:spcBef>
            </a:pPr>
            <a:r>
              <a:rPr lang="en-GB" dirty="0"/>
              <a:t>String objects are ‘immutable’. </a:t>
            </a:r>
            <a:br>
              <a:rPr lang="en-GB" dirty="0"/>
            </a:br>
            <a:r>
              <a:rPr lang="en-GB" dirty="0"/>
              <a:t>class String has no methods that change its state.</a:t>
            </a:r>
          </a:p>
        </p:txBody>
      </p:sp>
      <p:sp>
        <p:nvSpPr>
          <p:cNvPr id="875541" name="Rectangle 21"/>
          <p:cNvSpPr>
            <a:spLocks noChangeArrowheads="1"/>
          </p:cNvSpPr>
          <p:nvPr/>
        </p:nvSpPr>
        <p:spPr bwMode="auto">
          <a:xfrm>
            <a:off x="9910414" y="3835822"/>
            <a:ext cx="476250" cy="515937"/>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2800" dirty="0">
                <a:solidFill>
                  <a:srgbClr val="FF3300"/>
                </a:solidFill>
                <a:latin typeface="Wingdings" pitchFamily="2" charset="2"/>
              </a:rPr>
              <a:t></a:t>
            </a:r>
          </a:p>
        </p:txBody>
      </p:sp>
      <p:sp>
        <p:nvSpPr>
          <p:cNvPr id="26643" name="Text Box 22"/>
          <p:cNvSpPr txBox="1">
            <a:spLocks noChangeArrowheads="1"/>
          </p:cNvSpPr>
          <p:nvPr/>
        </p:nvSpPr>
        <p:spPr bwMode="auto">
          <a:xfrm>
            <a:off x="8777205" y="5820714"/>
            <a:ext cx="1642820" cy="830997"/>
          </a:xfrm>
          <a:prstGeom prst="rect">
            <a:avLst/>
          </a:prstGeom>
          <a:solidFill>
            <a:srgbClr val="F1CDFF"/>
          </a:solidFill>
          <a:ln w="19050">
            <a:solidFill>
              <a:srgbClr val="004050"/>
            </a:solidFill>
            <a:miter lim="800000"/>
            <a:headEnd/>
            <a:tailEnd/>
          </a:ln>
        </p:spPr>
        <p:txBody>
          <a:bodyPr wrap="square">
            <a:spAutoFit/>
          </a:bodyPr>
          <a:lstStyle/>
          <a:p>
            <a:pPr eaLnBrk="0" hangingPunct="0">
              <a:spcBef>
                <a:spcPct val="50000"/>
              </a:spcBef>
            </a:pPr>
            <a:r>
              <a:rPr lang="en-GB" sz="1600" dirty="0"/>
              <a:t>‘trim()’ is </a:t>
            </a:r>
            <a:r>
              <a:rPr lang="en-GB" sz="1600" dirty="0">
                <a:solidFill>
                  <a:srgbClr val="FA3200"/>
                </a:solidFill>
              </a:rPr>
              <a:t>not</a:t>
            </a:r>
            <a:r>
              <a:rPr lang="en-GB" sz="1600" dirty="0"/>
              <a:t> </a:t>
            </a:r>
            <a:br>
              <a:rPr lang="en-GB" sz="1600" dirty="0"/>
            </a:br>
            <a:r>
              <a:rPr lang="en-GB" sz="1600" dirty="0"/>
              <a:t>a void method</a:t>
            </a:r>
          </a:p>
        </p:txBody>
      </p:sp>
      <p:sp>
        <p:nvSpPr>
          <p:cNvPr id="26651" name="Text Box 16"/>
          <p:cNvSpPr txBox="1">
            <a:spLocks noChangeArrowheads="1"/>
          </p:cNvSpPr>
          <p:nvPr/>
        </p:nvSpPr>
        <p:spPr bwMode="auto">
          <a:xfrm>
            <a:off x="6391597" y="6313157"/>
            <a:ext cx="2212465" cy="338554"/>
          </a:xfrm>
          <a:prstGeom prst="rect">
            <a:avLst/>
          </a:prstGeom>
          <a:solidFill>
            <a:srgbClr val="F1CDFF"/>
          </a:solidFill>
          <a:ln w="19050">
            <a:solidFill>
              <a:srgbClr val="004050"/>
            </a:solidFill>
            <a:miter lim="800000"/>
            <a:headEnd/>
            <a:tailEnd/>
          </a:ln>
        </p:spPr>
        <p:txBody>
          <a:bodyPr wrap="none">
            <a:spAutoFit/>
          </a:bodyPr>
          <a:lstStyle/>
          <a:p>
            <a:pPr eaLnBrk="0" hangingPunct="0">
              <a:spcBef>
                <a:spcPct val="50000"/>
              </a:spcBef>
            </a:pPr>
            <a:r>
              <a:rPr lang="en-GB" sz="1600" dirty="0"/>
              <a:t>"Fred    ?" or "Fred?"</a:t>
            </a:r>
          </a:p>
        </p:txBody>
      </p:sp>
      <p:sp>
        <p:nvSpPr>
          <p:cNvPr id="29" name="Line 10"/>
          <p:cNvSpPr>
            <a:spLocks noChangeShapeType="1"/>
          </p:cNvSpPr>
          <p:nvPr/>
        </p:nvSpPr>
        <p:spPr bwMode="auto">
          <a:xfrm flipH="1" flipV="1">
            <a:off x="6897968" y="4097561"/>
            <a:ext cx="325438" cy="0"/>
          </a:xfrm>
          <a:prstGeom prst="line">
            <a:avLst/>
          </a:prstGeom>
          <a:noFill/>
          <a:ln w="19050">
            <a:solidFill>
              <a:srgbClr val="004050"/>
            </a:solidFill>
            <a:round/>
            <a:headEnd/>
            <a:tailEnd type="triangle" w="med" len="med"/>
          </a:ln>
        </p:spPr>
        <p:txBody>
          <a:bodyPr wrap="square">
            <a:spAutoFit/>
          </a:bodyPr>
          <a:lstStyle/>
          <a:p>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8" name="Rectangle 3"/>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Java: class String (cont)</a:t>
            </a:r>
          </a:p>
        </p:txBody>
      </p:sp>
      <p:sp>
        <p:nvSpPr>
          <p:cNvPr id="26630" name="Rectangle 6"/>
          <p:cNvSpPr>
            <a:spLocks noGrp="1" noChangeArrowheads="1"/>
          </p:cNvSpPr>
          <p:nvPr>
            <p:ph type="body" idx="1"/>
          </p:nvPr>
        </p:nvSpPr>
        <p:spPr/>
        <p:txBody>
          <a:bodyPr/>
          <a:lstStyle/>
          <a:p>
            <a:r>
              <a:rPr lang="en-US" b="1" dirty="0"/>
              <a:t>String has a method </a:t>
            </a:r>
            <a:r>
              <a:rPr lang="en-US" b="1" dirty="0">
                <a:latin typeface="Lucida Console" pitchFamily="49" charset="0"/>
              </a:rPr>
              <a:t>substring (int  , int )</a:t>
            </a:r>
          </a:p>
          <a:p>
            <a:pPr marL="342000" indent="-342900">
              <a:buFont typeface="Arial" panose="020B0604020202020204" pitchFamily="34" charset="0"/>
              <a:buChar char="•"/>
            </a:pPr>
            <a:r>
              <a:rPr lang="en-US" dirty="0"/>
              <a:t>What will this code display</a:t>
            </a:r>
            <a:r>
              <a:rPr lang="en-US" dirty="0" smtClean="0"/>
              <a:t>? Opinions, </a:t>
            </a:r>
            <a:r>
              <a:rPr lang="en-US" dirty="0"/>
              <a:t>please</a:t>
            </a:r>
          </a:p>
          <a:p>
            <a:pPr lvl="1"/>
            <a:endParaRPr lang="en-US" dirty="0"/>
          </a:p>
          <a:p>
            <a:pPr lvl="1"/>
            <a:endParaRPr lang="en-US" dirty="0"/>
          </a:p>
          <a:p>
            <a:pPr lvl="1"/>
            <a:endParaRPr lang="en-US" dirty="0"/>
          </a:p>
          <a:p>
            <a:pPr lvl="1"/>
            <a:endParaRPr lang="en-US" dirty="0"/>
          </a:p>
          <a:p>
            <a:pPr marL="342000" indent="-342900">
              <a:buFont typeface="Arial" panose="020B0604020202020204" pitchFamily="34" charset="0"/>
              <a:buChar char="•"/>
            </a:pPr>
            <a:r>
              <a:rPr lang="en-US" dirty="0"/>
              <a:t>and this?</a:t>
            </a:r>
          </a:p>
          <a:p>
            <a:pPr lvl="1"/>
            <a:endParaRPr lang="en-US" dirty="0"/>
          </a:p>
          <a:p>
            <a:pPr lvl="1"/>
            <a:endParaRPr lang="en-US" dirty="0"/>
          </a:p>
          <a:p>
            <a:pPr lvl="1">
              <a:buNone/>
            </a:pPr>
            <a:r>
              <a:rPr lang="en-US" dirty="0"/>
              <a:t/>
            </a:r>
            <a:br>
              <a:rPr lang="en-US" dirty="0"/>
            </a:br>
            <a:endParaRPr lang="en-US" dirty="0"/>
          </a:p>
          <a:p>
            <a:pPr lvl="1">
              <a:buNone/>
            </a:pPr>
            <a:endParaRPr lang="en-US" dirty="0"/>
          </a:p>
        </p:txBody>
      </p:sp>
      <p:sp>
        <p:nvSpPr>
          <p:cNvPr id="875528" name="Rectangle 8"/>
          <p:cNvSpPr>
            <a:spLocks noChangeArrowheads="1"/>
          </p:cNvSpPr>
          <p:nvPr/>
        </p:nvSpPr>
        <p:spPr bwMode="auto">
          <a:xfrm>
            <a:off x="694800" y="2208339"/>
            <a:ext cx="7504112"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"Frederica";</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(s1.substring(2,4));</a:t>
            </a:r>
            <a:br>
              <a:rPr lang="en-US" dirty="0">
                <a:solidFill>
                  <a:srgbClr val="000000"/>
                </a:solidFill>
                <a:latin typeface="Lucida Console" pitchFamily="49" charset="0"/>
              </a:rPr>
            </a:b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(s1.substring(0, s1.Length - 1));</a:t>
            </a:r>
          </a:p>
        </p:txBody>
      </p:sp>
      <p:sp>
        <p:nvSpPr>
          <p:cNvPr id="31" name="Rectangle 8"/>
          <p:cNvSpPr>
            <a:spLocks noChangeArrowheads="1"/>
          </p:cNvSpPr>
          <p:nvPr/>
        </p:nvSpPr>
        <p:spPr bwMode="auto">
          <a:xfrm>
            <a:off x="702060" y="4167879"/>
            <a:ext cx="7504112"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p>
          <a:p>
            <a:pPr defTabSz="739775" eaLnBrk="0" hangingPunct="0">
              <a:defRPr/>
            </a:pPr>
            <a:r>
              <a:rPr lang="en-US" dirty="0">
                <a:solidFill>
                  <a:srgbClr val="000000"/>
                </a:solidFill>
                <a:latin typeface="Lucida Console" pitchFamily="49" charset="0"/>
              </a:rPr>
              <a:t>s1 += " </a:t>
            </a:r>
            <a:r>
              <a:rPr lang="en-US" dirty="0" err="1">
                <a:solidFill>
                  <a:srgbClr val="000000"/>
                </a:solidFill>
                <a:latin typeface="Lucida Console" pitchFamily="49" charset="0"/>
              </a:rPr>
              <a:t>Bloggs</a:t>
            </a: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s1.trim();</a:t>
            </a:r>
            <a:br>
              <a:rPr lang="en-US" dirty="0">
                <a:solidFill>
                  <a:srgbClr val="000000"/>
                </a:solidFill>
                <a:latin typeface="Lucida Console" pitchFamily="49" charset="0"/>
              </a:rPr>
            </a:br>
            <a:r>
              <a:rPr lang="en-US" dirty="0">
                <a:solidFill>
                  <a:srgbClr val="000000"/>
                </a:solidFill>
                <a:latin typeface="Lucida Console" pitchFamily="49" charset="0"/>
              </a:rPr>
              <a:t>s1.substring(0,4).</a:t>
            </a:r>
            <a:r>
              <a:rPr lang="en-US" dirty="0" err="1">
                <a:solidFill>
                  <a:srgbClr val="000000"/>
                </a:solidFill>
                <a:latin typeface="Lucida Console" pitchFamily="49" charset="0"/>
              </a:rPr>
              <a:t>toLowerCase</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a:solidFill>
                  <a:srgbClr val="000000"/>
                </a:solidFill>
                <a:latin typeface="Lucida Console" pitchFamily="49" charset="0"/>
              </a:rPr>
              <a:t>s1.substring(5,s1.Length -1).</a:t>
            </a:r>
            <a:r>
              <a:rPr lang="en-US" dirty="0" err="1">
                <a:solidFill>
                  <a:srgbClr val="000000"/>
                </a:solidFill>
                <a:latin typeface="Lucida Console" pitchFamily="49" charset="0"/>
              </a:rPr>
              <a:t>toUpperCase</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a:t>
            </a:r>
          </a:p>
        </p:txBody>
      </p:sp>
    </p:spTree>
    <p:extLst>
      <p:ext uri="{BB962C8B-B14F-4D97-AF65-F5344CB8AC3E}">
        <p14:creationId xmlns:p14="http://schemas.microsoft.com/office/powerpoint/2010/main" val="39197834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Other String methods</a:t>
            </a:r>
          </a:p>
        </p:txBody>
      </p:sp>
      <p:sp>
        <p:nvSpPr>
          <p:cNvPr id="3" name="Content Placeholder 2"/>
          <p:cNvSpPr>
            <a:spLocks noGrp="1"/>
          </p:cNvSpPr>
          <p:nvPr>
            <p:ph idx="1"/>
          </p:nvPr>
        </p:nvSpPr>
        <p:spPr>
          <a:xfrm>
            <a:off x="341272" y="5238299"/>
            <a:ext cx="11516239" cy="303526"/>
          </a:xfrm>
        </p:spPr>
        <p:txBody>
          <a:bodyPr>
            <a:normAutofit lnSpcReduction="10000"/>
          </a:bodyPr>
          <a:lstStyle/>
          <a:p>
            <a:pPr marL="404600" indent="-342900">
              <a:buFont typeface="Arial" panose="020B0604020202020204" pitchFamily="34" charset="0"/>
              <a:buChar char="•"/>
            </a:pPr>
            <a:r>
              <a:rPr lang="en-GB" dirty="0" smtClean="0"/>
              <a:t>None </a:t>
            </a:r>
            <a:r>
              <a:rPr lang="en-GB" dirty="0"/>
              <a:t>of these methods are </a:t>
            </a:r>
            <a:r>
              <a:rPr lang="en-GB" dirty="0" smtClean="0">
                <a:latin typeface="Lucida Console" pitchFamily="49" charset="0"/>
              </a:rPr>
              <a:t>void</a:t>
            </a:r>
            <a:r>
              <a:rPr lang="en-GB" dirty="0"/>
              <a:t>;</a:t>
            </a:r>
            <a:r>
              <a:rPr lang="en-GB" dirty="0" smtClean="0"/>
              <a:t> </a:t>
            </a:r>
            <a:r>
              <a:rPr lang="en-GB" dirty="0"/>
              <a:t>you need to catch what they return</a:t>
            </a:r>
          </a:p>
        </p:txBody>
      </p:sp>
      <p:sp>
        <p:nvSpPr>
          <p:cNvPr id="4" name="Rectangle 8"/>
          <p:cNvSpPr>
            <a:spLocks noChangeArrowheads="1"/>
          </p:cNvSpPr>
          <p:nvPr/>
        </p:nvSpPr>
        <p:spPr bwMode="auto">
          <a:xfrm>
            <a:off x="778617" y="1389932"/>
            <a:ext cx="8009919" cy="369075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latin typeface="Lucida Console" pitchFamily="49" charset="0"/>
              </a:rPr>
              <a:t>String</a:t>
            </a:r>
            <a:r>
              <a:rPr lang="en-US" dirty="0">
                <a:solidFill>
                  <a:srgbClr val="0000FF"/>
                </a:solidFill>
                <a:latin typeface="Lucida Console" pitchFamily="49" charset="0"/>
              </a:rPr>
              <a:t> </a:t>
            </a:r>
            <a:r>
              <a:rPr lang="en-US" dirty="0">
                <a:solidFill>
                  <a:srgbClr val="000000"/>
                </a:solidFill>
                <a:latin typeface="Lucida Console" pitchFamily="49" charset="0"/>
              </a:rPr>
              <a:t>s = "Fred";</a:t>
            </a:r>
          </a:p>
          <a:p>
            <a:pPr defTabSz="739775" eaLnBrk="0" hangingPunct="0">
              <a:defRPr/>
            </a:pPr>
            <a:r>
              <a:rPr lang="en-US" dirty="0">
                <a:solidFill>
                  <a:srgbClr val="000000"/>
                </a:solidFill>
                <a:latin typeface="Lucida Console" pitchFamily="49" charset="0"/>
              </a:rPr>
              <a:t>char c = </a:t>
            </a:r>
            <a:r>
              <a:rPr lang="en-US" dirty="0" err="1">
                <a:solidFill>
                  <a:srgbClr val="000000"/>
                </a:solidFill>
                <a:latin typeface="Lucida Console" pitchFamily="49" charset="0"/>
              </a:rPr>
              <a:t>s.charAt</a:t>
            </a:r>
            <a:r>
              <a:rPr lang="en-US" dirty="0">
                <a:solidFill>
                  <a:srgbClr val="000000"/>
                </a:solidFill>
                <a:latin typeface="Lucida Console" pitchFamily="49" charset="0"/>
              </a:rPr>
              <a:t>(2); 			</a:t>
            </a:r>
            <a:r>
              <a:rPr lang="en-US" dirty="0">
                <a:solidFill>
                  <a:schemeClr val="accent2">
                    <a:lumMod val="25000"/>
                  </a:schemeClr>
                </a:solidFill>
                <a:latin typeface="Lucida Console" pitchFamily="49" charset="0"/>
              </a:rPr>
              <a:t>// would be ‘e’</a:t>
            </a:r>
            <a:br>
              <a:rPr lang="en-US" dirty="0">
                <a:solidFill>
                  <a:schemeClr val="accent2">
                    <a:lumMod val="25000"/>
                  </a:schemeClr>
                </a:solidFill>
                <a:latin typeface="Lucida Console" pitchFamily="49" charset="0"/>
              </a:rPr>
            </a:br>
            <a:r>
              <a:rPr lang="en-US" dirty="0">
                <a:solidFill>
                  <a:srgbClr val="0000C8"/>
                </a:solidFill>
                <a:latin typeface="Lucida Console" pitchFamily="49" charset="0"/>
              </a:rPr>
              <a:t>for</a:t>
            </a:r>
            <a:r>
              <a:rPr lang="en-US" dirty="0">
                <a:latin typeface="Lucida Console" pitchFamily="49" charset="0"/>
              </a:rPr>
              <a:t>(char c : </a:t>
            </a:r>
            <a:r>
              <a:rPr lang="en-US" dirty="0" err="1">
                <a:latin typeface="Lucida Console" pitchFamily="49" charset="0"/>
              </a:rPr>
              <a:t>s.toCharArray</a:t>
            </a:r>
            <a:r>
              <a:rPr lang="en-US" dirty="0">
                <a:latin typeface="Lucida Console" pitchFamily="49" charset="0"/>
              </a:rPr>
              <a:t>()) {..}</a:t>
            </a:r>
          </a:p>
          <a:p>
            <a:pPr defTabSz="739775" eaLnBrk="0" hangingPunct="0">
              <a:defRPr/>
            </a:pPr>
            <a:r>
              <a:rPr lang="en-US" dirty="0">
                <a:latin typeface="Lucida Console" pitchFamily="49" charset="0"/>
              </a:rPr>
              <a:t/>
            </a:r>
            <a:br>
              <a:rPr lang="en-US" dirty="0">
                <a:latin typeface="Lucida Console" pitchFamily="49" charset="0"/>
              </a:rPr>
            </a:br>
            <a:r>
              <a:rPr lang="en-US" dirty="0" err="1">
                <a:latin typeface="Lucida Console" pitchFamily="49" charset="0"/>
              </a:rPr>
              <a:t>s.endsWith</a:t>
            </a:r>
            <a:r>
              <a:rPr lang="en-US" dirty="0">
                <a:latin typeface="Lucida Console" pitchFamily="49" charset="0"/>
              </a:rPr>
              <a:t>("x");      </a:t>
            </a:r>
            <a:r>
              <a:rPr lang="en-US" dirty="0">
                <a:solidFill>
                  <a:schemeClr val="accent6">
                    <a:lumMod val="50000"/>
                  </a:schemeClr>
                </a:solidFill>
                <a:latin typeface="Lucida Console" pitchFamily="49" charset="0"/>
              </a:rPr>
              <a:t>// returns a Boolean value</a:t>
            </a:r>
          </a:p>
          <a:p>
            <a:pPr defTabSz="739775" eaLnBrk="0" hangingPunct="0">
              <a:defRPr/>
            </a:pPr>
            <a:r>
              <a:rPr lang="en-US" dirty="0" err="1">
                <a:latin typeface="Lucida Console" pitchFamily="49" charset="0"/>
              </a:rPr>
              <a:t>s.startsWith</a:t>
            </a:r>
            <a:r>
              <a:rPr lang="en-US" dirty="0">
                <a:latin typeface="Lucida Console" pitchFamily="49" charset="0"/>
              </a:rPr>
              <a:t>("x");</a:t>
            </a:r>
            <a:br>
              <a:rPr lang="en-US" dirty="0">
                <a:latin typeface="Lucida Console" pitchFamily="49" charset="0"/>
              </a:rPr>
            </a:br>
            <a:r>
              <a:rPr lang="en-US" dirty="0">
                <a:latin typeface="Lucida Console" pitchFamily="49" charset="0"/>
              </a:rPr>
              <a:t/>
            </a:r>
            <a:br>
              <a:rPr lang="en-US" dirty="0">
                <a:latin typeface="Lucida Console" pitchFamily="49" charset="0"/>
              </a:rPr>
            </a:br>
            <a:r>
              <a:rPr lang="en-US" dirty="0" err="1">
                <a:latin typeface="Lucida Console" pitchFamily="49" charset="0"/>
              </a:rPr>
              <a:t>s.indexOf</a:t>
            </a:r>
            <a:r>
              <a:rPr lang="en-US" dirty="0">
                <a:latin typeface="Lucida Console" pitchFamily="49" charset="0"/>
              </a:rPr>
              <a:t>(‘r’);       </a:t>
            </a:r>
            <a:r>
              <a:rPr lang="en-US" dirty="0">
                <a:solidFill>
                  <a:schemeClr val="accent6">
                    <a:lumMod val="50000"/>
                  </a:schemeClr>
                </a:solidFill>
                <a:latin typeface="Lucida Console" pitchFamily="49" charset="0"/>
              </a:rPr>
              <a:t>// returns an </a:t>
            </a:r>
            <a:r>
              <a:rPr lang="en-US" dirty="0" err="1">
                <a:solidFill>
                  <a:schemeClr val="accent6">
                    <a:lumMod val="50000"/>
                  </a:schemeClr>
                </a:solidFill>
                <a:latin typeface="Lucida Console" pitchFamily="49" charset="0"/>
              </a:rPr>
              <a:t>int</a:t>
            </a:r>
            <a:r>
              <a:rPr lang="en-US" dirty="0">
                <a:latin typeface="Lucida Console" pitchFamily="49" charset="0"/>
              </a:rPr>
              <a:t/>
            </a:r>
            <a:br>
              <a:rPr lang="en-US" dirty="0">
                <a:latin typeface="Lucida Console" pitchFamily="49" charset="0"/>
              </a:rPr>
            </a:br>
            <a:r>
              <a:rPr lang="en-US" dirty="0" err="1">
                <a:latin typeface="Lucida Console" pitchFamily="49" charset="0"/>
              </a:rPr>
              <a:t>s.split</a:t>
            </a:r>
            <a:r>
              <a:rPr lang="en-US" dirty="0">
                <a:latin typeface="Lucida Console" pitchFamily="49" charset="0"/>
              </a:rPr>
              <a:t>(" ");         </a:t>
            </a:r>
            <a:r>
              <a:rPr lang="en-US" dirty="0">
                <a:solidFill>
                  <a:schemeClr val="accent6">
                    <a:lumMod val="50000"/>
                  </a:schemeClr>
                </a:solidFill>
                <a:latin typeface="Lucida Console" pitchFamily="49" charset="0"/>
              </a:rPr>
              <a:t>// returns a String[]</a:t>
            </a:r>
          </a:p>
          <a:p>
            <a:pPr defTabSz="739775" eaLnBrk="0" hangingPunct="0">
              <a:defRPr/>
            </a:pPr>
            <a:r>
              <a:rPr lang="en-US" dirty="0" err="1">
                <a:latin typeface="Lucida Console" pitchFamily="49" charset="0"/>
              </a:rPr>
              <a:t>s.equalsIgnoreCase</a:t>
            </a:r>
            <a:r>
              <a:rPr lang="en-US" dirty="0">
                <a:latin typeface="Lucida Console" pitchFamily="49" charset="0"/>
              </a:rPr>
              <a:t>(</a:t>
            </a:r>
            <a:r>
              <a:rPr lang="en-US" i="1" dirty="0" err="1">
                <a:latin typeface="Lucida Console" pitchFamily="49" charset="0"/>
              </a:rPr>
              <a:t>otherString</a:t>
            </a:r>
            <a:r>
              <a:rPr lang="en-US" dirty="0">
                <a:latin typeface="Lucida Console" pitchFamily="49" charset="0"/>
              </a:rPr>
              <a:t>);</a:t>
            </a:r>
          </a:p>
          <a:p>
            <a:pPr defTabSz="739775" eaLnBrk="0" hangingPunct="0">
              <a:defRPr/>
            </a:pPr>
            <a:r>
              <a:rPr lang="en-US" dirty="0" err="1">
                <a:latin typeface="Lucida Console" pitchFamily="49" charset="0"/>
              </a:rPr>
              <a:t>s.length</a:t>
            </a:r>
            <a:r>
              <a:rPr lang="en-US" dirty="0">
                <a:latin typeface="Lucida Console" pitchFamily="49" charset="0"/>
              </a:rPr>
              <a:t>();</a:t>
            </a:r>
          </a:p>
          <a:p>
            <a:pPr defTabSz="739775" eaLnBrk="0" hangingPunct="0">
              <a:defRPr/>
            </a:pPr>
            <a:r>
              <a:rPr lang="en-US" dirty="0" err="1">
                <a:latin typeface="Lucida Console" pitchFamily="49" charset="0"/>
              </a:rPr>
              <a:t>s.replace</a:t>
            </a:r>
            <a:r>
              <a:rPr lang="en-US" dirty="0">
                <a:latin typeface="Lucida Console" pitchFamily="49" charset="0"/>
              </a:rPr>
              <a:t>(‘</a:t>
            </a:r>
            <a:r>
              <a:rPr lang="en-US" dirty="0" err="1">
                <a:latin typeface="Lucida Console" pitchFamily="49" charset="0"/>
              </a:rPr>
              <a:t>e’,’a</a:t>
            </a:r>
            <a:r>
              <a:rPr lang="en-US" dirty="0">
                <a:latin typeface="Lucida Console" pitchFamily="49" charset="0"/>
              </a:rPr>
              <a:t>’);</a:t>
            </a:r>
            <a:br>
              <a:rPr lang="en-US" dirty="0">
                <a:latin typeface="Lucida Console" pitchFamily="49" charset="0"/>
              </a:rPr>
            </a:br>
            <a:r>
              <a:rPr lang="en-US" dirty="0" err="1">
                <a:latin typeface="Lucida Console" pitchFamily="49" charset="0"/>
              </a:rPr>
              <a:t>s.trim</a:t>
            </a:r>
            <a:r>
              <a:rPr lang="en-US" dirty="0">
                <a:latin typeface="Lucida Console" pitchFamily="49" charset="0"/>
              </a:rPr>
              <a:t>();</a:t>
            </a:r>
          </a:p>
        </p:txBody>
      </p:sp>
    </p:spTree>
    <p:extLst>
      <p:ext uri="{BB962C8B-B14F-4D97-AF65-F5344CB8AC3E}">
        <p14:creationId xmlns:p14="http://schemas.microsoft.com/office/powerpoint/2010/main" val="403660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r>
              <a:rPr lang="en-US" dirty="0"/>
              <a:t>C#: class String</a:t>
            </a:r>
          </a:p>
        </p:txBody>
      </p:sp>
      <p:sp>
        <p:nvSpPr>
          <p:cNvPr id="3" name="Rectangle 2"/>
          <p:cNvSpPr/>
          <p:nvPr/>
        </p:nvSpPr>
        <p:spPr>
          <a:xfrm>
            <a:off x="1606625" y="1491513"/>
            <a:ext cx="9006290" cy="1754326"/>
          </a:xfrm>
          <a:prstGeom prst="rect">
            <a:avLst/>
          </a:prstGeom>
          <a:solidFill>
            <a:schemeClr val="bg1"/>
          </a:solidFill>
          <a:ln w="19050">
            <a:solidFill>
              <a:srgbClr val="004050"/>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s1 = </a:t>
            </a:r>
            <a:r>
              <a:rPr lang="en-GB" dirty="0">
                <a:solidFill>
                  <a:srgbClr val="A31515"/>
                </a:solidFill>
                <a:latin typeface="Consolas" panose="020B0609020204030204" pitchFamily="49" charset="0"/>
              </a:rPr>
              <a:t>"</a:t>
            </a:r>
            <a:r>
              <a:rPr lang="en-GB" dirty="0" err="1">
                <a:solidFill>
                  <a:srgbClr val="A31515"/>
                </a:solidFill>
                <a:latin typeface="Consolas" panose="020B0609020204030204" pitchFamily="49" charset="0"/>
              </a:rPr>
              <a:t>fred</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s2 = </a:t>
            </a:r>
            <a:r>
              <a:rPr lang="en-GB" dirty="0">
                <a:solidFill>
                  <a:srgbClr val="A31515"/>
                </a:solidFill>
                <a:latin typeface="Consolas" panose="020B0609020204030204" pitchFamily="49" charset="0"/>
              </a:rPr>
              <a:t>"FRED"</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(s1.Equals(s2));</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a:t>
            </a:r>
            <a:r>
              <a:rPr lang="en-GB" dirty="0">
                <a:solidFill>
                  <a:srgbClr val="002060"/>
                </a:solidFill>
                <a:latin typeface="Consolas" panose="020B0609020204030204" pitchFamily="49" charset="0"/>
              </a:rPr>
              <a:t>Equals</a:t>
            </a:r>
            <a:r>
              <a:rPr lang="en-GB" dirty="0">
                <a:solidFill>
                  <a:srgbClr val="000000"/>
                </a:solidFill>
                <a:latin typeface="Consolas" panose="020B0609020204030204" pitchFamily="49" charset="0"/>
              </a:rPr>
              <a:t>(s2, </a:t>
            </a:r>
            <a:r>
              <a:rPr lang="en-GB" dirty="0" err="1">
                <a:solidFill>
                  <a:srgbClr val="002060"/>
                </a:solidFill>
                <a:latin typeface="Consolas" panose="020B0609020204030204" pitchFamily="49" charset="0"/>
              </a:rPr>
              <a:t>StringComparison</a:t>
            </a:r>
            <a:r>
              <a:rPr lang="en-GB" dirty="0" err="1">
                <a:solidFill>
                  <a:srgbClr val="000000"/>
                </a:solidFill>
                <a:latin typeface="Consolas" panose="020B0609020204030204" pitchFamily="49" charset="0"/>
              </a:rPr>
              <a:t>.</a:t>
            </a:r>
            <a:r>
              <a:rPr lang="en-GB" dirty="0" err="1">
                <a:solidFill>
                  <a:srgbClr val="C00000"/>
                </a:solidFill>
                <a:latin typeface="Consolas" panose="020B0609020204030204" pitchFamily="49" charset="0"/>
              </a:rPr>
              <a:t>OrdinalIgnoreCase</a:t>
            </a:r>
            <a:r>
              <a:rPr lang="en-GB" dirty="0">
                <a:solidFill>
                  <a:srgbClr val="000000"/>
                </a:solidFill>
                <a:latin typeface="Consolas" panose="020B0609020204030204" pitchFamily="49" charset="0"/>
              </a:rPr>
              <a:t>));</a:t>
            </a:r>
            <a:br>
              <a:rPr lang="en-GB" dirty="0">
                <a:solidFill>
                  <a:srgbClr val="000000"/>
                </a:solidFill>
                <a:latin typeface="Consolas" panose="020B0609020204030204" pitchFamily="49" charset="0"/>
              </a:rPr>
            </a:b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 == s2.</a:t>
            </a:r>
            <a:r>
              <a:rPr lang="en-GB" dirty="0">
                <a:solidFill>
                  <a:srgbClr val="002060"/>
                </a:solidFill>
                <a:latin typeface="Consolas" panose="020B0609020204030204" pitchFamily="49" charset="0"/>
              </a:rPr>
              <a:t>ToLower</a:t>
            </a:r>
            <a:r>
              <a:rPr lang="en-GB" dirty="0">
                <a:solidFill>
                  <a:srgbClr val="000000"/>
                </a:solidFill>
                <a:latin typeface="Consolas" panose="020B0609020204030204" pitchFamily="49" charset="0"/>
              </a:rPr>
              <a:t>());</a:t>
            </a:r>
            <a:endParaRPr lang="en-GB" dirty="0"/>
          </a:p>
        </p:txBody>
      </p:sp>
      <p:sp>
        <p:nvSpPr>
          <p:cNvPr id="4" name="Rounded Rectangular Callout 3"/>
          <p:cNvSpPr/>
          <p:nvPr/>
        </p:nvSpPr>
        <p:spPr>
          <a:xfrm>
            <a:off x="8607852" y="1974560"/>
            <a:ext cx="694056" cy="297456"/>
          </a:xfrm>
          <a:prstGeom prst="wedgeRoundRectCallout">
            <a:avLst>
              <a:gd name="adj1" fmla="val -33333"/>
              <a:gd name="adj2" fmla="val 77652"/>
              <a:gd name="adj3" fmla="val 16667"/>
            </a:avLst>
          </a:prstGeom>
          <a:solidFill>
            <a:schemeClr val="dk1"/>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true </a:t>
            </a:r>
          </a:p>
        </p:txBody>
      </p:sp>
      <p:sp>
        <p:nvSpPr>
          <p:cNvPr id="23" name="Rounded Rectangular Callout 22"/>
          <p:cNvSpPr/>
          <p:nvPr/>
        </p:nvSpPr>
        <p:spPr>
          <a:xfrm>
            <a:off x="5664505" y="1809307"/>
            <a:ext cx="728951" cy="262568"/>
          </a:xfrm>
          <a:prstGeom prst="wedgeRoundRectCallout">
            <a:avLst>
              <a:gd name="adj1" fmla="val -33464"/>
              <a:gd name="adj2" fmla="val 73073"/>
              <a:gd name="adj3" fmla="val 16667"/>
            </a:avLst>
          </a:prstGeom>
          <a:solidFill>
            <a:schemeClr val="dk1"/>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false</a:t>
            </a:r>
          </a:p>
        </p:txBody>
      </p:sp>
      <p:sp>
        <p:nvSpPr>
          <p:cNvPr id="24" name="Rounded Rectangular Callout 23"/>
          <p:cNvSpPr/>
          <p:nvPr/>
        </p:nvSpPr>
        <p:spPr>
          <a:xfrm>
            <a:off x="6600944" y="2810012"/>
            <a:ext cx="694056" cy="297456"/>
          </a:xfrm>
          <a:prstGeom prst="wedgeRoundRectCallout">
            <a:avLst>
              <a:gd name="adj1" fmla="val -68254"/>
              <a:gd name="adj2" fmla="val -125"/>
              <a:gd name="adj3" fmla="val 16667"/>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true </a:t>
            </a:r>
          </a:p>
        </p:txBody>
      </p:sp>
      <p:sp>
        <p:nvSpPr>
          <p:cNvPr id="6" name="Rectangle 5"/>
          <p:cNvSpPr/>
          <p:nvPr/>
        </p:nvSpPr>
        <p:spPr>
          <a:xfrm>
            <a:off x="1603096" y="3541438"/>
            <a:ext cx="5688375"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"Fred"</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s2 = s1;</a:t>
            </a:r>
          </a:p>
        </p:txBody>
      </p:sp>
      <p:sp>
        <p:nvSpPr>
          <p:cNvPr id="26" name="Rectangle 25"/>
          <p:cNvSpPr/>
          <p:nvPr/>
        </p:nvSpPr>
        <p:spPr>
          <a:xfrm>
            <a:off x="1618432" y="4386540"/>
            <a:ext cx="8451126"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(s2);</a:t>
            </a:r>
            <a:endParaRPr lang="en-GB" sz="1600" dirty="0"/>
          </a:p>
        </p:txBody>
      </p:sp>
      <p:sp>
        <p:nvSpPr>
          <p:cNvPr id="7" name="Rounded Rectangle 6"/>
          <p:cNvSpPr/>
          <p:nvPr/>
        </p:nvSpPr>
        <p:spPr>
          <a:xfrm>
            <a:off x="4296723" y="3540086"/>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30" name="Rounded Rectangle 29"/>
          <p:cNvSpPr/>
          <p:nvPr/>
        </p:nvSpPr>
        <p:spPr>
          <a:xfrm>
            <a:off x="4305902" y="3857741"/>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9" name="Oval 8"/>
          <p:cNvSpPr/>
          <p:nvPr/>
        </p:nvSpPr>
        <p:spPr>
          <a:xfrm>
            <a:off x="5596713" y="3650256"/>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11" name="Straight Arrow Connector 10"/>
          <p:cNvCxnSpPr>
            <a:stCxn id="7" idx="3"/>
            <a:endCxn id="9" idx="1"/>
          </p:cNvCxnSpPr>
          <p:nvPr/>
        </p:nvCxnSpPr>
        <p:spPr>
          <a:xfrm>
            <a:off x="4792482" y="3677797"/>
            <a:ext cx="974981"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9" idx="3"/>
          </p:cNvCxnSpPr>
          <p:nvPr/>
        </p:nvCxnSpPr>
        <p:spPr>
          <a:xfrm flipV="1">
            <a:off x="4801661" y="3950347"/>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ounded Rectangle 37"/>
          <p:cNvSpPr/>
          <p:nvPr/>
        </p:nvSpPr>
        <p:spPr>
          <a:xfrm>
            <a:off x="4305904" y="4441633"/>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40" name="Oval 39"/>
          <p:cNvSpPr/>
          <p:nvPr/>
        </p:nvSpPr>
        <p:spPr>
          <a:xfrm>
            <a:off x="5605894" y="4551803"/>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"Bob"</a:t>
            </a:r>
          </a:p>
        </p:txBody>
      </p:sp>
      <p:cxnSp>
        <p:nvCxnSpPr>
          <p:cNvPr id="41" name="Straight Arrow Connector 40"/>
          <p:cNvCxnSpPr>
            <a:stCxn id="38" idx="3"/>
            <a:endCxn id="40" idx="1"/>
          </p:cNvCxnSpPr>
          <p:nvPr/>
        </p:nvCxnSpPr>
        <p:spPr>
          <a:xfrm>
            <a:off x="4801662" y="4579344"/>
            <a:ext cx="974982"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ounded Rectangle 43"/>
          <p:cNvSpPr/>
          <p:nvPr/>
        </p:nvSpPr>
        <p:spPr>
          <a:xfrm>
            <a:off x="7377775" y="4627087"/>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45" name="Oval 44"/>
          <p:cNvSpPr/>
          <p:nvPr/>
        </p:nvSpPr>
        <p:spPr>
          <a:xfrm>
            <a:off x="8668586" y="4474687"/>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47" name="Straight Arrow Connector 46"/>
          <p:cNvCxnSpPr>
            <a:endCxn id="45" idx="3"/>
          </p:cNvCxnSpPr>
          <p:nvPr/>
        </p:nvCxnSpPr>
        <p:spPr>
          <a:xfrm flipV="1">
            <a:off x="7873534" y="4774778"/>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603096" y="5251351"/>
            <a:ext cx="5664511" cy="584775"/>
          </a:xfrm>
          <a:prstGeom prst="rect">
            <a:avLst/>
          </a:prstGeom>
          <a:solidFill>
            <a:schemeClr val="bg1"/>
          </a:solidFill>
          <a:ln w="19050">
            <a:solidFill>
              <a:schemeClr val="accent1"/>
            </a:solidFill>
          </a:ln>
        </p:spPr>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"Fred    "</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(s1.Trim() + </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p:txBody>
      </p:sp>
      <p:sp>
        <p:nvSpPr>
          <p:cNvPr id="17" name="TextBox 16"/>
          <p:cNvSpPr txBox="1"/>
          <p:nvPr/>
        </p:nvSpPr>
        <p:spPr>
          <a:xfrm>
            <a:off x="5828066" y="5349498"/>
            <a:ext cx="801823" cy="3385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sz="1600" b="1" dirty="0">
                <a:latin typeface="Courier New" pitchFamily="49" charset="0"/>
                <a:cs typeface="Courier New" pitchFamily="49" charset="0"/>
              </a:rPr>
              <a:t>Fred?</a:t>
            </a:r>
          </a:p>
        </p:txBody>
      </p:sp>
    </p:spTree>
    <p:extLst>
      <p:ext uri="{BB962C8B-B14F-4D97-AF65-F5344CB8AC3E}">
        <p14:creationId xmlns:p14="http://schemas.microsoft.com/office/powerpoint/2010/main" val="1996553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C#: class String (cont)</a:t>
            </a:r>
          </a:p>
        </p:txBody>
      </p:sp>
      <p:sp>
        <p:nvSpPr>
          <p:cNvPr id="26630" name="Rectangle 6"/>
          <p:cNvSpPr>
            <a:spLocks noGrp="1" noChangeArrowheads="1"/>
          </p:cNvSpPr>
          <p:nvPr>
            <p:ph type="body" idx="1"/>
          </p:nvPr>
        </p:nvSpPr>
        <p:spPr>
          <a:xfrm>
            <a:off x="341272" y="1368256"/>
            <a:ext cx="11516239" cy="1868998"/>
          </a:xfrm>
        </p:spPr>
        <p:txBody>
          <a:bodyPr/>
          <a:lstStyle/>
          <a:p>
            <a:r>
              <a:rPr lang="en-US" b="1" dirty="0"/>
              <a:t>What will this code display?</a:t>
            </a:r>
          </a:p>
          <a:p>
            <a:pPr lvl="1"/>
            <a:endParaRPr lang="en-US" dirty="0"/>
          </a:p>
          <a:p>
            <a:pPr lvl="1"/>
            <a:endParaRPr lang="en-US" dirty="0"/>
          </a:p>
          <a:p>
            <a:pPr marL="457200" lvl="1" indent="0">
              <a:buNone/>
            </a:pPr>
            <a:endParaRPr lang="en-US" dirty="0"/>
          </a:p>
          <a:p>
            <a:pPr marL="342000" indent="-342900">
              <a:buFont typeface="Arial" panose="020B0604020202020204" pitchFamily="34" charset="0"/>
              <a:buChar char="•"/>
            </a:pPr>
            <a:r>
              <a:rPr lang="en-US" dirty="0"/>
              <a:t>and this?</a:t>
            </a:r>
          </a:p>
          <a:p>
            <a:pPr lvl="1"/>
            <a:endParaRPr lang="en-US" dirty="0"/>
          </a:p>
          <a:p>
            <a:pPr lvl="1"/>
            <a:endParaRPr lang="en-US" dirty="0"/>
          </a:p>
          <a:p>
            <a:pPr lvl="1">
              <a:buNone/>
            </a:pPr>
            <a:r>
              <a:rPr lang="en-US" dirty="0"/>
              <a:t/>
            </a:r>
            <a:br>
              <a:rPr lang="en-US" dirty="0"/>
            </a:br>
            <a:endParaRPr lang="en-US" dirty="0"/>
          </a:p>
          <a:p>
            <a:pPr lvl="1">
              <a:buNone/>
            </a:pPr>
            <a:endParaRPr lang="en-US" dirty="0"/>
          </a:p>
        </p:txBody>
      </p:sp>
      <p:sp>
        <p:nvSpPr>
          <p:cNvPr id="31" name="Rectangle 8"/>
          <p:cNvSpPr>
            <a:spLocks noChangeArrowheads="1"/>
          </p:cNvSpPr>
          <p:nvPr/>
        </p:nvSpPr>
        <p:spPr bwMode="auto">
          <a:xfrm>
            <a:off x="683915" y="3363041"/>
            <a:ext cx="8255030"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p>
          <a:p>
            <a:pPr defTabSz="739775" eaLnBrk="0" hangingPunct="0">
              <a:defRPr/>
            </a:pPr>
            <a:r>
              <a:rPr lang="en-US" dirty="0">
                <a:solidFill>
                  <a:srgbClr val="000000"/>
                </a:solidFill>
                <a:latin typeface="Lucida Console" pitchFamily="49" charset="0"/>
              </a:rPr>
              <a:t>s1 += " </a:t>
            </a:r>
            <a:r>
              <a:rPr lang="en-US" dirty="0" err="1">
                <a:solidFill>
                  <a:srgbClr val="000000"/>
                </a:solidFill>
                <a:latin typeface="Lucida Console" pitchFamily="49" charset="0"/>
              </a:rPr>
              <a:t>Bloggs</a:t>
            </a: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s1 = s1.Trim();</a:t>
            </a:r>
          </a:p>
        </p:txBody>
      </p:sp>
      <p:sp>
        <p:nvSpPr>
          <p:cNvPr id="2" name="Rectangle 1"/>
          <p:cNvSpPr/>
          <p:nvPr/>
        </p:nvSpPr>
        <p:spPr>
          <a:xfrm>
            <a:off x="686762" y="1763291"/>
            <a:ext cx="8252183" cy="923330"/>
          </a:xfrm>
          <a:prstGeom prst="rect">
            <a:avLst/>
          </a:prstGeom>
          <a:solidFill>
            <a:schemeClr val="bg1"/>
          </a:solidFill>
          <a:ln w="19050">
            <a:solidFill>
              <a:srgbClr val="004050"/>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s1 = </a:t>
            </a:r>
            <a:r>
              <a:rPr lang="en-GB" dirty="0">
                <a:solidFill>
                  <a:srgbClr val="A31515"/>
                </a:solidFill>
                <a:latin typeface="Consolas" panose="020B0609020204030204" pitchFamily="49" charset="0"/>
              </a:rPr>
              <a:t>"Frederica"</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(s1.Substring(2, 4));</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(s1.Substring(3, s1.Length - 3));</a:t>
            </a:r>
          </a:p>
        </p:txBody>
      </p:sp>
      <p:sp>
        <p:nvSpPr>
          <p:cNvPr id="9" name="Rectangle 8"/>
          <p:cNvSpPr>
            <a:spLocks noChangeArrowheads="1"/>
          </p:cNvSpPr>
          <p:nvPr/>
        </p:nvSpPr>
        <p:spPr bwMode="auto">
          <a:xfrm>
            <a:off x="683915" y="4489541"/>
            <a:ext cx="8255030"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S1 = s1.Substring(0,4).</a:t>
            </a:r>
            <a:r>
              <a:rPr lang="en-US" dirty="0" err="1">
                <a:solidFill>
                  <a:srgbClr val="000000"/>
                </a:solidFill>
                <a:latin typeface="Lucida Console" pitchFamily="49" charset="0"/>
              </a:rPr>
              <a:t>ToLower</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a:solidFill>
                  <a:srgbClr val="000000"/>
                </a:solidFill>
                <a:latin typeface="Lucida Console" pitchFamily="49" charset="0"/>
              </a:rPr>
              <a:t>s1 = s1.substring(5,s1.Length -5).</a:t>
            </a:r>
            <a:r>
              <a:rPr lang="en-US" dirty="0" err="1">
                <a:solidFill>
                  <a:srgbClr val="000000"/>
                </a:solidFill>
                <a:latin typeface="Lucida Console" pitchFamily="49" charset="0"/>
              </a:rPr>
              <a:t>ToUpper</a:t>
            </a:r>
            <a:r>
              <a:rPr lang="en-US" dirty="0">
                <a:solidFill>
                  <a:srgbClr val="000000"/>
                </a:solidFill>
                <a:latin typeface="Lucida Console" pitchFamily="49" charset="0"/>
              </a:rPr>
              <a:t>();</a:t>
            </a:r>
            <a:br>
              <a:rPr lang="en-US" dirty="0">
                <a:solidFill>
                  <a:srgbClr val="000000"/>
                </a:solidFill>
                <a:latin typeface="Lucida Console" pitchFamily="49" charset="0"/>
              </a:rPr>
            </a:br>
            <a:r>
              <a:rPr lang="en-GB" dirty="0" err="1">
                <a:solidFill>
                  <a:srgbClr val="000000"/>
                </a:solidFill>
                <a:latin typeface="Consolas" panose="020B0609020204030204" pitchFamily="49" charset="0"/>
              </a:rPr>
              <a:t>Console.WriteLine</a:t>
            </a:r>
            <a:r>
              <a:rPr lang="en-US" dirty="0">
                <a:solidFill>
                  <a:srgbClr val="000000"/>
                </a:solidFill>
                <a:latin typeface="Lucida Console" pitchFamily="49" charset="0"/>
              </a:rPr>
              <a:t>(s1);</a:t>
            </a:r>
          </a:p>
        </p:txBody>
      </p:sp>
      <p:sp>
        <p:nvSpPr>
          <p:cNvPr id="3" name="Rectangle 2"/>
          <p:cNvSpPr/>
          <p:nvPr/>
        </p:nvSpPr>
        <p:spPr>
          <a:xfrm>
            <a:off x="7295717" y="3669534"/>
            <a:ext cx="1492783" cy="307777"/>
          </a:xfrm>
          <a:prstGeom prst="rect">
            <a:avLst/>
          </a:prstGeom>
          <a:solidFill>
            <a:schemeClr val="bg1"/>
          </a:solidFill>
          <a:ln w="19050">
            <a:solidFill>
              <a:srgbClr val="7E007C"/>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004050"/>
                </a:solidFill>
              </a:rPr>
              <a:t>Fred </a:t>
            </a:r>
            <a:r>
              <a:rPr lang="en-GB" sz="1400" b="1" dirty="0" err="1">
                <a:solidFill>
                  <a:srgbClr val="004050"/>
                </a:solidFill>
              </a:rPr>
              <a:t>Bloggs</a:t>
            </a:r>
            <a:endParaRPr lang="en-GB" sz="1400" b="1" dirty="0">
              <a:solidFill>
                <a:srgbClr val="004050"/>
              </a:solidFill>
            </a:endParaRPr>
          </a:p>
        </p:txBody>
      </p:sp>
      <p:sp>
        <p:nvSpPr>
          <p:cNvPr id="4" name="Rectangle 3"/>
          <p:cNvSpPr/>
          <p:nvPr/>
        </p:nvSpPr>
        <p:spPr>
          <a:xfrm>
            <a:off x="7295717" y="4600243"/>
            <a:ext cx="1492783" cy="738664"/>
          </a:xfrm>
          <a:prstGeom prst="rect">
            <a:avLst/>
          </a:prstGeom>
          <a:solidFill>
            <a:schemeClr val="bg1"/>
          </a:solidFill>
          <a:ln w="19050">
            <a:solidFill>
              <a:srgbClr val="7E007C"/>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err="1">
                <a:solidFill>
                  <a:srgbClr val="004050"/>
                </a:solidFill>
              </a:rPr>
              <a:t>fred</a:t>
            </a:r>
            <a:endParaRPr lang="en-GB" sz="1400" b="1" dirty="0">
              <a:solidFill>
                <a:srgbClr val="004050"/>
              </a:solidFill>
            </a:endParaRPr>
          </a:p>
          <a:p>
            <a:r>
              <a:rPr lang="en-GB" sz="1400" b="1" dirty="0">
                <a:solidFill>
                  <a:srgbClr val="004050"/>
                </a:solidFill>
              </a:rPr>
              <a:t>BLOGGS</a:t>
            </a:r>
          </a:p>
          <a:p>
            <a:r>
              <a:rPr lang="en-GB" sz="1400" b="1" dirty="0">
                <a:solidFill>
                  <a:srgbClr val="004050"/>
                </a:solidFill>
              </a:rPr>
              <a:t>Fred </a:t>
            </a:r>
            <a:r>
              <a:rPr lang="en-GB" sz="1400" b="1" dirty="0" err="1">
                <a:solidFill>
                  <a:srgbClr val="004050"/>
                </a:solidFill>
              </a:rPr>
              <a:t>Bloggs</a:t>
            </a:r>
            <a:endParaRPr lang="en-GB" sz="1400" b="1" dirty="0">
              <a:solidFill>
                <a:srgbClr val="00405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Other String methods		</a:t>
            </a:r>
          </a:p>
        </p:txBody>
      </p:sp>
      <p:sp>
        <p:nvSpPr>
          <p:cNvPr id="3" name="Content Placeholder 2"/>
          <p:cNvSpPr>
            <a:spLocks noGrp="1"/>
          </p:cNvSpPr>
          <p:nvPr>
            <p:ph idx="1"/>
          </p:nvPr>
        </p:nvSpPr>
        <p:spPr>
          <a:xfrm>
            <a:off x="341272" y="4887321"/>
            <a:ext cx="11516239" cy="457491"/>
          </a:xfrm>
        </p:spPr>
        <p:txBody>
          <a:bodyPr>
            <a:normAutofit/>
          </a:bodyPr>
          <a:lstStyle/>
          <a:p>
            <a:pPr marL="342900" indent="-342900">
              <a:buFont typeface="Arial" panose="020B0604020202020204" pitchFamily="34" charset="0"/>
              <a:buChar char="•"/>
            </a:pPr>
            <a:r>
              <a:rPr lang="en-GB" dirty="0" smtClean="0"/>
              <a:t>None </a:t>
            </a:r>
            <a:r>
              <a:rPr lang="en-GB" dirty="0"/>
              <a:t>of these methods are </a:t>
            </a:r>
            <a:r>
              <a:rPr lang="en-GB" dirty="0" smtClean="0">
                <a:latin typeface="Lucida Console" pitchFamily="49" charset="0"/>
              </a:rPr>
              <a:t>void</a:t>
            </a:r>
            <a:r>
              <a:rPr lang="en-GB" dirty="0"/>
              <a:t>;</a:t>
            </a:r>
            <a:r>
              <a:rPr lang="en-GB" dirty="0" smtClean="0"/>
              <a:t> </a:t>
            </a:r>
            <a:r>
              <a:rPr lang="en-GB" dirty="0"/>
              <a:t>you need to catch what they return</a:t>
            </a:r>
          </a:p>
        </p:txBody>
      </p:sp>
      <p:sp>
        <p:nvSpPr>
          <p:cNvPr id="7" name="Rectangle 6"/>
          <p:cNvSpPr/>
          <p:nvPr/>
        </p:nvSpPr>
        <p:spPr>
          <a:xfrm>
            <a:off x="1888061" y="1378558"/>
            <a:ext cx="7146448" cy="3293209"/>
          </a:xfrm>
          <a:prstGeom prst="rect">
            <a:avLst/>
          </a:prstGeom>
          <a:solidFill>
            <a:schemeClr val="bg1"/>
          </a:solidFill>
          <a:ln w="19050">
            <a:solidFill>
              <a:srgbClr val="004050"/>
            </a:solidFill>
          </a:ln>
        </p:spPr>
        <p:txBody>
          <a:bodyPr wrap="square">
            <a:spAutoFit/>
          </a:bodyPr>
          <a:lstStyle/>
          <a:p>
            <a:r>
              <a:rPr lang="en-GB" sz="1600" dirty="0">
                <a:solidFill>
                  <a:srgbClr val="0000FF"/>
                </a:solidFill>
                <a:latin typeface="Consolas" panose="020B0609020204030204" pitchFamily="49" charset="0"/>
              </a:rPr>
              <a:t> string</a:t>
            </a:r>
            <a:r>
              <a:rPr lang="en-GB" sz="1600" dirty="0">
                <a:solidFill>
                  <a:srgbClr val="000000"/>
                </a:solidFill>
                <a:latin typeface="Consolas" panose="020B0609020204030204" pitchFamily="49" charset="0"/>
              </a:rPr>
              <a:t> s = </a:t>
            </a:r>
            <a:r>
              <a:rPr lang="en-GB" sz="1600" dirty="0">
                <a:solidFill>
                  <a:srgbClr val="A31515"/>
                </a:solidFill>
                <a:latin typeface="Consolas" panose="020B0609020204030204" pitchFamily="49" charset="0"/>
              </a:rPr>
              <a:t>"Fred </a:t>
            </a:r>
            <a:r>
              <a:rPr lang="en-GB" sz="1600" dirty="0" err="1">
                <a:solidFill>
                  <a:srgbClr val="A31515"/>
                </a:solidFill>
                <a:latin typeface="Consolas" panose="020B0609020204030204" pitchFamily="49" charset="0"/>
              </a:rPr>
              <a:t>Bloggs</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(s[2]);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s.EndsWith</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"d"</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s.StartsWith</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"x"</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s.IndexOf</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'r'</a:t>
            </a:r>
            <a:r>
              <a:rPr lang="en-GB" sz="1600" dirty="0">
                <a:solidFill>
                  <a:srgbClr val="000000"/>
                </a:solidFill>
                <a:latin typeface="Consolas" panose="020B0609020204030204" pitchFamily="49" charset="0"/>
              </a:rPr>
              <a:t>));</a:t>
            </a:r>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 string</a:t>
            </a:r>
            <a:r>
              <a:rPr lang="en-GB" sz="1600" dirty="0">
                <a:solidFill>
                  <a:srgbClr val="000000"/>
                </a:solidFill>
                <a:latin typeface="Consolas" panose="020B0609020204030204" pitchFamily="49" charset="0"/>
              </a:rPr>
              <a:t>[] words = </a:t>
            </a:r>
            <a:r>
              <a:rPr lang="en-GB" sz="1600" dirty="0" err="1">
                <a:solidFill>
                  <a:srgbClr val="000000"/>
                </a:solidFill>
                <a:latin typeface="Consolas" panose="020B0609020204030204" pitchFamily="49" charset="0"/>
              </a:rPr>
              <a:t>s.Split</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 </a:t>
            </a:r>
            <a:r>
              <a:rPr lang="en-GB" sz="1600" dirty="0" err="1">
                <a:solidFill>
                  <a:srgbClr val="0000FF"/>
                </a:solidFill>
                <a:latin typeface="Consolas" panose="020B0609020204030204" pitchFamily="49" charset="0"/>
              </a:rPr>
              <a:t>foreach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var</a:t>
            </a:r>
            <a:r>
              <a:rPr lang="en-GB" sz="1600" dirty="0">
                <a:solidFill>
                  <a:srgbClr val="000000"/>
                </a:solidFill>
                <a:latin typeface="Consolas" panose="020B0609020204030204" pitchFamily="49" charset="0"/>
              </a:rPr>
              <a:t> word </a:t>
            </a:r>
            <a:r>
              <a:rPr lang="en-GB" sz="1600" dirty="0">
                <a:solidFill>
                  <a:srgbClr val="0000FF"/>
                </a:solidFill>
                <a:latin typeface="Consolas" panose="020B0609020204030204" pitchFamily="49" charset="0"/>
              </a:rPr>
              <a:t>in</a:t>
            </a:r>
            <a:r>
              <a:rPr lang="en-GB" sz="1600" dirty="0">
                <a:solidFill>
                  <a:srgbClr val="000000"/>
                </a:solidFill>
                <a:latin typeface="Consolas" panose="020B0609020204030204" pitchFamily="49" charset="0"/>
              </a:rPr>
              <a:t> words)</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(word);</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s.Replace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e'</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'a</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cxnSp>
        <p:nvCxnSpPr>
          <p:cNvPr id="10" name="Straight Connector 9"/>
          <p:cNvCxnSpPr/>
          <p:nvPr/>
        </p:nvCxnSpPr>
        <p:spPr>
          <a:xfrm>
            <a:off x="4975032" y="1796220"/>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6188" y="2040523"/>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06192" y="2270360"/>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23541" y="2762825"/>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37169" y="4227153"/>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27178" y="1608648"/>
            <a:ext cx="1677474" cy="2800767"/>
          </a:xfrm>
          <a:prstGeom prst="rect">
            <a:avLst/>
          </a:prstGeom>
          <a:solidFill>
            <a:srgbClr val="004050"/>
          </a:solidFill>
          <a:ln w="19050">
            <a:noFill/>
          </a:ln>
          <a:effectLst/>
        </p:spPr>
        <p:style>
          <a:lnRef idx="0">
            <a:schemeClr val="dk1"/>
          </a:lnRef>
          <a:fillRef idx="3">
            <a:schemeClr val="dk1"/>
          </a:fillRef>
          <a:effectRef idx="3">
            <a:schemeClr val="dk1"/>
          </a:effectRef>
          <a:fontRef idx="minor">
            <a:schemeClr val="lt1"/>
          </a:fontRef>
        </p:style>
        <p:txBody>
          <a:bodyPr wrap="square">
            <a:spAutoFit/>
          </a:bodyPr>
          <a:lstStyle/>
          <a:p>
            <a:r>
              <a:rPr lang="en-GB" sz="1600" b="1" dirty="0">
                <a:solidFill>
                  <a:schemeClr val="bg1"/>
                </a:solidFill>
              </a:rPr>
              <a:t>e</a:t>
            </a:r>
          </a:p>
          <a:p>
            <a:r>
              <a:rPr lang="en-GB" sz="1600" b="1" dirty="0">
                <a:solidFill>
                  <a:schemeClr val="bg1"/>
                </a:solidFill>
              </a:rPr>
              <a:t>False</a:t>
            </a:r>
          </a:p>
          <a:p>
            <a:r>
              <a:rPr lang="en-GB" sz="1600" b="1" dirty="0">
                <a:solidFill>
                  <a:schemeClr val="bg1"/>
                </a:solidFill>
              </a:rPr>
              <a:t>False</a:t>
            </a:r>
          </a:p>
          <a:p>
            <a:endParaRPr lang="en-GB" sz="1600" b="1" dirty="0">
              <a:solidFill>
                <a:schemeClr val="bg1"/>
              </a:solidFill>
            </a:endParaRPr>
          </a:p>
          <a:p>
            <a:r>
              <a:rPr lang="en-GB" sz="1600" b="1" dirty="0">
                <a:solidFill>
                  <a:schemeClr val="bg1"/>
                </a:solidFill>
              </a:rPr>
              <a:t>1</a:t>
            </a:r>
          </a:p>
          <a:p>
            <a:endParaRPr lang="en-GB" sz="1600" b="1" dirty="0">
              <a:solidFill>
                <a:schemeClr val="bg1"/>
              </a:solidFill>
            </a:endParaRPr>
          </a:p>
          <a:p>
            <a:r>
              <a:rPr lang="en-GB" sz="1600" b="1" dirty="0">
                <a:solidFill>
                  <a:schemeClr val="bg1"/>
                </a:solidFill>
              </a:rPr>
              <a:t>Fred</a:t>
            </a:r>
          </a:p>
          <a:p>
            <a:r>
              <a:rPr lang="en-GB" sz="1600" b="1" dirty="0" err="1">
                <a:solidFill>
                  <a:schemeClr val="bg1"/>
                </a:solidFill>
              </a:rPr>
              <a:t>Bloggs</a:t>
            </a:r>
            <a:endParaRPr lang="en-GB" sz="1600" b="1" dirty="0">
              <a:solidFill>
                <a:schemeClr val="bg1"/>
              </a:solidFill>
            </a:endParaRPr>
          </a:p>
          <a:p>
            <a:endParaRPr lang="en-GB" sz="1600" b="1" dirty="0">
              <a:solidFill>
                <a:schemeClr val="bg1"/>
              </a:solidFill>
            </a:endParaRPr>
          </a:p>
          <a:p>
            <a:r>
              <a:rPr lang="en-GB" sz="1600" b="1" dirty="0">
                <a:solidFill>
                  <a:schemeClr val="bg1"/>
                </a:solidFill>
              </a:rPr>
              <a:t/>
            </a:r>
            <a:br>
              <a:rPr lang="en-GB" sz="1600" b="1" dirty="0">
                <a:solidFill>
                  <a:schemeClr val="bg1"/>
                </a:solidFill>
              </a:rPr>
            </a:br>
            <a:r>
              <a:rPr lang="en-GB" sz="1600" b="1" dirty="0" err="1">
                <a:solidFill>
                  <a:schemeClr val="bg1"/>
                </a:solidFill>
              </a:rPr>
              <a:t>Frad</a:t>
            </a:r>
            <a:r>
              <a:rPr lang="en-GB" sz="1600" b="1" dirty="0">
                <a:solidFill>
                  <a:schemeClr val="bg1"/>
                </a:solidFill>
              </a:rPr>
              <a:t> </a:t>
            </a:r>
            <a:r>
              <a:rPr lang="en-GB" sz="1600" b="1" dirty="0" err="1">
                <a:solidFill>
                  <a:schemeClr val="bg1"/>
                </a:solidFill>
              </a:rPr>
              <a:t>Bloggs</a:t>
            </a:r>
            <a:endParaRPr lang="en-GB" sz="1600" b="1" dirty="0">
              <a:solidFill>
                <a:schemeClr val="bg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D6E1CB9A-5EC4-425A-85D0-28DD43E2C0C8}">
  <ds:schemaRefs>
    <ds:schemaRef ds:uri="http://schemas.microsoft.com/sharepoint/v3/contenttype/forms"/>
  </ds:schemaRefs>
</ds:datastoreItem>
</file>

<file path=customXml/itemProps2.xml><?xml version="1.0" encoding="utf-8"?>
<ds:datastoreItem xmlns:ds="http://schemas.openxmlformats.org/officeDocument/2006/customXml" ds:itemID="{B95E4731-4214-485B-A249-AAEEEECBEB40}"/>
</file>

<file path=customXml/itemProps3.xml><?xml version="1.0" encoding="utf-8"?>
<ds:datastoreItem xmlns:ds="http://schemas.openxmlformats.org/officeDocument/2006/customXml" ds:itemID="{E9DDB195-2A36-4352-B80E-2793AA1BAD8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64DA411-94AE-4202-97C9-83273A83425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11128</TotalTime>
  <Words>1902</Words>
  <Application>Microsoft Office PowerPoint</Application>
  <PresentationFormat>Widescreen</PresentationFormat>
  <Paragraphs>353</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Krana Fat B</vt:lpstr>
      <vt:lpstr>Lucida Console</vt:lpstr>
      <vt:lpstr>Montserrat</vt:lpstr>
      <vt:lpstr>Times New Roman</vt:lpstr>
      <vt:lpstr>Wingdings</vt:lpstr>
      <vt:lpstr>Master</vt:lpstr>
      <vt:lpstr>enums  and Strings</vt:lpstr>
      <vt:lpstr>PowerPoint Presentation</vt:lpstr>
      <vt:lpstr>Enumerated Data Types</vt:lpstr>
      <vt:lpstr>Java: class String</vt:lpstr>
      <vt:lpstr>Java: class String (cont)</vt:lpstr>
      <vt:lpstr>Java: Other String methods</vt:lpstr>
      <vt:lpstr>C#: class String</vt:lpstr>
      <vt:lpstr>C#: class String (cont)</vt:lpstr>
      <vt:lpstr>C#: Other String methods  </vt:lpstr>
      <vt:lpstr>Strings are immutable</vt:lpstr>
      <vt:lpstr>StringBuilder</vt:lpstr>
      <vt:lpstr>class StringBuilder - Examples</vt:lpstr>
      <vt:lpstr>Hands-on Lab (optional)</vt:lpstr>
      <vt:lpstr>PowerPoint Presentation</vt:lpstr>
      <vt:lpstr>Wrapper classes </vt:lpstr>
      <vt:lpstr>Wrapper class methods and constants </vt:lpstr>
      <vt:lpstr>Operator Precedence</vt:lpstr>
      <vt:lpstr>More on Java enums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1007</cp:revision>
  <cp:lastPrinted>2019-07-03T09:46:41Z</cp:lastPrinted>
  <dcterms:created xsi:type="dcterms:W3CDTF">2019-09-05T08:17:12Z</dcterms:created>
  <dcterms:modified xsi:type="dcterms:W3CDTF">2020-04-02T12:27:18Z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1400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