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1555" r:id="rId5"/>
    <p:sldId id="1557" r:id="rId6"/>
    <p:sldId id="308" r:id="rId7"/>
    <p:sldId id="309" r:id="rId8"/>
    <p:sldId id="323" r:id="rId9"/>
    <p:sldId id="328" r:id="rId10"/>
    <p:sldId id="313" r:id="rId11"/>
    <p:sldId id="329" r:id="rId12"/>
    <p:sldId id="314" r:id="rId13"/>
    <p:sldId id="315" r:id="rId14"/>
    <p:sldId id="330" r:id="rId15"/>
    <p:sldId id="331" r:id="rId16"/>
    <p:sldId id="316" r:id="rId17"/>
    <p:sldId id="317" r:id="rId18"/>
    <p:sldId id="335" r:id="rId19"/>
    <p:sldId id="318" r:id="rId20"/>
    <p:sldId id="332" r:id="rId21"/>
    <p:sldId id="333" r:id="rId22"/>
    <p:sldId id="334" r:id="rId23"/>
    <p:sldId id="320" r:id="rId24"/>
    <p:sldId id="321" r:id="rId25"/>
  </p:sldIdLst>
  <p:sldSz cx="12192000" cy="6858000"/>
  <p:notesSz cx="9775825" cy="66452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7E007C"/>
    <a:srgbClr val="FF004C"/>
    <a:srgbClr val="28CFF9"/>
    <a:srgbClr val="F3622C"/>
    <a:srgbClr val="F7916D"/>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89643" autoAdjust="0"/>
  </p:normalViewPr>
  <p:slideViewPr>
    <p:cSldViewPr snapToGrid="0" snapToObjects="1" showGuides="1">
      <p:cViewPr varScale="1">
        <p:scale>
          <a:sx n="65" d="100"/>
          <a:sy n="65" d="100"/>
        </p:scale>
        <p:origin x="1308" y="8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02/04/2020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355905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61914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80975" y="450850"/>
            <a:ext cx="7199313" cy="4049713"/>
          </a:xfrm>
          <a:ln/>
        </p:spPr>
      </p:sp>
      <p:sp>
        <p:nvSpPr>
          <p:cNvPr id="62467" name="Rectangle 3"/>
          <p:cNvSpPr>
            <a:spLocks noGrp="1" noChangeArrowheads="1"/>
          </p:cNvSpPr>
          <p:nvPr>
            <p:ph type="body" idx="1"/>
          </p:nvPr>
        </p:nvSpPr>
        <p:spPr>
          <a:noFill/>
          <a:ln/>
        </p:spPr>
        <p:txBody>
          <a:bodyPr/>
          <a:lstStyle/>
          <a:p>
            <a:pPr algn="l"/>
            <a:r>
              <a:rPr lang="en-GB" dirty="0"/>
              <a:t>The above code shows an example of using a Queue. The </a:t>
            </a:r>
            <a:r>
              <a:rPr lang="en-GB" dirty="0" err="1"/>
              <a:t>AddBasket</a:t>
            </a:r>
            <a:r>
              <a:rPr lang="en-GB" baseline="0" dirty="0"/>
              <a:t> method adds a basket to a list of baskets and the </a:t>
            </a:r>
            <a:r>
              <a:rPr lang="en-GB" baseline="0" dirty="0" err="1"/>
              <a:t>ProcessBasket</a:t>
            </a:r>
            <a:r>
              <a:rPr lang="en-GB" baseline="0" dirty="0"/>
              <a:t> method takes baskets out of the queue and processes them.</a:t>
            </a:r>
          </a:p>
          <a:p>
            <a:pPr algn="l"/>
            <a:r>
              <a:rPr lang="en-GB" baseline="0" dirty="0"/>
              <a:t>This is exactly where busy environments such as order processing systems can queue items in memory before saving their details to a slow database. Say a 1000 customers submit their basket, but the database cannot cope. Therefore, save the baskets into a queue and then create a process to call the </a:t>
            </a:r>
            <a:r>
              <a:rPr lang="en-GB" baseline="0" dirty="0" err="1"/>
              <a:t>ProcessBasket</a:t>
            </a:r>
            <a:r>
              <a:rPr lang="en-GB" baseline="0" dirty="0"/>
              <a:t> at the speed which the database and the processing system can cope with.</a:t>
            </a:r>
            <a:br>
              <a:rPr lang="en-GB" baseline="0" dirty="0"/>
            </a:br>
            <a:r>
              <a:rPr lang="en-GB" baseline="0" dirty="0"/>
              <a:t>This technique is extensively used in cloud systems like AWS in which the information is submitted to a persistent queue during the day. At might, anot6her process takes items off the queue for further processing.</a:t>
            </a:r>
            <a:endParaRPr lang="en-GB" dirty="0"/>
          </a:p>
        </p:txBody>
      </p:sp>
    </p:spTree>
    <p:extLst>
      <p:ext uri="{BB962C8B-B14F-4D97-AF65-F5344CB8AC3E}">
        <p14:creationId xmlns:p14="http://schemas.microsoft.com/office/powerpoint/2010/main" val="162361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80975" y="450850"/>
            <a:ext cx="7199313" cy="4049713"/>
          </a:xfrm>
          <a:ln/>
        </p:spPr>
      </p:sp>
      <p:sp>
        <p:nvSpPr>
          <p:cNvPr id="62467" name="Rectangle 3"/>
          <p:cNvSpPr>
            <a:spLocks noGrp="1" noChangeArrowheads="1"/>
          </p:cNvSpPr>
          <p:nvPr>
            <p:ph type="body" idx="1"/>
          </p:nvPr>
        </p:nvSpPr>
        <p:spPr>
          <a:noFill/>
          <a:ln/>
        </p:spPr>
        <p:txBody>
          <a:bodyPr/>
          <a:lstStyle/>
          <a:p>
            <a:pPr algn="l"/>
            <a:r>
              <a:rPr lang="en-GB" dirty="0"/>
              <a:t>Empty list created.</a:t>
            </a:r>
          </a:p>
          <a:p>
            <a:pPr algn="l"/>
            <a:r>
              <a:rPr lang="en-GB" dirty="0"/>
              <a:t>3 car model</a:t>
            </a:r>
            <a:r>
              <a:rPr lang="en-GB" baseline="0" dirty="0"/>
              <a:t> types</a:t>
            </a:r>
            <a:r>
              <a:rPr lang="en-GB" dirty="0"/>
              <a:t> and 3 number of door amounts have been placed into 2 arrays.</a:t>
            </a:r>
          </a:p>
          <a:p>
            <a:pPr algn="l"/>
            <a:r>
              <a:rPr lang="en-GB" dirty="0"/>
              <a:t>Empty Queue created,</a:t>
            </a:r>
            <a:r>
              <a:rPr lang="en-GB" baseline="0" dirty="0"/>
              <a:t> empty Stack created.</a:t>
            </a:r>
          </a:p>
          <a:p>
            <a:pPr algn="l"/>
            <a:r>
              <a:rPr lang="en-GB" baseline="0" dirty="0"/>
              <a:t>Loop adds models to the Queue&lt;string&gt; so they will come back in the sequence they were added.</a:t>
            </a:r>
          </a:p>
          <a:p>
            <a:pPr algn="l"/>
            <a:r>
              <a:rPr lang="en-GB" baseline="0" dirty="0"/>
              <a:t>2</a:t>
            </a:r>
            <a:r>
              <a:rPr lang="en-GB" baseline="30000" dirty="0"/>
              <a:t>nd</a:t>
            </a:r>
            <a:r>
              <a:rPr lang="en-GB" baseline="0" dirty="0"/>
              <a:t> loop adds </a:t>
            </a:r>
            <a:r>
              <a:rPr lang="en-GB" baseline="0" dirty="0" err="1"/>
              <a:t>numdoor</a:t>
            </a:r>
            <a:r>
              <a:rPr lang="en-GB" baseline="0" dirty="0"/>
              <a:t> amounts to a Stack&lt;</a:t>
            </a:r>
            <a:r>
              <a:rPr lang="en-GB" baseline="0" dirty="0" err="1"/>
              <a:t>int</a:t>
            </a:r>
            <a:r>
              <a:rPr lang="en-GB" baseline="0" dirty="0"/>
              <a:t>&gt; so they will come back with the last added first (LIFO)</a:t>
            </a:r>
          </a:p>
          <a:p>
            <a:pPr algn="l"/>
            <a:r>
              <a:rPr lang="en-GB" baseline="0" dirty="0"/>
              <a:t>3</a:t>
            </a:r>
            <a:r>
              <a:rPr lang="en-GB" baseline="30000" dirty="0"/>
              <a:t>rd</a:t>
            </a:r>
            <a:r>
              <a:rPr lang="en-GB" baseline="0" dirty="0"/>
              <a:t> loop creates a car comprising a string ‘</a:t>
            </a:r>
            <a:r>
              <a:rPr lang="en-GB" baseline="0" dirty="0" err="1"/>
              <a:t>dequeued</a:t>
            </a:r>
            <a:r>
              <a:rPr lang="en-GB" baseline="0" dirty="0"/>
              <a:t>’ from the Queue and an </a:t>
            </a:r>
            <a:r>
              <a:rPr lang="en-GB" baseline="0" dirty="0" err="1"/>
              <a:t>int</a:t>
            </a:r>
            <a:r>
              <a:rPr lang="en-GB" baseline="0" dirty="0"/>
              <a:t> ‘popped’ from the Stack.</a:t>
            </a:r>
          </a:p>
          <a:p>
            <a:pPr algn="l"/>
            <a:r>
              <a:rPr lang="en-GB" baseline="0" dirty="0"/>
              <a:t>The car is added to the cars (List&lt;Car&gt;) collection.</a:t>
            </a:r>
          </a:p>
          <a:p>
            <a:pPr algn="l"/>
            <a:r>
              <a:rPr lang="en-GB" baseline="0" dirty="0"/>
              <a:t>Final loop displays the car details. </a:t>
            </a:r>
          </a:p>
          <a:p>
            <a:pPr algn="l"/>
            <a:r>
              <a:rPr lang="en-GB" baseline="0" dirty="0"/>
              <a:t>The first model with the last </a:t>
            </a:r>
            <a:r>
              <a:rPr lang="en-GB" baseline="0" dirty="0" err="1"/>
              <a:t>numdoors</a:t>
            </a:r>
            <a:r>
              <a:rPr lang="en-GB" baseline="0" dirty="0"/>
              <a:t> amount “Ford 5 door” appears first.</a:t>
            </a:r>
            <a:br>
              <a:rPr lang="en-GB" baseline="0" dirty="0"/>
            </a:br>
            <a:r>
              <a:rPr lang="en-GB" baseline="0" dirty="0"/>
              <a:t/>
            </a:r>
            <a:br>
              <a:rPr lang="en-GB" baseline="0" dirty="0"/>
            </a:br>
            <a:r>
              <a:rPr lang="en-GB" baseline="0" dirty="0"/>
              <a:t>Artificial and not ‘necessary’ but shows functionality of List/Queue/Stack</a:t>
            </a:r>
            <a:r>
              <a:rPr lang="en-GB" dirty="0"/>
              <a:t> in one go.</a:t>
            </a:r>
            <a:endParaRPr lang="en-GB" baseline="0" dirty="0"/>
          </a:p>
          <a:p>
            <a:r>
              <a:rPr lang="en-GB" dirty="0"/>
              <a:t> </a:t>
            </a:r>
          </a:p>
        </p:txBody>
      </p:sp>
    </p:spTree>
    <p:extLst>
      <p:ext uri="{BB962C8B-B14F-4D97-AF65-F5344CB8AC3E}">
        <p14:creationId xmlns:p14="http://schemas.microsoft.com/office/powerpoint/2010/main" val="265700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9048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class consists exclusively of static methods that operate on or return collections. It contains algorithms that operate on collections, "wrappers" which return a new collection backed by a specified collection, and a few other odds and ends.</a:t>
            </a:r>
          </a:p>
          <a:p>
            <a:r>
              <a:rPr lang="en-US" dirty="0"/>
              <a:t>Worth getting to know</a:t>
            </a:r>
            <a:r>
              <a:rPr lang="en-US" baseline="0" dirty="0"/>
              <a:t>.</a:t>
            </a:r>
            <a:endParaRPr lang="en-GB" dirty="0"/>
          </a:p>
        </p:txBody>
      </p:sp>
    </p:spTree>
    <p:extLst>
      <p:ext uri="{BB962C8B-B14F-4D97-AF65-F5344CB8AC3E}">
        <p14:creationId xmlns:p14="http://schemas.microsoft.com/office/powerpoint/2010/main" val="382821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class consists exclusively of static methods that operate on or return collections. It contains algorithms that operate on collections, "wrappers" which return a new collection backed by a specified collection, and a few other odds and ends.</a:t>
            </a:r>
          </a:p>
          <a:p>
            <a:r>
              <a:rPr lang="en-US" dirty="0"/>
              <a:t>Worth getting to know</a:t>
            </a:r>
            <a:r>
              <a:rPr lang="en-US" baseline="0" dirty="0"/>
              <a:t>.</a:t>
            </a:r>
            <a:endParaRPr lang="en-GB" dirty="0"/>
          </a:p>
        </p:txBody>
      </p:sp>
    </p:spTree>
    <p:extLst>
      <p:ext uri="{BB962C8B-B14F-4D97-AF65-F5344CB8AC3E}">
        <p14:creationId xmlns:p14="http://schemas.microsoft.com/office/powerpoint/2010/main" val="12384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a:t>The Generic </a:t>
            </a:r>
            <a:r>
              <a:rPr lang="en-GB" dirty="0" err="1"/>
              <a:t>HashMap</a:t>
            </a:r>
            <a:r>
              <a:rPr lang="en-GB" dirty="0"/>
              <a:t>&lt;K, V&gt; offers much functionality and is widely used. </a:t>
            </a:r>
          </a:p>
          <a:p>
            <a:r>
              <a:rPr lang="en-GB" dirty="0"/>
              <a:t>One can iterate over the Keys or the Values, it</a:t>
            </a:r>
            <a:r>
              <a:rPr lang="en-GB" baseline="0" dirty="0"/>
              <a:t> is also possible to iterate over the ‘pairs’ but would involve  us covering concepts that would be confusing at this stage.</a:t>
            </a:r>
            <a:endParaRPr lang="en-GB" dirty="0"/>
          </a:p>
          <a:p>
            <a:r>
              <a:rPr lang="en-GB" dirty="0"/>
              <a:t>Note above creating</a:t>
            </a:r>
            <a:r>
              <a:rPr lang="en-GB" baseline="0" dirty="0"/>
              <a:t> a separate collection from either the keys or values, and all type safe.</a:t>
            </a:r>
            <a:endParaRPr lang="en-GB" dirty="0"/>
          </a:p>
          <a:p>
            <a:endParaRPr lang="en-GB" dirty="0"/>
          </a:p>
        </p:txBody>
      </p:sp>
    </p:spTree>
    <p:extLst>
      <p:ext uri="{BB962C8B-B14F-4D97-AF65-F5344CB8AC3E}">
        <p14:creationId xmlns:p14="http://schemas.microsoft.com/office/powerpoint/2010/main" val="394154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80975" y="450850"/>
            <a:ext cx="7199313" cy="4049713"/>
          </a:xfrm>
          <a:ln/>
        </p:spPr>
      </p:sp>
      <p:sp>
        <p:nvSpPr>
          <p:cNvPr id="64515" name="Rectangle 3"/>
          <p:cNvSpPr>
            <a:spLocks noGrp="1" noChangeArrowheads="1"/>
          </p:cNvSpPr>
          <p:nvPr>
            <p:ph type="body" idx="1"/>
          </p:nvPr>
        </p:nvSpPr>
        <p:spPr>
          <a:noFill/>
          <a:ln/>
        </p:spPr>
        <p:txBody>
          <a:bodyPr/>
          <a:lstStyle/>
          <a:p>
            <a:r>
              <a:rPr lang="en-GB" dirty="0"/>
              <a:t>The Generic Dictionary&lt;</a:t>
            </a:r>
            <a:r>
              <a:rPr lang="en-GB" dirty="0" err="1"/>
              <a:t>TKey</a:t>
            </a:r>
            <a:r>
              <a:rPr lang="en-GB" dirty="0"/>
              <a:t>, </a:t>
            </a:r>
            <a:r>
              <a:rPr lang="en-GB" dirty="0" err="1"/>
              <a:t>TValue</a:t>
            </a:r>
            <a:r>
              <a:rPr lang="en-GB" dirty="0"/>
              <a:t>&gt; offers much functionality and is widely used. </a:t>
            </a:r>
          </a:p>
          <a:p>
            <a:r>
              <a:rPr lang="en-GB" dirty="0"/>
              <a:t>One can iterate over the </a:t>
            </a:r>
            <a:r>
              <a:rPr lang="en-GB" dirty="0" err="1"/>
              <a:t>Key,Value</a:t>
            </a:r>
            <a:r>
              <a:rPr lang="en-GB" dirty="0"/>
              <a:t> pairs faster than iterating over the keys and then using the keys to get the values.</a:t>
            </a:r>
          </a:p>
          <a:p>
            <a:r>
              <a:rPr lang="en-GB" dirty="0"/>
              <a:t>Note above creating</a:t>
            </a:r>
            <a:r>
              <a:rPr lang="en-GB" baseline="0" dirty="0"/>
              <a:t> a separate collection from either the keys or values, and all type safe.</a:t>
            </a:r>
            <a:endParaRPr lang="en-GB" dirty="0"/>
          </a:p>
          <a:p>
            <a:endParaRPr lang="en-GB" dirty="0"/>
          </a:p>
        </p:txBody>
      </p:sp>
    </p:spTree>
    <p:extLst>
      <p:ext uri="{BB962C8B-B14F-4D97-AF65-F5344CB8AC3E}">
        <p14:creationId xmlns:p14="http://schemas.microsoft.com/office/powerpoint/2010/main" val="64641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80975" y="450850"/>
            <a:ext cx="7199313" cy="4049713"/>
          </a:xfrm>
          <a:ln/>
        </p:spPr>
      </p:sp>
      <p:sp>
        <p:nvSpPr>
          <p:cNvPr id="64515" name="Rectangle 3"/>
          <p:cNvSpPr>
            <a:spLocks noGrp="1" noChangeArrowheads="1"/>
          </p:cNvSpPr>
          <p:nvPr>
            <p:ph type="body" idx="1"/>
          </p:nvPr>
        </p:nvSpPr>
        <p:spPr>
          <a:noFill/>
          <a:ln/>
        </p:spPr>
        <p:txBody>
          <a:bodyPr/>
          <a:lstStyle/>
          <a:p>
            <a:r>
              <a:rPr lang="en-GB" dirty="0"/>
              <a:t>The very</a:t>
            </a:r>
            <a:r>
              <a:rPr lang="en-GB" baseline="0" dirty="0"/>
              <a:t> useful </a:t>
            </a:r>
            <a:r>
              <a:rPr lang="en-GB" baseline="0" dirty="0" err="1"/>
              <a:t>TryGetValue</a:t>
            </a:r>
            <a:r>
              <a:rPr lang="en-GB" baseline="0" dirty="0"/>
              <a:t>() method is </a:t>
            </a:r>
            <a:r>
              <a:rPr lang="en-GB" baseline="0" dirty="0" err="1"/>
              <a:t>boolean</a:t>
            </a:r>
            <a:r>
              <a:rPr lang="en-GB" baseline="0" dirty="0"/>
              <a:t> and tells you if there is an entry (value) for the key you supplied as a 1</a:t>
            </a:r>
            <a:r>
              <a:rPr lang="en-GB" baseline="30000" dirty="0"/>
              <a:t>st</a:t>
            </a:r>
            <a:r>
              <a:rPr lang="en-GB" baseline="0" dirty="0"/>
              <a:t> parameter. But it takes an out parameter as well and populates it with the ‘value’ if the ‘key’ is found.</a:t>
            </a:r>
          </a:p>
          <a:p>
            <a:endParaRPr lang="en-GB" baseline="0" dirty="0"/>
          </a:p>
          <a:p>
            <a:r>
              <a:rPr lang="en-GB" baseline="0" dirty="0"/>
              <a:t>The alternative is to use the indexer ‘getter’ as in</a:t>
            </a:r>
          </a:p>
          <a:p>
            <a:r>
              <a:rPr lang="en-GB" baseline="0" dirty="0" err="1"/>
              <a:t>Console.WriteLine</a:t>
            </a:r>
            <a:r>
              <a:rPr lang="en-GB" baseline="0" dirty="0"/>
              <a:t>(</a:t>
            </a:r>
            <a:r>
              <a:rPr lang="en-GB" sz="1200" dirty="0" err="1">
                <a:solidFill>
                  <a:srgbClr val="000000"/>
                </a:solidFill>
                <a:highlight>
                  <a:srgbClr val="FFFFFF"/>
                </a:highlight>
                <a:latin typeface="Consolas" panose="020B0609020204030204" pitchFamily="49" charset="0"/>
              </a:rPr>
              <a:t>QA_locations</a:t>
            </a:r>
            <a:r>
              <a:rPr lang="en-GB" baseline="0" dirty="0"/>
              <a:t>(“Steve”]); but this will throw a </a:t>
            </a:r>
            <a:r>
              <a:rPr lang="en-GB" baseline="0" dirty="0" err="1"/>
              <a:t>KeyNotFound</a:t>
            </a:r>
            <a:r>
              <a:rPr lang="en-GB" baseline="0" dirty="0"/>
              <a:t> exception and therefore a try / catch would be needed.</a:t>
            </a:r>
          </a:p>
          <a:p>
            <a:r>
              <a:rPr lang="en-GB" baseline="0" dirty="0"/>
              <a:t> </a:t>
            </a:r>
            <a:endParaRPr lang="en-GB" dirty="0"/>
          </a:p>
        </p:txBody>
      </p:sp>
    </p:spTree>
    <p:extLst>
      <p:ext uri="{BB962C8B-B14F-4D97-AF65-F5344CB8AC3E}">
        <p14:creationId xmlns:p14="http://schemas.microsoft.com/office/powerpoint/2010/main" val="44009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80975" y="450850"/>
            <a:ext cx="7199313" cy="4049713"/>
          </a:xfrm>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35775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large chapter, we will be largely looking at generics, a feature added to the Java language and runtime in 2004 (Java 5).</a:t>
            </a:r>
          </a:p>
          <a:p>
            <a:endParaRPr lang="en-US" dirty="0"/>
          </a:p>
        </p:txBody>
      </p:sp>
    </p:spTree>
    <p:extLst>
      <p:ext uri="{BB962C8B-B14F-4D97-AF65-F5344CB8AC3E}">
        <p14:creationId xmlns:p14="http://schemas.microsoft.com/office/powerpoint/2010/main" val="38548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79174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a:t>Generics were one of the major innovations introduced in the Java language</a:t>
            </a:r>
            <a:r>
              <a:rPr lang="en-GB" baseline="0" dirty="0"/>
              <a:t> in 2004</a:t>
            </a:r>
            <a:r>
              <a:rPr lang="en-GB" dirty="0"/>
              <a:t>. They allow for the creation of better performing, and more type safe, code. In particular, collections and factory methods can be simplified and made more robust.</a:t>
            </a:r>
          </a:p>
          <a:p>
            <a:r>
              <a:rPr lang="en-GB" dirty="0"/>
              <a:t>When building generic types, you can specify one or more type parameters. </a:t>
            </a:r>
          </a:p>
          <a:p>
            <a:r>
              <a:rPr lang="en-GB" dirty="0"/>
              <a:t>Generics are also widely supported and used within the Java Framework, including an entire set of generic collections in the </a:t>
            </a:r>
            <a:r>
              <a:rPr lang="en-GB" dirty="0" err="1"/>
              <a:t>java.util</a:t>
            </a:r>
            <a:r>
              <a:rPr lang="en-GB" dirty="0"/>
              <a:t> package.</a:t>
            </a:r>
            <a:br>
              <a:rPr lang="en-GB" dirty="0"/>
            </a:br>
            <a:r>
              <a:rPr lang="en-GB" dirty="0"/>
              <a:t>There is a lot more to Generics though than we have covered here.</a:t>
            </a:r>
          </a:p>
          <a:p>
            <a:endParaRPr lang="en-GB" dirty="0"/>
          </a:p>
          <a:p>
            <a:endParaRPr lang="en-GB" dirty="0"/>
          </a:p>
        </p:txBody>
      </p:sp>
    </p:spTree>
    <p:extLst>
      <p:ext uri="{BB962C8B-B14F-4D97-AF65-F5344CB8AC3E}">
        <p14:creationId xmlns:p14="http://schemas.microsoft.com/office/powerpoint/2010/main" val="219525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GB" dirty="0"/>
              <a:t>Arrays are very good for holding fixed amounts of data. However, there are many other types of collection that we might need. For example, you might need to write code that continually adds and removes items, and an array would be inefficient because you would have to keep reallocating memory. For most collection needs a Collection class is required. Let’s move on and think about the problems facing the author of collection classes.</a:t>
            </a:r>
          </a:p>
        </p:txBody>
      </p:sp>
    </p:spTree>
    <p:extLst>
      <p:ext uri="{BB962C8B-B14F-4D97-AF65-F5344CB8AC3E}">
        <p14:creationId xmlns:p14="http://schemas.microsoft.com/office/powerpoint/2010/main" val="333998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Historically API’s have provided multiple collection classes Lists, Sets, </a:t>
            </a:r>
            <a:r>
              <a:rPr lang="en-GB" dirty="0" err="1"/>
              <a:t>Hashtables</a:t>
            </a:r>
            <a:r>
              <a:rPr lang="en-GB" dirty="0"/>
              <a:t> but the authors are faced with not knowing exactly what type was going to be stored inside them. So a one size fits all approach was needed. In the early days an </a:t>
            </a:r>
            <a:r>
              <a:rPr lang="en-GB" dirty="0" err="1"/>
              <a:t>ArrayList</a:t>
            </a:r>
            <a:r>
              <a:rPr lang="en-GB" dirty="0"/>
              <a:t> class (stored its data in an underlying array) had an add(Object o) method. So client code could add cars or cats, but the collection forgot the original type, this </a:t>
            </a:r>
            <a:r>
              <a:rPr lang="en-GB" dirty="0" err="1"/>
              <a:t>upcasting</a:t>
            </a:r>
            <a:r>
              <a:rPr lang="en-GB" dirty="0"/>
              <a:t> is a real performance issue if the item added is a primitive  type like </a:t>
            </a:r>
            <a:r>
              <a:rPr lang="en-GB" dirty="0" err="1"/>
              <a:t>int</a:t>
            </a:r>
            <a:r>
              <a:rPr lang="en-GB" dirty="0"/>
              <a:t> as the data has to be boxed into an object and a reference to that boxed object placed in the collection.</a:t>
            </a:r>
          </a:p>
          <a:p>
            <a:r>
              <a:rPr lang="en-GB" dirty="0"/>
              <a:t>When an item was retrieved individually or by iterating through the data a costly downcast (</a:t>
            </a:r>
            <a:r>
              <a:rPr lang="en-GB" dirty="0" err="1"/>
              <a:t>unbox</a:t>
            </a:r>
            <a:r>
              <a:rPr lang="en-GB" dirty="0"/>
              <a:t> operation if it is a primitive) is needed, making the code harder to write, read and maintain.</a:t>
            </a:r>
          </a:p>
        </p:txBody>
      </p:sp>
    </p:spTree>
    <p:extLst>
      <p:ext uri="{BB962C8B-B14F-4D97-AF65-F5344CB8AC3E}">
        <p14:creationId xmlns:p14="http://schemas.microsoft.com/office/powerpoint/2010/main" val="293062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Always use the generic version of collection types.</a:t>
            </a:r>
          </a:p>
          <a:p>
            <a:r>
              <a:rPr lang="en-GB" dirty="0"/>
              <a:t>All you need to do is to tell the compiler what type will be when we want to instantiate an </a:t>
            </a:r>
            <a:r>
              <a:rPr lang="en-GB" dirty="0" err="1"/>
              <a:t>ArrayList</a:t>
            </a:r>
            <a:r>
              <a:rPr lang="en-GB" dirty="0"/>
              <a:t> object. To do this, we tell the compiler what the constructed type will be by providing a type name when we declare a variable. So, in the example below, you tell the compiler, I want</a:t>
            </a:r>
            <a:r>
              <a:rPr lang="en-GB" baseline="0" dirty="0"/>
              <a:t> an </a:t>
            </a:r>
            <a:r>
              <a:rPr lang="en-GB" baseline="0" dirty="0" err="1"/>
              <a:t>ArrayList</a:t>
            </a:r>
            <a:r>
              <a:rPr lang="en-GB" baseline="0" dirty="0"/>
              <a:t> of Person type</a:t>
            </a:r>
            <a:r>
              <a:rPr lang="en-GB" dirty="0"/>
              <a:t/>
            </a:r>
            <a:br>
              <a:rPr lang="en-GB" dirty="0"/>
            </a:br>
            <a:endParaRPr lang="en-GB" dirty="0"/>
          </a:p>
          <a:p>
            <a:r>
              <a:rPr lang="en-GB" dirty="0"/>
              <a:t>	</a:t>
            </a:r>
            <a:r>
              <a:rPr lang="en-GB" dirty="0" err="1"/>
              <a:t>ArrayList</a:t>
            </a:r>
            <a:r>
              <a:rPr lang="en-GB" dirty="0"/>
              <a:t>&lt;Person&gt; people  =</a:t>
            </a:r>
            <a:r>
              <a:rPr lang="en-GB" baseline="0" dirty="0"/>
              <a:t> new </a:t>
            </a:r>
            <a:r>
              <a:rPr lang="en-GB" dirty="0" err="1"/>
              <a:t>ArrayList</a:t>
            </a:r>
            <a:r>
              <a:rPr lang="en-GB" dirty="0"/>
              <a:t>&lt;Person&gt;();</a:t>
            </a:r>
          </a:p>
          <a:p>
            <a:r>
              <a:rPr lang="en-GB" dirty="0"/>
              <a:t/>
            </a:r>
            <a:br>
              <a:rPr lang="en-GB" dirty="0"/>
            </a:br>
            <a:r>
              <a:rPr lang="en-GB" dirty="0"/>
              <a:t>This tells the JIT compiler that wherever it sees (Person), it should think "ah, I must be a Person". This means that the add() method can only receive Person references, and any ‘get’ access to retrieve a value</a:t>
            </a:r>
            <a:r>
              <a:rPr lang="en-GB" baseline="0" dirty="0"/>
              <a:t> </a:t>
            </a:r>
            <a:r>
              <a:rPr lang="en-GB" dirty="0"/>
              <a:t>will only return Person references.</a:t>
            </a:r>
          </a:p>
          <a:p>
            <a:r>
              <a:rPr lang="en-GB" dirty="0"/>
              <a:t>At a stroke, generics have removed the need for casting, box and unboxing, and have also added strong type safety.</a:t>
            </a:r>
          </a:p>
          <a:p>
            <a:endParaRPr lang="en-GB" dirty="0"/>
          </a:p>
        </p:txBody>
      </p:sp>
    </p:spTree>
    <p:extLst>
      <p:ext uri="{BB962C8B-B14F-4D97-AF65-F5344CB8AC3E}">
        <p14:creationId xmlns:p14="http://schemas.microsoft.com/office/powerpoint/2010/main" val="326218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Always use the generic version of collection types.</a:t>
            </a:r>
          </a:p>
          <a:p>
            <a:r>
              <a:rPr lang="en-GB" dirty="0"/>
              <a:t>All you need to do is to tell the compiler what type will be when we want to instantiate an List object. To do this, we tell the compiler what the constructed type will be by providing a type name when we declare a variable. So, in the example below, you tell the compiler, I want</a:t>
            </a:r>
            <a:r>
              <a:rPr lang="en-GB" baseline="0" dirty="0"/>
              <a:t> an List of Person type</a:t>
            </a:r>
            <a:r>
              <a:rPr lang="en-GB" dirty="0"/>
              <a:t/>
            </a:r>
            <a:br>
              <a:rPr lang="en-GB" dirty="0"/>
            </a:br>
            <a:endParaRPr lang="en-GB" dirty="0"/>
          </a:p>
          <a:p>
            <a:r>
              <a:rPr lang="en-GB" dirty="0"/>
              <a:t>	List&lt;Person&gt; people  =</a:t>
            </a:r>
            <a:r>
              <a:rPr lang="en-GB" baseline="0" dirty="0"/>
              <a:t> new </a:t>
            </a:r>
            <a:r>
              <a:rPr lang="en-GB" dirty="0"/>
              <a:t>List&lt;Person&gt;();</a:t>
            </a:r>
          </a:p>
          <a:p>
            <a:r>
              <a:rPr lang="en-GB" dirty="0"/>
              <a:t/>
            </a:r>
            <a:br>
              <a:rPr lang="en-GB" dirty="0"/>
            </a:br>
            <a:r>
              <a:rPr lang="en-GB" dirty="0"/>
              <a:t>This tells the compiler that wherever it sees (Person), it should think "ah, I must be a Person". This means that the Add() method can only receive Person references, and any ‘get’ access to retrieve a value</a:t>
            </a:r>
            <a:r>
              <a:rPr lang="en-GB" baseline="0" dirty="0"/>
              <a:t> </a:t>
            </a:r>
            <a:r>
              <a:rPr lang="en-GB" dirty="0"/>
              <a:t>will only return Person references.</a:t>
            </a:r>
          </a:p>
          <a:p>
            <a:r>
              <a:rPr lang="en-GB" dirty="0"/>
              <a:t>At a stroke, generics have removed the need for casting, box and unboxing, and have also added strong type safety.</a:t>
            </a:r>
          </a:p>
          <a:p>
            <a:endParaRPr lang="en-GB" dirty="0"/>
          </a:p>
        </p:txBody>
      </p:sp>
    </p:spTree>
    <p:extLst>
      <p:ext uri="{BB962C8B-B14F-4D97-AF65-F5344CB8AC3E}">
        <p14:creationId xmlns:p14="http://schemas.microsoft.com/office/powerpoint/2010/main" val="8011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a:t>There are many different collection classes found in the </a:t>
            </a:r>
            <a:r>
              <a:rPr lang="en-GB" dirty="0" err="1"/>
              <a:t>java.util</a:t>
            </a:r>
            <a:r>
              <a:rPr lang="en-GB" dirty="0"/>
              <a:t> package,</a:t>
            </a:r>
            <a:r>
              <a:rPr lang="en-GB" baseline="0" dirty="0"/>
              <a:t> but </a:t>
            </a:r>
            <a:r>
              <a:rPr lang="en-GB" baseline="0" dirty="0" err="1"/>
              <a:t>ArrayList</a:t>
            </a:r>
            <a:r>
              <a:rPr lang="en-GB" baseline="0" dirty="0"/>
              <a:t> as a simple stored in sequence of entry type safe class is likely to be the most commonly used.</a:t>
            </a:r>
            <a:endParaRPr lang="en-GB" dirty="0"/>
          </a:p>
          <a:p>
            <a:endParaRPr lang="en-GB" dirty="0"/>
          </a:p>
          <a:p>
            <a:r>
              <a:rPr lang="en-GB" dirty="0"/>
              <a:t>Note how both</a:t>
            </a:r>
            <a:r>
              <a:rPr lang="en-GB" baseline="0" dirty="0"/>
              <a:t> sorts of loops would retrieve the elements.</a:t>
            </a:r>
          </a:p>
          <a:p>
            <a:r>
              <a:rPr lang="en-GB" baseline="0" dirty="0"/>
              <a:t>add() is also overloaded to allow an add at a particular index add(</a:t>
            </a:r>
            <a:r>
              <a:rPr lang="en-GB" baseline="0" dirty="0" err="1"/>
              <a:t>int</a:t>
            </a:r>
            <a:r>
              <a:rPr lang="en-GB" baseline="0" dirty="0"/>
              <a:t> index, String element);</a:t>
            </a:r>
          </a:p>
          <a:p>
            <a:r>
              <a:rPr lang="en-GB" baseline="0" dirty="0"/>
              <a:t>set() is effectively replace</a:t>
            </a:r>
            <a:endParaRPr lang="en-GB" dirty="0"/>
          </a:p>
        </p:txBody>
      </p:sp>
    </p:spTree>
    <p:extLst>
      <p:ext uri="{BB962C8B-B14F-4D97-AF65-F5344CB8AC3E}">
        <p14:creationId xmlns:p14="http://schemas.microsoft.com/office/powerpoint/2010/main" val="222051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a:t>There are many different collection classes found in the </a:t>
            </a:r>
            <a:r>
              <a:rPr lang="en-GB" dirty="0" err="1"/>
              <a:t>java.util</a:t>
            </a:r>
            <a:r>
              <a:rPr lang="en-GB" dirty="0"/>
              <a:t> package,</a:t>
            </a:r>
            <a:r>
              <a:rPr lang="en-GB" baseline="0" dirty="0"/>
              <a:t> but </a:t>
            </a:r>
            <a:r>
              <a:rPr lang="en-GB" baseline="0" dirty="0" err="1"/>
              <a:t>ArrayList</a:t>
            </a:r>
            <a:r>
              <a:rPr lang="en-GB" baseline="0" dirty="0"/>
              <a:t> as a simple stored in sequence of entry type safe class is likely to be the most commonly used.</a:t>
            </a:r>
            <a:endParaRPr lang="en-GB" dirty="0"/>
          </a:p>
          <a:p>
            <a:endParaRPr lang="en-GB" dirty="0"/>
          </a:p>
          <a:p>
            <a:r>
              <a:rPr lang="en-GB" dirty="0"/>
              <a:t>Note how both</a:t>
            </a:r>
            <a:r>
              <a:rPr lang="en-GB" baseline="0" dirty="0"/>
              <a:t> sorts of loops would retrieve the elements.</a:t>
            </a:r>
          </a:p>
          <a:p>
            <a:r>
              <a:rPr lang="en-GB" baseline="0" dirty="0"/>
              <a:t>add() is also overloaded to allow an add at a particular index add(</a:t>
            </a:r>
            <a:r>
              <a:rPr lang="en-GB" baseline="0" dirty="0" err="1"/>
              <a:t>int</a:t>
            </a:r>
            <a:r>
              <a:rPr lang="en-GB" baseline="0" dirty="0"/>
              <a:t> index, String element);</a:t>
            </a:r>
          </a:p>
          <a:p>
            <a:r>
              <a:rPr lang="en-GB" baseline="0" dirty="0"/>
              <a:t>set() is effectively replace</a:t>
            </a:r>
            <a:endParaRPr lang="en-GB" dirty="0"/>
          </a:p>
        </p:txBody>
      </p:sp>
    </p:spTree>
    <p:extLst>
      <p:ext uri="{BB962C8B-B14F-4D97-AF65-F5344CB8AC3E}">
        <p14:creationId xmlns:p14="http://schemas.microsoft.com/office/powerpoint/2010/main" val="563950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a:t>So what can you make generic?</a:t>
            </a:r>
          </a:p>
          <a:p>
            <a:r>
              <a:rPr lang="en-GB" dirty="0"/>
              <a:t>Well, classes can be made generic, but so too can interfaces, covered much</a:t>
            </a:r>
            <a:r>
              <a:rPr lang="en-GB" baseline="0" dirty="0"/>
              <a:t> later in your training</a:t>
            </a:r>
            <a:r>
              <a:rPr lang="en-GB" dirty="0"/>
              <a:t>. </a:t>
            </a:r>
          </a:p>
          <a:p>
            <a:r>
              <a:rPr lang="en-GB" dirty="0"/>
              <a:t>The Framework Library team have marked the old 1.0 non generic collections as being deprecated in favour of new generic collections, due to the performance and type safety issues that they present.</a:t>
            </a:r>
          </a:p>
          <a:p>
            <a:r>
              <a:rPr lang="en-GB" dirty="0"/>
              <a:t>An</a:t>
            </a:r>
            <a:r>
              <a:rPr lang="en-GB" baseline="0" dirty="0"/>
              <a:t> </a:t>
            </a:r>
            <a:r>
              <a:rPr lang="en-GB" baseline="0" dirty="0" err="1"/>
              <a:t>Array</a:t>
            </a:r>
            <a:r>
              <a:rPr lang="en-GB" dirty="0" err="1"/>
              <a:t>List</a:t>
            </a:r>
            <a:r>
              <a:rPr lang="en-GB" dirty="0"/>
              <a:t>&lt;E&gt;, stored in sequence of entry supports rapid insertion and deletion of objects, but is slow to retrieve items by name or index. </a:t>
            </a:r>
            <a:r>
              <a:rPr lang="en-GB" dirty="0" err="1"/>
              <a:t>HashMap</a:t>
            </a:r>
            <a:r>
              <a:rPr lang="en-GB" dirty="0"/>
              <a:t>&lt;K,V&gt; on the other hand, provides a dictionary mechanism making it quick and easy to retrieve items by a key, but it does enforce uniqueness of keys.</a:t>
            </a:r>
          </a:p>
          <a:p>
            <a:r>
              <a:rPr lang="en-GB" dirty="0" err="1"/>
              <a:t>ArrayDeque</a:t>
            </a:r>
            <a:r>
              <a:rPr lang="en-GB" dirty="0"/>
              <a:t>&lt;E&gt;, which we will see shortly is a class that supports</a:t>
            </a:r>
            <a:r>
              <a:rPr lang="en-GB" baseline="0" dirty="0"/>
              <a:t> Queue - </a:t>
            </a:r>
            <a:r>
              <a:rPr lang="en-GB" dirty="0"/>
              <a:t>FIFO (First In, First Out) processing, and Stack – LIFO (Last In First out) behaviours. </a:t>
            </a:r>
          </a:p>
          <a:p>
            <a:r>
              <a:rPr lang="en-GB" dirty="0"/>
              <a:t>Many collection classes support sorting either after insertion </a:t>
            </a:r>
            <a:r>
              <a:rPr lang="en-GB" dirty="0" err="1"/>
              <a:t>ArrayList</a:t>
            </a:r>
            <a:r>
              <a:rPr lang="en-GB" dirty="0"/>
              <a:t>&lt;E&gt;</a:t>
            </a:r>
            <a:r>
              <a:rPr lang="en-GB" baseline="0" dirty="0"/>
              <a:t> does</a:t>
            </a:r>
            <a:r>
              <a:rPr lang="en-GB" dirty="0"/>
              <a:t> or as items are added </a:t>
            </a:r>
            <a:r>
              <a:rPr lang="en-GB" dirty="0" err="1"/>
              <a:t>TreeSet</a:t>
            </a:r>
            <a:r>
              <a:rPr lang="en-GB" dirty="0"/>
              <a:t>&lt;E&gt;, </a:t>
            </a:r>
            <a:r>
              <a:rPr lang="en-GB" dirty="0" err="1"/>
              <a:t>TreeMap</a:t>
            </a:r>
            <a:r>
              <a:rPr lang="en-GB" dirty="0"/>
              <a:t>&lt;K,V&gt;.</a:t>
            </a:r>
          </a:p>
          <a:p>
            <a:r>
              <a:rPr lang="en-GB" dirty="0"/>
              <a:t>We will see</a:t>
            </a:r>
            <a:r>
              <a:rPr lang="en-GB" baseline="0" dirty="0"/>
              <a:t> in due course how you would specify the sort sequence of a car or person.</a:t>
            </a:r>
            <a:endParaRPr lang="en-GB" dirty="0"/>
          </a:p>
        </p:txBody>
      </p:sp>
    </p:spTree>
    <p:extLst>
      <p:ext uri="{BB962C8B-B14F-4D97-AF65-F5344CB8AC3E}">
        <p14:creationId xmlns:p14="http://schemas.microsoft.com/office/powerpoint/2010/main" val="665076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EDB8"/>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Collections </a:t>
            </a:r>
            <a:br>
              <a:rPr lang="en-US" dirty="0"/>
            </a:br>
            <a:r>
              <a:rPr lang="en-US" dirty="0" smtClean="0"/>
              <a:t>and </a:t>
            </a:r>
            <a:r>
              <a:rPr lang="en-US" dirty="0"/>
              <a:t>Generics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Java: Queue – </a:t>
            </a:r>
            <a:r>
              <a:rPr lang="en-GB" dirty="0" err="1"/>
              <a:t>ArrayDeque</a:t>
            </a:r>
            <a:r>
              <a:rPr lang="en-GB" dirty="0"/>
              <a:t>&lt;T&gt;  FIFO</a:t>
            </a:r>
          </a:p>
        </p:txBody>
      </p:sp>
      <p:sp>
        <p:nvSpPr>
          <p:cNvPr id="13315" name="Rectangle 3"/>
          <p:cNvSpPr>
            <a:spLocks noGrp="1" noChangeArrowheads="1"/>
          </p:cNvSpPr>
          <p:nvPr>
            <p:ph type="body" idx="1"/>
          </p:nvPr>
        </p:nvSpPr>
        <p:spPr>
          <a:xfrm>
            <a:off x="342000" y="1368000"/>
            <a:ext cx="9001156" cy="5216400"/>
          </a:xfrm>
        </p:spPr>
        <p:txBody>
          <a:bodyPr/>
          <a:lstStyle/>
          <a:p>
            <a:pPr marL="342900" indent="-342900">
              <a:buFont typeface="Arial" panose="020B0604020202020204" pitchFamily="34" charset="0"/>
              <a:buChar char="•"/>
            </a:pPr>
            <a:r>
              <a:rPr lang="en-GB" b="1" dirty="0"/>
              <a:t>Provide both FIFO (Queue) &amp; LIFO (Stack) behaviour</a:t>
            </a: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p:txBody>
      </p:sp>
      <p:sp>
        <p:nvSpPr>
          <p:cNvPr id="3" name="Rectangle 2"/>
          <p:cNvSpPr/>
          <p:nvPr/>
        </p:nvSpPr>
        <p:spPr>
          <a:xfrm>
            <a:off x="2119222" y="1820506"/>
            <a:ext cx="7151297"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ArrayDeque</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queue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ArrayDeque</a:t>
            </a:r>
            <a:r>
              <a:rPr lang="en-GB" sz="1600" b="1" dirty="0">
                <a:solidFill>
                  <a:srgbClr val="000000"/>
                </a:solidFill>
                <a:latin typeface="Consolas" panose="020B0609020204030204" pitchFamily="49" charset="0"/>
              </a:rPr>
              <a:t>&lt;String&gt;();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"Dave"</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"Mike"</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while</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queue</a:t>
            </a:r>
            <a:r>
              <a:rPr lang="en-GB" sz="1600" b="1" dirty="0" err="1">
                <a:solidFill>
                  <a:srgbClr val="000000"/>
                </a:solidFill>
                <a:latin typeface="Consolas" panose="020B0609020204030204" pitchFamily="49" charset="0"/>
              </a:rPr>
              <a:t>.isEmpty</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String </a:t>
            </a:r>
            <a:r>
              <a:rPr lang="en-GB" sz="1600" dirty="0">
                <a:solidFill>
                  <a:srgbClr val="6A3E3E"/>
                </a:solidFill>
                <a:latin typeface="Consolas" panose="020B0609020204030204" pitchFamily="49" charset="0"/>
              </a:rPr>
              <a:t>next</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.pop</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next</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9" name="Rectangle 8"/>
          <p:cNvSpPr/>
          <p:nvPr/>
        </p:nvSpPr>
        <p:spPr>
          <a:xfrm>
            <a:off x="7053528" y="2912774"/>
            <a:ext cx="888526" cy="954107"/>
          </a:xfrm>
          <a:prstGeom prst="rect">
            <a:avLst/>
          </a:prstGeom>
          <a:solidFill>
            <a:srgbClr val="09EDB8">
              <a:alpha val="50000"/>
            </a:srgbClr>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b="1" dirty="0">
                <a:solidFill>
                  <a:srgbClr val="004050"/>
                </a:solidFill>
                <a:latin typeface="Consolas" panose="020B0609020204030204" pitchFamily="49" charset="0"/>
              </a:rPr>
              <a:t>Dave</a:t>
            </a:r>
          </a:p>
          <a:p>
            <a:r>
              <a:rPr lang="en-GB" sz="1400" b="1" dirty="0">
                <a:solidFill>
                  <a:srgbClr val="004050"/>
                </a:solidFill>
                <a:latin typeface="Consolas" panose="020B0609020204030204" pitchFamily="49" charset="0"/>
              </a:rPr>
              <a:t>Mike</a:t>
            </a:r>
          </a:p>
          <a:p>
            <a:r>
              <a:rPr lang="en-GB" sz="1400" b="1" dirty="0">
                <a:solidFill>
                  <a:srgbClr val="004050"/>
                </a:solidFill>
                <a:latin typeface="Consolas" panose="020B0609020204030204" pitchFamily="49" charset="0"/>
              </a:rPr>
              <a:t>Linda</a:t>
            </a:r>
          </a:p>
          <a:p>
            <a:r>
              <a:rPr lang="en-GB" sz="1400" b="1" dirty="0">
                <a:solidFill>
                  <a:srgbClr val="004050"/>
                </a:solidFill>
                <a:latin typeface="Consolas" panose="020B0609020204030204" pitchFamily="49" charset="0"/>
              </a:rPr>
              <a:t>Joe</a:t>
            </a:r>
          </a:p>
        </p:txBody>
      </p:sp>
      <p:sp>
        <p:nvSpPr>
          <p:cNvPr id="12" name="Rectangle 11"/>
          <p:cNvSpPr/>
          <p:nvPr/>
        </p:nvSpPr>
        <p:spPr>
          <a:xfrm>
            <a:off x="2119222" y="4455737"/>
            <a:ext cx="7151297" cy="2308324"/>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ArrayDeque</a:t>
            </a:r>
            <a:r>
              <a:rPr lang="en-GB" sz="1600" dirty="0">
                <a:solidFill>
                  <a:srgbClr val="000000"/>
                </a:solidFill>
                <a:latin typeface="Consolas" panose="020B0609020204030204" pitchFamily="49" charset="0"/>
              </a:rPr>
              <a:t>&lt;Car&gt; </a:t>
            </a:r>
            <a:r>
              <a:rPr lang="en-GB" sz="1600" dirty="0">
                <a:solidFill>
                  <a:srgbClr val="6A3E3E"/>
                </a:solidFill>
                <a:latin typeface="Consolas" panose="020B0609020204030204" pitchFamily="49" charset="0"/>
              </a:rPr>
              <a:t>queue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ArrayDeque</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"Honda"</a:t>
            </a:r>
            <a:r>
              <a:rPr lang="en-GB" sz="1600" b="1" dirty="0">
                <a:solidFill>
                  <a:srgbClr val="000000"/>
                </a:solidFill>
                <a:latin typeface="Consolas" panose="020B0609020204030204" pitchFamily="49" charset="0"/>
              </a:rPr>
              <a:t>));</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(Car </a:t>
            </a:r>
            <a:r>
              <a:rPr lang="en-GB" sz="1600" b="1" dirty="0" err="1">
                <a:solidFill>
                  <a:srgbClr val="6A3E3E"/>
                </a:solidFill>
                <a:latin typeface="Consolas" panose="020B0609020204030204" pitchFamily="49" charset="0"/>
              </a:rPr>
              <a:t>car</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queue</a:t>
            </a:r>
            <a:r>
              <a:rPr lang="en-GB" sz="1600" b="1" dirty="0">
                <a:solidFill>
                  <a:srgbClr val="000000"/>
                </a:solidFill>
                <a:latin typeface="Consolas" panose="020B0609020204030204" pitchFamily="49" charset="0"/>
              </a:rPr>
              <a:t>) {</a:t>
            </a: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pPr lvl="1"/>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.remove</a:t>
            </a:r>
            <a:r>
              <a:rPr lang="en-GB" sz="1600" dirty="0">
                <a:solidFill>
                  <a:srgbClr val="000000"/>
                </a:solidFill>
                <a:latin typeface="Consolas" panose="020B0609020204030204" pitchFamily="49" charset="0"/>
              </a:rPr>
              <a:t>(</a:t>
            </a:r>
            <a:r>
              <a:rPr lang="en-GB" sz="1600" dirty="0">
                <a:solidFill>
                  <a:srgbClr val="6A3E3E"/>
                </a:solidFill>
                <a:latin typeface="Consolas" panose="020B0609020204030204" pitchFamily="49" charset="0"/>
              </a:rPr>
              <a:t>car</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5" name="Rectangle 14"/>
          <p:cNvSpPr/>
          <p:nvPr/>
        </p:nvSpPr>
        <p:spPr>
          <a:xfrm>
            <a:off x="7053528" y="5805473"/>
            <a:ext cx="888526" cy="523220"/>
          </a:xfrm>
          <a:prstGeom prst="rect">
            <a:avLst/>
          </a:prstGeom>
          <a:solidFill>
            <a:srgbClr val="09EDB8">
              <a:alpha val="50000"/>
            </a:srgbClr>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b="1" dirty="0">
                <a:solidFill>
                  <a:srgbClr val="004050"/>
                </a:solidFill>
                <a:latin typeface="Consolas" panose="020B0609020204030204" pitchFamily="49" charset="0"/>
              </a:rPr>
              <a:t>Ford</a:t>
            </a:r>
          </a:p>
          <a:p>
            <a:r>
              <a:rPr lang="en-GB" sz="1400" b="1" dirty="0">
                <a:solidFill>
                  <a:srgbClr val="004050"/>
                </a:solidFill>
                <a:latin typeface="Consolas" panose="020B0609020204030204" pitchFamily="49" charset="0"/>
              </a:rPr>
              <a:t>Honda</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a:t>C#: Queue - FIFO </a:t>
            </a:r>
            <a:r>
              <a:rPr lang="en-GB" dirty="0" err="1"/>
              <a:t>Enqueue</a:t>
            </a:r>
            <a:r>
              <a:rPr lang="en-GB" dirty="0"/>
              <a:t>() / </a:t>
            </a:r>
            <a:r>
              <a:rPr lang="en-GB" dirty="0" err="1"/>
              <a:t>Dequeue</a:t>
            </a:r>
            <a:r>
              <a:rPr lang="en-GB" dirty="0"/>
              <a:t>() methods</a:t>
            </a:r>
          </a:p>
        </p:txBody>
      </p:sp>
      <p:sp>
        <p:nvSpPr>
          <p:cNvPr id="13315" name="Rectangle 3"/>
          <p:cNvSpPr>
            <a:spLocks noGrp="1" noChangeArrowheads="1"/>
          </p:cNvSpPr>
          <p:nvPr>
            <p:ph type="body" idx="1"/>
          </p:nvPr>
        </p:nvSpPr>
        <p:spPr>
          <a:xfrm>
            <a:off x="1666844" y="816506"/>
            <a:ext cx="8786874" cy="5216400"/>
          </a:xfrm>
        </p:spPr>
        <p:txBody>
          <a:bodyPr/>
          <a:lstStyle/>
          <a:p>
            <a:pPr marL="457200" lvl="1" indent="0">
              <a:buNone/>
            </a:pPr>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p:txBody>
      </p:sp>
      <p:sp>
        <p:nvSpPr>
          <p:cNvPr id="2" name="Rectangle 1"/>
          <p:cNvSpPr/>
          <p:nvPr/>
        </p:nvSpPr>
        <p:spPr>
          <a:xfrm>
            <a:off x="2304585" y="1330680"/>
            <a:ext cx="7571678" cy="5047536"/>
          </a:xfrm>
          <a:prstGeom prst="rect">
            <a:avLst/>
          </a:prstGeom>
          <a:solidFill>
            <a:schemeClr val="bg1">
              <a:alpha val="25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dirty="0">
              <a:solidFill>
                <a:srgbClr val="000000"/>
              </a:solidFill>
              <a:highlight>
                <a:srgbClr val="FFFFFF"/>
              </a:highlight>
              <a:latin typeface="Consolas" panose="020B0609020204030204" pitchFamily="49" charset="0"/>
            </a:endParaRPr>
          </a:p>
          <a:p>
            <a:r>
              <a:rPr lang="en-GB" dirty="0">
                <a:solidFill>
                  <a:srgbClr val="0000FF"/>
                </a:solidFill>
                <a:latin typeface="Consolas" panose="020B0609020204030204" pitchFamily="49" charset="0"/>
              </a:rPr>
              <a:t>using</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System.Collections.Generic</a:t>
            </a:r>
            <a:r>
              <a:rPr lang="en-GB" dirty="0">
                <a:solidFill>
                  <a:srgbClr val="000000"/>
                </a:solidFill>
                <a:latin typeface="Consolas" panose="020B0609020204030204" pitchFamily="49" charset="0"/>
              </a:rPr>
              <a:t>;</a:t>
            </a:r>
            <a:endParaRPr lang="en-GB" dirty="0"/>
          </a:p>
          <a:p>
            <a:endParaRPr lang="en-GB" dirty="0">
              <a:solidFill>
                <a:srgbClr val="0000FF"/>
              </a:solidFill>
              <a:latin typeface="Consolas" panose="020B0609020204030204" pitchFamily="49" charset="0"/>
            </a:endParaRPr>
          </a:p>
          <a:p>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Payment</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Queue&lt;Basket&gt; baskets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Queue&lt;Basket&gt;();</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AddBasket</a:t>
            </a:r>
            <a:r>
              <a:rPr lang="en-GB" dirty="0">
                <a:solidFill>
                  <a:srgbClr val="000000"/>
                </a:solidFill>
                <a:latin typeface="Consolas" panose="020B0609020204030204" pitchFamily="49" charset="0"/>
              </a:rPr>
              <a:t>(Basket basket)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baskets.Enqueue</a:t>
            </a:r>
            <a:r>
              <a:rPr lang="en-GB" dirty="0">
                <a:solidFill>
                  <a:srgbClr val="000000"/>
                </a:solidFill>
                <a:latin typeface="Consolas" panose="020B0609020204030204" pitchFamily="49" charset="0"/>
              </a:rPr>
              <a:t>(basket);</a:t>
            </a:r>
          </a:p>
          <a:p>
            <a:r>
              <a:rPr lang="en-GB" dirty="0">
                <a:solidFill>
                  <a:srgbClr val="000000"/>
                </a:solidFill>
                <a:latin typeface="Consolas" panose="020B0609020204030204" pitchFamily="49" charset="0"/>
              </a:rPr>
              <a:t>    }</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ProcessBasket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if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baskets.Count</a:t>
            </a:r>
            <a:r>
              <a:rPr lang="en-GB" dirty="0">
                <a:solidFill>
                  <a:srgbClr val="000000"/>
                </a:solidFill>
                <a:latin typeface="Consolas" panose="020B0609020204030204" pitchFamily="49" charset="0"/>
              </a:rPr>
              <a:t> &gt; 0) {</a:t>
            </a:r>
          </a:p>
          <a:p>
            <a:r>
              <a:rPr lang="en-GB" dirty="0">
                <a:solidFill>
                  <a:srgbClr val="000000"/>
                </a:solidFill>
                <a:latin typeface="Consolas" panose="020B0609020204030204" pitchFamily="49" charset="0"/>
              </a:rPr>
              <a:t>            Basket </a:t>
            </a:r>
            <a:r>
              <a:rPr lang="en-GB" dirty="0" err="1">
                <a:solidFill>
                  <a:srgbClr val="000000"/>
                </a:solidFill>
                <a:latin typeface="Consolas" panose="020B0609020204030204" pitchFamily="49" charset="0"/>
              </a:rPr>
              <a:t>basket</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baskets.Dequeue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basket.MakePayment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23694671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a:t>C#: Stack - LIFO Push() / Pop() methods</a:t>
            </a:r>
          </a:p>
        </p:txBody>
      </p:sp>
      <p:sp>
        <p:nvSpPr>
          <p:cNvPr id="13315" name="Rectangle 3"/>
          <p:cNvSpPr>
            <a:spLocks noGrp="1" noChangeArrowheads="1"/>
          </p:cNvSpPr>
          <p:nvPr>
            <p:ph type="body" idx="1"/>
          </p:nvPr>
        </p:nvSpPr>
        <p:spPr>
          <a:xfrm>
            <a:off x="1666844" y="797456"/>
            <a:ext cx="8786874" cy="5216400"/>
          </a:xfrm>
        </p:spPr>
        <p:txBody>
          <a:bodyPr/>
          <a:lstStyle/>
          <a:p>
            <a:endParaRPr lang="en-GB" dirty="0">
              <a:latin typeface="Lucida Console" pitchFamily="49" charset="0"/>
            </a:endParaRPr>
          </a:p>
          <a:p>
            <a:endParaRPr lang="en-GB" dirty="0">
              <a:latin typeface="Lucida Console" pitchFamily="49" charset="0"/>
            </a:endParaRPr>
          </a:p>
        </p:txBody>
      </p:sp>
      <p:sp>
        <p:nvSpPr>
          <p:cNvPr id="2" name="Rectangle 1"/>
          <p:cNvSpPr/>
          <p:nvPr/>
        </p:nvSpPr>
        <p:spPr>
          <a:xfrm>
            <a:off x="2304000" y="1314000"/>
            <a:ext cx="7543800" cy="5232202"/>
          </a:xfrm>
          <a:prstGeom prst="rect">
            <a:avLst/>
          </a:prstGeom>
          <a:solidFill>
            <a:schemeClr val="bg1">
              <a:alpha val="25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400" dirty="0">
              <a:solidFill>
                <a:srgbClr val="000000"/>
              </a:solidFill>
              <a:highlight>
                <a:srgbClr val="FFFFFF"/>
              </a:highlight>
              <a:latin typeface="Consolas" panose="020B0609020204030204" pitchFamily="49" charset="0"/>
            </a:endParaRPr>
          </a:p>
          <a:p>
            <a:r>
              <a:rPr lang="en-GB" sz="1600" dirty="0">
                <a:solidFill>
                  <a:srgbClr val="0000FF"/>
                </a:solidFill>
                <a:latin typeface="Consolas" panose="020B0609020204030204" pitchFamily="49" charset="0"/>
              </a:rPr>
              <a:t>using</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System.Collections.Generic</a:t>
            </a:r>
            <a:r>
              <a:rPr lang="en-GB" sz="1600" dirty="0">
                <a:solidFill>
                  <a:srgbClr val="000000"/>
                </a:solidFill>
                <a:latin typeface="Consolas" panose="020B0609020204030204" pitchFamily="49" charset="0"/>
              </a:rPr>
              <a:t>;</a:t>
            </a:r>
            <a:endParaRPr lang="en-GB" sz="1600" dirty="0"/>
          </a:p>
          <a:p>
            <a:endParaRPr lang="en-GB" sz="1600" dirty="0">
              <a:solidFill>
                <a:srgbClr val="0000FF"/>
              </a:solidFill>
              <a:latin typeface="Consolas" panose="020B0609020204030204" pitchFamily="49" charset="0"/>
            </a:endParaRPr>
          </a:p>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Chess</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Stack&lt;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moves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Stack&lt;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RecordMove</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move)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moves.Push</a:t>
            </a:r>
            <a:r>
              <a:rPr lang="en-GB" sz="1600" dirty="0">
                <a:solidFill>
                  <a:srgbClr val="000000"/>
                </a:solidFill>
                <a:latin typeface="Consolas" panose="020B0609020204030204" pitchFamily="49" charset="0"/>
              </a:rPr>
              <a:t>(move);</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DoMove</a:t>
            </a:r>
            <a:r>
              <a:rPr lang="en-GB" sz="1600" dirty="0">
                <a:solidFill>
                  <a:srgbClr val="000000"/>
                </a:solidFill>
                <a:latin typeface="Consolas" panose="020B0609020204030204" pitchFamily="49" charset="0"/>
              </a:rPr>
              <a:t>(move);</a:t>
            </a:r>
          </a:p>
          <a:p>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UndoLastMove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move = </a:t>
            </a:r>
            <a:r>
              <a:rPr lang="en-GB" sz="1600" dirty="0" err="1">
                <a:solidFill>
                  <a:srgbClr val="000000"/>
                </a:solidFill>
                <a:latin typeface="Consolas" panose="020B0609020204030204" pitchFamily="49" charset="0"/>
              </a:rPr>
              <a:t>moves.Pop</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DoMove</a:t>
            </a:r>
            <a:r>
              <a:rPr lang="en-GB" sz="1600" dirty="0">
                <a:solidFill>
                  <a:srgbClr val="000000"/>
                </a:solidFill>
                <a:latin typeface="Consolas" panose="020B0609020204030204" pitchFamily="49" charset="0"/>
              </a:rPr>
              <a:t>(move, undo: </a:t>
            </a:r>
            <a:r>
              <a:rPr lang="en-GB" sz="1600" dirty="0">
                <a:solidFill>
                  <a:srgbClr val="0000FF"/>
                </a:solidFill>
                <a:latin typeface="Consolas" panose="020B0609020204030204" pitchFamily="49" charset="0"/>
              </a:rPr>
              <a:t>true</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private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DoMove</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move, </a:t>
            </a:r>
            <a:r>
              <a:rPr lang="en-GB" sz="1600" dirty="0">
                <a:solidFill>
                  <a:srgbClr val="0000FF"/>
                </a:solidFill>
                <a:latin typeface="Consolas" panose="020B0609020204030204" pitchFamily="49" charset="0"/>
              </a:rPr>
              <a:t>bool</a:t>
            </a:r>
            <a:r>
              <a:rPr lang="en-GB" sz="1600" dirty="0">
                <a:solidFill>
                  <a:srgbClr val="000000"/>
                </a:solidFill>
                <a:latin typeface="Consolas" panose="020B0609020204030204" pitchFamily="49" charset="0"/>
              </a:rPr>
              <a:t> undo = </a:t>
            </a:r>
            <a:r>
              <a:rPr lang="en-GB" sz="1600" dirty="0">
                <a:solidFill>
                  <a:srgbClr val="0000FF"/>
                </a:solidFill>
                <a:latin typeface="Consolas" panose="020B0609020204030204" pitchFamily="49" charset="0"/>
              </a:rPr>
              <a:t>false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code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78833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smtClean="0"/>
              <a:t>Hands-on </a:t>
            </a:r>
            <a:r>
              <a:rPr lang="en-GB" dirty="0"/>
              <a:t>Labs (Part 1)</a:t>
            </a:r>
          </a:p>
        </p:txBody>
      </p:sp>
      <p:sp>
        <p:nvSpPr>
          <p:cNvPr id="23555" name="Rectangle 3"/>
          <p:cNvSpPr>
            <a:spLocks noGrp="1" noChangeArrowheads="1"/>
          </p:cNvSpPr>
          <p:nvPr>
            <p:ph type="body" sz="quarter" idx="10"/>
          </p:nvPr>
        </p:nvSpPr>
        <p:spPr/>
        <p:txBody>
          <a:bodyPr/>
          <a:lstStyle/>
          <a:p>
            <a:r>
              <a:rPr lang="en-GB" b="1" dirty="0"/>
              <a:t>Manipulating ‘Persons’</a:t>
            </a:r>
            <a:endParaRPr lang="en-GB" dirty="0"/>
          </a:p>
          <a:p>
            <a:pPr marL="76200" indent="-342900">
              <a:buFont typeface="Arial" panose="020B0604020202020204" pitchFamily="34" charset="0"/>
              <a:buChar char="•"/>
            </a:pPr>
            <a:r>
              <a:rPr lang="en-GB" dirty="0"/>
              <a:t>Using </a:t>
            </a:r>
            <a:r>
              <a:rPr lang="en-GB" dirty="0" err="1">
                <a:latin typeface="Lucida Console" pitchFamily="49" charset="0"/>
              </a:rPr>
              <a:t>ArrayList</a:t>
            </a:r>
            <a:r>
              <a:rPr lang="en-GB" dirty="0">
                <a:latin typeface="Lucida Console" pitchFamily="49" charset="0"/>
              </a:rPr>
              <a:t>&lt;E&gt;</a:t>
            </a:r>
            <a:r>
              <a:rPr lang="en-GB" dirty="0"/>
              <a:t> </a:t>
            </a:r>
          </a:p>
          <a:p>
            <a:pPr marL="342900" indent="-342900">
              <a:buFont typeface="Arial" panose="020B0604020202020204" pitchFamily="34" charset="0"/>
              <a:buChar char="•"/>
            </a:pPr>
            <a:r>
              <a:rPr lang="en-GB" dirty="0"/>
              <a:t>Using </a:t>
            </a:r>
            <a:r>
              <a:rPr lang="en-GB" dirty="0" err="1">
                <a:latin typeface="Lucida Console" pitchFamily="49" charset="0"/>
              </a:rPr>
              <a:t>ArrayDeque</a:t>
            </a:r>
            <a:r>
              <a:rPr lang="en-GB" dirty="0">
                <a:latin typeface="Lucida Console" pitchFamily="49" charset="0"/>
              </a:rPr>
              <a:t>&lt;E&gt;</a:t>
            </a:r>
          </a:p>
          <a:p>
            <a:pPr marL="684000" indent="-342900">
              <a:buFont typeface="Arial" panose="020B0604020202020204" pitchFamily="34" charset="0"/>
              <a:buChar char="•"/>
            </a:pPr>
            <a:r>
              <a:rPr lang="en-GB" dirty="0"/>
              <a:t>Seeing Stack and Queue behaviours</a:t>
            </a:r>
          </a:p>
          <a:p>
            <a:endParaRPr lang="en-GB" dirty="0"/>
          </a:p>
          <a:p>
            <a:pPr>
              <a:buNone/>
            </a:pPr>
            <a:endParaRPr lang="en-GB"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Collections (utility) class – A few methods</a:t>
            </a:r>
          </a:p>
        </p:txBody>
      </p:sp>
      <p:sp>
        <p:nvSpPr>
          <p:cNvPr id="3" name="Content Placeholder 2"/>
          <p:cNvSpPr>
            <a:spLocks noGrp="1"/>
          </p:cNvSpPr>
          <p:nvPr>
            <p:ph idx="1"/>
          </p:nvPr>
        </p:nvSpPr>
        <p:spPr>
          <a:xfrm>
            <a:off x="341272" y="1368256"/>
            <a:ext cx="11516239" cy="4955354"/>
          </a:xfrm>
        </p:spPr>
        <p:txBody>
          <a:bodyPr/>
          <a:lstStyle/>
          <a:p>
            <a:pPr marL="457200" lvl="1" indent="0">
              <a:buNone/>
            </a:pPr>
            <a:endParaRPr lang="en-GB" dirty="0">
              <a:latin typeface="Lucida Console" pitchFamily="49" charset="0"/>
            </a:endParaRPr>
          </a:p>
          <a:p>
            <a:pPr lvl="1"/>
            <a:endParaRPr lang="en-GB" dirty="0">
              <a:latin typeface="Lucida Console" pitchFamily="49" charset="0"/>
            </a:endParaRPr>
          </a:p>
          <a:p>
            <a:pPr lvl="1"/>
            <a:endParaRPr lang="en-GB" dirty="0">
              <a:latin typeface="Lucida Console" pitchFamily="49" charset="0"/>
            </a:endParaRPr>
          </a:p>
          <a:p>
            <a:pPr lvl="1"/>
            <a:endParaRPr lang="en-GB" dirty="0">
              <a:latin typeface="+mn-lt"/>
            </a:endParaRPr>
          </a:p>
          <a:p>
            <a:pPr lvl="1"/>
            <a:endParaRPr lang="en-GB" dirty="0">
              <a:latin typeface="+mn-lt"/>
            </a:endParaRPr>
          </a:p>
          <a:p>
            <a:pPr lvl="1"/>
            <a:endParaRPr lang="en-GB" dirty="0">
              <a:latin typeface="Lucida Console" pitchFamily="49" charset="0"/>
            </a:endParaRPr>
          </a:p>
        </p:txBody>
      </p:sp>
      <p:sp>
        <p:nvSpPr>
          <p:cNvPr id="4" name="Rectangle 5"/>
          <p:cNvSpPr>
            <a:spLocks noChangeArrowheads="1"/>
          </p:cNvSpPr>
          <p:nvPr/>
        </p:nvSpPr>
        <p:spPr bwMode="auto">
          <a:xfrm>
            <a:off x="1843995" y="1520855"/>
            <a:ext cx="7062113"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ArrayList</a:t>
            </a:r>
            <a:r>
              <a:rPr lang="en-GB" dirty="0">
                <a:solidFill>
                  <a:srgbClr val="000000"/>
                </a:solidFill>
                <a:latin typeface="Lucida Console" pitchFamily="49" charset="0"/>
              </a:rPr>
              <a:t>&lt;String&gt; flavours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&lt;&gt;();</a:t>
            </a:r>
          </a:p>
          <a:p>
            <a:pPr defTabSz="739775" eaLnBrk="0" hangingPunct="0">
              <a:defRPr/>
            </a:pPr>
            <a:r>
              <a:rPr lang="en-GB" dirty="0">
                <a:solidFill>
                  <a:schemeClr val="accent6">
                    <a:lumMod val="50000"/>
                  </a:schemeClr>
                </a:solidFill>
                <a:latin typeface="Lucida Console" pitchFamily="49" charset="0"/>
              </a:rPr>
              <a:t>..add </a:t>
            </a:r>
            <a:r>
              <a:rPr lang="en-GB" dirty="0" err="1">
                <a:solidFill>
                  <a:schemeClr val="accent6">
                    <a:lumMod val="50000"/>
                  </a:schemeClr>
                </a:solidFill>
                <a:latin typeface="Lucida Console" pitchFamily="49" charset="0"/>
              </a:rPr>
              <a:t>add</a:t>
            </a:r>
            <a:r>
              <a:rPr lang="en-GB" dirty="0">
                <a:solidFill>
                  <a:schemeClr val="accent6">
                    <a:lumMod val="50000"/>
                  </a:schemeClr>
                </a:solidFill>
                <a:latin typeface="Lucida Console" pitchFamily="49" charset="0"/>
              </a:rPr>
              <a:t> </a:t>
            </a:r>
            <a:r>
              <a:rPr lang="en-GB" dirty="0" err="1">
                <a:solidFill>
                  <a:schemeClr val="accent6">
                    <a:lumMod val="50000"/>
                  </a:schemeClr>
                </a:solidFill>
                <a:latin typeface="Lucida Console" pitchFamily="49" charset="0"/>
              </a:rPr>
              <a:t>add</a:t>
            </a:r>
            <a:endParaRPr lang="en-GB" dirty="0">
              <a:solidFill>
                <a:schemeClr val="accent6">
                  <a:lumMod val="50000"/>
                </a:schemeClr>
              </a:solidFill>
              <a:latin typeface="Lucida Console" pitchFamily="49" charset="0"/>
            </a:endParaRPr>
          </a:p>
          <a:p>
            <a:pPr defTabSz="739775" eaLnBrk="0" hangingPunct="0">
              <a:defRPr/>
            </a:pPr>
            <a:r>
              <a:rPr lang="en-GB" dirty="0" err="1">
                <a:latin typeface="Lucida Console" pitchFamily="49" charset="0"/>
              </a:rPr>
              <a:t>flavours.sort</a:t>
            </a:r>
            <a:r>
              <a:rPr lang="en-GB" dirty="0">
                <a:latin typeface="Lucida Console" pitchFamily="49" charset="0"/>
              </a:rPr>
              <a:t>();</a:t>
            </a:r>
            <a:br>
              <a:rPr lang="en-GB" dirty="0">
                <a:latin typeface="Lucida Console" pitchFamily="49" charset="0"/>
              </a:rPr>
            </a:br>
            <a:r>
              <a:rPr lang="en-GB" dirty="0" err="1">
                <a:latin typeface="Lucida Console" pitchFamily="49" charset="0"/>
              </a:rPr>
              <a:t>Collections.sort</a:t>
            </a:r>
            <a:r>
              <a:rPr lang="en-GB" dirty="0">
                <a:latin typeface="Lucida Console" pitchFamily="49" charset="0"/>
              </a:rPr>
              <a:t>(flavours);</a:t>
            </a:r>
            <a:br>
              <a:rPr lang="en-GB" dirty="0">
                <a:latin typeface="Lucida Console" pitchFamily="49" charset="0"/>
              </a:rPr>
            </a:br>
            <a:r>
              <a:rPr lang="en-GB" dirty="0" err="1">
                <a:latin typeface="Lucida Console" pitchFamily="49" charset="0"/>
              </a:rPr>
              <a:t>Collections.reverse</a:t>
            </a:r>
            <a:r>
              <a:rPr lang="en-GB" dirty="0">
                <a:latin typeface="Lucida Console" pitchFamily="49" charset="0"/>
              </a:rPr>
              <a:t>(flavours);</a:t>
            </a:r>
            <a:endParaRPr lang="en-GB" dirty="0">
              <a:solidFill>
                <a:srgbClr val="000000"/>
              </a:solidFill>
              <a:latin typeface="Lucida Console" pitchFamily="49" charset="0"/>
            </a:endParaRPr>
          </a:p>
        </p:txBody>
      </p:sp>
      <p:sp>
        <p:nvSpPr>
          <p:cNvPr id="5" name="Rectangle 10"/>
          <p:cNvSpPr>
            <a:spLocks noChangeArrowheads="1"/>
          </p:cNvSpPr>
          <p:nvPr/>
        </p:nvSpPr>
        <p:spPr bwMode="auto">
          <a:xfrm>
            <a:off x="6075789" y="2204739"/>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6" name="Rectangle 9"/>
          <p:cNvSpPr>
            <a:spLocks noChangeArrowheads="1"/>
          </p:cNvSpPr>
          <p:nvPr/>
        </p:nvSpPr>
        <p:spPr bwMode="auto">
          <a:xfrm>
            <a:off x="6106577" y="1825576"/>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7" name="Rectangle 5"/>
          <p:cNvSpPr>
            <a:spLocks noChangeArrowheads="1"/>
          </p:cNvSpPr>
          <p:nvPr/>
        </p:nvSpPr>
        <p:spPr bwMode="auto">
          <a:xfrm>
            <a:off x="1858371" y="4839002"/>
            <a:ext cx="780972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&lt;Double&gt; </a:t>
            </a:r>
            <a:r>
              <a:rPr lang="en-GB" sz="1600" dirty="0">
                <a:solidFill>
                  <a:srgbClr val="6A3E3E"/>
                </a:solidFill>
                <a:latin typeface="Consolas" panose="020B0609020204030204" pitchFamily="49" charset="0"/>
              </a:rPr>
              <a:t>numbers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&lt;&gt;(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Arrays.</a:t>
            </a:r>
            <a:r>
              <a:rPr lang="en-GB" sz="1600" i="1" dirty="0" err="1">
                <a:solidFill>
                  <a:srgbClr val="000000"/>
                </a:solidFill>
                <a:latin typeface="Consolas" panose="020B0609020204030204" pitchFamily="49" charset="0"/>
              </a:rPr>
              <a:t>asList</a:t>
            </a:r>
            <a:r>
              <a:rPr lang="en-GB" sz="1600"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Double[]{1.2, 4.8, 8.9, 3.7, 1.5}));</a:t>
            </a:r>
          </a:p>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max</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Collections.</a:t>
            </a:r>
            <a:r>
              <a:rPr lang="en-GB" sz="1600" b="1" i="1" dirty="0" err="1">
                <a:solidFill>
                  <a:srgbClr val="000000"/>
                </a:solidFill>
                <a:latin typeface="Consolas" panose="020B0609020204030204" pitchFamily="49" charset="0"/>
              </a:rPr>
              <a:t>max</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numbers</a:t>
            </a:r>
            <a:r>
              <a:rPr lang="en-GB" sz="1600" b="1" i="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min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Collections.</a:t>
            </a:r>
            <a:r>
              <a:rPr lang="en-GB" sz="1600" b="1" i="1" dirty="0" err="1">
                <a:solidFill>
                  <a:srgbClr val="000000"/>
                </a:solidFill>
                <a:latin typeface="Consolas" panose="020B0609020204030204" pitchFamily="49" charset="0"/>
              </a:rPr>
              <a:t>min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numbers</a:t>
            </a:r>
            <a:r>
              <a:rPr lang="en-GB" sz="1600" b="1" i="1" dirty="0">
                <a:solidFill>
                  <a:srgbClr val="000000"/>
                </a:solidFill>
                <a:latin typeface="Consolas" panose="020B0609020204030204" pitchFamily="49" charset="0"/>
              </a:rPr>
              <a:t>);</a:t>
            </a:r>
            <a:endParaRPr lang="en-GB" sz="1600" dirty="0"/>
          </a:p>
          <a:p>
            <a:pPr defTabSz="739775" eaLnBrk="0" hangingPunct="0">
              <a:defRPr/>
            </a:pPr>
            <a:r>
              <a:rPr lang="en-GB" sz="1600" dirty="0" err="1">
                <a:latin typeface="Lucida Console" pitchFamily="49" charset="0"/>
              </a:rPr>
              <a:t>Collections.swap</a:t>
            </a:r>
            <a:r>
              <a:rPr lang="en-GB" sz="1600" dirty="0">
                <a:latin typeface="Lucida Console" pitchFamily="49" charset="0"/>
              </a:rPr>
              <a:t>(names, 3,5);           </a:t>
            </a:r>
            <a:r>
              <a:rPr lang="en-GB" sz="1600" dirty="0">
                <a:solidFill>
                  <a:schemeClr val="accent6">
                    <a:lumMod val="50000"/>
                  </a:schemeClr>
                </a:solidFill>
                <a:latin typeface="Lucida Console" pitchFamily="49" charset="0"/>
              </a:rPr>
              <a:t>// swap 2 elements</a:t>
            </a:r>
          </a:p>
        </p:txBody>
      </p:sp>
      <p:sp>
        <p:nvSpPr>
          <p:cNvPr id="8" name="Rectangle 5"/>
          <p:cNvSpPr>
            <a:spLocks noChangeArrowheads="1"/>
          </p:cNvSpPr>
          <p:nvPr/>
        </p:nvSpPr>
        <p:spPr bwMode="auto">
          <a:xfrm>
            <a:off x="1859502" y="3125508"/>
            <a:ext cx="7808596" cy="156709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names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&lt;String&gt;(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String []{</a:t>
            </a:r>
            <a:r>
              <a:rPr lang="en-GB" sz="1600" b="1" i="1" dirty="0">
                <a:solidFill>
                  <a:srgbClr val="2A00FF"/>
                </a:solidFill>
                <a:latin typeface="Consolas" panose="020B0609020204030204" pitchFamily="49" charset="0"/>
              </a:rPr>
              <a:t>"</a:t>
            </a:r>
            <a:r>
              <a:rPr lang="en-GB" sz="1600" b="1" i="1" dirty="0" err="1">
                <a:solidFill>
                  <a:srgbClr val="2A00FF"/>
                </a:solidFill>
                <a:latin typeface="Consolas" panose="020B0609020204030204" pitchFamily="49" charset="0"/>
              </a:rPr>
              <a:t>Dave"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"Mike"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"Linda</a:t>
            </a:r>
            <a:r>
              <a:rPr lang="en-GB" sz="1600" b="1" i="1" dirty="0">
                <a:solidFill>
                  <a:srgbClr val="2A00FF"/>
                </a:solidFill>
                <a:latin typeface="Consolas" panose="020B0609020204030204" pitchFamily="49" charset="0"/>
              </a:rPr>
              <a:t>"</a:t>
            </a:r>
            <a:r>
              <a:rPr lang="en-GB" sz="1600" b="1" i="1" dirty="0">
                <a:solidFill>
                  <a:srgbClr val="000000"/>
                </a:solidFill>
                <a:latin typeface="Consolas" panose="020B0609020204030204" pitchFamily="49" charset="0"/>
              </a:rPr>
              <a:t>, </a:t>
            </a:r>
            <a:r>
              <a:rPr lang="en-GB" sz="1600" b="1" i="1" dirty="0">
                <a:solidFill>
                  <a:srgbClr val="2A00FF"/>
                </a:solidFill>
                <a:latin typeface="Consolas" panose="020B0609020204030204" pitchFamily="49" charset="0"/>
              </a:rPr>
              <a:t>"Joe"</a:t>
            </a:r>
            <a:r>
              <a:rPr lang="en-GB" sz="1600" b="1" i="1"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err="1">
                <a:solidFill>
                  <a:srgbClr val="6A3E3E"/>
                </a:solidFill>
                <a:latin typeface="Consolas" panose="020B0609020204030204" pitchFamily="49" charset="0"/>
              </a:rPr>
              <a:t>devs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&lt;String&gt;(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String[]{</a:t>
            </a:r>
            <a:r>
              <a:rPr lang="en-GB" sz="1600" b="1" i="1" dirty="0">
                <a:solidFill>
                  <a:srgbClr val="2A00FF"/>
                </a:solidFill>
                <a:latin typeface="Consolas" panose="020B0609020204030204" pitchFamily="49" charset="0"/>
              </a:rPr>
              <a:t>"</a:t>
            </a:r>
            <a:r>
              <a:rPr lang="en-GB" sz="1600" b="1" i="1" dirty="0" err="1">
                <a:solidFill>
                  <a:srgbClr val="2A00FF"/>
                </a:solidFill>
                <a:latin typeface="Consolas" panose="020B0609020204030204" pitchFamily="49" charset="0"/>
              </a:rPr>
              <a:t>Mike"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"Joe</a:t>
            </a:r>
            <a:r>
              <a:rPr lang="en-GB" sz="1600" b="1" i="1" dirty="0">
                <a:solidFill>
                  <a:srgbClr val="2A00FF"/>
                </a:solidFill>
                <a:latin typeface="Consolas" panose="020B0609020204030204" pitchFamily="49" charset="0"/>
              </a:rPr>
              <a:t>"</a:t>
            </a:r>
            <a:r>
              <a:rPr lang="en-GB" sz="1600" b="1" i="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names</a:t>
            </a:r>
            <a:r>
              <a:rPr lang="en-GB" sz="1600" dirty="0" err="1">
                <a:solidFill>
                  <a:srgbClr val="000000"/>
                </a:solidFill>
                <a:latin typeface="Consolas" panose="020B0609020204030204" pitchFamily="49" charset="0"/>
              </a:rPr>
              <a:t>.removeAll</a:t>
            </a:r>
            <a:r>
              <a:rPr lang="en-GB" sz="1600" dirty="0">
                <a:solidFill>
                  <a:srgbClr val="000000"/>
                </a:solidFill>
                <a:latin typeface="Consolas" panose="020B0609020204030204" pitchFamily="49" charset="0"/>
              </a:rPr>
              <a:t>(</a:t>
            </a:r>
            <a:r>
              <a:rPr lang="en-GB" sz="1600" dirty="0" err="1">
                <a:solidFill>
                  <a:srgbClr val="6A3E3E"/>
                </a:solidFill>
                <a:latin typeface="Consolas" panose="020B0609020204030204" pitchFamily="49" charset="0"/>
              </a:rPr>
              <a:t>devs</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names</a:t>
            </a:r>
            <a:r>
              <a:rPr lang="en-GB" sz="1600" b="1" i="1" dirty="0">
                <a:solidFill>
                  <a:srgbClr val="000000"/>
                </a:solidFill>
                <a:latin typeface="Consolas" panose="020B0609020204030204" pitchFamily="49" charset="0"/>
              </a:rPr>
              <a:t>);</a:t>
            </a:r>
          </a:p>
        </p:txBody>
      </p:sp>
      <p:sp>
        <p:nvSpPr>
          <p:cNvPr id="10" name="Rectangle 9"/>
          <p:cNvSpPr/>
          <p:nvPr/>
        </p:nvSpPr>
        <p:spPr>
          <a:xfrm>
            <a:off x="5229816" y="4371259"/>
            <a:ext cx="1088760" cy="288000"/>
          </a:xfrm>
          <a:prstGeom prst="rect">
            <a:avLst/>
          </a:prstGeom>
          <a:solidFill>
            <a:srgbClr val="09EDB8"/>
          </a:solidFill>
          <a:ln w="19050"/>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GB" sz="1000" dirty="0">
                <a:solidFill>
                  <a:srgbClr val="004050"/>
                </a:solidFill>
                <a:cs typeface="Arial" pitchFamily="34" charset="0"/>
              </a:rPr>
              <a:t>[Dave, Linda]</a:t>
            </a:r>
          </a:p>
        </p:txBody>
      </p:sp>
      <p:sp>
        <p:nvSpPr>
          <p:cNvPr id="11" name="Rectangle 10"/>
          <p:cNvSpPr/>
          <p:nvPr/>
        </p:nvSpPr>
        <p:spPr>
          <a:xfrm>
            <a:off x="6274069" y="5413277"/>
            <a:ext cx="617517" cy="463138"/>
          </a:xfrm>
          <a:prstGeom prst="rect">
            <a:avLst/>
          </a:prstGeom>
          <a:solidFill>
            <a:srgbClr val="09EDB8"/>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00" dirty="0">
                <a:solidFill>
                  <a:srgbClr val="004050"/>
                </a:solidFill>
                <a:cs typeface="Arial" pitchFamily="34" charset="0"/>
              </a:rPr>
              <a:t>8.9</a:t>
            </a:r>
          </a:p>
          <a:p>
            <a:pPr algn="ctr"/>
            <a:r>
              <a:rPr lang="en-GB" sz="1000" dirty="0">
                <a:solidFill>
                  <a:srgbClr val="004050"/>
                </a:solidFill>
                <a:cs typeface="Arial" pitchFamily="34" charset="0"/>
              </a:rPr>
              <a:t>1.2</a:t>
            </a:r>
          </a:p>
        </p:txBody>
      </p:sp>
      <p:sp>
        <p:nvSpPr>
          <p:cNvPr id="12" name="Rectangle 11"/>
          <p:cNvSpPr/>
          <p:nvPr/>
        </p:nvSpPr>
        <p:spPr>
          <a:xfrm>
            <a:off x="4743229" y="4050473"/>
            <a:ext cx="4616970" cy="369332"/>
          </a:xfrm>
          <a:prstGeom prst="rect">
            <a:avLst/>
          </a:prstGeom>
        </p:spPr>
        <p:txBody>
          <a:bodyPr wrap="none">
            <a:spAutoFit/>
          </a:bodyPr>
          <a:lstStyle/>
          <a:p>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a:t>
            </a:r>
            <a:r>
              <a:rPr lang="en-GB" b="1" i="1" dirty="0" err="1">
                <a:solidFill>
                  <a:srgbClr val="2A00FF"/>
                </a:solidFill>
                <a:latin typeface="Consolas" panose="020B0609020204030204" pitchFamily="49" charset="0"/>
              </a:rPr>
              <a:t>Dave"</a:t>
            </a:r>
            <a:r>
              <a:rPr lang="en-GB" b="1" i="1" dirty="0" err="1">
                <a:solidFill>
                  <a:srgbClr val="000000"/>
                </a:solidFill>
                <a:latin typeface="Consolas" panose="020B0609020204030204" pitchFamily="49" charset="0"/>
              </a:rPr>
              <a:t>,</a:t>
            </a:r>
            <a:r>
              <a:rPr lang="en-GB" b="1" i="1" dirty="0" err="1">
                <a:solidFill>
                  <a:srgbClr val="2A00FF"/>
                </a:solidFill>
                <a:latin typeface="Consolas" panose="020B0609020204030204" pitchFamily="49" charset="0"/>
              </a:rPr>
              <a:t>"Mike"</a:t>
            </a:r>
            <a:r>
              <a:rPr lang="en-GB" b="1" i="1" dirty="0" err="1">
                <a:solidFill>
                  <a:srgbClr val="000000"/>
                </a:solidFill>
                <a:latin typeface="Consolas" panose="020B0609020204030204" pitchFamily="49" charset="0"/>
              </a:rPr>
              <a:t>,</a:t>
            </a:r>
            <a:r>
              <a:rPr lang="en-GB" b="1" i="1" dirty="0" err="1">
                <a:solidFill>
                  <a:srgbClr val="2A00FF"/>
                </a:solidFill>
                <a:latin typeface="Consolas" panose="020B0609020204030204" pitchFamily="49" charset="0"/>
              </a:rPr>
              <a:t>"Linda</a:t>
            </a:r>
            <a:r>
              <a:rPr lang="en-GB" b="1" i="1" dirty="0">
                <a:solidFill>
                  <a:srgbClr val="2A00FF"/>
                </a:solidFill>
                <a:latin typeface="Consolas" panose="020B0609020204030204" pitchFamily="49" charset="0"/>
              </a:rPr>
              <a:t>"</a:t>
            </a:r>
            <a:r>
              <a:rPr lang="en-GB" b="1" i="1" dirty="0">
                <a:solidFill>
                  <a:srgbClr val="000000"/>
                </a:solidFill>
                <a:latin typeface="Consolas" panose="020B0609020204030204" pitchFamily="49" charset="0"/>
              </a:rPr>
              <a:t>, </a:t>
            </a:r>
            <a:r>
              <a:rPr lang="en-GB" b="1" i="1" dirty="0">
                <a:solidFill>
                  <a:srgbClr val="2A00FF"/>
                </a:solidFill>
                <a:latin typeface="Consolas" panose="020B0609020204030204" pitchFamily="49" charset="0"/>
              </a:rPr>
              <a:t>"Joe"</a:t>
            </a:r>
            <a:r>
              <a:rPr lang="en-GB" b="1" i="1" dirty="0">
                <a:solidFill>
                  <a:srgbClr val="000000"/>
                </a:solidFill>
                <a:latin typeface="Consolas" panose="020B0609020204030204" pitchFamily="49" charset="0"/>
              </a:rPr>
              <a:t>}));</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List class – A few methods</a:t>
            </a:r>
          </a:p>
        </p:txBody>
      </p:sp>
      <p:sp>
        <p:nvSpPr>
          <p:cNvPr id="3" name="Content Placeholder 2"/>
          <p:cNvSpPr>
            <a:spLocks noGrp="1"/>
          </p:cNvSpPr>
          <p:nvPr>
            <p:ph idx="1"/>
          </p:nvPr>
        </p:nvSpPr>
        <p:spPr/>
        <p:txBody>
          <a:bodyPr/>
          <a:lstStyle/>
          <a:p>
            <a:pPr marL="457200" lvl="1" indent="0">
              <a:buNone/>
            </a:pPr>
            <a:endParaRPr lang="en-GB" dirty="0">
              <a:latin typeface="Lucida Console" pitchFamily="49" charset="0"/>
            </a:endParaRPr>
          </a:p>
          <a:p>
            <a:pPr lvl="1"/>
            <a:endParaRPr lang="en-GB" dirty="0">
              <a:latin typeface="Lucida Console" pitchFamily="49" charset="0"/>
            </a:endParaRPr>
          </a:p>
          <a:p>
            <a:pPr lvl="1"/>
            <a:endParaRPr lang="en-GB" dirty="0">
              <a:latin typeface="Lucida Console" pitchFamily="49" charset="0"/>
            </a:endParaRPr>
          </a:p>
          <a:p>
            <a:pPr lvl="1"/>
            <a:endParaRPr lang="en-GB" dirty="0">
              <a:latin typeface="+mn-lt"/>
            </a:endParaRPr>
          </a:p>
          <a:p>
            <a:pPr lvl="1"/>
            <a:endParaRPr lang="en-GB" dirty="0">
              <a:latin typeface="+mn-lt"/>
            </a:endParaRPr>
          </a:p>
          <a:p>
            <a:pPr lvl="1"/>
            <a:endParaRPr lang="en-GB" dirty="0">
              <a:latin typeface="Lucida Console" pitchFamily="49" charset="0"/>
            </a:endParaRPr>
          </a:p>
        </p:txBody>
      </p:sp>
      <p:sp>
        <p:nvSpPr>
          <p:cNvPr id="4" name="Rectangle 5"/>
          <p:cNvSpPr>
            <a:spLocks noChangeArrowheads="1"/>
          </p:cNvSpPr>
          <p:nvPr/>
        </p:nvSpPr>
        <p:spPr bwMode="auto">
          <a:xfrm>
            <a:off x="1885628" y="1326261"/>
            <a:ext cx="7998601" cy="1567096"/>
          </a:xfrm>
          <a:prstGeom prst="rect">
            <a:avLst/>
          </a:prstGeom>
          <a:solidFill>
            <a:schemeClr val="bg1"/>
          </a:solidFill>
          <a:ln w="19050">
            <a:solidFill>
              <a:srgbClr val="004050"/>
            </a:solidFill>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GB" sz="1600" b="1" dirty="0">
                <a:solidFill>
                  <a:srgbClr val="000000"/>
                </a:solidFill>
                <a:latin typeface="Consolas" panose="020B0609020204030204" pitchFamily="49" charset="0"/>
              </a:rPr>
              <a:t>List&lt;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&gt; flavours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&gt;(){ </a:t>
            </a:r>
          </a:p>
          <a:p>
            <a:r>
              <a:rPr lang="en-GB" sz="16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"Strawberry"</a:t>
            </a:r>
            <a:r>
              <a:rPr lang="en-GB" sz="1400" b="1" dirty="0">
                <a:solidFill>
                  <a:srgbClr val="000000"/>
                </a:solidFill>
                <a:latin typeface="Consolas" panose="020B0609020204030204" pitchFamily="49" charset="0"/>
              </a:rPr>
              <a:t>,</a:t>
            </a:r>
            <a:r>
              <a:rPr lang="en-GB" sz="1400" b="1" dirty="0">
                <a:solidFill>
                  <a:srgbClr val="A31515"/>
                </a:solidFill>
                <a:latin typeface="Consolas" panose="020B0609020204030204" pitchFamily="49" charset="0"/>
              </a:rPr>
              <a:t> "Orange"</a:t>
            </a:r>
            <a:r>
              <a:rPr lang="en-GB" sz="14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"Apple"</a:t>
            </a:r>
            <a:r>
              <a:rPr lang="en-GB" sz="14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"Vanilla"</a:t>
            </a:r>
            <a:r>
              <a:rPr lang="en-GB" sz="14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"Chocolate"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r>
              <a:rPr lang="en-GB" sz="1600" b="1" dirty="0" err="1">
                <a:solidFill>
                  <a:srgbClr val="000000"/>
                </a:solidFill>
                <a:latin typeface="Consolas" panose="020B0609020204030204" pitchFamily="49" charset="0"/>
              </a:rPr>
              <a:t>flavours.Sort</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err="1">
                <a:solidFill>
                  <a:srgbClr val="000000"/>
                </a:solidFill>
                <a:latin typeface="Consolas" panose="020B0609020204030204" pitchFamily="49" charset="0"/>
              </a:rPr>
              <a:t>flavours.Reverse</a:t>
            </a:r>
            <a:r>
              <a:rPr lang="en-GB" sz="1600" b="1" dirty="0">
                <a:solidFill>
                  <a:srgbClr val="000000"/>
                </a:solidFill>
                <a:latin typeface="Consolas" panose="020B0609020204030204" pitchFamily="49" charset="0"/>
              </a:rPr>
              <a:t>();</a:t>
            </a:r>
            <a:endParaRPr lang="en-GB" sz="1600" b="1" dirty="0"/>
          </a:p>
        </p:txBody>
      </p:sp>
      <p:sp>
        <p:nvSpPr>
          <p:cNvPr id="13" name="Rectangle 12"/>
          <p:cNvSpPr/>
          <p:nvPr/>
        </p:nvSpPr>
        <p:spPr>
          <a:xfrm>
            <a:off x="1885627" y="3170017"/>
            <a:ext cx="7998601"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List&lt;</a:t>
            </a:r>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&gt; numbers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&gt;() { 1.2, 4.8, 8.9, 3.7, 1.5 };</a:t>
            </a:r>
          </a:p>
          <a:p>
            <a:endParaRPr lang="en-GB" sz="1600" b="1" dirty="0">
              <a:solidFill>
                <a:srgbClr val="0000FF"/>
              </a:solidFill>
              <a:latin typeface="Consolas" panose="020B0609020204030204" pitchFamily="49" charset="0"/>
            </a:endParaRPr>
          </a:p>
          <a:p>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max = </a:t>
            </a:r>
            <a:r>
              <a:rPr lang="en-GB" sz="1600" b="1" dirty="0" err="1">
                <a:solidFill>
                  <a:srgbClr val="000000"/>
                </a:solidFill>
                <a:latin typeface="Consolas" panose="020B0609020204030204" pitchFamily="49" charset="0"/>
              </a:rPr>
              <a:t>numbers.Max</a:t>
            </a:r>
            <a:r>
              <a:rPr lang="en-GB" sz="1600" b="1" dirty="0">
                <a:solidFill>
                  <a:srgbClr val="000000"/>
                </a:solidFill>
                <a:latin typeface="Consolas" panose="020B0609020204030204" pitchFamily="49" charset="0"/>
              </a:rPr>
              <a:t>();</a:t>
            </a:r>
          </a:p>
          <a:p>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min = </a:t>
            </a:r>
            <a:r>
              <a:rPr lang="en-GB" sz="1600" b="1" dirty="0" err="1">
                <a:solidFill>
                  <a:srgbClr val="000000"/>
                </a:solidFill>
                <a:latin typeface="Consolas" panose="020B0609020204030204" pitchFamily="49" charset="0"/>
              </a:rPr>
              <a:t>numbers.Min</a:t>
            </a:r>
            <a:r>
              <a:rPr lang="en-GB" sz="1600" b="1" dirty="0">
                <a:solidFill>
                  <a:srgbClr val="000000"/>
                </a:solidFill>
                <a:latin typeface="Consolas" panose="020B0609020204030204" pitchFamily="49" charset="0"/>
              </a:rPr>
              <a:t>();</a:t>
            </a:r>
          </a:p>
          <a:p>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avg</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numbers.Average</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err="1">
                <a:solidFill>
                  <a:srgbClr val="000000"/>
                </a:solidFill>
                <a:latin typeface="Consolas" panose="020B0609020204030204" pitchFamily="49" charset="0"/>
              </a:rPr>
              <a:t>Console.WriteLine</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a:t>
            </a:r>
            <a:r>
              <a:rPr lang="en-GB" sz="1600" b="1" dirty="0">
                <a:solidFill>
                  <a:srgbClr val="000000"/>
                </a:solidFill>
                <a:latin typeface="Consolas" panose="020B0609020204030204" pitchFamily="49" charset="0"/>
              </a:rPr>
              <a:t>{min}</a:t>
            </a:r>
            <a:r>
              <a:rPr lang="en-GB" sz="1600" b="1" dirty="0">
                <a:solidFill>
                  <a:srgbClr val="A31515"/>
                </a:solidFill>
                <a:latin typeface="Consolas" panose="020B0609020204030204" pitchFamily="49" charset="0"/>
              </a:rPr>
              <a:t> </a:t>
            </a:r>
            <a:r>
              <a:rPr lang="en-GB" sz="1600" b="1" dirty="0">
                <a:solidFill>
                  <a:srgbClr val="000000"/>
                </a:solidFill>
                <a:latin typeface="Consolas" panose="020B0609020204030204" pitchFamily="49" charset="0"/>
              </a:rPr>
              <a:t>{max}</a:t>
            </a:r>
            <a:r>
              <a:rPr lang="en-GB" sz="1600" b="1" dirty="0">
                <a:solidFill>
                  <a:srgbClr val="A31515"/>
                </a:solidFill>
                <a:latin typeface="Consolas" panose="020B0609020204030204" pitchFamily="49" charset="0"/>
              </a:rPr>
              <a:t> </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avg</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a:t>
            </a:r>
            <a:r>
              <a:rPr lang="en-GB" sz="1600" b="1" dirty="0">
                <a:solidFill>
                  <a:srgbClr val="000000"/>
                </a:solidFill>
                <a:latin typeface="Consolas" panose="020B0609020204030204" pitchFamily="49" charset="0"/>
              </a:rPr>
              <a:t>);</a:t>
            </a:r>
          </a:p>
        </p:txBody>
      </p:sp>
      <p:sp>
        <p:nvSpPr>
          <p:cNvPr id="14" name="Rectangle 13"/>
          <p:cNvSpPr/>
          <p:nvPr/>
        </p:nvSpPr>
        <p:spPr>
          <a:xfrm>
            <a:off x="4211551" y="2153602"/>
            <a:ext cx="4241867" cy="307777"/>
          </a:xfrm>
          <a:prstGeom prst="rect">
            <a:avLst/>
          </a:prstGeom>
          <a:solidFill>
            <a:srgbClr val="09EDB8">
              <a:alpha val="50000"/>
            </a:srgbClr>
          </a:solidFill>
          <a:ln>
            <a:solidFill>
              <a:schemeClr val="tx1"/>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GB" sz="1400" dirty="0"/>
              <a:t>Apple, Chocolate, Orange, Strawberry, Vanilla</a:t>
            </a:r>
          </a:p>
        </p:txBody>
      </p:sp>
      <p:sp>
        <p:nvSpPr>
          <p:cNvPr id="15" name="Rectangle 14"/>
          <p:cNvSpPr/>
          <p:nvPr/>
        </p:nvSpPr>
        <p:spPr>
          <a:xfrm>
            <a:off x="4211551" y="2541902"/>
            <a:ext cx="4241867" cy="307777"/>
          </a:xfrm>
          <a:prstGeom prst="rect">
            <a:avLst/>
          </a:prstGeom>
          <a:solidFill>
            <a:srgbClr val="09EDB8">
              <a:alpha val="50000"/>
            </a:srgbClr>
          </a:solidFill>
          <a:ln>
            <a:solidFill>
              <a:schemeClr val="tx1"/>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GB" sz="1400" dirty="0"/>
              <a:t>Vanilla, Strawberry, Orange, Chocolate, Apple</a:t>
            </a:r>
          </a:p>
        </p:txBody>
      </p:sp>
      <p:sp>
        <p:nvSpPr>
          <p:cNvPr id="16" name="Rectangle 15"/>
          <p:cNvSpPr/>
          <p:nvPr/>
        </p:nvSpPr>
        <p:spPr>
          <a:xfrm>
            <a:off x="6513528" y="4606795"/>
            <a:ext cx="1354858" cy="330603"/>
          </a:xfrm>
          <a:prstGeom prst="rect">
            <a:avLst/>
          </a:prstGeom>
          <a:solidFill>
            <a:srgbClr val="09EDB8">
              <a:alpha val="50000"/>
            </a:srgbClr>
          </a:solidFill>
          <a:ln>
            <a:solidFill>
              <a:schemeClr val="tx1"/>
            </a:solidFill>
          </a:ln>
        </p:spPr>
        <p:style>
          <a:lnRef idx="2">
            <a:schemeClr val="accent2"/>
          </a:lnRef>
          <a:fillRef idx="1">
            <a:schemeClr val="lt1"/>
          </a:fillRef>
          <a:effectRef idx="0">
            <a:schemeClr val="accent2"/>
          </a:effectRef>
          <a:fontRef idx="minor">
            <a:schemeClr val="dk1"/>
          </a:fontRef>
        </p:style>
        <p:txBody>
          <a:bodyPr wrap="none">
            <a:spAutoFit/>
          </a:bodyPr>
          <a:lstStyle/>
          <a:p>
            <a:pPr>
              <a:lnSpc>
                <a:spcPct val="120000"/>
              </a:lnSpc>
            </a:pPr>
            <a:r>
              <a:rPr lang="en-GB" sz="1400" dirty="0"/>
              <a:t>1.2   8.9    4.02</a:t>
            </a:r>
          </a:p>
        </p:txBody>
      </p:sp>
    </p:spTree>
    <p:extLst>
      <p:ext uri="{BB962C8B-B14F-4D97-AF65-F5344CB8AC3E}">
        <p14:creationId xmlns:p14="http://schemas.microsoft.com/office/powerpoint/2010/main" val="124216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8400" y="561600"/>
            <a:ext cx="8786874" cy="500400"/>
          </a:xfrm>
        </p:spPr>
        <p:txBody>
          <a:bodyPr/>
          <a:lstStyle/>
          <a:p>
            <a:pPr eaLnBrk="1" hangingPunct="1"/>
            <a:r>
              <a:rPr lang="en-GB" dirty="0"/>
              <a:t>Java: Usage of </a:t>
            </a:r>
            <a:r>
              <a:rPr lang="en-GB" dirty="0" err="1"/>
              <a:t>HashMap</a:t>
            </a:r>
            <a:r>
              <a:rPr lang="en-GB" dirty="0"/>
              <a:t>&lt;K, V&gt; </a:t>
            </a:r>
          </a:p>
        </p:txBody>
      </p:sp>
      <p:sp>
        <p:nvSpPr>
          <p:cNvPr id="15363" name="Rectangle 3"/>
          <p:cNvSpPr>
            <a:spLocks noGrp="1" noChangeArrowheads="1"/>
          </p:cNvSpPr>
          <p:nvPr>
            <p:ph type="body" idx="1"/>
          </p:nvPr>
        </p:nvSpPr>
        <p:spPr/>
        <p:txBody>
          <a:bodyPr/>
          <a:lstStyle/>
          <a:p>
            <a:r>
              <a:rPr lang="en-GB" b="1" dirty="0"/>
              <a:t>Key/Value pairs, keys must be unique</a:t>
            </a:r>
          </a:p>
          <a:p>
            <a:pPr marL="342900" indent="-342900">
              <a:buFont typeface="Arial" panose="020B0604020202020204" pitchFamily="34" charset="0"/>
              <a:buChar char="•"/>
            </a:pPr>
            <a:r>
              <a:rPr lang="en-GB" dirty="0"/>
              <a:t>Properties include (Enumerable) </a:t>
            </a:r>
            <a:r>
              <a:rPr lang="en-GB" dirty="0">
                <a:latin typeface="Lucida Console" pitchFamily="49" charset="0"/>
              </a:rPr>
              <a:t>.</a:t>
            </a:r>
            <a:r>
              <a:rPr lang="en-GB" dirty="0" err="1">
                <a:latin typeface="Lucida Console" pitchFamily="49" charset="0"/>
              </a:rPr>
              <a:t>keySet</a:t>
            </a:r>
            <a:r>
              <a:rPr lang="en-GB" dirty="0">
                <a:latin typeface="Lucida Console" pitchFamily="49" charset="0"/>
              </a:rPr>
              <a:t>()</a:t>
            </a:r>
            <a:r>
              <a:rPr lang="en-GB" dirty="0"/>
              <a:t>  </a:t>
            </a:r>
            <a:r>
              <a:rPr lang="en-GB" dirty="0">
                <a:latin typeface="Lucida Console" pitchFamily="49" charset="0"/>
              </a:rPr>
              <a:t>&amp; .values()</a:t>
            </a:r>
          </a:p>
          <a:p>
            <a:pPr lvl="2">
              <a:buFontTx/>
              <a:buNone/>
            </a:pPr>
            <a:endParaRPr lang="en-GB" dirty="0"/>
          </a:p>
          <a:p>
            <a:pPr lvl="2">
              <a:buFontTx/>
              <a:buNone/>
            </a:pPr>
            <a:endParaRPr lang="en-GB" dirty="0"/>
          </a:p>
        </p:txBody>
      </p:sp>
      <p:sp>
        <p:nvSpPr>
          <p:cNvPr id="2" name="Rectangle 1"/>
          <p:cNvSpPr/>
          <p:nvPr/>
        </p:nvSpPr>
        <p:spPr>
          <a:xfrm>
            <a:off x="1929429" y="2346373"/>
            <a:ext cx="8472531" cy="3046988"/>
          </a:xfrm>
          <a:prstGeom prst="rect">
            <a:avLst/>
          </a:prstGeom>
          <a:solidFill>
            <a:schemeClr val="bg1"/>
          </a:solidFill>
          <a:ln w="19050">
            <a:solidFill>
              <a:srgbClr val="004050"/>
            </a:solidFill>
          </a:ln>
        </p:spPr>
        <p:txBody>
          <a:bodyPr wrap="square">
            <a:spAutoFit/>
          </a:bodyPr>
          <a:lstStyle/>
          <a:p>
            <a:r>
              <a:rPr lang="en-GB" sz="1600" dirty="0" err="1">
                <a:solidFill>
                  <a:srgbClr val="000000"/>
                </a:solidFill>
                <a:latin typeface="Consolas" panose="020B0609020204030204" pitchFamily="49" charset="0"/>
              </a:rPr>
              <a:t>HashMap</a:t>
            </a:r>
            <a:r>
              <a:rPr lang="en-GB" sz="1600" dirty="0">
                <a:solidFill>
                  <a:srgbClr val="000000"/>
                </a:solidFill>
                <a:latin typeface="Consolas" panose="020B0609020204030204" pitchFamily="49" charset="0"/>
              </a:rPr>
              <a:t>&lt;String, Car&gt; </a:t>
            </a:r>
            <a:r>
              <a:rPr lang="en-GB" sz="1600" dirty="0" err="1">
                <a:solidFill>
                  <a:srgbClr val="6A3E3E"/>
                </a:solidFill>
                <a:latin typeface="Consolas" panose="020B0609020204030204" pitchFamily="49" charset="0"/>
              </a:rPr>
              <a:t>hm</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HashMap</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"BMW"</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key</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.keySet</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.printf</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 drives a %s\n"</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key</a:t>
            </a:r>
            <a:r>
              <a:rPr lang="en-GB" sz="1600" b="1" i="1" dirty="0">
                <a:solidFill>
                  <a:srgbClr val="000000"/>
                </a:solidFill>
                <a:latin typeface="Consolas" panose="020B0609020204030204" pitchFamily="49" charset="0"/>
              </a:rPr>
              <a:t>, </a:t>
            </a:r>
            <a:r>
              <a:rPr lang="en-GB" sz="1600" b="1" i="1" dirty="0" err="1">
                <a:solidFill>
                  <a:srgbClr val="6A3E3E"/>
                </a:solidFill>
                <a:latin typeface="Consolas" panose="020B0609020204030204" pitchFamily="49" charset="0"/>
              </a:rPr>
              <a:t>hm</a:t>
            </a:r>
            <a:r>
              <a:rPr lang="en-GB" sz="1600" b="1" i="1" dirty="0" err="1">
                <a:solidFill>
                  <a:srgbClr val="000000"/>
                </a:solidFill>
                <a:latin typeface="Consolas" panose="020B0609020204030204" pitchFamily="49" charset="0"/>
              </a:rPr>
              <a:t>.get</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key</a:t>
            </a:r>
            <a:r>
              <a:rPr lang="en-GB" sz="1600" b="1" i="1" dirty="0">
                <a:solidFill>
                  <a:srgbClr val="000000"/>
                </a:solidFill>
                <a:latin typeface="Consolas" panose="020B0609020204030204" pitchFamily="49" charset="0"/>
              </a:rPr>
              <a:t>).</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(Car </a:t>
            </a:r>
            <a:r>
              <a:rPr lang="en-GB" sz="1600" b="1" dirty="0" err="1">
                <a:solidFill>
                  <a:srgbClr val="6A3E3E"/>
                </a:solidFill>
                <a:latin typeface="Consolas" panose="020B0609020204030204" pitchFamily="49" charset="0"/>
              </a:rPr>
              <a:t>car</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.values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3" name="Rectangle 2"/>
          <p:cNvSpPr/>
          <p:nvPr/>
        </p:nvSpPr>
        <p:spPr>
          <a:xfrm>
            <a:off x="7674634" y="2952845"/>
            <a:ext cx="2251494" cy="523220"/>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Joe drives a BMW</a:t>
            </a:r>
          </a:p>
          <a:p>
            <a:r>
              <a:rPr lang="en-GB" sz="1400" dirty="0">
                <a:solidFill>
                  <a:srgbClr val="004050"/>
                </a:solidFill>
                <a:latin typeface="Consolas" panose="020B0609020204030204" pitchFamily="49" charset="0"/>
              </a:rPr>
              <a:t>Sam drives a Ford</a:t>
            </a:r>
          </a:p>
        </p:txBody>
      </p:sp>
      <p:sp>
        <p:nvSpPr>
          <p:cNvPr id="11" name="Rectangle 10"/>
          <p:cNvSpPr/>
          <p:nvPr/>
        </p:nvSpPr>
        <p:spPr>
          <a:xfrm>
            <a:off x="7674635" y="4586630"/>
            <a:ext cx="1095555" cy="523220"/>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BMW</a:t>
            </a:r>
          </a:p>
          <a:p>
            <a:r>
              <a:rPr lang="en-GB" sz="1400" dirty="0">
                <a:solidFill>
                  <a:srgbClr val="004050"/>
                </a:solidFill>
                <a:latin typeface="Consolas" panose="020B0609020204030204" pitchFamily="49" charset="0"/>
              </a:rPr>
              <a:t>Ford</a:t>
            </a:r>
          </a:p>
        </p:txBody>
      </p:sp>
      <p:sp>
        <p:nvSpPr>
          <p:cNvPr id="4" name="Rectangle 3"/>
          <p:cNvSpPr/>
          <p:nvPr/>
        </p:nvSpPr>
        <p:spPr>
          <a:xfrm>
            <a:off x="1929428" y="5632161"/>
            <a:ext cx="5287992" cy="584775"/>
          </a:xfrm>
          <a:prstGeom prst="rect">
            <a:avLst/>
          </a:prstGeom>
          <a:solidFill>
            <a:schemeClr val="bg1"/>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if</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.containsKey</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"Ferrari"</a:t>
            </a:r>
            <a:r>
              <a:rPr lang="en-GB" sz="1600" b="1" dirty="0">
                <a:solidFill>
                  <a:srgbClr val="000000"/>
                </a:solidFill>
                <a:latin typeface="Consolas" panose="020B0609020204030204" pitchFamily="49" charset="0"/>
              </a:rPr>
              <a:t>));</a:t>
            </a:r>
          </a:p>
        </p:txBody>
      </p:sp>
      <p:sp>
        <p:nvSpPr>
          <p:cNvPr id="5" name="Rounded Rectangular Callout 4"/>
          <p:cNvSpPr/>
          <p:nvPr/>
        </p:nvSpPr>
        <p:spPr>
          <a:xfrm>
            <a:off x="7381337" y="5632161"/>
            <a:ext cx="2251494" cy="624439"/>
          </a:xfrm>
          <a:prstGeom prst="wedgeRoundRectCallout">
            <a:avLst>
              <a:gd name="adj1" fmla="val -56258"/>
              <a:gd name="adj2" fmla="val 15521"/>
              <a:gd name="adj3" fmla="val 16667"/>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4050"/>
                </a:solidFill>
                <a:cs typeface="Arial" pitchFamily="34" charset="0"/>
              </a:rPr>
              <a:t>Searching and </a:t>
            </a:r>
            <a:br>
              <a:rPr lang="en-GB" sz="1600" dirty="0">
                <a:solidFill>
                  <a:srgbClr val="004050"/>
                </a:solidFill>
                <a:cs typeface="Arial" pitchFamily="34" charset="0"/>
              </a:rPr>
            </a:br>
            <a:r>
              <a:rPr lang="en-GB" sz="1600" dirty="0">
                <a:solidFill>
                  <a:srgbClr val="004050"/>
                </a:solidFill>
                <a:cs typeface="Arial" pitchFamily="34" charset="0"/>
              </a:rPr>
              <a:t>replacing an item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C# Dictionary&lt;</a:t>
            </a:r>
            <a:r>
              <a:rPr lang="en-GB" dirty="0" err="1"/>
              <a:t>TKey</a:t>
            </a:r>
            <a:r>
              <a:rPr lang="en-GB" dirty="0"/>
              <a:t>, TValue&gt; (1)</a:t>
            </a:r>
          </a:p>
        </p:txBody>
      </p:sp>
      <p:sp>
        <p:nvSpPr>
          <p:cNvPr id="15363" name="Rectangle 3"/>
          <p:cNvSpPr>
            <a:spLocks noGrp="1" noChangeArrowheads="1"/>
          </p:cNvSpPr>
          <p:nvPr>
            <p:ph type="body" idx="1"/>
          </p:nvPr>
        </p:nvSpPr>
        <p:spPr>
          <a:xfrm>
            <a:off x="341273" y="1368256"/>
            <a:ext cx="10880910" cy="712558"/>
          </a:xfrm>
        </p:spPr>
        <p:txBody>
          <a:bodyPr/>
          <a:lstStyle/>
          <a:p>
            <a:r>
              <a:rPr lang="en-GB" b="1" dirty="0"/>
              <a:t>Key/Value pairs, keys must be unique</a:t>
            </a:r>
          </a:p>
          <a:p>
            <a:pPr marL="342900" indent="-342900">
              <a:buFont typeface="Arial" panose="020B0604020202020204" pitchFamily="34" charset="0"/>
              <a:buChar char="•"/>
            </a:pPr>
            <a:r>
              <a:rPr lang="en-GB" dirty="0"/>
              <a:t>Properties include (Enumerable) </a:t>
            </a:r>
            <a:r>
              <a:rPr lang="en-GB" dirty="0">
                <a:latin typeface="Lucida Console" pitchFamily="49" charset="0"/>
              </a:rPr>
              <a:t>.Keys</a:t>
            </a:r>
            <a:r>
              <a:rPr lang="en-GB" dirty="0"/>
              <a:t>  </a:t>
            </a:r>
            <a:r>
              <a:rPr lang="en-GB" dirty="0">
                <a:latin typeface="Lucida Console" pitchFamily="49" charset="0"/>
              </a:rPr>
              <a:t>&amp; .Values</a:t>
            </a:r>
          </a:p>
          <a:p>
            <a:pPr lvl="2">
              <a:buFontTx/>
              <a:buNone/>
            </a:pPr>
            <a:endParaRPr lang="en-GB" dirty="0"/>
          </a:p>
          <a:p>
            <a:pPr lvl="2">
              <a:buFontTx/>
              <a:buNone/>
            </a:pPr>
            <a:endParaRPr lang="en-GB" dirty="0"/>
          </a:p>
        </p:txBody>
      </p:sp>
      <p:sp>
        <p:nvSpPr>
          <p:cNvPr id="2" name="Rectangle 1"/>
          <p:cNvSpPr/>
          <p:nvPr/>
        </p:nvSpPr>
        <p:spPr>
          <a:xfrm>
            <a:off x="1788029" y="2186786"/>
            <a:ext cx="8478911" cy="337651"/>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2B91AF"/>
                </a:solidFill>
                <a:highlight>
                  <a:srgbClr val="FFFFFF"/>
                </a:highlight>
                <a:latin typeface="Consolas" panose="020B0609020204030204" pitchFamily="49" charset="0"/>
              </a:rPr>
              <a:t>Dictionary</a:t>
            </a:r>
            <a:r>
              <a:rPr lang="en-GB" sz="1600" dirty="0">
                <a:solidFill>
                  <a:srgbClr val="000000"/>
                </a:solidFill>
                <a:highlight>
                  <a:srgbClr val="FFFFFF"/>
                </a:highlight>
                <a:latin typeface="Consolas" panose="020B0609020204030204" pitchFamily="49" charset="0"/>
              </a:rPr>
              <a:t>&lt;</a:t>
            </a:r>
            <a:r>
              <a:rPr lang="en-GB" sz="1600" dirty="0">
                <a:solidFill>
                  <a:srgbClr val="0000FF"/>
                </a:solidFill>
                <a:highlight>
                  <a:srgbClr val="FFFFFF"/>
                </a:highlight>
                <a:latin typeface="Consolas" panose="020B0609020204030204" pitchFamily="49" charset="0"/>
              </a:rPr>
              <a:t>string</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Car</a:t>
            </a:r>
            <a:r>
              <a:rPr lang="en-GB" sz="1600" dirty="0">
                <a:solidFill>
                  <a:srgbClr val="000000"/>
                </a:solidFill>
                <a:highlight>
                  <a:srgbClr val="FFFFFF"/>
                </a:highlight>
                <a:latin typeface="Consolas" panose="020B0609020204030204" pitchFamily="49" charset="0"/>
              </a:rPr>
              <a:t>&gt; </a:t>
            </a:r>
            <a:r>
              <a:rPr lang="en-GB" sz="1600" dirty="0" err="1">
                <a:solidFill>
                  <a:srgbClr val="000000"/>
                </a:solidFill>
                <a:highlight>
                  <a:srgbClr val="FFFFFF"/>
                </a:highlight>
                <a:latin typeface="Consolas" panose="020B0609020204030204" pitchFamily="49" charset="0"/>
              </a:rPr>
              <a:t>CarPool</a:t>
            </a:r>
            <a:r>
              <a:rPr lang="en-GB" sz="1600" dirty="0">
                <a:solidFill>
                  <a:srgbClr val="000000"/>
                </a:solidFill>
                <a:highlight>
                  <a:srgbClr val="FFFFFF"/>
                </a:highlight>
                <a:latin typeface="Consolas" panose="020B0609020204030204" pitchFamily="49" charset="0"/>
              </a:rPr>
              <a:t> = </a:t>
            </a:r>
            <a:r>
              <a:rPr lang="en-GB" sz="1600" dirty="0">
                <a:solidFill>
                  <a:srgbClr val="0000FF"/>
                </a:solidFill>
                <a:highlight>
                  <a:srgbClr val="FFFFFF"/>
                </a:highlight>
                <a:latin typeface="Consolas" panose="020B0609020204030204" pitchFamily="49" charset="0"/>
              </a:rPr>
              <a:t>new</a:t>
            </a:r>
            <a:r>
              <a:rPr lang="en-GB" sz="1600" dirty="0">
                <a:solidFill>
                  <a:srgbClr val="000000"/>
                </a:solidFill>
                <a:highlight>
                  <a:srgbClr val="FFFFFF"/>
                </a:highlight>
                <a:latin typeface="Consolas" panose="020B0609020204030204" pitchFamily="49" charset="0"/>
              </a:rPr>
              <a:t> </a:t>
            </a:r>
            <a:r>
              <a:rPr lang="en-GB" sz="1600" dirty="0">
                <a:solidFill>
                  <a:srgbClr val="2B91AF"/>
                </a:solidFill>
                <a:highlight>
                  <a:srgbClr val="FFFFFF"/>
                </a:highlight>
                <a:latin typeface="Consolas" panose="020B0609020204030204" pitchFamily="49" charset="0"/>
              </a:rPr>
              <a:t>Dictionary</a:t>
            </a:r>
            <a:r>
              <a:rPr lang="en-GB" sz="1600" dirty="0">
                <a:solidFill>
                  <a:srgbClr val="000000"/>
                </a:solidFill>
                <a:highlight>
                  <a:srgbClr val="FFFFFF"/>
                </a:highlight>
                <a:latin typeface="Consolas" panose="020B0609020204030204" pitchFamily="49" charset="0"/>
              </a:rPr>
              <a:t>&lt;</a:t>
            </a:r>
            <a:r>
              <a:rPr lang="en-GB" sz="1600" dirty="0">
                <a:solidFill>
                  <a:srgbClr val="0000FF"/>
                </a:solidFill>
                <a:highlight>
                  <a:srgbClr val="FFFFFF"/>
                </a:highlight>
                <a:latin typeface="Consolas" panose="020B0609020204030204" pitchFamily="49" charset="0"/>
              </a:rPr>
              <a:t>string</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Car</a:t>
            </a:r>
            <a:r>
              <a:rPr lang="en-GB" sz="1600" dirty="0">
                <a:solidFill>
                  <a:srgbClr val="000000"/>
                </a:solidFill>
                <a:highlight>
                  <a:srgbClr val="FFFFFF"/>
                </a:highlight>
                <a:latin typeface="Consolas" panose="020B0609020204030204" pitchFamily="49" charset="0"/>
              </a:rPr>
              <a:t>&gt;();</a:t>
            </a:r>
            <a:endParaRPr lang="en-GB" sz="1600" dirty="0"/>
          </a:p>
        </p:txBody>
      </p:sp>
      <p:sp>
        <p:nvSpPr>
          <p:cNvPr id="3" name="Rectangle 2"/>
          <p:cNvSpPr/>
          <p:nvPr/>
        </p:nvSpPr>
        <p:spPr>
          <a:xfrm>
            <a:off x="1788030" y="2630409"/>
            <a:ext cx="8478912" cy="230216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"London"</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"International House E1W"</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"Leeds"</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"Leeds Brown Lane West"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"Manchester"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"Manchester Oxford Street"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"Newcastle"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"Newcastle St James Gate"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"Birmingham"</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"Birmingham Crowne Plaza"</a:t>
            </a:r>
            <a:r>
              <a:rPr lang="en-GB"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"Aberdeen"</a:t>
            </a:r>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"214 Union Street, AB10 1TL"</a:t>
            </a:r>
            <a:r>
              <a:rPr lang="de-DE"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4" name="Oval Callout 3"/>
          <p:cNvSpPr/>
          <p:nvPr/>
        </p:nvSpPr>
        <p:spPr>
          <a:xfrm>
            <a:off x="8014450" y="3161657"/>
            <a:ext cx="2437835" cy="880352"/>
          </a:xfrm>
          <a:prstGeom prst="wedgeEllipseCallout">
            <a:avLst>
              <a:gd name="adj1" fmla="val -44263"/>
              <a:gd name="adj2" fmla="val -59371"/>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Declaration and initialisation</a:t>
            </a:r>
          </a:p>
        </p:txBody>
      </p:sp>
      <p:grpSp>
        <p:nvGrpSpPr>
          <p:cNvPr id="11" name="Group 10"/>
          <p:cNvGrpSpPr/>
          <p:nvPr/>
        </p:nvGrpSpPr>
        <p:grpSpPr>
          <a:xfrm>
            <a:off x="2981078" y="4597043"/>
            <a:ext cx="614271" cy="559379"/>
            <a:chOff x="1417888" y="4875555"/>
            <a:chExt cx="614271" cy="560874"/>
          </a:xfrm>
        </p:grpSpPr>
        <p:sp>
          <p:nvSpPr>
            <p:cNvPr id="9" name="Up Arrow 8"/>
            <p:cNvSpPr/>
            <p:nvPr/>
          </p:nvSpPr>
          <p:spPr>
            <a:xfrm>
              <a:off x="1560628" y="4875555"/>
              <a:ext cx="313764" cy="311111"/>
            </a:xfrm>
            <a:prstGeom prst="up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0" name="TextBox 9"/>
            <p:cNvSpPr txBox="1"/>
            <p:nvPr/>
          </p:nvSpPr>
          <p:spPr>
            <a:xfrm>
              <a:off x="1417888" y="5127829"/>
              <a:ext cx="614271" cy="308600"/>
            </a:xfrm>
            <a:prstGeom prst="rect">
              <a:avLst/>
            </a:prstGeom>
            <a:solidFill>
              <a:srgbClr val="09EDB8"/>
            </a:solidFill>
            <a:ln w="19050">
              <a:solidFill>
                <a:srgbClr val="004050"/>
              </a:solidFill>
            </a:ln>
          </p:spPr>
          <p:txBody>
            <a:bodyPr wrap="none" rtlCol="0">
              <a:spAutoFit/>
            </a:bodyPr>
            <a:lstStyle/>
            <a:p>
              <a:r>
                <a:rPr lang="en-GB" sz="1400" b="1" dirty="0">
                  <a:solidFill>
                    <a:srgbClr val="004050"/>
                  </a:solidFill>
                  <a:latin typeface="Courier New" pitchFamily="49" charset="0"/>
                  <a:cs typeface="Courier New" pitchFamily="49" charset="0"/>
                </a:rPr>
                <a:t>Keys</a:t>
              </a:r>
            </a:p>
          </p:txBody>
        </p:sp>
      </p:grpSp>
      <p:grpSp>
        <p:nvGrpSpPr>
          <p:cNvPr id="21" name="Group 20"/>
          <p:cNvGrpSpPr/>
          <p:nvPr/>
        </p:nvGrpSpPr>
        <p:grpSpPr>
          <a:xfrm>
            <a:off x="5648458" y="4601143"/>
            <a:ext cx="829073" cy="572442"/>
            <a:chOff x="1417888" y="4875555"/>
            <a:chExt cx="829073" cy="573972"/>
          </a:xfrm>
        </p:grpSpPr>
        <p:sp>
          <p:nvSpPr>
            <p:cNvPr id="22" name="Up Arrow 21"/>
            <p:cNvSpPr/>
            <p:nvPr/>
          </p:nvSpPr>
          <p:spPr>
            <a:xfrm>
              <a:off x="1668698" y="4875555"/>
              <a:ext cx="313764" cy="311111"/>
            </a:xfrm>
            <a:prstGeom prst="up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3" name="TextBox 22"/>
            <p:cNvSpPr txBox="1"/>
            <p:nvPr/>
          </p:nvSpPr>
          <p:spPr>
            <a:xfrm>
              <a:off x="1417888" y="5140927"/>
              <a:ext cx="829073" cy="308600"/>
            </a:xfrm>
            <a:prstGeom prst="rect">
              <a:avLst/>
            </a:prstGeom>
            <a:solidFill>
              <a:srgbClr val="09EDB8"/>
            </a:solidFill>
            <a:ln w="19050">
              <a:solidFill>
                <a:srgbClr val="004050"/>
              </a:solidFill>
            </a:ln>
          </p:spPr>
          <p:txBody>
            <a:bodyPr wrap="none" rtlCol="0">
              <a:spAutoFit/>
            </a:bodyPr>
            <a:lstStyle/>
            <a:p>
              <a:r>
                <a:rPr lang="en-GB" sz="1400" b="1" dirty="0">
                  <a:solidFill>
                    <a:srgbClr val="004050"/>
                  </a:solidFill>
                  <a:latin typeface="Courier New" pitchFamily="49" charset="0"/>
                  <a:cs typeface="Courier New" pitchFamily="49" charset="0"/>
                </a:rPr>
                <a:t>Values</a:t>
              </a:r>
            </a:p>
          </p:txBody>
        </p:sp>
      </p:grpSp>
      <p:grpSp>
        <p:nvGrpSpPr>
          <p:cNvPr id="14" name="Group 13"/>
          <p:cNvGrpSpPr/>
          <p:nvPr/>
        </p:nvGrpSpPr>
        <p:grpSpPr>
          <a:xfrm>
            <a:off x="1837769" y="5216390"/>
            <a:ext cx="8429174" cy="1565475"/>
            <a:chOff x="313769" y="5072699"/>
            <a:chExt cx="8429174" cy="1569660"/>
          </a:xfrm>
          <a:solidFill>
            <a:schemeClr val="bg1"/>
          </a:solidFill>
        </p:grpSpPr>
        <p:sp>
          <p:nvSpPr>
            <p:cNvPr id="12" name="Rectangle 11"/>
            <p:cNvSpPr/>
            <p:nvPr/>
          </p:nvSpPr>
          <p:spPr>
            <a:xfrm>
              <a:off x="313769" y="5072699"/>
              <a:ext cx="8429174" cy="1569660"/>
            </a:xfrm>
            <a:prstGeom prst="rect">
              <a:avLst/>
            </a:prstGeom>
            <a:grp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a:solidFill>
                    <a:srgbClr val="0000FF"/>
                  </a:solidFill>
                  <a:latin typeface="Consolas" panose="020B0609020204030204" pitchFamily="49" charset="0"/>
                </a:rPr>
                <a:t>foreach</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var</a:t>
              </a:r>
              <a:r>
                <a:rPr lang="en-GB" sz="1600" dirty="0">
                  <a:solidFill>
                    <a:srgbClr val="000000"/>
                  </a:solidFill>
                  <a:latin typeface="Consolas" panose="020B0609020204030204" pitchFamily="49" charset="0"/>
                </a:rPr>
                <a:t> city </a:t>
              </a:r>
              <a:r>
                <a:rPr lang="en-GB" sz="1600" dirty="0">
                  <a:solidFill>
                    <a:srgbClr val="0000FF"/>
                  </a:solidFill>
                  <a:latin typeface="Consolas" panose="020B0609020204030204" pitchFamily="49" charset="0"/>
                </a:rPr>
                <a:t>in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QA_locations.Keys</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(city);</a:t>
              </a:r>
            </a:p>
            <a:p>
              <a:r>
                <a:rPr lang="en-GB" sz="1600" dirty="0">
                  <a:solidFill>
                    <a:srgbClr val="000000"/>
                  </a:solidFill>
                  <a:latin typeface="Consolas" panose="020B0609020204030204" pitchFamily="49" charset="0"/>
                </a:rPr>
                <a:t>}</a:t>
              </a:r>
            </a:p>
            <a:p>
              <a:r>
                <a:rPr lang="en-GB" sz="1600" dirty="0" err="1">
                  <a:solidFill>
                    <a:srgbClr val="0000FF"/>
                  </a:solidFill>
                  <a:latin typeface="Consolas" panose="020B0609020204030204" pitchFamily="49" charset="0"/>
                </a:rPr>
                <a:t>foreach</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var</a:t>
              </a:r>
              <a:r>
                <a:rPr lang="en-GB" sz="1600" dirty="0">
                  <a:solidFill>
                    <a:srgbClr val="000000"/>
                  </a:solidFill>
                  <a:latin typeface="Consolas" panose="020B0609020204030204" pitchFamily="49" charset="0"/>
                </a:rPr>
                <a:t> address </a:t>
              </a:r>
              <a:r>
                <a:rPr lang="en-GB" sz="1600" dirty="0">
                  <a:solidFill>
                    <a:srgbClr val="0000FF"/>
                  </a:solidFill>
                  <a:latin typeface="Consolas" panose="020B0609020204030204" pitchFamily="49" charset="0"/>
                </a:rPr>
                <a:t>in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QA_locations.Values</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(address);</a:t>
              </a:r>
            </a:p>
            <a:p>
              <a:r>
                <a:rPr lang="en-GB" sz="1600" dirty="0">
                  <a:solidFill>
                    <a:srgbClr val="000000"/>
                  </a:solidFill>
                  <a:latin typeface="Consolas" panose="020B0609020204030204" pitchFamily="49" charset="0"/>
                </a:rPr>
                <a:t>}</a:t>
              </a:r>
            </a:p>
          </p:txBody>
        </p:sp>
        <p:sp>
          <p:nvSpPr>
            <p:cNvPr id="13" name="Oval Callout 12"/>
            <p:cNvSpPr/>
            <p:nvPr/>
          </p:nvSpPr>
          <p:spPr>
            <a:xfrm>
              <a:off x="5647770" y="5352780"/>
              <a:ext cx="1946104" cy="658280"/>
            </a:xfrm>
            <a:prstGeom prst="wedgeEllipseCallout">
              <a:avLst>
                <a:gd name="adj1" fmla="val -56654"/>
                <a:gd name="adj2" fmla="val 16808"/>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004050"/>
                  </a:solidFill>
                </a:rPr>
                <a:t>Enumerable</a:t>
              </a:r>
            </a:p>
          </p:txBody>
        </p:sp>
      </p:grpSp>
    </p:spTree>
    <p:extLst>
      <p:ext uri="{BB962C8B-B14F-4D97-AF65-F5344CB8AC3E}">
        <p14:creationId xmlns:p14="http://schemas.microsoft.com/office/powerpoint/2010/main" val="392544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GB" dirty="0"/>
              <a:t>C#: Getting values and setting Values</a:t>
            </a:r>
          </a:p>
        </p:txBody>
      </p:sp>
      <p:sp>
        <p:nvSpPr>
          <p:cNvPr id="15363" name="Rectangle 3"/>
          <p:cNvSpPr>
            <a:spLocks noGrp="1" noChangeArrowheads="1"/>
          </p:cNvSpPr>
          <p:nvPr>
            <p:ph type="body" idx="1"/>
          </p:nvPr>
        </p:nvSpPr>
        <p:spPr>
          <a:xfrm>
            <a:off x="1666844" y="1334894"/>
            <a:ext cx="8786874" cy="5216400"/>
          </a:xfrm>
        </p:spPr>
        <p:txBody>
          <a:bodyPr/>
          <a:lstStyle/>
          <a:p>
            <a:pPr lvl="2">
              <a:buFontTx/>
              <a:buNone/>
            </a:pPr>
            <a:endParaRPr lang="en-GB" dirty="0"/>
          </a:p>
          <a:p>
            <a:pPr lvl="2">
              <a:buFontTx/>
              <a:buNone/>
            </a:pPr>
            <a:endParaRPr lang="en-GB" dirty="0"/>
          </a:p>
        </p:txBody>
      </p:sp>
      <p:sp>
        <p:nvSpPr>
          <p:cNvPr id="2" name="Rectangle 1"/>
          <p:cNvSpPr/>
          <p:nvPr/>
        </p:nvSpPr>
        <p:spPr>
          <a:xfrm>
            <a:off x="1704000" y="1475547"/>
            <a:ext cx="8461976" cy="206210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London"</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"International</a:t>
            </a:r>
            <a:r>
              <a:rPr lang="en-GB" sz="1600" dirty="0">
                <a:solidFill>
                  <a:srgbClr val="A31515"/>
                </a:solidFill>
                <a:latin typeface="Consolas" panose="020B0609020204030204" pitchFamily="49" charset="0"/>
              </a:rPr>
              <a:t> House E1W"</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a:solidFill>
                  <a:srgbClr val="A31515"/>
                </a:solidFill>
                <a:latin typeface="Consolas" panose="020B0609020204030204" pitchFamily="49" charset="0"/>
              </a:rPr>
              <a:t> Brown Lane West"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a:solidFill>
                  <a:srgbClr val="A31515"/>
                </a:solidFill>
                <a:latin typeface="Consolas" panose="020B0609020204030204" pitchFamily="49" charset="0"/>
              </a:rPr>
              <a:t> Oxford Street"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"Manchester"</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"Paris"</a:t>
            </a:r>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error!!!</a:t>
            </a:r>
            <a:endParaRPr lang="en-GB" sz="1600" dirty="0">
              <a:solidFill>
                <a:srgbClr val="000000"/>
              </a:solidFill>
              <a:latin typeface="Consolas" panose="020B0609020204030204" pitchFamily="49" charset="0"/>
            </a:endParaRPr>
          </a:p>
        </p:txBody>
      </p:sp>
      <p:sp>
        <p:nvSpPr>
          <p:cNvPr id="3" name="Oval Callout 2"/>
          <p:cNvSpPr/>
          <p:nvPr/>
        </p:nvSpPr>
        <p:spPr>
          <a:xfrm>
            <a:off x="7835307" y="2342537"/>
            <a:ext cx="1326776" cy="699247"/>
          </a:xfrm>
          <a:prstGeom prst="wedgeEllipseCallout">
            <a:avLst>
              <a:gd name="adj1" fmla="val -77687"/>
              <a:gd name="adj2" fmla="val 67629"/>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Using Indexer</a:t>
            </a:r>
          </a:p>
        </p:txBody>
      </p:sp>
      <p:sp>
        <p:nvSpPr>
          <p:cNvPr id="5" name="Rectangle 4"/>
          <p:cNvSpPr/>
          <p:nvPr/>
        </p:nvSpPr>
        <p:spPr>
          <a:xfrm>
            <a:off x="1714003" y="3887330"/>
            <a:ext cx="5242956" cy="95410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0000FF"/>
                </a:solidFill>
                <a:latin typeface="Consolas" panose="020B0609020204030204" pitchFamily="49" charset="0"/>
              </a:rPr>
              <a:t>if</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QA_locations.ContainsKey</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"Leeds"</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Console.WriteLine</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QA_locations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"Leeds"</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15" name="Oval Callout 14"/>
          <p:cNvSpPr/>
          <p:nvPr/>
        </p:nvSpPr>
        <p:spPr>
          <a:xfrm>
            <a:off x="7054352" y="3767633"/>
            <a:ext cx="1726658" cy="699247"/>
          </a:xfrm>
          <a:prstGeom prst="wedgeEllipseCallout">
            <a:avLst>
              <a:gd name="adj1" fmla="val -63366"/>
              <a:gd name="adj2" fmla="val 30266"/>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Check keys first</a:t>
            </a:r>
          </a:p>
        </p:txBody>
      </p:sp>
    </p:spTree>
    <p:extLst>
      <p:ext uri="{BB962C8B-B14F-4D97-AF65-F5344CB8AC3E}">
        <p14:creationId xmlns:p14="http://schemas.microsoft.com/office/powerpoint/2010/main" val="3676467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GB" dirty="0"/>
              <a:t>C#: Setting and Adding values</a:t>
            </a:r>
          </a:p>
        </p:txBody>
      </p:sp>
      <p:sp>
        <p:nvSpPr>
          <p:cNvPr id="15363" name="Rectangle 3"/>
          <p:cNvSpPr>
            <a:spLocks noGrp="1" noChangeArrowheads="1"/>
          </p:cNvSpPr>
          <p:nvPr>
            <p:ph type="body" idx="1"/>
          </p:nvPr>
        </p:nvSpPr>
        <p:spPr>
          <a:xfrm>
            <a:off x="1666844" y="1334896"/>
            <a:ext cx="8786874" cy="5216400"/>
          </a:xfrm>
        </p:spPr>
        <p:txBody>
          <a:bodyPr/>
          <a:lstStyle/>
          <a:p>
            <a:pPr lvl="2">
              <a:buFontTx/>
              <a:buNone/>
            </a:pPr>
            <a:endParaRPr lang="en-GB" dirty="0"/>
          </a:p>
          <a:p>
            <a:pPr lvl="2">
              <a:buFontTx/>
              <a:buNone/>
            </a:pPr>
            <a:endParaRPr lang="en-GB" dirty="0"/>
          </a:p>
        </p:txBody>
      </p:sp>
      <p:sp>
        <p:nvSpPr>
          <p:cNvPr id="2" name="Rectangle 1"/>
          <p:cNvSpPr/>
          <p:nvPr/>
        </p:nvSpPr>
        <p:spPr>
          <a:xfrm>
            <a:off x="1704000" y="1475548"/>
            <a:ext cx="8461976"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London"</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"International</a:t>
            </a:r>
            <a:r>
              <a:rPr lang="en-GB" sz="1600" dirty="0">
                <a:solidFill>
                  <a:srgbClr val="A31515"/>
                </a:solidFill>
                <a:latin typeface="Consolas" panose="020B0609020204030204" pitchFamily="49" charset="0"/>
              </a:rPr>
              <a:t> House E1W"</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a:solidFill>
                  <a:srgbClr val="A31515"/>
                </a:solidFill>
                <a:latin typeface="Consolas" panose="020B0609020204030204" pitchFamily="49" charset="0"/>
              </a:rPr>
              <a:t> Brown Lane West"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a:solidFill>
                  <a:srgbClr val="A31515"/>
                </a:solidFill>
                <a:latin typeface="Consolas" panose="020B0609020204030204" pitchFamily="49" charset="0"/>
              </a:rPr>
              <a:t> Oxford Street"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Newcastle"</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"Newcastle</a:t>
            </a:r>
            <a:r>
              <a:rPr lang="en-GB" sz="1600" dirty="0">
                <a:solidFill>
                  <a:srgbClr val="A31515"/>
                </a:solidFill>
                <a:latin typeface="Consolas" panose="020B0609020204030204" pitchFamily="49" charset="0"/>
              </a:rPr>
              <a:t> St James Gate"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Birmingham"</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"Birmingham</a:t>
            </a:r>
            <a:r>
              <a:rPr lang="en-GB" sz="1600" dirty="0">
                <a:solidFill>
                  <a:srgbClr val="A31515"/>
                </a:solidFill>
                <a:latin typeface="Consolas" panose="020B0609020204030204" pitchFamily="49" charset="0"/>
              </a:rPr>
              <a:t> Crowne Plaza"</a:t>
            </a:r>
            <a:r>
              <a:rPr lang="en-GB"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"Aberdeen"</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"214 Union Street, AB10 1TL"</a:t>
            </a:r>
            <a:r>
              <a:rPr lang="de-DE"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ectangle 4"/>
          <p:cNvSpPr/>
          <p:nvPr/>
        </p:nvSpPr>
        <p:spPr>
          <a:xfrm>
            <a:off x="1704001" y="4144414"/>
            <a:ext cx="6740753" cy="335379"/>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000000"/>
                </a:solidFill>
                <a:highlight>
                  <a:srgbClr val="FFFFFF"/>
                </a:highlight>
                <a:latin typeface="Consolas" panose="020B0609020204030204" pitchFamily="49" charset="0"/>
              </a:rPr>
              <a:t>QA_locations</a:t>
            </a:r>
            <a:r>
              <a:rPr lang="en-GB" sz="1600" b="1" dirty="0">
                <a:solidFill>
                  <a:srgbClr val="000000"/>
                </a:solidFill>
                <a:highlight>
                  <a:srgbClr val="FFFFFF"/>
                </a:highlight>
                <a:latin typeface="Consolas" panose="020B0609020204030204" pitchFamily="49" charset="0"/>
              </a:rPr>
              <a:t>[</a:t>
            </a:r>
            <a:r>
              <a:rPr lang="en-GB" sz="1600" b="1" dirty="0">
                <a:solidFill>
                  <a:srgbClr val="A31515"/>
                </a:solidFill>
                <a:highlight>
                  <a:srgbClr val="FFFFFF"/>
                </a:highlight>
                <a:latin typeface="Consolas" panose="020B0609020204030204" pitchFamily="49" charset="0"/>
              </a:rPr>
              <a:t>"London"</a:t>
            </a:r>
            <a:r>
              <a:rPr lang="en-GB" sz="1600" b="1" dirty="0">
                <a:solidFill>
                  <a:srgbClr val="000000"/>
                </a:solidFill>
                <a:highlight>
                  <a:srgbClr val="FFFFFF"/>
                </a:highlight>
                <a:latin typeface="Consolas" panose="020B0609020204030204" pitchFamily="49" charset="0"/>
              </a:rPr>
              <a:t>] = </a:t>
            </a:r>
            <a:r>
              <a:rPr lang="en-GB" sz="1600" b="1" dirty="0">
                <a:solidFill>
                  <a:srgbClr val="A31515"/>
                </a:solidFill>
                <a:highlight>
                  <a:srgbClr val="FFFFFF"/>
                </a:highlight>
                <a:latin typeface="Consolas" panose="020B0609020204030204" pitchFamily="49" charset="0"/>
              </a:rPr>
              <a:t>"International House E1W 1UN"</a:t>
            </a:r>
            <a:r>
              <a:rPr lang="en-GB" sz="1600" b="1" dirty="0">
                <a:solidFill>
                  <a:srgbClr val="000000"/>
                </a:solidFill>
                <a:highlight>
                  <a:srgbClr val="FFFFFF"/>
                </a:highlight>
                <a:latin typeface="Consolas" panose="020B0609020204030204" pitchFamily="49" charset="0"/>
              </a:rPr>
              <a:t>;</a:t>
            </a:r>
            <a:endParaRPr lang="en-GB" sz="1600" b="1" dirty="0"/>
          </a:p>
        </p:txBody>
      </p:sp>
      <p:sp>
        <p:nvSpPr>
          <p:cNvPr id="8" name="Rectangle 7"/>
          <p:cNvSpPr/>
          <p:nvPr/>
        </p:nvSpPr>
        <p:spPr>
          <a:xfrm>
            <a:off x="1704001" y="4815147"/>
            <a:ext cx="5009705" cy="338554"/>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fr-FR" sz="1600" b="1" dirty="0" err="1">
                <a:solidFill>
                  <a:srgbClr val="000000"/>
                </a:solidFill>
                <a:highlight>
                  <a:srgbClr val="FFFFFF"/>
                </a:highlight>
                <a:latin typeface="Consolas" panose="020B0609020204030204" pitchFamily="49" charset="0"/>
              </a:rPr>
              <a:t>QA_locations.Add</a:t>
            </a:r>
            <a:r>
              <a:rPr lang="fr-FR" sz="1600" b="1" dirty="0">
                <a:solidFill>
                  <a:srgbClr val="000000"/>
                </a:solidFill>
                <a:highlight>
                  <a:srgbClr val="FFFFFF"/>
                </a:highlight>
                <a:latin typeface="Consolas" panose="020B0609020204030204" pitchFamily="49" charset="0"/>
              </a:rPr>
              <a:t>(</a:t>
            </a:r>
            <a:r>
              <a:rPr lang="fr-FR" sz="1600" b="1" dirty="0">
                <a:solidFill>
                  <a:srgbClr val="A31515"/>
                </a:solidFill>
                <a:highlight>
                  <a:srgbClr val="FFFFFF"/>
                </a:highlight>
                <a:latin typeface="Consolas" panose="020B0609020204030204" pitchFamily="49" charset="0"/>
              </a:rPr>
              <a:t>"Paris"</a:t>
            </a:r>
            <a:r>
              <a:rPr lang="fr-FR" sz="1600" b="1" dirty="0">
                <a:solidFill>
                  <a:srgbClr val="000000"/>
                </a:solidFill>
                <a:highlight>
                  <a:srgbClr val="FFFFFF"/>
                </a:highlight>
                <a:latin typeface="Consolas" panose="020B0609020204030204" pitchFamily="49" charset="0"/>
              </a:rPr>
              <a:t>, </a:t>
            </a:r>
            <a:r>
              <a:rPr lang="fr-FR" sz="1600" b="1" dirty="0">
                <a:solidFill>
                  <a:srgbClr val="A31515"/>
                </a:solidFill>
                <a:highlight>
                  <a:srgbClr val="FFFFFF"/>
                </a:highlight>
                <a:latin typeface="Consolas" panose="020B0609020204030204" pitchFamily="49" charset="0"/>
              </a:rPr>
              <a:t>"31 Rue Cambon"</a:t>
            </a:r>
            <a:r>
              <a:rPr lang="fr-FR" sz="1600" b="1" dirty="0">
                <a:solidFill>
                  <a:srgbClr val="000000"/>
                </a:solidFill>
                <a:highlight>
                  <a:srgbClr val="FFFFFF"/>
                </a:highlight>
                <a:latin typeface="Consolas" panose="020B0609020204030204" pitchFamily="49" charset="0"/>
              </a:rPr>
              <a:t>);</a:t>
            </a:r>
            <a:endParaRPr lang="en-GB" sz="1600" b="1" dirty="0"/>
          </a:p>
        </p:txBody>
      </p:sp>
    </p:spTree>
    <p:extLst>
      <p:ext uri="{BB962C8B-B14F-4D97-AF65-F5344CB8AC3E}">
        <p14:creationId xmlns:p14="http://schemas.microsoft.com/office/powerpoint/2010/main" val="342917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14CEE614-F3AF-46F3-B9A7-97CFC7B058A3}"/>
              </a:ext>
            </a:extLst>
          </p:cNvPr>
          <p:cNvSpPr>
            <a:spLocks noGrp="1"/>
          </p:cNvSpPr>
          <p:nvPr>
            <p:ph type="body" sz="quarter" idx="15"/>
          </p:nvPr>
        </p:nvSpPr>
        <p:spPr>
          <a:xfrm>
            <a:off x="5037137" y="1349984"/>
            <a:ext cx="6360536" cy="4903331"/>
          </a:xfrm>
        </p:spPr>
        <p:txBody>
          <a:bodyPr vert="horz" lIns="0" tIns="0" rIns="0" bIns="0" rtlCol="0" anchor="t" anchorCtr="0">
            <a:noAutofit/>
          </a:bodyPr>
          <a:lstStyle/>
          <a:p>
            <a:pPr marL="342900" indent="-342900">
              <a:spcAft>
                <a:spcPts val="400"/>
              </a:spcAft>
              <a:buChar char="•"/>
            </a:pPr>
            <a:r>
              <a:rPr lang="en-GB" b="1" dirty="0" smtClean="0"/>
              <a:t>Objectives</a:t>
            </a:r>
          </a:p>
          <a:p>
            <a:pPr marL="684000" lvl="1" indent="-342900">
              <a:spcAft>
                <a:spcPts val="400"/>
              </a:spcAft>
              <a:buSzPct val="115000"/>
            </a:pPr>
            <a:r>
              <a:rPr lang="en-IN" dirty="0" smtClean="0"/>
              <a:t>Compare functionality offered by arrays </a:t>
            </a:r>
            <a:r>
              <a:rPr lang="en-IN" dirty="0" smtClean="0"/>
              <a:t>and </a:t>
            </a:r>
            <a:r>
              <a:rPr lang="en-IN" dirty="0" smtClean="0"/>
              <a:t>collections </a:t>
            </a:r>
          </a:p>
          <a:p>
            <a:pPr marL="684000" lvl="1" indent="-342900">
              <a:spcAft>
                <a:spcPts val="400"/>
              </a:spcAft>
              <a:buSzPct val="115000"/>
            </a:pPr>
            <a:r>
              <a:rPr lang="en-IN" dirty="0" smtClean="0"/>
              <a:t>Understand generic concepts, use generic types </a:t>
            </a:r>
            <a:r>
              <a:rPr lang="en-IN" dirty="0" smtClean="0"/>
              <a:t>and </a:t>
            </a:r>
            <a:r>
              <a:rPr lang="en-IN" dirty="0" smtClean="0"/>
              <a:t>syntax</a:t>
            </a:r>
            <a:endParaRPr lang="en-GB" dirty="0" smtClean="0"/>
          </a:p>
          <a:p>
            <a:pPr marL="342900" indent="-342900">
              <a:spcAft>
                <a:spcPts val="400"/>
              </a:spcAft>
              <a:buChar char="•"/>
            </a:pPr>
            <a:r>
              <a:rPr lang="en-GB" b="1" dirty="0" smtClean="0"/>
              <a:t>Contents</a:t>
            </a:r>
          </a:p>
          <a:p>
            <a:pPr marL="684000" lvl="1" indent="-342900">
              <a:spcAft>
                <a:spcPts val="400"/>
              </a:spcAft>
              <a:buSzPct val="115000"/>
            </a:pPr>
            <a:r>
              <a:rPr lang="en-GB" dirty="0" smtClean="0"/>
              <a:t>Recap arrays, introduce collection classes</a:t>
            </a:r>
          </a:p>
          <a:p>
            <a:pPr marL="684000" lvl="1" indent="-342900">
              <a:spcAft>
                <a:spcPts val="400"/>
              </a:spcAft>
              <a:buSzPct val="115000"/>
            </a:pPr>
            <a:r>
              <a:rPr lang="en-GB" dirty="0" smtClean="0"/>
              <a:t>Generic concepts</a:t>
            </a:r>
          </a:p>
          <a:p>
            <a:pPr marL="1026000" lvl="1" indent="-342900">
              <a:spcAft>
                <a:spcPts val="400"/>
              </a:spcAft>
              <a:buSzPct val="115000"/>
            </a:pPr>
            <a:r>
              <a:rPr lang="en-GB" dirty="0" smtClean="0"/>
              <a:t>Collections Framework  </a:t>
            </a:r>
            <a:endParaRPr lang="en-GB" dirty="0" smtClean="0"/>
          </a:p>
          <a:p>
            <a:pPr marL="1026000" lvl="1" indent="-342900">
              <a:spcAft>
                <a:spcPts val="400"/>
              </a:spcAft>
              <a:buSzPct val="115000"/>
            </a:pPr>
            <a:r>
              <a:rPr lang="en-GB" dirty="0" smtClean="0"/>
              <a:t>Generic </a:t>
            </a:r>
            <a:r>
              <a:rPr lang="en-GB" dirty="0" smtClean="0"/>
              <a:t>classes</a:t>
            </a:r>
          </a:p>
          <a:p>
            <a:pPr marL="684000" lvl="1" indent="-342900">
              <a:spcAft>
                <a:spcPts val="400"/>
              </a:spcAft>
              <a:buSzPct val="115000"/>
            </a:pPr>
            <a:endParaRPr lang="en-GB" dirty="0" smtClean="0"/>
          </a:p>
          <a:p>
            <a:pPr marL="342900" indent="-342900">
              <a:spcAft>
                <a:spcPts val="400"/>
              </a:spcAft>
              <a:buChar char="•"/>
            </a:pPr>
            <a:r>
              <a:rPr lang="en-GB" b="1" dirty="0" smtClean="0"/>
              <a:t>Two </a:t>
            </a:r>
            <a:r>
              <a:rPr lang="en-GB" b="1" dirty="0"/>
              <a:t>H</a:t>
            </a:r>
            <a:r>
              <a:rPr lang="en-GB" b="1" dirty="0" smtClean="0"/>
              <a:t>ands-on </a:t>
            </a:r>
            <a:r>
              <a:rPr lang="en-GB" b="1" dirty="0" smtClean="0"/>
              <a:t>Labs</a:t>
            </a:r>
          </a:p>
          <a:p>
            <a:pPr marL="342900" indent="-342900">
              <a:spcAft>
                <a:spcPts val="400"/>
              </a:spcAft>
              <a:buChar char="•"/>
            </a:pPr>
            <a:endParaRPr lang="en-IN" b="1" dirty="0"/>
          </a:p>
        </p:txBody>
      </p:sp>
      <p:sp>
        <p:nvSpPr>
          <p:cNvPr id="5" name="Text Placeholder 4">
            <a:extLst>
              <a:ext uri="{FF2B5EF4-FFF2-40B4-BE49-F238E27FC236}">
                <a16:creationId xmlns:a16="http://schemas.microsoft.com/office/drawing/2014/main" id="{56D6B1F2-5C62-4C24-8E05-47130583A814}"/>
              </a:ext>
            </a:extLst>
          </p:cNvPr>
          <p:cNvSpPr>
            <a:spLocks noGrp="1"/>
          </p:cNvSpPr>
          <p:nvPr>
            <p:ph type="body" sz="quarter" idx="16"/>
          </p:nvPr>
        </p:nvSpPr>
        <p:spPr/>
        <p:txBody>
          <a:bodyPr/>
          <a:lstStyle/>
          <a:p>
            <a:r>
              <a:rPr lang="en-GB" smtClean="0"/>
              <a:t>Contents</a:t>
            </a:r>
          </a:p>
          <a:p>
            <a:endParaRPr lang="en-IN" dirty="0"/>
          </a:p>
        </p:txBody>
      </p:sp>
    </p:spTree>
    <p:extLst>
      <p:ext uri="{BB962C8B-B14F-4D97-AF65-F5344CB8AC3E}">
        <p14:creationId xmlns:p14="http://schemas.microsoft.com/office/powerpoint/2010/main" val="15544183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smtClean="0"/>
              <a:t>Hands-on </a:t>
            </a:r>
            <a:r>
              <a:rPr lang="en-GB" dirty="0"/>
              <a:t>Labs (Part 2)</a:t>
            </a:r>
          </a:p>
        </p:txBody>
      </p:sp>
      <p:sp>
        <p:nvSpPr>
          <p:cNvPr id="23555" name="Rectangle 3"/>
          <p:cNvSpPr>
            <a:spLocks noGrp="1" noChangeArrowheads="1"/>
          </p:cNvSpPr>
          <p:nvPr>
            <p:ph type="body" sz="quarter" idx="10"/>
          </p:nvPr>
        </p:nvSpPr>
        <p:spPr/>
        <p:txBody>
          <a:bodyPr/>
          <a:lstStyle/>
          <a:p>
            <a:pPr marL="342900" indent="-342900">
              <a:buFont typeface="Arial" panose="020B0604020202020204" pitchFamily="34" charset="0"/>
              <a:buChar char="•"/>
            </a:pPr>
            <a:r>
              <a:rPr lang="en-GB" b="1" dirty="0"/>
              <a:t>Zoo Animals</a:t>
            </a:r>
          </a:p>
          <a:p>
            <a:pPr marL="684000" indent="-342900">
              <a:buFont typeface="Arial" panose="020B0604020202020204" pitchFamily="34" charset="0"/>
              <a:buChar char="•"/>
            </a:pPr>
            <a:r>
              <a:rPr lang="en-GB" dirty="0"/>
              <a:t>Using HashMap&lt;K, V&gt;</a:t>
            </a:r>
          </a:p>
          <a:p>
            <a:pPr marL="341100"/>
            <a:endParaRPr lang="en-GB" dirty="0"/>
          </a:p>
          <a:p>
            <a:pPr marL="342900" indent="-342900">
              <a:buFont typeface="Arial" panose="020B0604020202020204" pitchFamily="34" charset="0"/>
              <a:buChar char="•"/>
            </a:pPr>
            <a:r>
              <a:rPr lang="en-GB" b="1" dirty="0"/>
              <a:t>Big Coding Practice</a:t>
            </a:r>
          </a:p>
          <a:p>
            <a:pPr marL="684000" indent="-342900">
              <a:buFont typeface="Arial" panose="020B0604020202020204" pitchFamily="34" charset="0"/>
              <a:buChar char="•"/>
            </a:pPr>
            <a:r>
              <a:rPr lang="en-GB" dirty="0"/>
              <a:t>Uses several Generic collections</a:t>
            </a:r>
          </a:p>
          <a:p>
            <a:pPr marL="88900" lvl="1" indent="0">
              <a:buNone/>
            </a:pPr>
            <a:endParaRPr lang="en-GB" dirty="0"/>
          </a:p>
          <a:p>
            <a:endParaRPr lang="en-GB"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CE7150-74D3-4200-8B49-E8CC794520D1}"/>
              </a:ext>
            </a:extLst>
          </p:cNvPr>
          <p:cNvSpPr>
            <a:spLocks noGrp="1"/>
          </p:cNvSpPr>
          <p:nvPr>
            <p:ph type="body" sz="quarter" idx="10"/>
          </p:nvPr>
        </p:nvSpPr>
        <p:spPr/>
        <p:txBody>
          <a:bodyPr/>
          <a:lstStyle/>
          <a:p>
            <a:r>
              <a:rPr lang="en-GB" dirty="0"/>
              <a:t>Review</a:t>
            </a:r>
            <a:endParaRPr lang="en-IN" dirty="0"/>
          </a:p>
        </p:txBody>
      </p:sp>
      <p:sp>
        <p:nvSpPr>
          <p:cNvPr id="8" name="Rectangle 3">
            <a:extLst>
              <a:ext uri="{FF2B5EF4-FFF2-40B4-BE49-F238E27FC236}">
                <a16:creationId xmlns:a16="http://schemas.microsoft.com/office/drawing/2014/main" id="{7DB2FFCB-5218-4EB6-B482-795F1AC9FD59}"/>
              </a:ext>
            </a:extLst>
          </p:cNvPr>
          <p:cNvSpPr>
            <a:spLocks noGrp="1" noChangeArrowheads="1"/>
          </p:cNvSpPr>
          <p:nvPr>
            <p:ph type="body" sz="quarter" idx="11"/>
          </p:nvPr>
        </p:nvSpPr>
        <p:spPr>
          <a:xfrm>
            <a:off x="6097588" y="579438"/>
            <a:ext cx="5718175" cy="5899150"/>
          </a:xfrm>
        </p:spPr>
        <p:txBody>
          <a:bodyPr/>
          <a:lstStyle/>
          <a:p>
            <a:r>
              <a:rPr lang="en-GB" b="1" dirty="0"/>
              <a:t>Java 5.0 (2004) introduced generic types</a:t>
            </a:r>
          </a:p>
          <a:p>
            <a:pPr marL="342000" indent="-342900">
              <a:buFont typeface="Arial" panose="020B0604020202020204" pitchFamily="34" charset="0"/>
              <a:buChar char="•"/>
            </a:pPr>
            <a:r>
              <a:rPr lang="en-GB" dirty="0"/>
              <a:t>Improve performance and type safety, less casting</a:t>
            </a:r>
          </a:p>
          <a:p>
            <a:pPr marL="342000" indent="-342900">
              <a:buFont typeface="Arial" panose="020B0604020202020204" pitchFamily="34" charset="0"/>
              <a:buChar char="•"/>
            </a:pPr>
            <a:r>
              <a:rPr lang="en-GB" dirty="0" err="1">
                <a:latin typeface="Lucida Console" pitchFamily="49" charset="0"/>
              </a:rPr>
              <a:t>ArrayList</a:t>
            </a:r>
            <a:r>
              <a:rPr lang="en-GB" dirty="0">
                <a:latin typeface="Lucida Console" pitchFamily="49" charset="0"/>
              </a:rPr>
              <a:t>&lt;E&gt;</a:t>
            </a:r>
            <a:r>
              <a:rPr lang="en-GB" dirty="0"/>
              <a:t> &amp; </a:t>
            </a:r>
            <a:r>
              <a:rPr lang="en-GB" dirty="0" err="1">
                <a:latin typeface="Lucida Console" pitchFamily="49" charset="0"/>
              </a:rPr>
              <a:t>Hashmap</a:t>
            </a:r>
            <a:r>
              <a:rPr lang="en-GB" dirty="0">
                <a:latin typeface="Lucida Console" pitchFamily="49" charset="0"/>
              </a:rPr>
              <a:t>&lt;</a:t>
            </a:r>
            <a:r>
              <a:rPr lang="en-GB" dirty="0" err="1">
                <a:latin typeface="Lucida Console" pitchFamily="49" charset="0"/>
              </a:rPr>
              <a:t>TKey</a:t>
            </a:r>
            <a:r>
              <a:rPr lang="en-GB" dirty="0">
                <a:latin typeface="Lucida Console" pitchFamily="49" charset="0"/>
              </a:rPr>
              <a:t>, </a:t>
            </a:r>
            <a:r>
              <a:rPr lang="en-GB" dirty="0" err="1">
                <a:latin typeface="Lucida Console" pitchFamily="49" charset="0"/>
              </a:rPr>
              <a:t>TValue</a:t>
            </a:r>
            <a:r>
              <a:rPr lang="en-GB" dirty="0">
                <a:latin typeface="Lucida Console" pitchFamily="49" charset="0"/>
              </a:rPr>
              <a:t>&gt;</a:t>
            </a:r>
            <a:r>
              <a:rPr lang="en-GB" dirty="0"/>
              <a:t> widely used</a:t>
            </a:r>
          </a:p>
          <a:p>
            <a:pPr marL="342000" indent="-342900">
              <a:buFont typeface="Arial" panose="020B0604020202020204" pitchFamily="34" charset="0"/>
              <a:buChar char="•"/>
            </a:pPr>
            <a:r>
              <a:rPr lang="en-GB" dirty="0"/>
              <a:t>Stack and Queue behaviour exhibited by </a:t>
            </a:r>
            <a:r>
              <a:rPr lang="en-GB" dirty="0" err="1">
                <a:latin typeface="Lucida Console" pitchFamily="49" charset="0"/>
              </a:rPr>
              <a:t>ArrayDeque</a:t>
            </a:r>
            <a:r>
              <a:rPr lang="en-GB" dirty="0">
                <a:latin typeface="Lucida Console" pitchFamily="49" charset="0"/>
              </a:rPr>
              <a:t>&lt;E&gt;</a:t>
            </a:r>
          </a:p>
          <a:p>
            <a:pPr marL="342000" indent="-342900">
              <a:buFont typeface="Arial" panose="020B0604020202020204" pitchFamily="34" charset="0"/>
              <a:buChar char="•"/>
            </a:pPr>
            <a:r>
              <a:rPr lang="en-GB" dirty="0" err="1">
                <a:latin typeface="Lucida Console" pitchFamily="49" charset="0"/>
              </a:rPr>
              <a:t>java.util</a:t>
            </a:r>
            <a:r>
              <a:rPr lang="en-GB" dirty="0">
                <a:latin typeface="Lucida Console" pitchFamily="49" charset="0"/>
              </a:rPr>
              <a:t> </a:t>
            </a:r>
            <a:r>
              <a:rPr lang="en-GB" dirty="0" smtClean="0">
                <a:latin typeface="Lucida Console" pitchFamily="49" charset="0"/>
              </a:rPr>
              <a:t>package</a:t>
            </a:r>
            <a:endParaRPr lang="en-GB" dirty="0">
              <a:latin typeface="Lucida Console" pitchFamily="49" charset="0"/>
            </a:endParaRPr>
          </a:p>
          <a:p>
            <a:pPr marL="342000" indent="-342900">
              <a:buFont typeface="Arial" panose="020B0604020202020204" pitchFamily="34" charset="0"/>
              <a:buChar char="•"/>
            </a:pPr>
            <a:r>
              <a:rPr lang="en-GB" dirty="0" smtClean="0">
                <a:latin typeface="+mn-lt"/>
              </a:rPr>
              <a:t>Maps </a:t>
            </a:r>
            <a:r>
              <a:rPr lang="en-GB" dirty="0">
                <a:latin typeface="+mn-lt"/>
              </a:rPr>
              <a:t>are key value pairs (like a Dictionary)</a:t>
            </a:r>
          </a:p>
          <a:p>
            <a:pPr marL="684000" indent="-342900">
              <a:buFont typeface="Arial" panose="020B0604020202020204" pitchFamily="34" charset="0"/>
              <a:buChar char="•"/>
            </a:pPr>
            <a:r>
              <a:rPr lang="en-GB" dirty="0">
                <a:latin typeface="+mn-lt"/>
              </a:rPr>
              <a:t>Implemented by </a:t>
            </a:r>
            <a:r>
              <a:rPr lang="en-GB" dirty="0">
                <a:latin typeface="Lucida Console" pitchFamily="49" charset="0"/>
              </a:rPr>
              <a:t>HashMap </a:t>
            </a:r>
            <a:r>
              <a:rPr lang="en-GB" dirty="0">
                <a:latin typeface="+mn-lt"/>
              </a:rPr>
              <a:t>and </a:t>
            </a:r>
            <a:r>
              <a:rPr lang="en-GB" dirty="0" err="1">
                <a:latin typeface="Lucida Console" pitchFamily="49" charset="0"/>
              </a:rPr>
              <a:t>TreeMap</a:t>
            </a:r>
            <a:r>
              <a:rPr lang="en-GB">
                <a:latin typeface="+mn-lt"/>
              </a:rPr>
              <a:t>(sorted</a:t>
            </a:r>
            <a:r>
              <a:rPr lang="en-GB" smtClean="0">
                <a:latin typeface="+mn-lt"/>
              </a:rPr>
              <a:t>)</a:t>
            </a:r>
            <a:endParaRPr lang="en-GB" dirty="0">
              <a:latin typeface="Lucida Console" pitchFamily="49" charset="0"/>
              <a:cs typeface="Arial" charset="0"/>
            </a:endParaRPr>
          </a:p>
          <a:p>
            <a:pPr marL="342000" indent="-342900">
              <a:buFont typeface="Arial" panose="020B0604020202020204" pitchFamily="34" charset="0"/>
              <a:buChar char="•"/>
            </a:pPr>
            <a:r>
              <a:rPr lang="en-GB" dirty="0">
                <a:latin typeface="Lucida Console" pitchFamily="49" charset="0"/>
                <a:cs typeface="Arial" charset="0"/>
              </a:rPr>
              <a:t>Collections </a:t>
            </a:r>
            <a:r>
              <a:rPr lang="en-GB" dirty="0">
                <a:latin typeface="+mn-lt"/>
                <a:cs typeface="Arial" charset="0"/>
              </a:rPr>
              <a:t>utility class</a:t>
            </a:r>
          </a:p>
          <a:p>
            <a:endParaRPr lang="en-GB" dirty="0"/>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t>Arrays vs Collection classes</a:t>
            </a:r>
          </a:p>
        </p:txBody>
      </p:sp>
      <p:sp>
        <p:nvSpPr>
          <p:cNvPr id="9219" name="Content Placeholder 2"/>
          <p:cNvSpPr>
            <a:spLocks noGrp="1"/>
          </p:cNvSpPr>
          <p:nvPr>
            <p:ph idx="1"/>
          </p:nvPr>
        </p:nvSpPr>
        <p:spPr/>
        <p:txBody>
          <a:bodyPr/>
          <a:lstStyle/>
          <a:p>
            <a:pPr marL="342900" indent="-342900">
              <a:buFont typeface="Arial" panose="020B0604020202020204" pitchFamily="34" charset="0"/>
              <a:buChar char="•"/>
            </a:pPr>
            <a:r>
              <a:rPr lang="en-GB" b="1" dirty="0"/>
              <a:t>Limitations of Arrays</a:t>
            </a:r>
          </a:p>
          <a:p>
            <a:pPr marL="684000" indent="-342900">
              <a:buFont typeface="Arial" panose="020B0604020202020204" pitchFamily="34" charset="0"/>
              <a:buChar char="•"/>
            </a:pPr>
            <a:r>
              <a:rPr lang="en-GB" dirty="0"/>
              <a:t>Fixed size, (until resized), can’t append, insert or delete</a:t>
            </a:r>
          </a:p>
          <a:p>
            <a:pPr marL="684000" indent="-342900">
              <a:buFont typeface="Arial" panose="020B0604020202020204" pitchFamily="34" charset="0"/>
              <a:buChar char="•"/>
            </a:pPr>
            <a:r>
              <a:rPr lang="en-GB" dirty="0"/>
              <a:t>No built-in method to reject duplicates</a:t>
            </a:r>
          </a:p>
          <a:p>
            <a:pPr marL="684000" indent="-342900">
              <a:buFont typeface="Arial" panose="020B0604020202020204" pitchFamily="34" charset="0"/>
              <a:buChar char="•"/>
            </a:pPr>
            <a:r>
              <a:rPr lang="en-GB" dirty="0"/>
              <a:t>Must continually watch out for </a:t>
            </a:r>
            <a:r>
              <a:rPr lang="en-GB" dirty="0" err="1">
                <a:solidFill>
                  <a:srgbClr val="0000C8"/>
                </a:solidFill>
              </a:rPr>
              <a:t>ArrayIndexOutOfBoundsException</a:t>
            </a:r>
            <a:endParaRPr lang="en-GB" dirty="0">
              <a:solidFill>
                <a:srgbClr val="0000C8"/>
              </a:solidFill>
            </a:endParaRPr>
          </a:p>
          <a:p>
            <a:pPr marL="684000" indent="-342900">
              <a:buFont typeface="Arial" panose="020B0604020202020204" pitchFamily="34" charset="0"/>
              <a:buChar char="•"/>
            </a:pPr>
            <a:r>
              <a:rPr lang="en-GB" dirty="0"/>
              <a:t>But are type-safe!, a Car array can only contain Car references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b="1" dirty="0"/>
              <a:t>Java Framework offers a collection classes</a:t>
            </a:r>
          </a:p>
          <a:p>
            <a:pPr marL="684000" indent="-342900">
              <a:buFont typeface="Arial" panose="020B0604020202020204" pitchFamily="34" charset="0"/>
              <a:buChar char="•"/>
            </a:pPr>
            <a:r>
              <a:rPr lang="en-GB" dirty="0"/>
              <a:t>Queue, Stack, List, Set, Map, Dictionary, </a:t>
            </a:r>
            <a:r>
              <a:rPr lang="en-GB" dirty="0" err="1"/>
              <a:t>SortedList</a:t>
            </a:r>
            <a:r>
              <a:rPr lang="en-GB" dirty="0"/>
              <a:t> ...</a:t>
            </a:r>
          </a:p>
          <a:p>
            <a:pPr marL="1026000" indent="-342900">
              <a:buFont typeface="Arial" panose="020B0604020202020204" pitchFamily="34" charset="0"/>
              <a:buChar char="•"/>
            </a:pPr>
            <a:r>
              <a:rPr lang="en-GB" dirty="0"/>
              <a:t>Know their Capacity  </a:t>
            </a:r>
            <a:r>
              <a:rPr lang="en-GB" dirty="0" smtClean="0"/>
              <a:t>and </a:t>
            </a:r>
            <a:r>
              <a:rPr lang="en-GB" dirty="0"/>
              <a:t>‘</a:t>
            </a:r>
            <a:r>
              <a:rPr lang="en-GB" dirty="0" smtClean="0"/>
              <a:t>Count’</a:t>
            </a:r>
            <a:endParaRPr lang="en-GB" dirty="0"/>
          </a:p>
          <a:p>
            <a:pPr marL="1026000" indent="-342900">
              <a:buFont typeface="Arial" panose="020B0604020202020204" pitchFamily="34" charset="0"/>
              <a:buChar char="•"/>
            </a:pPr>
            <a:r>
              <a:rPr lang="en-GB" dirty="0"/>
              <a:t>Support append, insertions / deletions / </a:t>
            </a:r>
            <a:r>
              <a:rPr lang="en-GB" dirty="0" smtClean="0"/>
              <a:t>searching</a:t>
            </a:r>
            <a:endParaRPr lang="en-GB" dirty="0"/>
          </a:p>
          <a:p>
            <a:pPr marL="684000" indent="-342900">
              <a:buFont typeface="Arial" panose="020B0604020202020204" pitchFamily="34" charset="0"/>
              <a:buChar char="•"/>
            </a:pPr>
            <a:r>
              <a:rPr lang="en-GB" dirty="0"/>
              <a:t>Generic version of these </a:t>
            </a:r>
            <a:r>
              <a:rPr lang="en-GB" dirty="0">
                <a:solidFill>
                  <a:srgbClr val="134183"/>
                </a:solidFill>
              </a:rPr>
              <a:t>(Java 5+ , 2004)</a:t>
            </a:r>
            <a:r>
              <a:rPr lang="en-GB" dirty="0"/>
              <a:t> are type-safe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1272" y="1368256"/>
            <a:ext cx="10816255" cy="773487"/>
          </a:xfrm>
        </p:spPr>
        <p:txBody>
          <a:bodyPr/>
          <a:lstStyle/>
          <a:p>
            <a:r>
              <a:rPr lang="en-GB" b="1" dirty="0"/>
              <a:t>Before Java 5 and C# 2.0 developers had to use the  </a:t>
            </a:r>
            <a:r>
              <a:rPr lang="en-GB" b="1" dirty="0" err="1">
                <a:latin typeface="Courier New" panose="02070309020205020404" pitchFamily="49" charset="0"/>
                <a:cs typeface="Courier New" panose="02070309020205020404" pitchFamily="49" charset="0"/>
              </a:rPr>
              <a:t>ArrayList</a:t>
            </a:r>
            <a:endParaRPr lang="en-GB" b="1" dirty="0">
              <a:latin typeface="Courier New" panose="02070309020205020404" pitchFamily="49" charset="0"/>
              <a:cs typeface="Courier New" panose="02070309020205020404" pitchFamily="49" charset="0"/>
            </a:endParaRPr>
          </a:p>
          <a:p>
            <a:pPr marL="342000" indent="-342900">
              <a:buFont typeface="Arial" panose="020B0604020202020204" pitchFamily="34" charset="0"/>
              <a:buChar char="•"/>
            </a:pPr>
            <a:r>
              <a:rPr lang="en-GB" dirty="0"/>
              <a:t>Holds a collection of ‘anything’ (Object type)</a:t>
            </a:r>
          </a:p>
        </p:txBody>
      </p:sp>
      <p:sp>
        <p:nvSpPr>
          <p:cNvPr id="10242" name="Title 1"/>
          <p:cNvSpPr>
            <a:spLocks noGrp="1"/>
          </p:cNvSpPr>
          <p:nvPr>
            <p:ph type="title"/>
          </p:nvPr>
        </p:nvSpPr>
        <p:spPr/>
        <p:txBody>
          <a:bodyPr/>
          <a:lstStyle/>
          <a:p>
            <a:pPr eaLnBrk="1" hangingPunct="1"/>
            <a:r>
              <a:rPr lang="en-GB" dirty="0"/>
              <a:t>Collection classes found in old Java and C#</a:t>
            </a:r>
          </a:p>
        </p:txBody>
      </p:sp>
      <p:sp>
        <p:nvSpPr>
          <p:cNvPr id="2" name="Rectangle 1"/>
          <p:cNvSpPr/>
          <p:nvPr/>
        </p:nvSpPr>
        <p:spPr>
          <a:xfrm>
            <a:off x="1914767" y="2395014"/>
            <a:ext cx="4190123" cy="1077218"/>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myList</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a:t>
            </a:r>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(123);</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p>
        </p:txBody>
      </p:sp>
      <p:sp>
        <p:nvSpPr>
          <p:cNvPr id="7" name="Rectangle 6"/>
          <p:cNvSpPr/>
          <p:nvPr/>
        </p:nvSpPr>
        <p:spPr>
          <a:xfrm>
            <a:off x="1914767" y="4481236"/>
            <a:ext cx="8459584" cy="83099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(0); 		</a:t>
            </a:r>
            <a:r>
              <a:rPr lang="en-GB" sz="1600" b="1" dirty="0">
                <a:solidFill>
                  <a:srgbClr val="C00000"/>
                </a:solidFill>
                <a:latin typeface="Consolas" panose="020B0609020204030204" pitchFamily="49" charset="0"/>
                <a:sym typeface="Wingdings" panose="05000000000000000000" pitchFamily="2" charset="2"/>
              </a:rPr>
              <a:t>needs casting. get( ) returns an Object</a:t>
            </a:r>
            <a:endParaRPr lang="en-GB" sz="1600" b="1" dirty="0">
              <a:solidFill>
                <a:srgbClr val="000000"/>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Cast is valid. It takes time to cast Object</a:t>
            </a:r>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(1);	</a:t>
            </a:r>
            <a:r>
              <a:rPr lang="en-GB" sz="1600" b="1" dirty="0">
                <a:solidFill>
                  <a:srgbClr val="C00000"/>
                </a:solidFill>
                <a:latin typeface="Consolas" panose="020B0609020204030204" pitchFamily="49" charset="0"/>
                <a:sym typeface="Wingdings" panose="05000000000000000000" pitchFamily="2" charset="2"/>
              </a:rPr>
              <a:t> Compiles but crashes during runtime</a:t>
            </a:r>
            <a:endParaRPr lang="en-GB" sz="1600" b="1" dirty="0">
              <a:solidFill>
                <a:srgbClr val="000000"/>
              </a:solidFill>
              <a:latin typeface="Consolas" panose="020B0609020204030204" pitchFamily="49" charset="0"/>
            </a:endParaRPr>
          </a:p>
        </p:txBody>
      </p:sp>
      <p:sp>
        <p:nvSpPr>
          <p:cNvPr id="8" name="Rectangle 7"/>
          <p:cNvSpPr/>
          <p:nvPr/>
        </p:nvSpPr>
        <p:spPr>
          <a:xfrm>
            <a:off x="6352812" y="2392424"/>
            <a:ext cx="4021538" cy="1077218"/>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C# uses the Add( ) method</a:t>
            </a:r>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(123);</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p>
        </p:txBody>
      </p:sp>
      <p:sp>
        <p:nvSpPr>
          <p:cNvPr id="9" name="Rectangle 8"/>
          <p:cNvSpPr/>
          <p:nvPr/>
        </p:nvSpPr>
        <p:spPr>
          <a:xfrm>
            <a:off x="1917699" y="5524948"/>
            <a:ext cx="8456652" cy="83099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a:solidFill>
                  <a:srgbClr val="000000"/>
                </a:solidFill>
                <a:latin typeface="Consolas" panose="020B0609020204030204" pitchFamily="49" charset="0"/>
              </a:rPr>
              <a:t>[0]; </a:t>
            </a:r>
            <a:r>
              <a:rPr lang="en-GB" sz="3200" b="1" dirty="0">
                <a:solidFill>
                  <a:srgbClr val="00B050"/>
                </a:solidFill>
                <a:latin typeface="Consolas" panose="020B0609020204030204" pitchFamily="49" charset="0"/>
                <a:sym typeface="Wingdings" panose="05000000000000000000" pitchFamily="2" charset="2"/>
              </a:rPr>
              <a:t> 	</a:t>
            </a:r>
            <a:r>
              <a:rPr lang="en-GB" sz="1400" b="1" dirty="0">
                <a:solidFill>
                  <a:srgbClr val="00B050"/>
                </a:solidFill>
                <a:latin typeface="Consolas" panose="020B0609020204030204" pitchFamily="49" charset="0"/>
                <a:sym typeface="Wingdings" panose="05000000000000000000" pitchFamily="2" charset="2"/>
              </a:rPr>
              <a:t>Cast is valid. It takes time to cast Object</a:t>
            </a:r>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a:solidFill>
                  <a:srgbClr val="000000"/>
                </a:solidFill>
                <a:latin typeface="Consolas" panose="020B0609020204030204" pitchFamily="49" charset="0"/>
              </a:rPr>
              <a:t>[1];	</a:t>
            </a:r>
            <a:r>
              <a:rPr lang="en-GB" sz="1600" b="1" dirty="0">
                <a:solidFill>
                  <a:srgbClr val="C00000"/>
                </a:solidFill>
                <a:latin typeface="Consolas" panose="020B0609020204030204" pitchFamily="49" charset="0"/>
                <a:sym typeface="Wingdings" panose="05000000000000000000" pitchFamily="2" charset="2"/>
              </a:rPr>
              <a:t> 	Compiles but crashes during runtime</a:t>
            </a:r>
            <a:endParaRPr lang="en-GB" sz="1600" b="1" dirty="0">
              <a:solidFill>
                <a:srgbClr val="000000"/>
              </a:solidFill>
              <a:latin typeface="Consolas" panose="020B0609020204030204" pitchFamily="49" charset="0"/>
            </a:endParaRPr>
          </a:p>
        </p:txBody>
      </p:sp>
      <p:sp>
        <p:nvSpPr>
          <p:cNvPr id="4" name="Rectangle 3"/>
          <p:cNvSpPr/>
          <p:nvPr/>
        </p:nvSpPr>
        <p:spPr>
          <a:xfrm>
            <a:off x="5065815" y="4398563"/>
            <a:ext cx="505267" cy="523220"/>
          </a:xfrm>
          <a:prstGeom prst="rect">
            <a:avLst/>
          </a:prstGeom>
        </p:spPr>
        <p:txBody>
          <a:bodyPr wrap="none">
            <a:spAutoFit/>
          </a:bodyPr>
          <a:lstStyle/>
          <a:p>
            <a:r>
              <a:rPr lang="en-GB" sz="2800" b="1" dirty="0">
                <a:solidFill>
                  <a:srgbClr val="C00000"/>
                </a:solidFill>
                <a:latin typeface="Consolas" panose="020B0609020204030204" pitchFamily="49" charset="0"/>
                <a:sym typeface="Wingdings" panose="05000000000000000000" pitchFamily="2" charset="2"/>
              </a:rPr>
              <a:t></a:t>
            </a:r>
            <a:endParaRPr lang="en-GB" sz="2800" dirty="0"/>
          </a:p>
        </p:txBody>
      </p:sp>
      <p:sp>
        <p:nvSpPr>
          <p:cNvPr id="5" name="Rectangle 4"/>
          <p:cNvSpPr/>
          <p:nvPr/>
        </p:nvSpPr>
        <p:spPr>
          <a:xfrm>
            <a:off x="5099270" y="4710799"/>
            <a:ext cx="458780" cy="461665"/>
          </a:xfrm>
          <a:prstGeom prst="rect">
            <a:avLst/>
          </a:prstGeom>
        </p:spPr>
        <p:txBody>
          <a:bodyPr wrap="none">
            <a:spAutoFit/>
          </a:bodyPr>
          <a:lstStyle/>
          <a:p>
            <a:r>
              <a:rPr lang="en-GB" sz="2400" b="1" dirty="0">
                <a:solidFill>
                  <a:srgbClr val="00B050"/>
                </a:solidFill>
                <a:latin typeface="Consolas" panose="020B0609020204030204" pitchFamily="49" charset="0"/>
                <a:sym typeface="Wingdings" panose="05000000000000000000" pitchFamily="2" charset="2"/>
              </a:rPr>
              <a:t></a:t>
            </a:r>
            <a:endParaRPr lang="en-GB" sz="2400" dirty="0"/>
          </a:p>
        </p:txBody>
      </p:sp>
      <p:sp>
        <p:nvSpPr>
          <p:cNvPr id="6" name="Rectangle 5"/>
          <p:cNvSpPr/>
          <p:nvPr/>
        </p:nvSpPr>
        <p:spPr>
          <a:xfrm>
            <a:off x="5088119" y="5655862"/>
            <a:ext cx="458780" cy="461665"/>
          </a:xfrm>
          <a:prstGeom prst="rect">
            <a:avLst/>
          </a:prstGeom>
        </p:spPr>
        <p:txBody>
          <a:bodyPr wrap="none">
            <a:spAutoFit/>
          </a:bodyPr>
          <a:lstStyle/>
          <a:p>
            <a:r>
              <a:rPr lang="en-GB" sz="2400" b="1">
                <a:solidFill>
                  <a:srgbClr val="00B050"/>
                </a:solidFill>
                <a:latin typeface="Consolas" panose="020B0609020204030204" pitchFamily="49" charset="0"/>
                <a:sym typeface="Wingdings" panose="05000000000000000000" pitchFamily="2" charset="2"/>
              </a:rPr>
              <a:t></a:t>
            </a:r>
            <a:endParaRPr lang="en-GB" sz="2400"/>
          </a:p>
        </p:txBody>
      </p:sp>
      <p:sp>
        <p:nvSpPr>
          <p:cNvPr id="12" name="Rectangle 11"/>
          <p:cNvSpPr/>
          <p:nvPr/>
        </p:nvSpPr>
        <p:spPr>
          <a:xfrm>
            <a:off x="1917699" y="3662659"/>
            <a:ext cx="8459584" cy="584775"/>
          </a:xfrm>
          <a:prstGeom prst="rect">
            <a:avLst/>
          </a:prstGeom>
          <a:solidFill>
            <a:srgbClr val="09EDB8">
              <a:alpha val="50000"/>
            </a:srgb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1600" b="1">
                <a:solidFill>
                  <a:schemeClr val="tx1"/>
                </a:solidFill>
              </a:rPr>
              <a:t>Java</a:t>
            </a:r>
            <a:r>
              <a:rPr lang="en-GB" sz="1600">
                <a:solidFill>
                  <a:schemeClr val="tx1"/>
                </a:solidFill>
              </a:rPr>
              <a:t>'s</a:t>
            </a:r>
            <a:r>
              <a:rPr lang="en-GB" sz="1600" b="1">
                <a:solidFill>
                  <a:schemeClr val="tx1"/>
                </a:solidFill>
              </a:rPr>
              <a:t> </a:t>
            </a:r>
            <a:r>
              <a:rPr lang="en-GB" sz="1600" b="1">
                <a:solidFill>
                  <a:schemeClr val="accent4">
                    <a:lumMod val="75000"/>
                  </a:schemeClr>
                </a:solidFill>
              </a:rPr>
              <a:t>get()</a:t>
            </a:r>
            <a:r>
              <a:rPr lang="en-GB" sz="1600">
                <a:solidFill>
                  <a:schemeClr val="tx1"/>
                </a:solidFill>
              </a:rPr>
              <a:t> method returns an </a:t>
            </a:r>
            <a:r>
              <a:rPr lang="en-GB" sz="1600" b="1">
                <a:solidFill>
                  <a:schemeClr val="accent4">
                    <a:lumMod val="75000"/>
                  </a:schemeClr>
                </a:solidFill>
              </a:rPr>
              <a:t>Object</a:t>
            </a:r>
            <a:r>
              <a:rPr lang="en-GB" sz="1600">
                <a:solidFill>
                  <a:schemeClr val="accent4">
                    <a:lumMod val="75000"/>
                  </a:schemeClr>
                </a:solidFill>
              </a:rPr>
              <a:t> </a:t>
            </a:r>
            <a:r>
              <a:rPr lang="en-GB" sz="1600">
                <a:solidFill>
                  <a:schemeClr val="tx1"/>
                </a:solidFill>
              </a:rPr>
              <a:t>at an index. Always returns Object type</a:t>
            </a:r>
          </a:p>
          <a:p>
            <a:pPr algn="ctr"/>
            <a:r>
              <a:rPr lang="en-GB" sz="1600" b="1">
                <a:solidFill>
                  <a:schemeClr val="tx1"/>
                </a:solidFill>
              </a:rPr>
              <a:t>C#</a:t>
            </a:r>
            <a:r>
              <a:rPr lang="en-GB" sz="1600">
                <a:solidFill>
                  <a:schemeClr val="tx1"/>
                </a:solidFill>
              </a:rPr>
              <a:t> uses Array notation</a:t>
            </a:r>
            <a:endParaRPr lang="en-GB" sz="16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1999" y="1368000"/>
            <a:ext cx="11414571" cy="5216400"/>
          </a:xfrm>
        </p:spPr>
        <p:txBody>
          <a:bodyPr/>
          <a:lstStyle/>
          <a:p>
            <a:r>
              <a:rPr lang="en-GB" b="1" dirty="0"/>
              <a:t>Always use the generic version of </a:t>
            </a:r>
            <a:r>
              <a:rPr lang="en-GB" b="1" dirty="0" err="1">
                <a:latin typeface="Courier New" panose="02070309020205020404" pitchFamily="49" charset="0"/>
                <a:cs typeface="Courier New" panose="02070309020205020404" pitchFamily="49" charset="0"/>
              </a:rPr>
              <a:t>java.util.ArrayList</a:t>
            </a:r>
            <a:endParaRPr lang="en-GB"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GB" dirty="0"/>
              <a:t>Can hold a collection of a specific type</a:t>
            </a:r>
          </a:p>
          <a:p>
            <a:pPr marL="342900" indent="-342900">
              <a:buFont typeface="Arial" panose="020B0604020202020204" pitchFamily="34" charset="0"/>
              <a:buChar char="•"/>
            </a:pPr>
            <a:r>
              <a:rPr lang="en-GB" dirty="0"/>
              <a:t>Always returns the expected object type</a:t>
            </a:r>
          </a:p>
        </p:txBody>
      </p:sp>
      <p:sp>
        <p:nvSpPr>
          <p:cNvPr id="10242" name="Title 1"/>
          <p:cNvSpPr>
            <a:spLocks noGrp="1"/>
          </p:cNvSpPr>
          <p:nvPr>
            <p:ph type="title"/>
          </p:nvPr>
        </p:nvSpPr>
        <p:spPr/>
        <p:txBody>
          <a:bodyPr/>
          <a:lstStyle/>
          <a:p>
            <a:pPr eaLnBrk="1" hangingPunct="1"/>
            <a:r>
              <a:rPr lang="en-GB" dirty="0"/>
              <a:t>Generic collection classes (Java 5+)</a:t>
            </a:r>
          </a:p>
        </p:txBody>
      </p:sp>
      <p:sp>
        <p:nvSpPr>
          <p:cNvPr id="4" name="Rectangle 3"/>
          <p:cNvSpPr/>
          <p:nvPr/>
        </p:nvSpPr>
        <p:spPr>
          <a:xfrm>
            <a:off x="2533292" y="2699556"/>
            <a:ext cx="7126625" cy="203132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&gt; </a:t>
            </a:r>
            <a:r>
              <a:rPr lang="en-GB" sz="1400" b="1" dirty="0">
                <a:solidFill>
                  <a:srgbClr val="6A3E3E"/>
                </a:solidFill>
                <a:latin typeface="Consolas" panose="020B0609020204030204" pitchFamily="49" charset="0"/>
              </a:rPr>
              <a:t>numbers</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&lt;&gt;();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(123); 	</a:t>
            </a:r>
            <a:r>
              <a:rPr lang="en-GB" sz="1400" b="1" dirty="0">
                <a:solidFill>
                  <a:srgbClr val="00B050"/>
                </a:solidFill>
                <a:latin typeface="Consolas" panose="020B0609020204030204" pitchFamily="49" charset="0"/>
                <a:sym typeface="Wingdings" panose="05000000000000000000" pitchFamily="2" charset="2"/>
              </a:rPr>
              <a:t>  can add an integer</a:t>
            </a:r>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(123.5); 	</a:t>
            </a:r>
            <a:r>
              <a:rPr lang="en-GB" sz="1400" b="1" dirty="0">
                <a:solidFill>
                  <a:srgbClr val="C00000"/>
                </a:solidFill>
                <a:latin typeface="Consolas" panose="020B0609020204030204" pitchFamily="49" charset="0"/>
                <a:sym typeface="Wingdings" panose="05000000000000000000" pitchFamily="2" charset="2"/>
              </a:rPr>
              <a:t>  double is not allowed</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a:t>
            </a:r>
            <a:r>
              <a:rPr lang="en-GB" sz="1400" dirty="0">
                <a:solidFill>
                  <a:srgbClr val="2A00FF"/>
                </a:solidFill>
                <a:latin typeface="Consolas" panose="020B0609020204030204" pitchFamily="49" charset="0"/>
              </a:rPr>
              <a:t>"Bob"</a:t>
            </a:r>
            <a:r>
              <a:rPr lang="en-GB" sz="1400" dirty="0">
                <a:solidFill>
                  <a:srgbClr val="000000"/>
                </a:solidFill>
                <a:latin typeface="Consolas" panose="020B0609020204030204" pitchFamily="49" charset="0"/>
              </a:rPr>
              <a:t>); 	</a:t>
            </a:r>
            <a:r>
              <a:rPr lang="en-GB" sz="1400" b="1" dirty="0">
                <a:solidFill>
                  <a:srgbClr val="C00000"/>
                </a:solidFill>
                <a:latin typeface="Consolas" panose="020B0609020204030204" pitchFamily="49" charset="0"/>
                <a:sym typeface="Wingdings" panose="05000000000000000000" pitchFamily="2" charset="2"/>
              </a:rPr>
              <a:t>  Only integers</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r>
              <a:rPr lang="en-GB" sz="1400" b="1" dirty="0">
                <a:solidFill>
                  <a:srgbClr val="C00000"/>
                </a:solidFill>
                <a:latin typeface="Consolas" panose="020B0609020204030204" pitchFamily="49" charset="0"/>
                <a:sym typeface="Wingdings" panose="05000000000000000000" pitchFamily="2" charset="2"/>
              </a:rPr>
              <a:t> 	  no cars!</a:t>
            </a:r>
            <a:endParaRPr lang="en-GB" sz="1400" b="1"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k = </a:t>
            </a:r>
            <a:r>
              <a:rPr lang="en-GB" sz="1400" b="1" dirty="0" err="1">
                <a:solidFill>
                  <a:srgbClr val="000000"/>
                </a:solidFill>
                <a:latin typeface="Consolas" panose="020B0609020204030204" pitchFamily="49" charset="0"/>
              </a:rPr>
              <a:t>myList.get</a:t>
            </a:r>
            <a:r>
              <a:rPr lang="en-GB" sz="14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   no casting is required</a:t>
            </a:r>
            <a:endParaRPr lang="en-GB" sz="1400" b="1" dirty="0">
              <a:solidFill>
                <a:srgbClr val="000000"/>
              </a:solidFill>
              <a:latin typeface="Consolas" panose="020B0609020204030204" pitchFamily="49" charset="0"/>
            </a:endParaRPr>
          </a:p>
        </p:txBody>
      </p:sp>
      <p:sp>
        <p:nvSpPr>
          <p:cNvPr id="8" name="Rectangle 7"/>
          <p:cNvSpPr/>
          <p:nvPr/>
        </p:nvSpPr>
        <p:spPr>
          <a:xfrm>
            <a:off x="2547668" y="4915145"/>
            <a:ext cx="7112537" cy="160043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a:t>
            </a:r>
            <a:r>
              <a:rPr lang="en-GB" sz="1400" b="1" dirty="0">
                <a:solidFill>
                  <a:srgbClr val="7F0055"/>
                </a:solidFill>
                <a:latin typeface="Consolas" panose="020B0609020204030204" pitchFamily="49" charset="0"/>
              </a:rPr>
              <a:t>Person</a:t>
            </a:r>
            <a:r>
              <a:rPr lang="en-GB" sz="1400" b="1" dirty="0">
                <a:solidFill>
                  <a:srgbClr val="000000"/>
                </a:solidFill>
                <a:latin typeface="Consolas" panose="020B0609020204030204" pitchFamily="49" charset="0"/>
              </a:rPr>
              <a:t>&gt; </a:t>
            </a:r>
            <a:r>
              <a:rPr lang="en-GB" sz="1400" b="1" dirty="0">
                <a:solidFill>
                  <a:srgbClr val="6A3E3E"/>
                </a:solidFill>
                <a:latin typeface="Consolas" panose="020B0609020204030204" pitchFamily="49" charset="0"/>
              </a:rPr>
              <a:t>people</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&lt;&gt;();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people.add</a:t>
            </a:r>
            <a:r>
              <a:rPr lang="en-GB" sz="1400" dirty="0">
                <a:solidFill>
                  <a:srgbClr val="000000"/>
                </a:solidFill>
                <a:latin typeface="Consolas" panose="020B0609020204030204" pitchFamily="49" charset="0"/>
              </a:rPr>
              <a:t>(new Person("Bob"); 	</a:t>
            </a:r>
            <a:r>
              <a:rPr lang="en-GB" sz="1400" b="1" dirty="0">
                <a:solidFill>
                  <a:srgbClr val="00B050"/>
                </a:solidFill>
                <a:latin typeface="Consolas" panose="020B0609020204030204" pitchFamily="49" charset="0"/>
                <a:sym typeface="Wingdings" panose="05000000000000000000" pitchFamily="2" charset="2"/>
              </a:rPr>
              <a:t>  can add a Person type </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Persop</a:t>
            </a:r>
            <a:r>
              <a:rPr lang="en-GB" sz="1400" dirty="0">
                <a:solidFill>
                  <a:srgbClr val="000000"/>
                </a:solidFill>
                <a:latin typeface="Consolas" panose="020B0609020204030204" pitchFamily="49" charset="0"/>
              </a:rPr>
              <a:t> person = new Person("Linda");</a:t>
            </a:r>
          </a:p>
          <a:p>
            <a:r>
              <a:rPr lang="en-GB" sz="1400" dirty="0" err="1">
                <a:solidFill>
                  <a:srgbClr val="000000"/>
                </a:solidFill>
                <a:latin typeface="Consolas" panose="020B0609020204030204" pitchFamily="49" charset="0"/>
              </a:rPr>
              <a:t>people.add</a:t>
            </a:r>
            <a:r>
              <a:rPr lang="en-GB" sz="1400" dirty="0">
                <a:solidFill>
                  <a:srgbClr val="000000"/>
                </a:solidFill>
                <a:latin typeface="Consolas" panose="020B0609020204030204" pitchFamily="49" charset="0"/>
              </a:rPr>
              <a:t>(person); 		</a:t>
            </a:r>
            <a:r>
              <a:rPr lang="en-GB" sz="1400" b="1" dirty="0">
                <a:solidFill>
                  <a:srgbClr val="00B050"/>
                </a:solidFill>
                <a:latin typeface="Consolas" panose="020B0609020204030204" pitchFamily="49" charset="0"/>
                <a:sym typeface="Wingdings" panose="05000000000000000000" pitchFamily="2" charset="2"/>
              </a:rPr>
              <a:t></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Person</a:t>
            </a:r>
            <a:r>
              <a:rPr lang="en-GB" sz="1400" b="1" dirty="0">
                <a:solidFill>
                  <a:srgbClr val="000000"/>
                </a:solidFill>
                <a:latin typeface="Consolas" panose="020B0609020204030204" pitchFamily="49" charset="0"/>
              </a:rPr>
              <a:t> p = </a:t>
            </a:r>
            <a:r>
              <a:rPr lang="en-GB" sz="1400" b="1" dirty="0" err="1">
                <a:solidFill>
                  <a:srgbClr val="000000"/>
                </a:solidFill>
                <a:latin typeface="Consolas" panose="020B0609020204030204" pitchFamily="49" charset="0"/>
              </a:rPr>
              <a:t>people.get</a:t>
            </a:r>
            <a:r>
              <a:rPr lang="en-GB" sz="14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   no casting is required</a:t>
            </a:r>
            <a:endParaRPr lang="en-GB"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6826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2000" y="1368000"/>
            <a:ext cx="8786874" cy="5216400"/>
          </a:xfrm>
        </p:spPr>
        <p:txBody>
          <a:bodyPr/>
          <a:lstStyle/>
          <a:p>
            <a:pPr marL="342900" indent="-342900">
              <a:buFont typeface="Arial" panose="020B0604020202020204" pitchFamily="34" charset="0"/>
              <a:buChar char="•"/>
            </a:pPr>
            <a:r>
              <a:rPr lang="en-GB" dirty="0"/>
              <a:t>Can hold a collection of a specific type</a:t>
            </a:r>
          </a:p>
          <a:p>
            <a:pPr marL="342900" indent="-342900">
              <a:buFont typeface="Arial" panose="020B0604020202020204" pitchFamily="34" charset="0"/>
              <a:buChar char="•"/>
            </a:pPr>
            <a:r>
              <a:rPr lang="en-GB" dirty="0"/>
              <a:t>Always returns the expected object type</a:t>
            </a:r>
          </a:p>
        </p:txBody>
      </p:sp>
      <p:sp>
        <p:nvSpPr>
          <p:cNvPr id="10242" name="Title 1"/>
          <p:cNvSpPr>
            <a:spLocks noGrp="1"/>
          </p:cNvSpPr>
          <p:nvPr>
            <p:ph type="title"/>
          </p:nvPr>
        </p:nvSpPr>
        <p:spPr/>
        <p:txBody>
          <a:bodyPr/>
          <a:lstStyle/>
          <a:p>
            <a:pPr eaLnBrk="1" hangingPunct="1"/>
            <a:r>
              <a:rPr lang="en-GB" dirty="0"/>
              <a:t>C# Generic collection classes</a:t>
            </a:r>
          </a:p>
        </p:txBody>
      </p:sp>
      <p:sp>
        <p:nvSpPr>
          <p:cNvPr id="4" name="Rectangle 3"/>
          <p:cNvSpPr/>
          <p:nvPr/>
        </p:nvSpPr>
        <p:spPr>
          <a:xfrm>
            <a:off x="2533291" y="2251597"/>
            <a:ext cx="7272066" cy="236988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List&lt;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&gt; </a:t>
            </a:r>
            <a:r>
              <a:rPr lang="en-GB" sz="1600" b="1" dirty="0">
                <a:solidFill>
                  <a:srgbClr val="6A3E3E"/>
                </a:solidFill>
                <a:latin typeface="Consolas" panose="020B0609020204030204" pitchFamily="49" charset="0"/>
              </a:rPr>
              <a:t>numbers</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&gt;();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(123); 	</a:t>
            </a:r>
            <a:r>
              <a:rPr lang="en-GB" b="1" dirty="0">
                <a:solidFill>
                  <a:srgbClr val="00B050"/>
                </a:solidFill>
                <a:latin typeface="Consolas" panose="020B0609020204030204" pitchFamily="49" charset="0"/>
                <a:sym typeface="Wingdings" panose="05000000000000000000" pitchFamily="2" charset="2"/>
              </a:rPr>
              <a:t>  can add an integer</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(123.5); 	</a:t>
            </a:r>
            <a:r>
              <a:rPr lang="en-GB" sz="1600" b="1" dirty="0">
                <a:solidFill>
                  <a:srgbClr val="C00000"/>
                </a:solidFill>
                <a:latin typeface="Consolas" panose="020B0609020204030204" pitchFamily="49" charset="0"/>
                <a:sym typeface="Wingdings" panose="05000000000000000000" pitchFamily="2" charset="2"/>
              </a:rPr>
              <a:t>  double is not allowed</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b="1" dirty="0">
                <a:solidFill>
                  <a:srgbClr val="C00000"/>
                </a:solidFill>
                <a:latin typeface="Consolas" panose="020B0609020204030204" pitchFamily="49" charset="0"/>
                <a:sym typeface="Wingdings" panose="05000000000000000000" pitchFamily="2" charset="2"/>
              </a:rPr>
              <a:t>  Only integers</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C00000"/>
                </a:solidFill>
                <a:latin typeface="Consolas" panose="020B0609020204030204" pitchFamily="49" charset="0"/>
                <a:sym typeface="Wingdings" panose="05000000000000000000" pitchFamily="2" charset="2"/>
              </a:rPr>
              <a:t> 	  no cars!</a:t>
            </a:r>
            <a:endParaRPr lang="en-GB" sz="1600" b="1" dirty="0">
              <a:solidFill>
                <a:srgbClr val="000000"/>
              </a:solidFill>
              <a:latin typeface="Consolas" panose="020B0609020204030204" pitchFamily="49" charset="0"/>
            </a:endParaRPr>
          </a:p>
          <a:p>
            <a:endParaRPr lang="en-GB" sz="1600" dirty="0">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k = </a:t>
            </a:r>
            <a:r>
              <a:rPr lang="en-GB" sz="1600" b="1" dirty="0" err="1">
                <a:solidFill>
                  <a:srgbClr val="000000"/>
                </a:solidFill>
                <a:latin typeface="Consolas" panose="020B0609020204030204" pitchFamily="49" charset="0"/>
              </a:rPr>
              <a:t>myList</a:t>
            </a:r>
            <a:r>
              <a:rPr lang="en-GB" sz="1600" b="1" dirty="0">
                <a:solidFill>
                  <a:srgbClr val="000000"/>
                </a:solidFill>
                <a:latin typeface="Consolas" panose="020B0609020204030204" pitchFamily="49" charset="0"/>
              </a:rPr>
              <a:t>[0]; 	</a:t>
            </a:r>
            <a:r>
              <a:rPr lang="en-GB" sz="1600" b="1" dirty="0">
                <a:solidFill>
                  <a:srgbClr val="00B050"/>
                </a:solidFill>
                <a:latin typeface="Consolas" panose="020B0609020204030204" pitchFamily="49" charset="0"/>
                <a:sym typeface="Wingdings" panose="05000000000000000000" pitchFamily="2" charset="2"/>
              </a:rPr>
              <a:t>   no casting is required</a:t>
            </a:r>
            <a:endParaRPr lang="en-GB" sz="1600" b="1" dirty="0">
              <a:solidFill>
                <a:srgbClr val="000000"/>
              </a:solidFill>
              <a:latin typeface="Consolas" panose="020B0609020204030204" pitchFamily="49" charset="0"/>
            </a:endParaRPr>
          </a:p>
        </p:txBody>
      </p:sp>
      <p:sp>
        <p:nvSpPr>
          <p:cNvPr id="8" name="Rectangle 7"/>
          <p:cNvSpPr/>
          <p:nvPr/>
        </p:nvSpPr>
        <p:spPr>
          <a:xfrm>
            <a:off x="2547667" y="4783882"/>
            <a:ext cx="7257691" cy="187743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List&lt;</a:t>
            </a:r>
            <a:r>
              <a:rPr lang="en-GB" sz="1600" b="1" dirty="0">
                <a:solidFill>
                  <a:srgbClr val="7F0055"/>
                </a:solidFill>
                <a:latin typeface="Consolas" panose="020B0609020204030204" pitchFamily="49" charset="0"/>
              </a:rPr>
              <a:t>Person</a:t>
            </a:r>
            <a:r>
              <a:rPr lang="en-GB" sz="1600" b="1" dirty="0">
                <a:solidFill>
                  <a:srgbClr val="000000"/>
                </a:solidFill>
                <a:latin typeface="Consolas" panose="020B0609020204030204" pitchFamily="49" charset="0"/>
              </a:rPr>
              <a:t>&gt;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a:solidFill>
                  <a:srgbClr val="7F0055"/>
                </a:solidFill>
                <a:latin typeface="Consolas" panose="020B0609020204030204" pitchFamily="49" charset="0"/>
              </a:rPr>
              <a:t>Person</a:t>
            </a:r>
            <a:r>
              <a:rPr lang="en-GB" sz="1600" b="1" dirty="0">
                <a:solidFill>
                  <a:srgbClr val="000000"/>
                </a:solidFill>
                <a:latin typeface="Consolas" panose="020B0609020204030204" pitchFamily="49" charset="0"/>
              </a:rPr>
              <a:t>&gt;();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people.Add</a:t>
            </a:r>
            <a:r>
              <a:rPr lang="en-GB" sz="1600" dirty="0">
                <a:solidFill>
                  <a:srgbClr val="000000"/>
                </a:solidFill>
                <a:latin typeface="Consolas" panose="020B0609020204030204" pitchFamily="49" charset="0"/>
              </a:rPr>
              <a:t>(new Person("Bob"); 	</a:t>
            </a:r>
            <a:r>
              <a:rPr lang="en-GB" b="1" dirty="0">
                <a:solidFill>
                  <a:srgbClr val="00B050"/>
                </a:solidFill>
                <a:latin typeface="Consolas" panose="020B0609020204030204" pitchFamily="49" charset="0"/>
                <a:sym typeface="Wingdings" panose="05000000000000000000" pitchFamily="2" charset="2"/>
              </a:rPr>
              <a:t>  can add a Person type </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Persop</a:t>
            </a:r>
            <a:r>
              <a:rPr lang="en-GB" sz="1600" dirty="0">
                <a:solidFill>
                  <a:srgbClr val="000000"/>
                </a:solidFill>
                <a:latin typeface="Consolas" panose="020B0609020204030204" pitchFamily="49" charset="0"/>
              </a:rPr>
              <a:t> person = new Person("Linda");</a:t>
            </a:r>
          </a:p>
          <a:p>
            <a:r>
              <a:rPr lang="en-GB" sz="1600" dirty="0" err="1">
                <a:solidFill>
                  <a:srgbClr val="000000"/>
                </a:solidFill>
                <a:latin typeface="Consolas" panose="020B0609020204030204" pitchFamily="49" charset="0"/>
              </a:rPr>
              <a:t>people.Add</a:t>
            </a:r>
            <a:r>
              <a:rPr lang="en-GB" sz="1600" dirty="0">
                <a:solidFill>
                  <a:srgbClr val="000000"/>
                </a:solidFill>
                <a:latin typeface="Consolas" panose="020B0609020204030204" pitchFamily="49" charset="0"/>
              </a:rPr>
              <a:t>(person); 		</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Person</a:t>
            </a:r>
            <a:r>
              <a:rPr lang="en-GB" sz="1600" b="1" dirty="0">
                <a:solidFill>
                  <a:srgbClr val="000000"/>
                </a:solidFill>
                <a:latin typeface="Consolas" panose="020B0609020204030204" pitchFamily="49" charset="0"/>
              </a:rPr>
              <a:t> p = people[0]; 		</a:t>
            </a:r>
            <a:r>
              <a:rPr lang="en-GB" sz="1600" b="1" dirty="0">
                <a:solidFill>
                  <a:srgbClr val="00B050"/>
                </a:solidFill>
                <a:latin typeface="Consolas" panose="020B0609020204030204" pitchFamily="49" charset="0"/>
                <a:sym typeface="Wingdings" panose="05000000000000000000" pitchFamily="2" charset="2"/>
              </a:rPr>
              <a:t>   no casting is required</a:t>
            </a:r>
            <a:endParaRPr lang="en-GB" sz="16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4299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Java: Iterating through a generic </a:t>
            </a:r>
            <a:r>
              <a:rPr lang="en-GB" dirty="0" err="1"/>
              <a:t>ArrayList</a:t>
            </a:r>
            <a:endParaRPr lang="en-GB" dirty="0"/>
          </a:p>
        </p:txBody>
      </p:sp>
      <p:sp>
        <p:nvSpPr>
          <p:cNvPr id="822277" name="Rectangle 5"/>
          <p:cNvSpPr>
            <a:spLocks noChangeArrowheads="1"/>
          </p:cNvSpPr>
          <p:nvPr/>
        </p:nvSpPr>
        <p:spPr bwMode="auto">
          <a:xfrm>
            <a:off x="1920816" y="1492916"/>
            <a:ext cx="8532903" cy="1474763"/>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ArrayList</a:t>
            </a:r>
            <a:r>
              <a:rPr lang="en-GB" dirty="0">
                <a:solidFill>
                  <a:srgbClr val="000000"/>
                </a:solidFill>
                <a:latin typeface="Lucida Console" pitchFamily="49" charset="0"/>
              </a:rPr>
              <a:t>&lt;</a:t>
            </a:r>
            <a:r>
              <a:rPr lang="en-GB" dirty="0">
                <a:latin typeface="Lucida Console" pitchFamily="49" charset="0"/>
              </a:rPr>
              <a:t>String</a:t>
            </a:r>
            <a:r>
              <a:rPr lang="en-GB" dirty="0">
                <a:solidFill>
                  <a:srgbClr val="000000"/>
                </a:solidFill>
                <a:latin typeface="Lucida Console" pitchFamily="49" charset="0"/>
              </a:rPr>
              <a:t>&gt; friends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&lt;&gt;();</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("Tom"); 			</a:t>
            </a:r>
            <a:endParaRPr lang="en-GB" dirty="0">
              <a:solidFill>
                <a:schemeClr val="accent6">
                  <a:lumMod val="50000"/>
                </a:schemeClr>
              </a:solidFill>
              <a:latin typeface="Lucida Console" pitchFamily="49" charset="0"/>
            </a:endParaRPr>
          </a:p>
          <a:p>
            <a:pPr defTabSz="739775" eaLnBrk="0" hangingPunct="0">
              <a:defRPr/>
            </a:pPr>
            <a:r>
              <a:rPr lang="en-GB" dirty="0" err="1">
                <a:solidFill>
                  <a:srgbClr val="000000"/>
                </a:solidFill>
                <a:latin typeface="Lucida Console" pitchFamily="49" charset="0"/>
              </a:rPr>
              <a:t>friends.add</a:t>
            </a:r>
            <a:r>
              <a:rPr lang="en-GB" dirty="0">
                <a:solidFill>
                  <a:srgbClr val="000000"/>
                </a:solidFill>
                <a:latin typeface="Lucida Console" pitchFamily="49" charset="0"/>
              </a:rPr>
              <a:t>("Sue");</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("Sanjeev");</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("Jasmine");</a:t>
            </a:r>
            <a:endParaRPr lang="en-GB" dirty="0">
              <a:solidFill>
                <a:schemeClr val="accent6">
                  <a:lumMod val="50000"/>
                </a:schemeClr>
              </a:solidFill>
              <a:latin typeface="Lucida Console" pitchFamily="49" charset="0"/>
            </a:endParaRPr>
          </a:p>
        </p:txBody>
      </p:sp>
      <p:sp>
        <p:nvSpPr>
          <p:cNvPr id="5" name="Rectangle 5"/>
          <p:cNvSpPr>
            <a:spLocks noChangeArrowheads="1"/>
          </p:cNvSpPr>
          <p:nvPr/>
        </p:nvSpPr>
        <p:spPr bwMode="auto">
          <a:xfrm>
            <a:off x="1920816" y="3111821"/>
            <a:ext cx="8532903" cy="920765"/>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a:t>
            </a:r>
            <a:r>
              <a:rPr lang="en-GB" dirty="0">
                <a:latin typeface="Lucida Console" pitchFamily="49" charset="0"/>
              </a:rPr>
              <a:t>String </a:t>
            </a:r>
            <a:r>
              <a:rPr lang="en-GB" dirty="0">
                <a:solidFill>
                  <a:srgbClr val="000000"/>
                </a:solidFill>
                <a:latin typeface="Lucida Console" pitchFamily="49" charset="0"/>
              </a:rPr>
              <a:t>name : friends)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System.out.printf</a:t>
            </a:r>
            <a:r>
              <a:rPr lang="en-GB" dirty="0">
                <a:solidFill>
                  <a:srgbClr val="000000"/>
                </a:solidFill>
                <a:latin typeface="Lucida Console" pitchFamily="49" charset="0"/>
              </a:rPr>
              <a:t>("%s is a friend\n", name);</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p:txBody>
      </p:sp>
      <p:sp>
        <p:nvSpPr>
          <p:cNvPr id="6" name="Rectangle 5"/>
          <p:cNvSpPr>
            <a:spLocks noChangeArrowheads="1"/>
          </p:cNvSpPr>
          <p:nvPr/>
        </p:nvSpPr>
        <p:spPr bwMode="auto">
          <a:xfrm>
            <a:off x="1943144" y="4176728"/>
            <a:ext cx="8509323" cy="1474763"/>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solidFill>
                  <a:srgbClr val="000000"/>
                </a:solidFill>
                <a:latin typeface="Lucida Console" pitchFamily="49" charset="0"/>
              </a:rPr>
              <a:t>friends.size</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System.out.printf</a:t>
            </a:r>
            <a:r>
              <a:rPr lang="en-GB" dirty="0">
                <a:solidFill>
                  <a:srgbClr val="000000"/>
                </a:solidFill>
                <a:latin typeface="Lucida Console" pitchFamily="49" charset="0"/>
              </a:rPr>
              <a:t>("Friend %d is %s\n", </a:t>
            </a:r>
            <a:br>
              <a:rPr lang="en-GB" dirty="0">
                <a:solidFill>
                  <a:srgbClr val="000000"/>
                </a:solidFill>
                <a:latin typeface="Lucida Console" pitchFamily="49" charset="0"/>
              </a:rPr>
            </a:br>
            <a:r>
              <a:rPr lang="en-GB" dirty="0">
                <a:solidFill>
                  <a:srgbClr val="000000"/>
                </a:solidFill>
                <a:latin typeface="Lucida Console" pitchFamily="49" charset="0"/>
              </a:rPr>
              <a:t>                              i+1, </a:t>
            </a:r>
            <a:r>
              <a:rPr lang="en-GB" dirty="0" err="1">
                <a:latin typeface="Lucida Console" pitchFamily="49" charset="0"/>
              </a:rPr>
              <a:t>friends.get</a:t>
            </a:r>
            <a:r>
              <a:rPr lang="en-GB" dirty="0">
                <a:latin typeface="Lucida Console" pitchFamily="49" charset="0"/>
              </a:rPr>
              <a:t>(</a:t>
            </a:r>
            <a:r>
              <a:rPr lang="en-GB" dirty="0" err="1">
                <a:latin typeface="Lucida Console" pitchFamily="49" charset="0"/>
              </a:rPr>
              <a:t>i</a:t>
            </a:r>
            <a:r>
              <a:rPr lang="en-GB" dirty="0">
                <a:latin typeface="Lucida Console" pitchFamily="49" charset="0"/>
              </a:rPr>
              <a:t>));</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p:txBody>
      </p:sp>
      <p:sp>
        <p:nvSpPr>
          <p:cNvPr id="7" name="Rectangle 6"/>
          <p:cNvSpPr>
            <a:spLocks noChangeArrowheads="1"/>
          </p:cNvSpPr>
          <p:nvPr/>
        </p:nvSpPr>
        <p:spPr bwMode="auto">
          <a:xfrm>
            <a:off x="1944396" y="5797277"/>
            <a:ext cx="8509323" cy="366767"/>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friends.set</a:t>
            </a:r>
            <a:r>
              <a:rPr lang="en-GB" dirty="0">
                <a:solidFill>
                  <a:srgbClr val="000000"/>
                </a:solidFill>
                <a:latin typeface="Lucida Console" pitchFamily="49" charset="0"/>
              </a:rPr>
              <a:t>(1, "Susan"); 			</a:t>
            </a:r>
            <a:r>
              <a:rPr lang="en-GB" dirty="0">
                <a:solidFill>
                  <a:schemeClr val="accent6">
                    <a:lumMod val="50000"/>
                  </a:schemeClr>
                </a:solidFill>
                <a:latin typeface="Lucida Console" pitchFamily="49" charset="0"/>
              </a:rPr>
              <a:t>// Susan replaces Sue  </a:t>
            </a:r>
          </a:p>
        </p:txBody>
      </p:sp>
      <p:sp>
        <p:nvSpPr>
          <p:cNvPr id="2" name="TextBox 1"/>
          <p:cNvSpPr txBox="1"/>
          <p:nvPr/>
        </p:nvSpPr>
        <p:spPr>
          <a:xfrm>
            <a:off x="7377265" y="2147919"/>
            <a:ext cx="3023585"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effectLst/>
                <a:latin typeface="Lucida Console" pitchFamily="49" charset="0"/>
              </a:rPr>
              <a:t>add( ) expects a String</a:t>
            </a:r>
          </a:p>
        </p:txBody>
      </p:sp>
      <p:sp>
        <p:nvSpPr>
          <p:cNvPr id="9" name="TextBox 8"/>
          <p:cNvSpPr txBox="1"/>
          <p:nvPr/>
        </p:nvSpPr>
        <p:spPr>
          <a:xfrm>
            <a:off x="8987048" y="3162959"/>
            <a:ext cx="1418978"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enumerable</a:t>
            </a:r>
            <a:endParaRPr lang="en-GB" dirty="0">
              <a:solidFill>
                <a:srgbClr val="004050"/>
              </a:solidFill>
              <a:latin typeface="Lucida Console" pitchFamily="49" charset="0"/>
            </a:endParaRPr>
          </a:p>
        </p:txBody>
      </p:sp>
      <p:sp>
        <p:nvSpPr>
          <p:cNvPr id="10" name="TextBox 9"/>
          <p:cNvSpPr txBox="1"/>
          <p:nvPr/>
        </p:nvSpPr>
        <p:spPr>
          <a:xfrm>
            <a:off x="8239644" y="4231166"/>
            <a:ext cx="2159566"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Note the size(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C#: Iterating through a generic List</a:t>
            </a:r>
          </a:p>
        </p:txBody>
      </p:sp>
      <p:sp>
        <p:nvSpPr>
          <p:cNvPr id="822277" name="Rectangle 5"/>
          <p:cNvSpPr>
            <a:spLocks noChangeArrowheads="1"/>
          </p:cNvSpPr>
          <p:nvPr/>
        </p:nvSpPr>
        <p:spPr bwMode="auto">
          <a:xfrm>
            <a:off x="1920816" y="1504166"/>
            <a:ext cx="8532903" cy="1197764"/>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r>
              <a:rPr lang="en-GB" dirty="0">
                <a:solidFill>
                  <a:srgbClr val="000000"/>
                </a:solidFill>
                <a:latin typeface="Consolas" panose="020B0609020204030204" pitchFamily="49" charset="0"/>
              </a:rPr>
              <a:t>List&lt;</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&gt; friends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List&lt;</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&gt;();</a:t>
            </a:r>
          </a:p>
          <a:p>
            <a:r>
              <a:rPr lang="en-GB" dirty="0" err="1">
                <a:solidFill>
                  <a:srgbClr val="000000"/>
                </a:solidFill>
                <a:latin typeface="Consolas" panose="020B0609020204030204" pitchFamily="49" charset="0"/>
              </a:rPr>
              <a:t>friends.Add</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"Tom"</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friends.Add</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"Sue"</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friends.Add</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"Sanjeev"</a:t>
            </a:r>
            <a:r>
              <a:rPr lang="en-GB" dirty="0">
                <a:solidFill>
                  <a:srgbClr val="000000"/>
                </a:solidFill>
                <a:latin typeface="Consolas" panose="020B0609020204030204" pitchFamily="49" charset="0"/>
              </a:rPr>
              <a:t>); </a:t>
            </a:r>
          </a:p>
        </p:txBody>
      </p:sp>
      <p:sp>
        <p:nvSpPr>
          <p:cNvPr id="5" name="Rectangle 5"/>
          <p:cNvSpPr>
            <a:spLocks noChangeArrowheads="1"/>
          </p:cNvSpPr>
          <p:nvPr/>
        </p:nvSpPr>
        <p:spPr bwMode="auto">
          <a:xfrm>
            <a:off x="1920816" y="3123071"/>
            <a:ext cx="8532903" cy="643766"/>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r>
              <a:rPr lang="en-GB" dirty="0" err="1">
                <a:solidFill>
                  <a:srgbClr val="0000FF"/>
                </a:solidFill>
                <a:latin typeface="Consolas" panose="020B0609020204030204" pitchFamily="49" charset="0"/>
              </a:rPr>
              <a:t>foreach</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friends)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{name}</a:t>
            </a:r>
            <a:r>
              <a:rPr lang="en-GB" dirty="0">
                <a:solidFill>
                  <a:srgbClr val="A31515"/>
                </a:solidFill>
                <a:latin typeface="Consolas" panose="020B0609020204030204" pitchFamily="49" charset="0"/>
              </a:rPr>
              <a:t> is a friend\n"</a:t>
            </a:r>
            <a:r>
              <a:rPr lang="en-GB" dirty="0">
                <a:solidFill>
                  <a:srgbClr val="000000"/>
                </a:solidFill>
                <a:latin typeface="Consolas" panose="020B0609020204030204" pitchFamily="49" charset="0"/>
              </a:rPr>
              <a:t>);</a:t>
            </a:r>
          </a:p>
        </p:txBody>
      </p:sp>
      <p:sp>
        <p:nvSpPr>
          <p:cNvPr id="6" name="Rectangle 5"/>
          <p:cNvSpPr>
            <a:spLocks noChangeArrowheads="1"/>
          </p:cNvSpPr>
          <p:nvPr/>
        </p:nvSpPr>
        <p:spPr bwMode="auto">
          <a:xfrm>
            <a:off x="1930081" y="4201672"/>
            <a:ext cx="8458323" cy="643766"/>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r>
              <a:rPr lang="en-GB">
                <a:solidFill>
                  <a:srgbClr val="0000FF"/>
                </a:solidFill>
                <a:latin typeface="Consolas" panose="020B0609020204030204" pitchFamily="49" charset="0"/>
              </a:rPr>
              <a:t>for</a:t>
            </a:r>
            <a:r>
              <a:rPr lang="en-GB">
                <a:solidFill>
                  <a:srgbClr val="000000"/>
                </a:solidFill>
                <a:latin typeface="Consolas" panose="020B0609020204030204" pitchFamily="49" charset="0"/>
              </a:rPr>
              <a:t> (</a:t>
            </a:r>
            <a:r>
              <a:rPr lang="en-GB">
                <a:solidFill>
                  <a:srgbClr val="0000FF"/>
                </a:solidFill>
                <a:latin typeface="Consolas" panose="020B0609020204030204" pitchFamily="49" charset="0"/>
              </a:rPr>
              <a:t>int</a:t>
            </a:r>
            <a:r>
              <a:rPr lang="en-GB">
                <a:solidFill>
                  <a:srgbClr val="000000"/>
                </a:solidFill>
                <a:latin typeface="Consolas" panose="020B0609020204030204" pitchFamily="49" charset="0"/>
              </a:rPr>
              <a:t> i = 0; i &lt; friends.Count; i++)</a:t>
            </a:r>
          </a:p>
          <a:p>
            <a:r>
              <a:rPr lang="en-GB">
                <a:solidFill>
                  <a:srgbClr val="000000"/>
                </a:solidFill>
                <a:latin typeface="Consolas" panose="020B0609020204030204" pitchFamily="49" charset="0"/>
              </a:rPr>
              <a:t>    Console.WriteLine(</a:t>
            </a:r>
            <a:r>
              <a:rPr lang="en-GB">
                <a:solidFill>
                  <a:srgbClr val="A31515"/>
                </a:solidFill>
                <a:latin typeface="Consolas" panose="020B0609020204030204" pitchFamily="49" charset="0"/>
              </a:rPr>
              <a:t>$"</a:t>
            </a:r>
            <a:r>
              <a:rPr lang="en-GB">
                <a:solidFill>
                  <a:srgbClr val="000000"/>
                </a:solidFill>
                <a:latin typeface="Consolas" panose="020B0609020204030204" pitchFamily="49" charset="0"/>
              </a:rPr>
              <a:t>{friends[i]}</a:t>
            </a:r>
            <a:r>
              <a:rPr lang="en-GB">
                <a:solidFill>
                  <a:srgbClr val="A31515"/>
                </a:solidFill>
                <a:latin typeface="Consolas" panose="020B0609020204030204" pitchFamily="49" charset="0"/>
              </a:rPr>
              <a:t> is a friend\n"</a:t>
            </a:r>
            <a:r>
              <a:rPr lang="en-GB">
                <a:solidFill>
                  <a:srgbClr val="000000"/>
                </a:solidFill>
                <a:latin typeface="Consolas" panose="020B0609020204030204" pitchFamily="49" charset="0"/>
              </a:rPr>
              <a:t>);</a:t>
            </a:r>
            <a:endParaRPr lang="en-GB" dirty="0">
              <a:solidFill>
                <a:srgbClr val="000000"/>
              </a:solidFill>
              <a:latin typeface="Consolas" panose="020B0609020204030204" pitchFamily="49" charset="0"/>
            </a:endParaRPr>
          </a:p>
        </p:txBody>
      </p:sp>
      <p:sp>
        <p:nvSpPr>
          <p:cNvPr id="7" name="Rectangle 6"/>
          <p:cNvSpPr>
            <a:spLocks noChangeArrowheads="1"/>
          </p:cNvSpPr>
          <p:nvPr/>
        </p:nvSpPr>
        <p:spPr bwMode="auto">
          <a:xfrm>
            <a:off x="1944396" y="5251060"/>
            <a:ext cx="8458323" cy="366767"/>
          </a:xfrm>
          <a:prstGeom prst="rect">
            <a:avLst/>
          </a:prstGeom>
          <a:solidFill>
            <a:schemeClr val="bg1"/>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Consolas" panose="020B0609020204030204" pitchFamily="49" charset="0"/>
              </a:rPr>
              <a:t>friends[1] = </a:t>
            </a:r>
            <a:r>
              <a:rPr lang="en-GB" dirty="0">
                <a:solidFill>
                  <a:srgbClr val="A31515"/>
                </a:solidFill>
                <a:latin typeface="Consolas" panose="020B0609020204030204" pitchFamily="49" charset="0"/>
              </a:rPr>
              <a:t>"Susan"</a:t>
            </a:r>
            <a:r>
              <a:rPr lang="en-GB" dirty="0">
                <a:solidFill>
                  <a:srgbClr val="000000"/>
                </a:solidFill>
                <a:latin typeface="Consolas" panose="020B0609020204030204" pitchFamily="49" charset="0"/>
              </a:rPr>
              <a:t>;</a:t>
            </a:r>
            <a:r>
              <a:rPr lang="en-GB" dirty="0">
                <a:solidFill>
                  <a:srgbClr val="000000"/>
                </a:solidFill>
                <a:latin typeface="Lucida Console" pitchFamily="49" charset="0"/>
              </a:rPr>
              <a:t> 			</a:t>
            </a:r>
            <a:endParaRPr lang="en-GB" dirty="0">
              <a:solidFill>
                <a:schemeClr val="accent6">
                  <a:lumMod val="50000"/>
                </a:schemeClr>
              </a:solidFill>
              <a:latin typeface="Lucida Console" pitchFamily="49" charset="0"/>
            </a:endParaRPr>
          </a:p>
        </p:txBody>
      </p:sp>
      <p:sp>
        <p:nvSpPr>
          <p:cNvPr id="9" name="TextBox 8"/>
          <p:cNvSpPr txBox="1"/>
          <p:nvPr/>
        </p:nvSpPr>
        <p:spPr>
          <a:xfrm>
            <a:off x="8757123" y="3036055"/>
            <a:ext cx="1418978" cy="338554"/>
          </a:xfrm>
          <a:prstGeom prst="rect">
            <a:avLst/>
          </a:prstGeom>
          <a:solidFill>
            <a:srgbClr val="09EDB8"/>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enumerable</a:t>
            </a:r>
            <a:endParaRPr lang="en-GB" dirty="0">
              <a:solidFill>
                <a:srgbClr val="004050"/>
              </a:solidFill>
              <a:latin typeface="Lucida Console" pitchFamily="49" charset="0"/>
            </a:endParaRPr>
          </a:p>
        </p:txBody>
      </p:sp>
      <p:sp>
        <p:nvSpPr>
          <p:cNvPr id="10" name="TextBox 9"/>
          <p:cNvSpPr txBox="1"/>
          <p:nvPr/>
        </p:nvSpPr>
        <p:spPr>
          <a:xfrm>
            <a:off x="8198084" y="4025033"/>
            <a:ext cx="1912703" cy="338554"/>
          </a:xfrm>
          <a:prstGeom prst="rect">
            <a:avLst/>
          </a:prstGeom>
          <a:solidFill>
            <a:srgbClr val="09EDB8"/>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Note the Count</a:t>
            </a:r>
          </a:p>
        </p:txBody>
      </p:sp>
      <p:sp>
        <p:nvSpPr>
          <p:cNvPr id="14" name="TextBox 13"/>
          <p:cNvSpPr txBox="1"/>
          <p:nvPr/>
        </p:nvSpPr>
        <p:spPr>
          <a:xfrm>
            <a:off x="7446784" y="5081782"/>
            <a:ext cx="2637877" cy="338554"/>
          </a:xfrm>
          <a:prstGeom prst="rect">
            <a:avLst/>
          </a:prstGeom>
          <a:solidFill>
            <a:srgbClr val="09EDB8"/>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GB" sz="1600" dirty="0">
                <a:solidFill>
                  <a:srgbClr val="004050"/>
                </a:solidFill>
                <a:latin typeface="Lucida Console" pitchFamily="49" charset="0"/>
              </a:rPr>
              <a:t>Susan replaces Sue</a:t>
            </a:r>
          </a:p>
        </p:txBody>
      </p:sp>
    </p:spTree>
    <p:extLst>
      <p:ext uri="{BB962C8B-B14F-4D97-AF65-F5344CB8AC3E}">
        <p14:creationId xmlns:p14="http://schemas.microsoft.com/office/powerpoint/2010/main" val="31173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Java: Collections framework Generic Types</a:t>
            </a:r>
          </a:p>
        </p:txBody>
      </p:sp>
      <p:sp>
        <p:nvSpPr>
          <p:cNvPr id="13315"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dirty="0">
                <a:latin typeface="+mn-lt"/>
              </a:rPr>
              <a:t>In package </a:t>
            </a:r>
            <a:r>
              <a:rPr lang="en-GB" b="1" dirty="0" err="1">
                <a:latin typeface="Lucida Console" pitchFamily="49" charset="0"/>
              </a:rPr>
              <a:t>java.util</a:t>
            </a:r>
            <a:endParaRPr lang="en-GB" b="1" dirty="0"/>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p>
          <a:p>
            <a:endParaRPr lang="en-GB" dirty="0"/>
          </a:p>
          <a:p>
            <a:endParaRPr lang="en-GB" dirty="0"/>
          </a:p>
          <a:p>
            <a:endParaRPr lang="en-GB" dirty="0"/>
          </a:p>
          <a:p>
            <a:pPr>
              <a:buNone/>
            </a:pPr>
            <a:endParaRPr lang="en-GB" dirty="0"/>
          </a:p>
        </p:txBody>
      </p:sp>
      <p:sp>
        <p:nvSpPr>
          <p:cNvPr id="855045" name="Rectangle 5"/>
          <p:cNvSpPr>
            <a:spLocks noChangeArrowheads="1"/>
          </p:cNvSpPr>
          <p:nvPr/>
        </p:nvSpPr>
        <p:spPr bwMode="auto">
          <a:xfrm>
            <a:off x="2103438" y="1976995"/>
            <a:ext cx="7954962" cy="2582758"/>
          </a:xfrm>
          <a:prstGeom prst="rect">
            <a:avLst/>
          </a:prstGeom>
          <a:solidFill>
            <a:schemeClr val="bg1"/>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&lt;T&gt; { ... }</a:t>
            </a: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LinkedList</a:t>
            </a:r>
            <a:r>
              <a:rPr lang="en-GB" dirty="0">
                <a:solidFill>
                  <a:srgbClr val="000000"/>
                </a:solidFill>
                <a:latin typeface="Lucida Console" pitchFamily="49" charset="0"/>
              </a:rPr>
              <a:t>&lt;T&gt; { ...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ArrayDeque</a:t>
            </a:r>
            <a:r>
              <a:rPr lang="en-GB" dirty="0">
                <a:solidFill>
                  <a:srgbClr val="000000"/>
                </a:solidFill>
                <a:latin typeface="Lucida Console" pitchFamily="49" charset="0"/>
              </a:rPr>
              <a:t>&lt;T&gt; { ... }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Stacks and Queues</a:t>
            </a:r>
            <a:r>
              <a:rPr lang="en-GB" dirty="0">
                <a:solidFill>
                  <a:srgbClr val="000000"/>
                </a:solidFill>
                <a:latin typeface="Lucida Console" pitchFamily="49" charset="0"/>
              </a:rPr>
              <a:t/>
            </a:r>
            <a:br>
              <a:rPr lang="en-GB" dirty="0">
                <a:solidFill>
                  <a:srgbClr val="000000"/>
                </a:solidFill>
                <a:latin typeface="Lucida Console" pitchFamily="49" charset="0"/>
              </a:rPr>
            </a:br>
            <a:endParaRPr lang="en-GB" dirty="0">
              <a:solidFill>
                <a:srgbClr val="000000"/>
              </a:solidFill>
              <a:latin typeface="Lucida Console" pitchFamily="49" charset="0"/>
            </a:endParaRP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HashSet</a:t>
            </a:r>
            <a:r>
              <a:rPr lang="en-GB" dirty="0">
                <a:solidFill>
                  <a:srgbClr val="000000"/>
                </a:solidFill>
                <a:latin typeface="Lucida Console" pitchFamily="49" charset="0"/>
              </a:rPr>
              <a:t>&lt;T&gt; { ... }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TreeSet</a:t>
            </a:r>
            <a:r>
              <a:rPr lang="en-GB" dirty="0">
                <a:solidFill>
                  <a:srgbClr val="000000"/>
                </a:solidFill>
                <a:latin typeface="Lucida Console" pitchFamily="49" charset="0"/>
              </a:rPr>
              <a:t>&lt;T&gt; { ... }    </a:t>
            </a:r>
            <a:r>
              <a:rPr lang="en-GB" dirty="0">
                <a:solidFill>
                  <a:schemeClr val="accent6">
                    <a:lumMod val="50000"/>
                  </a:schemeClr>
                </a:solidFill>
                <a:latin typeface="Lucida Console" pitchFamily="49" charset="0"/>
              </a:rPr>
              <a:t>// Sorted</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HashMap</a:t>
            </a:r>
            <a:r>
              <a:rPr lang="en-GB" dirty="0">
                <a:solidFill>
                  <a:srgbClr val="000000"/>
                </a:solidFill>
                <a:latin typeface="Lucida Console" pitchFamily="49" charset="0"/>
              </a:rPr>
              <a:t> &lt;</a:t>
            </a:r>
            <a:r>
              <a:rPr lang="en-GB" dirty="0">
                <a:solidFill>
                  <a:srgbClr val="FF0000"/>
                </a:solidFill>
                <a:latin typeface="Lucida Console" pitchFamily="49" charset="0"/>
              </a:rPr>
              <a:t>K</a:t>
            </a:r>
            <a:r>
              <a:rPr lang="en-GB" dirty="0">
                <a:solidFill>
                  <a:srgbClr val="000000"/>
                </a:solidFill>
                <a:latin typeface="Lucida Console" pitchFamily="49" charset="0"/>
              </a:rPr>
              <a:t>,</a:t>
            </a:r>
            <a:r>
              <a:rPr lang="en-GB" dirty="0">
                <a:solidFill>
                  <a:srgbClr val="FF0000"/>
                </a:solidFill>
                <a:latin typeface="Lucida Console" pitchFamily="49" charset="0"/>
              </a:rPr>
              <a:t>V</a:t>
            </a:r>
            <a:r>
              <a:rPr lang="en-GB" dirty="0">
                <a:solidFill>
                  <a:srgbClr val="000000"/>
                </a:solidFill>
                <a:latin typeface="Lucida Console" pitchFamily="49" charset="0"/>
              </a:rPr>
              <a:t>&gt; { ... }</a:t>
            </a: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TreeMap</a:t>
            </a:r>
            <a:r>
              <a:rPr lang="en-GB" dirty="0">
                <a:solidFill>
                  <a:srgbClr val="000000"/>
                </a:solidFill>
                <a:latin typeface="Lucida Console" pitchFamily="49" charset="0"/>
              </a:rPr>
              <a:t> &lt;K,V&gt; { ... }</a:t>
            </a:r>
          </a:p>
        </p:txBody>
      </p:sp>
      <p:sp>
        <p:nvSpPr>
          <p:cNvPr id="13318" name="Rectangle 12"/>
          <p:cNvSpPr>
            <a:spLocks noChangeArrowheads="1"/>
          </p:cNvSpPr>
          <p:nvPr/>
        </p:nvSpPr>
        <p:spPr bwMode="auto">
          <a:xfrm>
            <a:off x="7667779" y="3938218"/>
            <a:ext cx="2351087" cy="584775"/>
          </a:xfrm>
          <a:prstGeom prst="rect">
            <a:avLst/>
          </a:prstGeom>
          <a:solidFill>
            <a:schemeClr val="bg1"/>
          </a:solidFill>
          <a:ln w="19050">
            <a:solidFill>
              <a:schemeClr val="tx1"/>
            </a:solidFill>
            <a:miter lim="800000"/>
            <a:headEnd/>
            <a:tailEnd/>
          </a:ln>
        </p:spPr>
        <p:txBody>
          <a:bodyPr anchor="ctr">
            <a:spAutoFit/>
          </a:bodyPr>
          <a:lstStyle/>
          <a:p>
            <a:pPr algn="ctr" eaLnBrk="0" hangingPunct="0">
              <a:spcBef>
                <a:spcPct val="50000"/>
              </a:spcBef>
            </a:pPr>
            <a:r>
              <a:rPr lang="en-GB" sz="1600" dirty="0"/>
              <a:t>Multiple type </a:t>
            </a:r>
            <a:br>
              <a:rPr lang="en-GB" sz="1600" dirty="0"/>
            </a:br>
            <a:r>
              <a:rPr lang="en-GB" sz="1600" dirty="0"/>
              <a:t>parameters allowed</a:t>
            </a:r>
          </a:p>
        </p:txBody>
      </p:sp>
      <p:cxnSp>
        <p:nvCxnSpPr>
          <p:cNvPr id="13319" name="Straight Arrow Connector 9"/>
          <p:cNvCxnSpPr>
            <a:cxnSpLocks noChangeShapeType="1"/>
          </p:cNvCxnSpPr>
          <p:nvPr/>
        </p:nvCxnSpPr>
        <p:spPr bwMode="auto">
          <a:xfrm rot="10800000">
            <a:off x="6909873" y="4132421"/>
            <a:ext cx="757907" cy="210"/>
          </a:xfrm>
          <a:prstGeom prst="straightConnector1">
            <a:avLst/>
          </a:prstGeom>
          <a:noFill/>
          <a:ln w="9525" algn="ctr">
            <a:solidFill>
              <a:schemeClr val="tx1"/>
            </a:solidFill>
            <a:round/>
            <a:headEnd type="none" w="med" len="med"/>
            <a:tailEnd type="triangle" w="med" len="med"/>
          </a:ln>
        </p:spPr>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7323" y="4973334"/>
            <a:ext cx="2024332" cy="1012166"/>
          </a:xfrm>
          <a:prstGeom prst="rect">
            <a:avLst/>
          </a:prstGeom>
        </p:spPr>
      </p:pic>
      <p:sp>
        <p:nvSpPr>
          <p:cNvPr id="5" name="Rectangle 4"/>
          <p:cNvSpPr/>
          <p:nvPr/>
        </p:nvSpPr>
        <p:spPr>
          <a:xfrm>
            <a:off x="4784785" y="5071101"/>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5178725" y="5068224"/>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2" name="Rectangle 11"/>
          <p:cNvSpPr/>
          <p:nvPr/>
        </p:nvSpPr>
        <p:spPr>
          <a:xfrm>
            <a:off x="5578415" y="5068224"/>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3" name="Rectangle 12"/>
          <p:cNvSpPr/>
          <p:nvPr/>
        </p:nvSpPr>
        <p:spPr>
          <a:xfrm>
            <a:off x="5972355"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6367732"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5" name="Rectangle 14"/>
          <p:cNvSpPr/>
          <p:nvPr/>
        </p:nvSpPr>
        <p:spPr>
          <a:xfrm>
            <a:off x="6763110"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6" name="Rectangle 15"/>
          <p:cNvSpPr/>
          <p:nvPr/>
        </p:nvSpPr>
        <p:spPr>
          <a:xfrm>
            <a:off x="7162800"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7" name="Rectangle 16"/>
          <p:cNvSpPr/>
          <p:nvPr/>
        </p:nvSpPr>
        <p:spPr>
          <a:xfrm>
            <a:off x="7556740" y="5062470"/>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Arc 5"/>
          <p:cNvSpPr/>
          <p:nvPr/>
        </p:nvSpPr>
        <p:spPr>
          <a:xfrm>
            <a:off x="7090916" y="5364399"/>
            <a:ext cx="1541253" cy="1055615"/>
          </a:xfrm>
          <a:prstGeom prst="arc">
            <a:avLst/>
          </a:prstGeom>
          <a:ln>
            <a:prstDash val="sysDot"/>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Flowchart: Magnetic Disk 6"/>
          <p:cNvSpPr/>
          <p:nvPr/>
        </p:nvSpPr>
        <p:spPr>
          <a:xfrm>
            <a:off x="7924798" y="5968246"/>
            <a:ext cx="1449238" cy="70736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8" name="TextBox 7"/>
          <p:cNvSpPr txBox="1"/>
          <p:nvPr/>
        </p:nvSpPr>
        <p:spPr>
          <a:xfrm>
            <a:off x="5647428" y="6057703"/>
            <a:ext cx="899605" cy="338554"/>
          </a:xfrm>
          <a:prstGeom prst="rect">
            <a:avLst/>
          </a:prstGeom>
          <a:solidFill>
            <a:schemeClr val="bg1">
              <a:alpha val="46000"/>
            </a:schemeClr>
          </a:solidFill>
          <a:ln w="19050">
            <a:solidFill>
              <a:schemeClr val="accent1"/>
            </a:solidFill>
          </a:ln>
        </p:spPr>
        <p:txBody>
          <a:bodyPr wrap="none" rtlCol="0">
            <a:spAutoFit/>
          </a:bodyPr>
          <a:lstStyle/>
          <a:p>
            <a:r>
              <a:rPr lang="en-GB" sz="1600" dirty="0">
                <a:solidFill>
                  <a:srgbClr val="004050"/>
                </a:solidFill>
                <a:cs typeface="Courier New" pitchFamily="49" charset="0"/>
              </a:rPr>
              <a:t>Queue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4C91E7-BCBE-4A78-B356-5B7CBEC3A857}">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E64DA411-94AE-4202-97C9-83273A834252"/>
    <ds:schemaRef ds:uri="http://www.w3.org/XML/1998/namespace"/>
  </ds:schemaRefs>
</ds:datastoreItem>
</file>

<file path=customXml/itemProps2.xml><?xml version="1.0" encoding="utf-8"?>
<ds:datastoreItem xmlns:ds="http://schemas.openxmlformats.org/officeDocument/2006/customXml" ds:itemID="{CF004844-36BD-44EF-80B0-D60F4D27F6BD}">
  <ds:schemaRefs>
    <ds:schemaRef ds:uri="http://schemas.microsoft.com/sharepoint/v3/contenttype/forms"/>
  </ds:schemaRefs>
</ds:datastoreItem>
</file>

<file path=customXml/itemProps3.xml><?xml version="1.0" encoding="utf-8"?>
<ds:datastoreItem xmlns:ds="http://schemas.openxmlformats.org/officeDocument/2006/customXml" ds:itemID="{26C8B470-5A19-4327-A6C1-B8A042F017DC}"/>
</file>

<file path=docProps/app.xml><?xml version="1.0" encoding="utf-8"?>
<Properties xmlns="http://schemas.openxmlformats.org/officeDocument/2006/extended-properties" xmlns:vt="http://schemas.openxmlformats.org/officeDocument/2006/docPropsVTypes">
  <Template/>
  <TotalTime>11171</TotalTime>
  <Words>2732</Words>
  <Application>Microsoft Office PowerPoint</Application>
  <PresentationFormat>Widescreen</PresentationFormat>
  <Paragraphs>391</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Krana Fat B</vt:lpstr>
      <vt:lpstr>Lucida Console</vt:lpstr>
      <vt:lpstr>Montserrat</vt:lpstr>
      <vt:lpstr>Wingdings</vt:lpstr>
      <vt:lpstr>Master</vt:lpstr>
      <vt:lpstr>Collections  and Generics</vt:lpstr>
      <vt:lpstr>PowerPoint Presentation</vt:lpstr>
      <vt:lpstr>Arrays vs Collection classes</vt:lpstr>
      <vt:lpstr>Collection classes found in old Java and C#</vt:lpstr>
      <vt:lpstr>Generic collection classes (Java 5+)</vt:lpstr>
      <vt:lpstr>C# Generic collection classes</vt:lpstr>
      <vt:lpstr>Java: Iterating through a generic ArrayList</vt:lpstr>
      <vt:lpstr>C#: Iterating through a generic List</vt:lpstr>
      <vt:lpstr>Java: Collections framework Generic Types</vt:lpstr>
      <vt:lpstr>Java: Queue – ArrayDeque&lt;T&gt;  FIFO</vt:lpstr>
      <vt:lpstr>C#: Queue - FIFO Enqueue() / Dequeue() methods</vt:lpstr>
      <vt:lpstr>C#: Stack - LIFO Push() / Pop() methods</vt:lpstr>
      <vt:lpstr>Hands-on Labs (Part 1)</vt:lpstr>
      <vt:lpstr>Java Collections (utility) class – A few methods</vt:lpstr>
      <vt:lpstr>C# List class – A few methods</vt:lpstr>
      <vt:lpstr>Java: Usage of HashMap&lt;K, V&gt; </vt:lpstr>
      <vt:lpstr>C# Dictionary&lt;TKey, TValue&gt; (1)</vt:lpstr>
      <vt:lpstr>C#: Getting values and setting Values</vt:lpstr>
      <vt:lpstr>C#: Setting and Adding values</vt:lpstr>
      <vt:lpstr>Hands-on Labs (Part 2)</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993</cp:revision>
  <cp:lastPrinted>2019-07-03T09:46:41Z</cp:lastPrinted>
  <dcterms:created xsi:type="dcterms:W3CDTF">2019-09-05T08:17:12Z</dcterms:created>
  <dcterms:modified xsi:type="dcterms:W3CDTF">2020-04-02T12:24:38Z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1500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4</vt:lpwstr>
  </property>
</Properties>
</file>