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462" r:id="rId5"/>
    <p:sldId id="781" r:id="rId6"/>
    <p:sldId id="782" r:id="rId7"/>
    <p:sldId id="783" r:id="rId8"/>
    <p:sldId id="784" r:id="rId9"/>
    <p:sldId id="785" r:id="rId10"/>
    <p:sldId id="759" r:id="rId11"/>
    <p:sldId id="760" r:id="rId12"/>
    <p:sldId id="761" r:id="rId13"/>
    <p:sldId id="762" r:id="rId14"/>
    <p:sldId id="763" r:id="rId15"/>
    <p:sldId id="764" r:id="rId16"/>
    <p:sldId id="765" r:id="rId17"/>
    <p:sldId id="766" r:id="rId18"/>
    <p:sldId id="767" r:id="rId19"/>
    <p:sldId id="768" r:id="rId20"/>
    <p:sldId id="769" r:id="rId21"/>
    <p:sldId id="770" r:id="rId22"/>
    <p:sldId id="771" r:id="rId23"/>
    <p:sldId id="772" r:id="rId24"/>
    <p:sldId id="773" r:id="rId25"/>
    <p:sldId id="780" r:id="rId26"/>
    <p:sldId id="750" r:id="rId27"/>
  </p:sldIdLst>
  <p:sldSz cx="12192000" cy="6858000"/>
  <p:notesSz cx="6645275" cy="9775825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462"/>
            <p14:sldId id="781"/>
            <p14:sldId id="782"/>
            <p14:sldId id="783"/>
            <p14:sldId id="784"/>
            <p14:sldId id="785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80"/>
            <p14:sldId id="75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09EDB8"/>
    <a:srgbClr val="F91258"/>
    <a:srgbClr val="7E007C"/>
    <a:srgbClr val="28CFF9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4419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560" y="78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32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17/02/2020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327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Use the (</a:t>
            </a:r>
            <a:r>
              <a:rPr lang="en-GB" baseline="0" dirty="0" err="1" smtClean="0"/>
              <a:t>java.util</a:t>
            </a:r>
            <a:r>
              <a:rPr lang="en-GB" baseline="0" dirty="0" smtClean="0"/>
              <a:t>).Scanner class, you can create one pointing at your console known as </a:t>
            </a:r>
            <a:r>
              <a:rPr lang="en-GB" baseline="0" dirty="0" err="1" smtClean="0"/>
              <a:t>System.in</a:t>
            </a:r>
            <a:r>
              <a:rPr lang="en-GB" baseline="0" dirty="0" smtClean="0"/>
              <a:t> and then use a wealth of methods like </a:t>
            </a:r>
            <a:r>
              <a:rPr lang="en-GB" baseline="0" dirty="0" err="1" smtClean="0"/>
              <a:t>nextLine</a:t>
            </a:r>
            <a:r>
              <a:rPr lang="en-GB" baseline="0" dirty="0" smtClean="0"/>
              <a:t>() </a:t>
            </a:r>
            <a:r>
              <a:rPr lang="en-GB" baseline="0" dirty="0" err="1" smtClean="0"/>
              <a:t>nextInt</a:t>
            </a:r>
            <a:r>
              <a:rPr lang="en-GB" baseline="0" dirty="0" smtClean="0"/>
              <a:t>() </a:t>
            </a:r>
            <a:r>
              <a:rPr lang="en-GB" baseline="0" dirty="0" err="1" smtClean="0"/>
              <a:t>nextDouble</a:t>
            </a:r>
            <a:r>
              <a:rPr lang="en-GB" baseline="0" dirty="0" smtClean="0"/>
              <a:t>() to retrieve typed input.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how we can produce a meaningful display by concatenating literals like “Hi “ and “</a:t>
            </a:r>
            <a:r>
              <a:rPr lang="en-GB" baseline="0" dirty="0" err="1" smtClean="0"/>
              <a:t>nextyear</a:t>
            </a:r>
            <a:r>
              <a:rPr lang="en-GB" baseline="0" dirty="0" smtClean="0"/>
              <a:t> you will be” with variables like ‘name’ and an expression like (age + 1).</a:t>
            </a:r>
          </a:p>
          <a:p>
            <a:r>
              <a:rPr lang="en-GB" baseline="0" dirty="0" smtClean="0"/>
              <a:t>This enables output of:</a:t>
            </a:r>
          </a:p>
          <a:p>
            <a:r>
              <a:rPr lang="en-GB" baseline="0" dirty="0" smtClean="0"/>
              <a:t>“Hi Fred, </a:t>
            </a:r>
            <a:r>
              <a:rPr lang="en-GB" baseline="0" dirty="0" err="1" smtClean="0"/>
              <a:t>nextyear</a:t>
            </a:r>
            <a:r>
              <a:rPr lang="en-GB" baseline="0" dirty="0" smtClean="0"/>
              <a:t> you will be 21” – when the user types “Fred” to the first prompt and 20 to the second.   </a:t>
            </a:r>
            <a:r>
              <a:rPr lang="en-GB" dirty="0" smtClean="0"/>
              <a:t> </a:t>
            </a:r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206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88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C#. The syntax</a:t>
            </a:r>
            <a:r>
              <a:rPr lang="en-GB" baseline="0" dirty="0" smtClean="0"/>
              <a:t> is the same except arrays have a L:ength property not length (lowercase letter L)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091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576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66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440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376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662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480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6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83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212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17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97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8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6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5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3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87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89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745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39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7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Fundamentals – recap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921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Reading data in from console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8998037" cy="34611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There is no </a:t>
            </a:r>
            <a:r>
              <a:rPr lang="en-GB" dirty="0" err="1" smtClean="0">
                <a:latin typeface="Lucida Console" pitchFamily="49" charset="0"/>
              </a:rPr>
              <a:t>System.in.readln</a:t>
            </a:r>
            <a:r>
              <a:rPr lang="en-GB" dirty="0" smtClean="0">
                <a:latin typeface="Lucida Console" pitchFamily="49" charset="0"/>
              </a:rPr>
              <a:t>(). Use </a:t>
            </a:r>
            <a:r>
              <a:rPr lang="en-GB" b="0" dirty="0" err="1" smtClean="0">
                <a:latin typeface="Lucida Console" pitchFamily="49" charset="0"/>
              </a:rPr>
              <a:t>java.util.Scanner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C#</a:t>
            </a:r>
          </a:p>
        </p:txBody>
      </p:sp>
      <p:sp>
        <p:nvSpPr>
          <p:cNvPr id="4" name="Rectangle 3"/>
          <p:cNvSpPr/>
          <p:nvPr/>
        </p:nvSpPr>
        <p:spPr>
          <a:xfrm>
            <a:off x="2687048" y="2033058"/>
            <a:ext cx="6314369" cy="2031325"/>
          </a:xfrm>
          <a:prstGeom prst="rect">
            <a:avLst/>
          </a:prstGeom>
          <a:solidFill>
            <a:schemeClr val="bg2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Scanner s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Scanner(System.in);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name?"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age?"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7048" y="4549081"/>
            <a:ext cx="6314369" cy="1631216"/>
          </a:xfrm>
          <a:prstGeom prst="rect">
            <a:avLst/>
          </a:prstGeom>
          <a:solidFill>
            <a:srgbClr val="E0F0E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name?"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age?"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9266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– simplest sort of collection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160153" y="1328284"/>
            <a:ext cx="7967606" cy="255454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	</a:t>
            </a:r>
            <a:r>
              <a:rPr lang="en-GB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declare</a:t>
            </a:r>
          </a:p>
          <a:p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[3];              	</a:t>
            </a:r>
            <a:r>
              <a:rPr lang="en-GB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create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String[6];  	</a:t>
            </a:r>
            <a:r>
              <a:rPr lang="en-GB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declare &amp; create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{4,3,8,12};  		</a:t>
            </a:r>
            <a:r>
              <a:rPr lang="en-GB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declare &amp; create &amp; fill   </a:t>
            </a:r>
          </a:p>
          <a:p>
            <a:endParaRPr lang="en-GB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[0] = "Bob";</a:t>
            </a:r>
          </a:p>
          <a:p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[0] = 80;</a:t>
            </a:r>
            <a:endParaRPr lang="en-GB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50847" y="1337160"/>
            <a:ext cx="4441408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{4, 3, 8, 12, 45, 5};  </a:t>
            </a:r>
            <a:endParaRPr lang="en-GB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0847" y="1826927"/>
            <a:ext cx="3350544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++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0571" y="3145461"/>
            <a:ext cx="3777914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0848" y="3812394"/>
            <a:ext cx="3381369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7036745" y="1826927"/>
            <a:ext cx="3278324" cy="1169551"/>
          </a:xfrm>
          <a:prstGeom prst="rect">
            <a:avLst/>
          </a:prstGeom>
          <a:solidFill>
            <a:srgbClr val="E0F0E0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print(numbers[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++]);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0055" y="3145461"/>
            <a:ext cx="4195015" cy="523220"/>
          </a:xfrm>
          <a:prstGeom prst="rect">
            <a:avLst/>
          </a:prstGeom>
          <a:solidFill>
            <a:srgbClr val="E0F0E0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print(numbers[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210913" y="3812394"/>
            <a:ext cx="3104157" cy="523220"/>
          </a:xfrm>
          <a:prstGeom prst="rect">
            <a:avLst/>
          </a:prstGeom>
          <a:solidFill>
            <a:srgbClr val="E0F0E0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numbers) 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print(no)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50848" y="4665760"/>
            <a:ext cx="1363579" cy="44650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Arial" pitchFamily="34" charset="0"/>
              </a:rPr>
              <a:t>Java</a:t>
            </a:r>
            <a:endParaRPr lang="en-GB" sz="16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951491" y="4665760"/>
            <a:ext cx="1363579" cy="44650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Arial" pitchFamily="34" charset="0"/>
              </a:rPr>
              <a:t>C#</a:t>
            </a:r>
            <a:endParaRPr lang="en-GB" sz="1600" b="1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your own types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794567" y="1323646"/>
            <a:ext cx="2637021" cy="1323439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Status{</a:t>
            </a:r>
          </a:p>
          <a:p>
            <a:pPr lvl="1"/>
            <a:r>
              <a:rPr lang="en-GB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Active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Completed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3797" y="1323646"/>
            <a:ext cx="5070290" cy="3293209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course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status;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(Status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 other getters and setters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2572" y="4780565"/>
            <a:ext cx="5727841" cy="1477328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.setStatus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Active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.setAge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(25);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// Set other fields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your own types - Constructors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909285" y="1339887"/>
            <a:ext cx="8491585" cy="329320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course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courser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Status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course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course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 the other getters and setters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7960" y="4866252"/>
            <a:ext cx="4210602" cy="369332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7960" y="5499609"/>
            <a:ext cx="7433343" cy="369332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Student("Bob",25,"Java",Status.</a:t>
            </a:r>
            <a:r>
              <a:rPr lang="en-GB" b="1" i="1" dirty="0">
                <a:solidFill>
                  <a:srgbClr val="0000C0"/>
                </a:solidFill>
                <a:latin typeface="Consolas" panose="020B0609020204030204" pitchFamily="49" charset="0"/>
              </a:rPr>
              <a:t>Active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70353" y="5299555"/>
            <a:ext cx="688009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n w="12700">
                  <a:noFill/>
                  <a:prstDash val="solid"/>
                </a:ln>
                <a:solidFill>
                  <a:srgbClr val="00B050"/>
                </a:solidFill>
                <a:latin typeface="Symbol" panose="05050102010706020507" pitchFamily="18" charset="2"/>
                <a:cs typeface="Courier New" pitchFamily="49" charset="0"/>
                <a:sym typeface="Wingdings" panose="05000000000000000000" pitchFamily="2" charset="2"/>
              </a:rPr>
              <a:t></a:t>
            </a:r>
            <a:endParaRPr lang="en-GB" sz="2000" b="1" dirty="0">
              <a:ln w="12700">
                <a:noFill/>
                <a:prstDash val="solid"/>
              </a:ln>
              <a:solidFill>
                <a:srgbClr val="00B050"/>
              </a:solidFill>
              <a:latin typeface="Symbol" panose="05050102010706020507" pitchFamily="18" charset="2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41591" y="4686413"/>
            <a:ext cx="782587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latin typeface="Symbol" panose="05050102010706020507" pitchFamily="18" charset="2"/>
                <a:cs typeface="Courier New" pitchFamily="49" charset="0"/>
                <a:sym typeface="Wingdings" panose="05000000000000000000" pitchFamily="2" charset="2"/>
              </a:rPr>
              <a:t></a:t>
            </a:r>
            <a:endParaRPr lang="en-GB" sz="2000" dirty="0">
              <a:ln w="12700">
                <a:noFill/>
                <a:prstDash val="solid"/>
              </a:ln>
              <a:solidFill>
                <a:schemeClr val="accent6">
                  <a:lumMod val="60000"/>
                  <a:lumOff val="40000"/>
                  <a:alpha val="50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Class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GB" b="1" dirty="0"/>
              <a:t>Strings are immutable, no methods to change their state</a:t>
            </a:r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Methods like </a:t>
            </a:r>
            <a:r>
              <a:rPr lang="en-GB" dirty="0">
                <a:latin typeface="Lucida Console" panose="020B0609040504020204" pitchFamily="49" charset="0"/>
              </a:rPr>
              <a:t>trim(),</a:t>
            </a:r>
            <a:r>
              <a:rPr lang="en-GB" dirty="0" err="1">
                <a:latin typeface="Lucida Console" panose="020B0609040504020204" pitchFamily="49" charset="0"/>
              </a:rPr>
              <a:t>toUpperCase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  <a:r>
              <a:rPr lang="en-GB" dirty="0"/>
              <a:t>etc. all return new String ref</a:t>
            </a:r>
          </a:p>
          <a:p>
            <a:pPr marL="342900" lvl="2" indent="-342900">
              <a:buSzPct val="115000"/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In Java, are NOT enumerable without invoking </a:t>
            </a:r>
            <a:r>
              <a:rPr lang="en-GB" dirty="0" err="1">
                <a:latin typeface="Lucida Console" panose="020B0609040504020204" pitchFamily="49" charset="0"/>
              </a:rPr>
              <a:t>toCharArray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180000" lvl="1" indent="-1800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99997" y="2222642"/>
            <a:ext cx="5117640" cy="643766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dirty="0">
                <a:latin typeface="Lucida Console" pitchFamily="49" charset="0"/>
              </a:rPr>
              <a:t>String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dirty="0">
                <a:latin typeface="Lucida Console" pitchFamily="49" charset="0"/>
              </a:rPr>
              <a:t>name = “Fred”;</a:t>
            </a:r>
            <a:br>
              <a:rPr lang="en-GB" dirty="0">
                <a:latin typeface="Lucida Console" pitchFamily="49" charset="0"/>
              </a:rPr>
            </a:b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char</a:t>
            </a:r>
            <a:r>
              <a:rPr lang="en-GB" dirty="0">
                <a:latin typeface="Lucida Console" pitchFamily="49" charset="0"/>
              </a:rPr>
              <a:t> c = </a:t>
            </a:r>
            <a:r>
              <a:rPr lang="en-GB" dirty="0" err="1">
                <a:latin typeface="Lucida Console" pitchFamily="49" charset="0"/>
              </a:rPr>
              <a:t>name.charAt</a:t>
            </a:r>
            <a:r>
              <a:rPr lang="en-GB" dirty="0">
                <a:latin typeface="Lucida Console" pitchFamily="49" charset="0"/>
              </a:rPr>
              <a:t>(2);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9997" y="4186661"/>
            <a:ext cx="5117640" cy="643766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for </a:t>
            </a:r>
            <a:r>
              <a:rPr lang="en-GB" dirty="0">
                <a:latin typeface="Lucida Console" pitchFamily="49" charset="0"/>
              </a:rPr>
              <a:t>(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char</a:t>
            </a:r>
            <a:r>
              <a:rPr lang="en-GB" dirty="0">
                <a:latin typeface="Lucida Console" pitchFamily="49" charset="0"/>
              </a:rPr>
              <a:t> c : </a:t>
            </a:r>
            <a:r>
              <a:rPr lang="en-GB" dirty="0" err="1">
                <a:latin typeface="Lucida Console" pitchFamily="49" charset="0"/>
              </a:rPr>
              <a:t>name.toCharArray</a:t>
            </a:r>
            <a:r>
              <a:rPr lang="en-GB" dirty="0">
                <a:latin typeface="Lucida Console" pitchFamily="49" charset="0"/>
              </a:rPr>
              <a:t>()) {   </a:t>
            </a:r>
            <a:br>
              <a:rPr lang="en-GB" dirty="0">
                <a:latin typeface="Lucida Console" pitchFamily="49" charset="0"/>
              </a:rPr>
            </a:br>
            <a:r>
              <a:rPr lang="en-GB" dirty="0">
                <a:latin typeface="Lucida Console" pitchFamily="49" charset="0"/>
              </a:rPr>
              <a:t>	...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99997" y="3014975"/>
            <a:ext cx="5117640" cy="397545"/>
          </a:xfrm>
          <a:prstGeom prst="rect">
            <a:avLst/>
          </a:prstGeom>
          <a:solidFill>
            <a:srgbClr val="E0F0E0"/>
          </a:solidFill>
          <a:ln w="19050">
            <a:solidFill>
              <a:srgbClr val="004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sz="2000" b="1" dirty="0">
                <a:solidFill>
                  <a:srgbClr val="0000C8"/>
                </a:solidFill>
                <a:latin typeface="Lucida Console" pitchFamily="49" charset="0"/>
              </a:rPr>
              <a:t>char</a:t>
            </a:r>
            <a:r>
              <a:rPr lang="en-GB" sz="2000" b="1" dirty="0">
                <a:latin typeface="Lucida Console" pitchFamily="49" charset="0"/>
              </a:rPr>
              <a:t> c = name[2];    	</a:t>
            </a:r>
            <a:r>
              <a:rPr lang="en-GB" sz="2000" b="1" dirty="0">
                <a:latin typeface="Courier New" panose="02070309020205020404" pitchFamily="49" charset="0"/>
              </a:rPr>
              <a:t>&lt;- C#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9997" y="5033756"/>
            <a:ext cx="5117640" cy="707886"/>
          </a:xfrm>
          <a:prstGeom prst="rect">
            <a:avLst/>
          </a:prstGeom>
          <a:solidFill>
            <a:srgbClr val="E0F0E0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name)	</a:t>
            </a:r>
            <a:r>
              <a:rPr lang="en-GB" sz="2000" b="1" dirty="0">
                <a:latin typeface="Courier New" panose="02070309020205020404" pitchFamily="49" charset="0"/>
              </a:rPr>
              <a:t> &lt;- C#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259252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Strings are immutable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60359" y="1547375"/>
            <a:ext cx="2401372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0359" y="2692061"/>
            <a:ext cx="2401372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"by"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0360" y="2119004"/>
            <a:ext cx="2269957" cy="344462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'R'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80699" y="1447735"/>
            <a:ext cx="818463" cy="2923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name</a:t>
            </a:r>
          </a:p>
        </p:txBody>
      </p:sp>
      <p:sp>
        <p:nvSpPr>
          <p:cNvPr id="8" name="Oval 7"/>
          <p:cNvSpPr/>
          <p:nvPr/>
        </p:nvSpPr>
        <p:spPr>
          <a:xfrm>
            <a:off x="7844592" y="1180101"/>
            <a:ext cx="1363575" cy="6416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"Bob"</a:t>
            </a:r>
          </a:p>
        </p:txBody>
      </p:sp>
      <p:cxnSp>
        <p:nvCxnSpPr>
          <p:cNvPr id="10" name="Straight Arrow Connector 9"/>
          <p:cNvCxnSpPr>
            <a:stCxn id="7" idx="3"/>
            <a:endCxn id="8" idx="2"/>
          </p:cNvCxnSpPr>
          <p:nvPr/>
        </p:nvCxnSpPr>
        <p:spPr>
          <a:xfrm flipV="1">
            <a:off x="7299162" y="1500941"/>
            <a:ext cx="545430" cy="929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900741" y="2744202"/>
            <a:ext cx="1462252" cy="64168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"Bobby"</a:t>
            </a:r>
          </a:p>
        </p:txBody>
      </p:sp>
      <p:cxnSp>
        <p:nvCxnSpPr>
          <p:cNvPr id="19" name="Straight Arrow Connector 18"/>
          <p:cNvCxnSpPr>
            <a:stCxn id="7" idx="2"/>
            <a:endCxn id="12" idx="1"/>
          </p:cNvCxnSpPr>
          <p:nvPr/>
        </p:nvCxnSpPr>
        <p:spPr>
          <a:xfrm>
            <a:off x="6889931" y="1740123"/>
            <a:ext cx="1224952" cy="109805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3465093" y="1998248"/>
            <a:ext cx="596638" cy="64633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</a:t>
            </a:r>
            <a:endParaRPr lang="en-GB" sz="3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60359" y="3677927"/>
            <a:ext cx="8253663" cy="255454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changeName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"Bobby"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857687" y="4102704"/>
            <a:ext cx="818463" cy="2923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name</a:t>
            </a:r>
          </a:p>
        </p:txBody>
      </p:sp>
      <p:sp>
        <p:nvSpPr>
          <p:cNvPr id="24" name="Oval 23"/>
          <p:cNvSpPr/>
          <p:nvPr/>
        </p:nvSpPr>
        <p:spPr>
          <a:xfrm>
            <a:off x="8221580" y="3835070"/>
            <a:ext cx="1363575" cy="6416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"Bob"</a:t>
            </a:r>
          </a:p>
        </p:txBody>
      </p:sp>
      <p:cxnSp>
        <p:nvCxnSpPr>
          <p:cNvPr id="25" name="Straight Arrow Connector 24"/>
          <p:cNvCxnSpPr>
            <a:stCxn id="23" idx="3"/>
            <a:endCxn id="24" idx="2"/>
          </p:cNvCxnSpPr>
          <p:nvPr/>
        </p:nvCxnSpPr>
        <p:spPr>
          <a:xfrm flipV="1">
            <a:off x="7676150" y="4155910"/>
            <a:ext cx="545430" cy="929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277729" y="5399171"/>
            <a:ext cx="1462252" cy="64168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"Bobby"</a:t>
            </a:r>
          </a:p>
        </p:txBody>
      </p:sp>
      <p:cxnSp>
        <p:nvCxnSpPr>
          <p:cNvPr id="27" name="Straight Arrow Connector 26"/>
          <p:cNvCxnSpPr>
            <a:stCxn id="28" idx="3"/>
            <a:endCxn id="26" idx="2"/>
          </p:cNvCxnSpPr>
          <p:nvPr/>
        </p:nvCxnSpPr>
        <p:spPr>
          <a:xfrm flipV="1">
            <a:off x="7668130" y="5720011"/>
            <a:ext cx="609599" cy="448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Rounded Rectangle 27"/>
          <p:cNvSpPr/>
          <p:nvPr/>
        </p:nvSpPr>
        <p:spPr>
          <a:xfrm>
            <a:off x="6849667" y="5618683"/>
            <a:ext cx="818463" cy="2923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298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StringBuilder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Lucida Console" panose="020B0609040504020204" pitchFamily="49" charset="0"/>
              </a:rPr>
              <a:t>StringBuilder</a:t>
            </a:r>
            <a:r>
              <a:rPr lang="en-GB" dirty="0"/>
              <a:t> is a mutable String buffer</a:t>
            </a:r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Key methods: </a:t>
            </a:r>
            <a:r>
              <a:rPr lang="en-GB" dirty="0">
                <a:latin typeface="Lucida Console" panose="020B0609040504020204" pitchFamily="49" charset="0"/>
              </a:rPr>
              <a:t>append(), insert(), replace(), delete()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029326" y="2558443"/>
            <a:ext cx="5414212" cy="107721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6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"by"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36043" y="2657914"/>
            <a:ext cx="753979" cy="2923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  <a:cs typeface="Arial" pitchFamily="34" charset="0"/>
              </a:rPr>
              <a:t>sb</a:t>
            </a:r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35453" y="2390280"/>
            <a:ext cx="1491914" cy="6416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"Bob"</a:t>
            </a:r>
          </a:p>
        </p:txBody>
      </p:sp>
      <p:cxnSp>
        <p:nvCxnSpPr>
          <p:cNvPr id="7" name="Straight Arrow Connector 6"/>
          <p:cNvCxnSpPr>
            <a:stCxn id="5" idx="3"/>
            <a:endCxn id="6" idx="2"/>
          </p:cNvCxnSpPr>
          <p:nvPr/>
        </p:nvCxnSpPr>
        <p:spPr>
          <a:xfrm flipV="1">
            <a:off x="8390021" y="2711120"/>
            <a:ext cx="545432" cy="92988"/>
          </a:xfrm>
          <a:prstGeom prst="straightConnector1">
            <a:avLst/>
          </a:prstGeom>
          <a:ln>
            <a:solidFill>
              <a:srgbClr val="004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21306" y="3987694"/>
            <a:ext cx="3449052" cy="3385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Oval 8"/>
          <p:cNvSpPr/>
          <p:nvPr/>
        </p:nvSpPr>
        <p:spPr>
          <a:xfrm>
            <a:off x="8935453" y="2390280"/>
            <a:ext cx="1491915" cy="6416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"Bobby"</a:t>
            </a:r>
          </a:p>
        </p:txBody>
      </p:sp>
    </p:spTree>
    <p:extLst>
      <p:ext uri="{BB962C8B-B14F-4D97-AF65-F5344CB8AC3E}">
        <p14:creationId xmlns:p14="http://schemas.microsoft.com/office/powerpoint/2010/main" val="8864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Collection classes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2" y="1368256"/>
            <a:ext cx="9021803" cy="36323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err="1" smtClean="0">
                <a:latin typeface="Lucida Console" pitchFamily="49" charset="0"/>
              </a:rPr>
              <a:t>ArrayList</a:t>
            </a:r>
            <a:r>
              <a:rPr lang="en-GB" b="0" dirty="0" smtClean="0">
                <a:latin typeface="Lucida Console" pitchFamily="49" charset="0"/>
              </a:rPr>
              <a:t>&lt;E&gt;, </a:t>
            </a:r>
            <a:r>
              <a:rPr lang="en-GB" b="0" dirty="0" err="1" smtClean="0">
                <a:latin typeface="Lucida Console" pitchFamily="49" charset="0"/>
              </a:rPr>
              <a:t>ArrayDeque</a:t>
            </a:r>
            <a:r>
              <a:rPr lang="en-GB" b="0" dirty="0" smtClean="0">
                <a:latin typeface="Lucida Console" pitchFamily="49" charset="0"/>
              </a:rPr>
              <a:t>&lt;E&gt;, </a:t>
            </a:r>
            <a:r>
              <a:rPr lang="en-GB" b="0" dirty="0" err="1" smtClean="0">
                <a:latin typeface="Lucida Console" pitchFamily="49" charset="0"/>
              </a:rPr>
              <a:t>TreeMap</a:t>
            </a:r>
            <a:r>
              <a:rPr lang="en-GB" b="0" dirty="0" smtClean="0">
                <a:latin typeface="Lucida Console" pitchFamily="49" charset="0"/>
              </a:rPr>
              <a:t>&lt;K,V&gt;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>
              <a:latin typeface="Lucida Console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 smtClean="0">
              <a:latin typeface="Lucida Console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>
              <a:latin typeface="Lucida Console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 smtClean="0">
              <a:latin typeface="Lucida Console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>
              <a:latin typeface="Lucida Console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 smtClean="0">
              <a:latin typeface="Lucida Console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smtClean="0">
                <a:latin typeface="Lucida Console" pitchFamily="49" charset="0"/>
              </a:rPr>
              <a:t>C#: List&lt;T&gt;, Queue&lt;T&gt;, </a:t>
            </a:r>
            <a:r>
              <a:rPr lang="en-GB" b="0" dirty="0" err="1" smtClean="0">
                <a:latin typeface="Lucida Console" pitchFamily="49" charset="0"/>
              </a:rPr>
              <a:t>Disctionary</a:t>
            </a:r>
            <a:r>
              <a:rPr lang="en-GB" b="0" dirty="0" smtClean="0">
                <a:latin typeface="Lucida Console" pitchFamily="49" charset="0"/>
              </a:rPr>
              <a:t>&lt;</a:t>
            </a:r>
            <a:r>
              <a:rPr lang="en-GB" b="0" dirty="0" err="1" smtClean="0">
                <a:latin typeface="Lucida Console" pitchFamily="49" charset="0"/>
              </a:rPr>
              <a:t>k,v</a:t>
            </a:r>
            <a:r>
              <a:rPr lang="en-GB" b="0" dirty="0" smtClean="0">
                <a:latin typeface="Lucida Console" pitchFamily="49" charset="0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6585" y="1824043"/>
            <a:ext cx="6169630" cy="206210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  <a:endParaRPr lang="en-GB" sz="16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"Linda"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(0)); </a:t>
            </a:r>
          </a:p>
          <a:p>
            <a:endParaRPr lang="en-GB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6585" y="4602328"/>
            <a:ext cx="6169630" cy="2062103"/>
          </a:xfrm>
          <a:prstGeom prst="rect">
            <a:avLst/>
          </a:prstGeom>
          <a:solidFill>
            <a:srgbClr val="E0F0E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List&lt;string&gt;();</a:t>
            </a:r>
            <a:endParaRPr lang="en-GB" sz="16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"Linda"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foreach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699961" y="5508959"/>
            <a:ext cx="914400" cy="41709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cs typeface="Arial" pitchFamily="34" charset="0"/>
              </a:rPr>
              <a:t>C#</a:t>
            </a:r>
            <a:endParaRPr lang="en-GB" sz="16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705101" y="2601244"/>
            <a:ext cx="914400" cy="41709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cs typeface="Arial" pitchFamily="34" charset="0"/>
              </a:rPr>
              <a:t>Java</a:t>
            </a:r>
            <a:endParaRPr lang="en-GB" sz="1600" b="1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File I-O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37138" y="1349983"/>
            <a:ext cx="6983412" cy="4907941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b="1" dirty="0"/>
              <a:t>Java: class </a:t>
            </a:r>
            <a:r>
              <a:rPr lang="en-GB" b="1" dirty="0">
                <a:latin typeface="Lucida Console" panose="020B0609040504020204" pitchFamily="49" charset="0"/>
              </a:rPr>
              <a:t>File</a:t>
            </a:r>
          </a:p>
          <a:p>
            <a:pPr marL="342000" lvl="2" indent="-342000">
              <a:buSzPct val="115000"/>
            </a:pPr>
            <a:r>
              <a:rPr lang="en-GB" dirty="0"/>
              <a:t>Provides instance methods to allow manipulation of files and directories</a:t>
            </a:r>
            <a:br>
              <a:rPr lang="en-GB" dirty="0"/>
            </a:br>
            <a:endParaRPr lang="en-GB" dirty="0"/>
          </a:p>
          <a:p>
            <a:r>
              <a:rPr lang="en-US" b="1" dirty="0"/>
              <a:t>C#: class File </a:t>
            </a:r>
          </a:p>
          <a:p>
            <a:pPr marL="342000" lvl="1" indent="-342000">
              <a:buSzPct val="115000"/>
            </a:pPr>
            <a:r>
              <a:rPr lang="en-US" dirty="0"/>
              <a:t>for files and </a:t>
            </a:r>
            <a:r>
              <a:rPr lang="en-US" b="1" dirty="0"/>
              <a:t>Directory</a:t>
            </a:r>
            <a:r>
              <a:rPr lang="en-US" dirty="0"/>
              <a:t> for folders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First few concepts – </a:t>
            </a:r>
            <a:r>
              <a:rPr lang="en-US" dirty="0" smtClean="0"/>
              <a:t>recap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272" y="1368256"/>
            <a:ext cx="9592841" cy="4051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Package – used to give a type a unique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5" name="Title 9"/>
          <p:cNvSpPr txBox="1">
            <a:spLocks/>
          </p:cNvSpPr>
          <p:nvPr/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341272" y="1368256"/>
            <a:ext cx="10885025" cy="3580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821528" y="2845371"/>
            <a:ext cx="2748335" cy="132343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qa.training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Trainter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trainer;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308" y="1797411"/>
            <a:ext cx="5512877" cy="922388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643" y="2883053"/>
            <a:ext cx="2212115" cy="10386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4256921" y="3199250"/>
            <a:ext cx="359595" cy="289385"/>
          </a:xfrm>
          <a:prstGeom prst="rightArrow">
            <a:avLst/>
          </a:prstGeom>
          <a:solidFill>
            <a:srgbClr val="F3622C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03909" y="2844450"/>
            <a:ext cx="2820252" cy="132343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GB" sz="1600" b="1">
                <a:solidFill>
                  <a:srgbClr val="000000"/>
                </a:solidFill>
                <a:latin typeface="Consolas" panose="020B0609020204030204" pitchFamily="49" charset="0"/>
              </a:rPr>
              <a:t> qa.training;</a:t>
            </a:r>
          </a:p>
          <a:p>
            <a:endParaRPr lang="en-GB" sz="1600">
              <a:latin typeface="Consolas" panose="020B0609020204030204" pitchFamily="49" charset="0"/>
            </a:endParaRPr>
          </a:p>
          <a:p>
            <a:r>
              <a:rPr lang="en-GB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>
                <a:solidFill>
                  <a:srgbClr val="000000"/>
                </a:solidFill>
                <a:latin typeface="Consolas" panose="020B0609020204030204" pitchFamily="49" charset="0"/>
              </a:rPr>
              <a:t> Trainer {</a:t>
            </a:r>
          </a:p>
          <a:p>
            <a:r>
              <a:rPr lang="en-GB" sz="1600" b="1">
                <a:solidFill>
                  <a:srgbClr val="000000"/>
                </a:solidFill>
                <a:latin typeface="Consolas" panose="020B0609020204030204" pitchFamily="49" charset="0"/>
              </a:rPr>
              <a:t>   Student student;</a:t>
            </a:r>
          </a:p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80642" y="4755055"/>
            <a:ext cx="4572000" cy="181588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GB" sz="1600" dirty="0"/>
              <a:t> sales;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/>
              <a:t> </a:t>
            </a:r>
            <a:r>
              <a:rPr lang="en-GB" sz="1600" dirty="0" err="1"/>
              <a:t>qa.training</a:t>
            </a:r>
            <a:r>
              <a:rPr lang="en-GB" sz="1600" dirty="0"/>
              <a:t>.*;</a:t>
            </a:r>
          </a:p>
          <a:p>
            <a:endParaRPr lang="en-GB" sz="1600" dirty="0"/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GB" sz="1600" dirty="0"/>
              <a:t>Program {</a:t>
            </a:r>
          </a:p>
          <a:p>
            <a:r>
              <a:rPr lang="en-GB" sz="1600" dirty="0"/>
              <a:t>   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 static void </a:t>
            </a:r>
            <a:r>
              <a:rPr lang="en-GB" sz="1600" dirty="0"/>
              <a:t>main( String[] </a:t>
            </a:r>
            <a:r>
              <a:rPr lang="en-GB" sz="1600" dirty="0" err="1"/>
              <a:t>args</a:t>
            </a:r>
            <a:r>
              <a:rPr lang="en-GB" sz="1600" dirty="0"/>
              <a:t>) {</a:t>
            </a:r>
          </a:p>
          <a:p>
            <a:r>
              <a:rPr lang="en-GB" sz="1600" dirty="0"/>
              <a:t>	Student </a:t>
            </a:r>
            <a:r>
              <a:rPr lang="en-GB" sz="1600" dirty="0" err="1"/>
              <a:t>student</a:t>
            </a:r>
            <a:r>
              <a:rPr lang="en-GB" sz="1600" dirty="0"/>
              <a:t>;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080555" y="5048402"/>
            <a:ext cx="3252400" cy="386828"/>
          </a:xfrm>
          <a:prstGeom prst="wedgeRoundRectCallout">
            <a:avLst>
              <a:gd name="adj1" fmla="val -56110"/>
              <a:gd name="adj2" fmla="val -189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cs typeface="Arial" pitchFamily="34" charset="0"/>
              </a:rPr>
              <a:t>Classes in the a different package</a:t>
            </a:r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21527" y="4238993"/>
            <a:ext cx="5702086" cy="4030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F3622C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4050"/>
                </a:solidFill>
                <a:cs typeface="Arial" pitchFamily="34" charset="0"/>
              </a:rPr>
              <a:t>Classes in the same namespace can refer to classes</a:t>
            </a:r>
          </a:p>
        </p:txBody>
      </p:sp>
    </p:spTree>
    <p:extLst>
      <p:ext uri="{BB962C8B-B14F-4D97-AF65-F5344CB8AC3E}">
        <p14:creationId xmlns:p14="http://schemas.microsoft.com/office/powerpoint/2010/main" val="3660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example – Copy using stream classes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2098" y="1330805"/>
            <a:ext cx="8476342" cy="48115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  <p:txBody>
          <a:bodyPr wrap="square" lIns="95250" tIns="50800" rIns="95250" bIns="50800">
            <a:spAutoFit/>
          </a:bodyPr>
          <a:lstStyle/>
          <a:p>
            <a:pPr marL="107950">
              <a:buSzPts val="1200"/>
            </a:pP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public static void 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copy (String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inFile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, String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outFile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) </a:t>
            </a:r>
            <a:br>
              <a:rPr lang="en-US" b="1" dirty="0"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latin typeface="Lucida Console" pitchFamily="49" charset="0"/>
                <a:cs typeface="Courier New" pitchFamily="49" charset="0"/>
              </a:rPr>
              <a:t>                                       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throws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IOException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{</a:t>
            </a:r>
          </a:p>
          <a:p>
            <a:pPr marL="107950">
              <a:buSzPts val="1200"/>
            </a:pPr>
            <a:r>
              <a:rPr lang="en-US" b="1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[] bytes = 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[128];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cs typeface="Courier New" pitchFamily="49" charset="0"/>
            </a:endParaRPr>
          </a:p>
          <a:p>
            <a:pPr marL="107950">
              <a:buSzPts val="1200"/>
            </a:pPr>
            <a:endParaRPr lang="en-US" b="1" dirty="0">
              <a:latin typeface="Lucida Console" pitchFamily="49" charset="0"/>
              <a:cs typeface="Courier New" pitchFamily="49" charset="0"/>
            </a:endParaRPr>
          </a:p>
          <a:p>
            <a:pPr marL="107950">
              <a:buSzPts val="1200"/>
            </a:pPr>
            <a:r>
              <a:rPr lang="en-US" b="1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FileInputStream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fis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 = 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FileInputStream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inFile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);</a:t>
            </a:r>
          </a:p>
          <a:p>
            <a:pPr marL="107950">
              <a:buSzPts val="1200"/>
            </a:pPr>
            <a:r>
              <a:rPr lang="en-US" b="1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FileOutputStream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fos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FileOutputStream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outFile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);                </a:t>
            </a:r>
            <a:br>
              <a:rPr lang="en-US" b="1" dirty="0">
                <a:latin typeface="Lucida Console" pitchFamily="49" charset="0"/>
                <a:cs typeface="Courier New" pitchFamily="49" charset="0"/>
              </a:rPr>
            </a:br>
            <a:endParaRPr lang="en-US" b="1" dirty="0">
              <a:latin typeface="Lucida Console" pitchFamily="49" charset="0"/>
              <a:cs typeface="Courier New" pitchFamily="49" charset="0"/>
            </a:endParaRPr>
          </a:p>
          <a:p>
            <a:pPr marL="107950">
              <a:buSzPts val="1200"/>
            </a:pPr>
            <a:r>
              <a:rPr lang="en-US" b="1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count = 0, read = 0;</a:t>
            </a:r>
          </a:p>
          <a:p>
            <a:pPr marL="107950">
              <a:buSzPts val="1200"/>
            </a:pPr>
            <a:endParaRPr lang="en-US" b="1" dirty="0">
              <a:latin typeface="Lucida Console" pitchFamily="49" charset="0"/>
              <a:cs typeface="Courier New" pitchFamily="49" charset="0"/>
            </a:endParaRPr>
          </a:p>
          <a:p>
            <a:pPr marL="107950">
              <a:buSzPts val="1200"/>
            </a:pPr>
            <a:r>
              <a:rPr lang="en-US" b="1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while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((read =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fis.read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(bytes)) != -1) {</a:t>
            </a:r>
          </a:p>
          <a:p>
            <a:pPr marL="107950">
              <a:buSzPts val="1200"/>
            </a:pPr>
            <a:r>
              <a:rPr lang="en-US" b="1" dirty="0">
                <a:latin typeface="Lucida Console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fos.write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(b, 0, read);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Courier New" pitchFamily="49" charset="0"/>
              </a:rPr>
              <a:t>// mainly 128 at a time </a:t>
            </a:r>
          </a:p>
          <a:p>
            <a:pPr marL="107950">
              <a:buSzPts val="1200"/>
            </a:pPr>
            <a:r>
              <a:rPr lang="en-US" b="1" dirty="0">
                <a:latin typeface="Lucida Console" pitchFamily="49" charset="0"/>
                <a:cs typeface="Courier New" pitchFamily="49" charset="0"/>
              </a:rPr>
              <a:t>    count += read;</a:t>
            </a:r>
            <a:br>
              <a:rPr lang="en-US" b="1" dirty="0"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latin typeface="Lucida Console" pitchFamily="49" charset="0"/>
                <a:cs typeface="Courier New" pitchFamily="49" charset="0"/>
              </a:rPr>
              <a:t>  }</a:t>
            </a:r>
            <a:br>
              <a:rPr lang="en-US" b="1" dirty="0"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System.out.printf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("Wrote: %d bytes\n “, count);</a:t>
            </a:r>
            <a:br>
              <a:rPr lang="en-US" b="1" dirty="0"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fis.close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(); </a:t>
            </a:r>
            <a:br>
              <a:rPr lang="en-US" b="1" dirty="0"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fos.close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();</a:t>
            </a:r>
            <a:br>
              <a:rPr lang="en-US" b="1" dirty="0"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latin typeface="Lucida Console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999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C#:    File example - file copy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4496" y="1344371"/>
            <a:ext cx="7547811" cy="48013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Copy(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inFile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bytes =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inFile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count = 0, read = 0;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fis.Peek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 &gt;= 0)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read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fis.Read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(bytes, 0,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bytes.Length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fos.Write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(bytes, 0,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bytes.Length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count += read;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$"Wrote: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{count}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 bytes\n"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fis.Close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fos.Close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8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 this chapter you revised the topics of the Fundamentals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Any questions?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692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Krana Fat B" panose="00000B00000000000000" pitchFamily="50" charset="0"/>
              </a:rPr>
              <a:t>THANK YOU</a:t>
            </a:r>
            <a:endParaRPr lang="en-GB" dirty="0">
              <a:latin typeface="Krana Fat B" panose="00000B00000000000000" pitchFamily="5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762000"/>
            <a:r>
              <a:rPr lang="en-GB" dirty="0">
                <a:cs typeface="Arial" charset="0"/>
              </a:rPr>
              <a:t>Hope you </a:t>
            </a:r>
            <a:r>
              <a:rPr lang="en-GB" dirty="0" smtClean="0">
                <a:cs typeface="Arial" charset="0"/>
              </a:rPr>
              <a:t>enjoyed this learning journey.</a:t>
            </a:r>
            <a:endParaRPr lang="en-GB" baseline="30000" dirty="0">
              <a:cs typeface="Arial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6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C#: First few concepts – recap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354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namespaces – used to give a type a unique </a:t>
            </a: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0835" y="1874327"/>
            <a:ext cx="2748335" cy="1569660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qa.training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Trainter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trainer;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5730729" y="1873406"/>
            <a:ext cx="2820252" cy="1569660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qa.training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Trainer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Student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296005" y="4224905"/>
            <a:ext cx="4572000" cy="2062103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GB" sz="1600" dirty="0" smtClean="0"/>
              <a:t> </a:t>
            </a:r>
            <a:r>
              <a:rPr lang="en-GB" sz="1600" dirty="0" err="1"/>
              <a:t>qa.training</a:t>
            </a:r>
            <a:r>
              <a:rPr lang="en-GB" sz="1600" dirty="0"/>
              <a:t>;</a:t>
            </a:r>
          </a:p>
          <a:p>
            <a:r>
              <a:rPr lang="en-GB" sz="1600" dirty="0"/>
              <a:t> </a:t>
            </a:r>
            <a:r>
              <a:rPr lang="en-GB" sz="1600" b="1" dirty="0">
                <a:solidFill>
                  <a:schemeClr val="tx2">
                    <a:lumMod val="75000"/>
                  </a:schemeClr>
                </a:solidFill>
              </a:rPr>
              <a:t>namespace </a:t>
            </a:r>
            <a:r>
              <a:rPr lang="en-GB" sz="1600" dirty="0"/>
              <a:t>sales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 class </a:t>
            </a:r>
            <a:r>
              <a:rPr lang="en-GB" sz="1600" dirty="0"/>
              <a:t>Program {</a:t>
            </a:r>
          </a:p>
          <a:p>
            <a:r>
              <a:rPr lang="en-GB" sz="1600" dirty="0"/>
              <a:t>   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 static void </a:t>
            </a:r>
            <a:r>
              <a:rPr lang="en-GB" sz="1600" dirty="0"/>
              <a:t>main( string[] </a:t>
            </a:r>
            <a:r>
              <a:rPr lang="en-GB" sz="1600" dirty="0" err="1"/>
              <a:t>args</a:t>
            </a:r>
            <a:r>
              <a:rPr lang="en-GB" sz="1600" dirty="0"/>
              <a:t>) {</a:t>
            </a:r>
          </a:p>
          <a:p>
            <a:r>
              <a:rPr lang="en-GB" sz="1600" dirty="0"/>
              <a:t>	Student </a:t>
            </a:r>
            <a:r>
              <a:rPr lang="en-GB" sz="1600" dirty="0" err="1"/>
              <a:t>student</a:t>
            </a:r>
            <a:r>
              <a:rPr lang="en-GB" sz="1600" dirty="0"/>
              <a:t>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 }</a:t>
            </a:r>
          </a:p>
          <a:p>
            <a:r>
              <a:rPr lang="en-GB" sz="1600" dirty="0"/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70835" y="3574748"/>
            <a:ext cx="6280147" cy="4900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F3622C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4050"/>
                </a:solidFill>
                <a:cs typeface="Arial" pitchFamily="34" charset="0"/>
              </a:rPr>
              <a:t>Classes in the same namespace can refer to classes</a:t>
            </a:r>
            <a:endParaRPr lang="en-GB" sz="1600" dirty="0">
              <a:solidFill>
                <a:srgbClr val="004050"/>
              </a:solidFill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679379" y="4289511"/>
            <a:ext cx="3556574" cy="335756"/>
          </a:xfrm>
          <a:prstGeom prst="wedgeRoundRectCallout">
            <a:avLst>
              <a:gd name="adj1" fmla="val -56110"/>
              <a:gd name="adj2" fmla="val -189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cs typeface="Arial" pitchFamily="34" charset="0"/>
              </a:rPr>
              <a:t>Classes in the a different namespace</a:t>
            </a:r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few concepts – recap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16590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8 primitive types supplied as value-types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byte, char, short, </a:t>
            </a:r>
            <a:r>
              <a:rPr lang="en-US" sz="1800" dirty="0" err="1">
                <a:latin typeface="Lucida Console" pitchFamily="49" charset="0"/>
              </a:rPr>
              <a:t>int,long,float</a:t>
            </a:r>
            <a:r>
              <a:rPr lang="en-US" sz="1800" dirty="0">
                <a:latin typeface="Lucida Console" pitchFamily="49" charset="0"/>
              </a:rPr>
              <a:t>, double, </a:t>
            </a:r>
            <a:r>
              <a:rPr lang="en-US" sz="1800" dirty="0" err="1">
                <a:latin typeface="Lucida Console" pitchFamily="49" charset="0"/>
              </a:rPr>
              <a:t>boolean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Compound operators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Lucida Console" pitchFamily="49" charset="0"/>
              </a:rPr>
              <a:t>+=, -=, *=, /=, %=</a:t>
            </a:r>
            <a:endParaRPr lang="en-US" dirty="0"/>
          </a:p>
          <a:p>
            <a:endParaRPr lang="en-I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94829" y="3253590"/>
            <a:ext cx="3045550" cy="25827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 err="1">
                <a:solidFill>
                  <a:srgbClr val="0000C8"/>
                </a:solidFill>
                <a:latin typeface="Lucida Console" pitchFamily="49" charset="0"/>
              </a:rPr>
              <a:t>int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dirty="0">
                <a:latin typeface="Lucida Console" pitchFamily="49" charset="0"/>
              </a:rPr>
              <a:t>x = 4, y = 6;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x = x + y;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x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dirty="0">
                <a:latin typeface="Lucida Console" pitchFamily="49" charset="0"/>
              </a:rPr>
              <a:t>+= y; 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60269" y="3253590"/>
            <a:ext cx="2963866" cy="11977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 err="1">
                <a:latin typeface="Lucida Console" pitchFamily="49" charset="0"/>
              </a:rPr>
              <a:t>int</a:t>
            </a:r>
            <a:r>
              <a:rPr lang="en-GB" dirty="0">
                <a:latin typeface="Lucida Console" pitchFamily="49" charset="0"/>
              </a:rPr>
              <a:t> x = 5;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x = x + 1;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x++;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++x;</a:t>
            </a:r>
          </a:p>
        </p:txBody>
      </p:sp>
      <p:sp>
        <p:nvSpPr>
          <p:cNvPr id="7" name="Oval 6"/>
          <p:cNvSpPr/>
          <p:nvPr/>
        </p:nvSpPr>
        <p:spPr>
          <a:xfrm>
            <a:off x="7666040" y="3460127"/>
            <a:ext cx="1019050" cy="6347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X = 8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60269" y="4889489"/>
            <a:ext cx="2963866" cy="11977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 err="1">
                <a:latin typeface="Lucida Console" pitchFamily="49" charset="0"/>
              </a:rPr>
              <a:t>int</a:t>
            </a:r>
            <a:r>
              <a:rPr lang="en-GB" dirty="0">
                <a:latin typeface="Lucida Console" pitchFamily="49" charset="0"/>
              </a:rPr>
              <a:t> x = 5;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x = x -1;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x--;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--x;</a:t>
            </a:r>
          </a:p>
        </p:txBody>
      </p:sp>
      <p:sp>
        <p:nvSpPr>
          <p:cNvPr id="9" name="Oval 8"/>
          <p:cNvSpPr/>
          <p:nvPr/>
        </p:nvSpPr>
        <p:spPr>
          <a:xfrm>
            <a:off x="7729593" y="5121213"/>
            <a:ext cx="1019050" cy="6347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X = 5</a:t>
            </a:r>
          </a:p>
        </p:txBody>
      </p:sp>
      <p:sp>
        <p:nvSpPr>
          <p:cNvPr id="10" name="Oval 9"/>
          <p:cNvSpPr/>
          <p:nvPr/>
        </p:nvSpPr>
        <p:spPr>
          <a:xfrm>
            <a:off x="3951653" y="3684445"/>
            <a:ext cx="1131873" cy="7046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X = 10</a:t>
            </a:r>
          </a:p>
        </p:txBody>
      </p:sp>
      <p:sp>
        <p:nvSpPr>
          <p:cNvPr id="11" name="Oval 10"/>
          <p:cNvSpPr/>
          <p:nvPr/>
        </p:nvSpPr>
        <p:spPr>
          <a:xfrm>
            <a:off x="3949943" y="4874533"/>
            <a:ext cx="1131873" cy="7046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X = 16</a:t>
            </a:r>
          </a:p>
        </p:txBody>
      </p:sp>
    </p:spTree>
    <p:extLst>
      <p:ext uri="{BB962C8B-B14F-4D97-AF65-F5344CB8AC3E}">
        <p14:creationId xmlns:p14="http://schemas.microsoft.com/office/powerpoint/2010/main" val="14283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 and post increment/decrement</a:t>
            </a:r>
            <a:endParaRPr lang="en-I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69271" y="1896468"/>
            <a:ext cx="4328113" cy="1474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 err="1">
                <a:solidFill>
                  <a:srgbClr val="0000C8"/>
                </a:solidFill>
                <a:latin typeface="Lucida Console" pitchFamily="49" charset="0"/>
              </a:rPr>
              <a:t>int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dirty="0">
                <a:latin typeface="Lucida Console" pitchFamily="49" charset="0"/>
              </a:rPr>
              <a:t>x = 4, y = 6;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x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dirty="0">
                <a:latin typeface="Lucida Console" pitchFamily="49" charset="0"/>
              </a:rPr>
              <a:t>= y++;  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69271" y="4113672"/>
            <a:ext cx="4461677" cy="1474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 err="1">
                <a:solidFill>
                  <a:srgbClr val="0000C8"/>
                </a:solidFill>
                <a:latin typeface="Lucida Console" pitchFamily="49" charset="0"/>
              </a:rPr>
              <a:t>int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dirty="0">
                <a:latin typeface="Lucida Console" pitchFamily="49" charset="0"/>
              </a:rPr>
              <a:t>x = 4, y = 6;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x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dirty="0">
                <a:latin typeface="Lucida Console" pitchFamily="49" charset="0"/>
              </a:rPr>
              <a:t>= ++y; 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 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72832" y="2153318"/>
            <a:ext cx="1060168" cy="8570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X = 6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Y = 7</a:t>
            </a:r>
          </a:p>
        </p:txBody>
      </p:sp>
      <p:sp>
        <p:nvSpPr>
          <p:cNvPr id="7" name="Oval 6"/>
          <p:cNvSpPr/>
          <p:nvPr/>
        </p:nvSpPr>
        <p:spPr>
          <a:xfrm>
            <a:off x="5672831" y="4452114"/>
            <a:ext cx="1060168" cy="7978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X = 7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Y = 7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7125628" y="2319454"/>
            <a:ext cx="2497873" cy="690870"/>
          </a:xfrm>
          <a:prstGeom prst="wedgeRoundRectCallout">
            <a:avLst>
              <a:gd name="adj1" fmla="val -61435"/>
              <a:gd name="adj2" fmla="val 20534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What are the values of x and 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278028" y="4452114"/>
            <a:ext cx="2497873" cy="690870"/>
          </a:xfrm>
          <a:prstGeom prst="wedgeRoundRectCallout">
            <a:avLst>
              <a:gd name="adj1" fmla="val -61435"/>
              <a:gd name="adj2" fmla="val 20534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What are the values of x and Y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and parameter passing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96273" y="2997648"/>
            <a:ext cx="8429939" cy="206210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attendCourse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HR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HR();	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success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hr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.register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"Java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16817" y="1350096"/>
            <a:ext cx="8409395" cy="132343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HR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register(String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3291" y="5379712"/>
            <a:ext cx="2803973" cy="369332"/>
          </a:xfrm>
          <a:prstGeom prst="rect">
            <a:avLst/>
          </a:prstGeom>
          <a:solidFill>
            <a:srgbClr val="F3622C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C#: string and bool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and parameter passing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816817" y="3894403"/>
            <a:ext cx="8409395" cy="206210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attendCourse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HR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HR();	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success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hr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.register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"Java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6817" y="1350100"/>
            <a:ext cx="8409395" cy="23083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HR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register(String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register(Student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97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Formatted output via  </a:t>
            </a:r>
            <a:r>
              <a:rPr lang="en-GB" dirty="0" err="1">
                <a:latin typeface="+mj-lt"/>
              </a:rPr>
              <a:t>System,out.printf</a:t>
            </a:r>
            <a:r>
              <a:rPr lang="en-GB" dirty="0">
                <a:latin typeface="+mj-lt"/>
              </a:rPr>
              <a:t>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3" y="1368256"/>
            <a:ext cx="3848988" cy="226271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Java:</a:t>
            </a:r>
            <a:endParaRPr lang="en-GB" sz="1800" b="0" dirty="0">
              <a:latin typeface="Lucida Console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dirty="0">
              <a:latin typeface="Lucida Console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dirty="0">
              <a:latin typeface="Lucida Console" pitchFamily="49" charset="0"/>
            </a:endParaRPr>
          </a:p>
          <a:p>
            <a:endParaRPr lang="en-GB" sz="1800" b="0" dirty="0">
              <a:latin typeface="Lucida Console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dirty="0">
              <a:latin typeface="Lucida Console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Lucida Console" pitchFamily="49" charset="0"/>
              </a:rPr>
              <a:t>C#</a:t>
            </a:r>
            <a:r>
              <a:rPr lang="en-GB" sz="1800" b="0" dirty="0">
                <a:latin typeface="Lucida Console" pitchFamily="49" charset="0"/>
              </a:rPr>
              <a:t/>
            </a:r>
            <a:br>
              <a:rPr lang="en-GB" sz="1800" b="0" dirty="0">
                <a:latin typeface="Lucida Console" pitchFamily="49" charset="0"/>
              </a:rPr>
            </a:br>
            <a:endParaRPr lang="en-GB" b="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0640" y="1363084"/>
            <a:ext cx="6643165" cy="36933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Name: %s, Age: %d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",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160640" y="1972527"/>
            <a:ext cx="7237879" cy="58477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"Name: %s, Age: %d"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0640" y="3098306"/>
            <a:ext cx="7785465" cy="1077218"/>
          </a:xfrm>
          <a:prstGeom prst="rect">
            <a:avLst/>
          </a:prstGeom>
          <a:solidFill>
            <a:srgbClr val="E0F0E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 {0}, Age: {1}"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name, age);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 {0}, Age: {1}"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name, age);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0640" y="4321075"/>
            <a:ext cx="7785465" cy="1077218"/>
          </a:xfrm>
          <a:prstGeom prst="rect">
            <a:avLst/>
          </a:prstGeom>
          <a:solidFill>
            <a:srgbClr val="E0F0E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, Age: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{age}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, Age: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{age}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94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Conditionals and operators	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176411" y="1326102"/>
            <a:ext cx="2029144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16)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131958" y="1326101"/>
            <a:ext cx="2255181" cy="15696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16)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76412" y="2320234"/>
            <a:ext cx="3662735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16 &amp;&amp;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18)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6400" y="3313880"/>
            <a:ext cx="4572000" cy="30469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15:</a:t>
            </a:r>
          </a:p>
          <a:p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		// do something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16: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17:</a:t>
            </a:r>
          </a:p>
          <a:p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		// do something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default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		// do something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76411" y="2319991"/>
            <a:ext cx="3662735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16 ||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18)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76093" y="3322776"/>
            <a:ext cx="3071517" cy="255454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30)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18) {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E64DA411-94AE-4202-97C9-83273A834252" xsi:nil="true"/>
    <IsBuildFile xmlns="E64DA411-94AE-4202-97C9-83273A834252" xsi:nil="true"/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</documentManagement>
</p:properties>
</file>

<file path=customXml/itemProps1.xml><?xml version="1.0" encoding="utf-8"?>
<ds:datastoreItem xmlns:ds="http://schemas.openxmlformats.org/officeDocument/2006/customXml" ds:itemID="{38147038-00A2-4264-9452-6E4AA84EA1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C7AB18-105B-4F5A-A120-19BB6F7D3AD3}"/>
</file>

<file path=customXml/itemProps3.xml><?xml version="1.0" encoding="utf-8"?>
<ds:datastoreItem xmlns:ds="http://schemas.openxmlformats.org/officeDocument/2006/customXml" ds:itemID="{64CA0115-DBE0-4304-BDDB-2A337EBAA60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6794D9DE-4FDF-4DC0-8B2C-5438320C69D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</TotalTime>
  <Words>1423</Words>
  <Application>Microsoft Office PowerPoint</Application>
  <PresentationFormat>Widescreen</PresentationFormat>
  <Paragraphs>415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Krana Fat B</vt:lpstr>
      <vt:lpstr>Lucida Console</vt:lpstr>
      <vt:lpstr>Montserrat</vt:lpstr>
      <vt:lpstr>Symbol</vt:lpstr>
      <vt:lpstr>Wingdings</vt:lpstr>
      <vt:lpstr>Master</vt:lpstr>
      <vt:lpstr>Fundamentals – recap</vt:lpstr>
      <vt:lpstr>Java: First few concepts – recap</vt:lpstr>
      <vt:lpstr>C#: First few concepts – recap</vt:lpstr>
      <vt:lpstr>First few concepts – recap</vt:lpstr>
      <vt:lpstr>Pre and post increment/decrement</vt:lpstr>
      <vt:lpstr>Methods and parameter passing</vt:lpstr>
      <vt:lpstr>Methods and parameter passing</vt:lpstr>
      <vt:lpstr>Formatted output via  System,out.printf()</vt:lpstr>
      <vt:lpstr>Conditionals and operators </vt:lpstr>
      <vt:lpstr>Reading data in from console</vt:lpstr>
      <vt:lpstr>Arrays – simplest sort of collection </vt:lpstr>
      <vt:lpstr>Arrays</vt:lpstr>
      <vt:lpstr>Defining your own types</vt:lpstr>
      <vt:lpstr>Defining your own types - Constructors</vt:lpstr>
      <vt:lpstr>String Class</vt:lpstr>
      <vt:lpstr>Strings are immutable</vt:lpstr>
      <vt:lpstr>StringBuilder</vt:lpstr>
      <vt:lpstr>Generic Collection classes</vt:lpstr>
      <vt:lpstr>PowerPoint Presentation</vt:lpstr>
      <vt:lpstr>Java example – Copy using stream classes</vt:lpstr>
      <vt:lpstr>C#:    File example - file copy</vt:lpstr>
      <vt:lpstr>PowerPoint Presentation</vt:lpstr>
      <vt:lpstr>THANK YOU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Admin</cp:lastModifiedBy>
  <cp:revision>155</cp:revision>
  <cp:lastPrinted>2019-07-03T09:46:41Z</cp:lastPrinted>
  <dcterms:created xsi:type="dcterms:W3CDTF">2019-09-05T08:17:12Z</dcterms:created>
  <dcterms:modified xsi:type="dcterms:W3CDTF">2020-02-17T10:45:54Z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0x010100F0967B7CEE8D417F966757887D9466FB00BF827E6A33EABC489C0FABBC440ED818</vt:lpwstr>
  </property>
  <property fmtid="{D5CDD505-2E9C-101B-9397-08002B2CF9AE}" pid="3" name="BookType">
    <vt:lpwstr>7</vt:lpwstr>
  </property>
</Properties>
</file>