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9" saveSubsetFonts="1" autoCompressPictures="0">
  <p:sldMasterIdLst>
    <p:sldMasterId id="2147483648" r:id="rId4"/>
  </p:sldMasterIdLst>
  <p:notesMasterIdLst>
    <p:notesMasterId r:id="rId22"/>
  </p:notesMasterIdLst>
  <p:handoutMasterIdLst>
    <p:handoutMasterId r:id="rId23"/>
  </p:handoutMasterIdLst>
  <p:sldIdLst>
    <p:sldId id="462" r:id="rId5"/>
    <p:sldId id="773" r:id="rId6"/>
    <p:sldId id="774" r:id="rId7"/>
    <p:sldId id="775" r:id="rId8"/>
    <p:sldId id="776" r:id="rId9"/>
    <p:sldId id="777" r:id="rId10"/>
    <p:sldId id="778" r:id="rId11"/>
    <p:sldId id="779" r:id="rId12"/>
    <p:sldId id="780" r:id="rId13"/>
    <p:sldId id="781" r:id="rId14"/>
    <p:sldId id="782" r:id="rId15"/>
    <p:sldId id="783" r:id="rId16"/>
    <p:sldId id="784" r:id="rId17"/>
    <p:sldId id="788" r:id="rId18"/>
    <p:sldId id="786" r:id="rId19"/>
    <p:sldId id="787" r:id="rId20"/>
    <p:sldId id="750" r:id="rId21"/>
  </p:sldIdLst>
  <p:sldSz cx="12192000" cy="6858000"/>
  <p:notesSz cx="6645275" cy="977582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462"/>
            <p14:sldId id="773"/>
            <p14:sldId id="774"/>
            <p14:sldId id="775"/>
            <p14:sldId id="776"/>
            <p14:sldId id="777"/>
            <p14:sldId id="778"/>
            <p14:sldId id="779"/>
            <p14:sldId id="780"/>
            <p14:sldId id="781"/>
            <p14:sldId id="782"/>
            <p14:sldId id="783"/>
            <p14:sldId id="784"/>
            <p14:sldId id="788"/>
            <p14:sldId id="786"/>
            <p14:sldId id="787"/>
            <p14:sldId id="750"/>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3622C"/>
    <a:srgbClr val="09EDB8"/>
    <a:srgbClr val="F91258"/>
    <a:srgbClr val="7E007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9029" autoAdjust="0"/>
  </p:normalViewPr>
  <p:slideViewPr>
    <p:cSldViewPr snapToGrid="0" snapToObjects="1" showGuides="1">
      <p:cViewPr varScale="1">
        <p:scale>
          <a:sx n="63" d="100"/>
          <a:sy n="63" d="100"/>
        </p:scale>
        <p:origin x="1264" y="64"/>
      </p:cViewPr>
      <p:guideLst>
        <p:guide pos="3840"/>
        <p:guide orient="horz" pos="377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5" d="100"/>
          <a:sy n="65" d="100"/>
        </p:scale>
        <p:origin x="265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3.xml"/><Relationship Id="rId1"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07/11/2020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07/11/2020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29</a:t>
            </a:fld>
            <a:endParaRPr lang="en-GB"/>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smtClean="0"/>
              <a:t>In the same way that objects often require initialisation, the class itself might require initialisation so that it can set values for the static fields. You can, of course, provide initialisation statements at the point of declaration for a static field.</a:t>
            </a:r>
          </a:p>
          <a:p>
            <a:r>
              <a:rPr lang="en-GB" dirty="0" smtClean="0"/>
              <a:t>However, flexibility is available by coding a static </a:t>
            </a:r>
            <a:r>
              <a:rPr lang="en-GB" dirty="0" err="1" smtClean="0"/>
              <a:t>initialiser</a:t>
            </a:r>
            <a:r>
              <a:rPr lang="en-GB" dirty="0" smtClean="0"/>
              <a:t>. This is invoked by the JVM once, before any access is made to the type at all. Therefore, you can guarantee that no methods or properties have been called, and no objects created, when the static </a:t>
            </a:r>
            <a:r>
              <a:rPr lang="en-GB" dirty="0" err="1" smtClean="0"/>
              <a:t>initialiser</a:t>
            </a:r>
            <a:r>
              <a:rPr lang="en-GB" dirty="0" smtClean="0"/>
              <a:t>(s) are invoked. However, any static fields that are initialised at the point of declaration will be in their initialised state.</a:t>
            </a:r>
          </a:p>
          <a:p>
            <a:r>
              <a:rPr lang="en-GB" dirty="0" smtClean="0"/>
              <a:t>An important thing to note is that they can take no parameters (the JVM wouldn't know what to pass in!), nor can it have an access modifier (only the JVM can invoke it, anyway).</a:t>
            </a:r>
          </a:p>
        </p:txBody>
      </p:sp>
      <p:sp>
        <p:nvSpPr>
          <p:cNvPr id="2" name="Slide Number Placeholder 1"/>
          <p:cNvSpPr>
            <a:spLocks noGrp="1"/>
          </p:cNvSpPr>
          <p:nvPr>
            <p:ph type="sldNum" sz="quarter" idx="10"/>
          </p:nvPr>
        </p:nvSpPr>
        <p:spPr/>
        <p:txBody>
          <a:bodyPr/>
          <a:lstStyle/>
          <a:p>
            <a:fld id="{548901C6-1DA1-FB44-ABEE-06A0FEB7738E}" type="slidenum">
              <a:rPr lang="en-GB" smtClean="0"/>
              <a:pPr/>
              <a:t>38</a:t>
            </a:fld>
            <a:endParaRPr lang="en-GB"/>
          </a:p>
        </p:txBody>
      </p:sp>
    </p:spTree>
    <p:extLst>
      <p:ext uri="{BB962C8B-B14F-4D97-AF65-F5344CB8AC3E}">
        <p14:creationId xmlns:p14="http://schemas.microsoft.com/office/powerpoint/2010/main" val="2700307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smtClean="0"/>
              <a:t>In the same way that objects often require initialisation, the class itself might require initialisation so that it can set values for the static fields. You can, of course, provide initialisation statements at the point of declaration for a static field.</a:t>
            </a:r>
          </a:p>
          <a:p>
            <a:r>
              <a:rPr lang="en-GB" dirty="0" smtClean="0"/>
              <a:t>However, flexibility is available by coding a static </a:t>
            </a:r>
            <a:r>
              <a:rPr lang="en-GB" dirty="0" err="1" smtClean="0"/>
              <a:t>initialiser</a:t>
            </a:r>
            <a:r>
              <a:rPr lang="en-GB" dirty="0" smtClean="0"/>
              <a:t>. This is invoked by the JVM once, before any access is made to the type at all. Therefore, you can guarantee that no methods or properties have been called, and no objects created, when the static </a:t>
            </a:r>
            <a:r>
              <a:rPr lang="en-GB" dirty="0" err="1" smtClean="0"/>
              <a:t>initialiser</a:t>
            </a:r>
            <a:r>
              <a:rPr lang="en-GB" dirty="0" smtClean="0"/>
              <a:t>(s) are invoked. However, any static fields that are initialised at the point of declaration will be in their initialised state.</a:t>
            </a:r>
          </a:p>
          <a:p>
            <a:r>
              <a:rPr lang="en-GB" dirty="0" smtClean="0"/>
              <a:t>An important thing to note is that they can take no parameters (the JVM wouldn't know what to pass in!), nor can it have an access modifier (only the JVM can invoke it, anyway).</a:t>
            </a:r>
          </a:p>
        </p:txBody>
      </p:sp>
      <p:sp>
        <p:nvSpPr>
          <p:cNvPr id="2" name="Slide Number Placeholder 1"/>
          <p:cNvSpPr>
            <a:spLocks noGrp="1"/>
          </p:cNvSpPr>
          <p:nvPr>
            <p:ph type="sldNum" sz="quarter" idx="10"/>
          </p:nvPr>
        </p:nvSpPr>
        <p:spPr/>
        <p:txBody>
          <a:bodyPr/>
          <a:lstStyle/>
          <a:p>
            <a:fld id="{548901C6-1DA1-FB44-ABEE-06A0FEB7738E}" type="slidenum">
              <a:rPr lang="en-GB" smtClean="0"/>
              <a:pPr/>
              <a:t>39</a:t>
            </a:fld>
            <a:endParaRPr lang="en-GB"/>
          </a:p>
        </p:txBody>
      </p:sp>
    </p:spTree>
    <p:extLst>
      <p:ext uri="{BB962C8B-B14F-4D97-AF65-F5344CB8AC3E}">
        <p14:creationId xmlns:p14="http://schemas.microsoft.com/office/powerpoint/2010/main" val="2834420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n-GB" dirty="0" smtClean="0"/>
              <a:t>This is probably the only example where you will find public fields, as final fields are sometimes used in place of a field</a:t>
            </a:r>
            <a:r>
              <a:rPr lang="en-GB" baseline="0" dirty="0" smtClean="0"/>
              <a:t> + get method </a:t>
            </a:r>
            <a:r>
              <a:rPr lang="en-GB" dirty="0" smtClean="0"/>
              <a:t>combination. The important thing to note about a final field is that its value must be established during the object construction if it is non-static, or in a static </a:t>
            </a:r>
            <a:r>
              <a:rPr lang="en-GB" dirty="0" err="1" smtClean="0"/>
              <a:t>initialiser</a:t>
            </a:r>
            <a:r>
              <a:rPr lang="en-GB" dirty="0" smtClean="0"/>
              <a:t> if it is static. </a:t>
            </a:r>
            <a:br>
              <a:rPr lang="en-GB" dirty="0" smtClean="0"/>
            </a:br>
            <a:r>
              <a:rPr lang="en-GB" dirty="0" smtClean="0"/>
              <a:t>So a final field can be initialised with the result of an expression that is evaluated at run-time.</a:t>
            </a:r>
          </a:p>
          <a:p>
            <a:r>
              <a:rPr lang="en-GB" dirty="0" smtClean="0"/>
              <a:t>Java offers many ‘constants’ as public static final fields, two</a:t>
            </a:r>
            <a:r>
              <a:rPr lang="en-GB" baseline="0" dirty="0" smtClean="0"/>
              <a:t> are visible above </a:t>
            </a:r>
            <a:r>
              <a:rPr lang="en-GB" baseline="0" dirty="0" err="1" smtClean="0"/>
              <a:t>Math.PI</a:t>
            </a:r>
            <a:r>
              <a:rPr lang="en-GB" baseline="0" dirty="0" smtClean="0"/>
              <a:t> and </a:t>
            </a:r>
            <a:r>
              <a:rPr lang="en-GB" baseline="0" dirty="0" err="1" smtClean="0"/>
              <a:t>Calendar.YEAR</a:t>
            </a:r>
            <a:r>
              <a:rPr lang="en-GB" baseline="0" dirty="0" smtClean="0"/>
              <a:t>. The naming convention is that if they are initialised with a literal value that the compiler can resolve then they are capitalised. You will find many in the </a:t>
            </a:r>
            <a:r>
              <a:rPr lang="en-GB" baseline="0" dirty="0" err="1" smtClean="0"/>
              <a:t>Color</a:t>
            </a:r>
            <a:r>
              <a:rPr lang="en-GB" baseline="0" dirty="0" smtClean="0"/>
              <a:t> class: </a:t>
            </a:r>
            <a:r>
              <a:rPr lang="en-GB" baseline="0" dirty="0" err="1" smtClean="0"/>
              <a:t>Color.BLACK</a:t>
            </a:r>
            <a:r>
              <a:rPr lang="en-GB" baseline="0" dirty="0" smtClean="0"/>
              <a:t>, </a:t>
            </a:r>
            <a:r>
              <a:rPr lang="en-GB" baseline="0" dirty="0" err="1" smtClean="0"/>
              <a:t>Color.WHITE</a:t>
            </a:r>
            <a:r>
              <a:rPr lang="en-GB" dirty="0"/>
              <a:t>,</a:t>
            </a:r>
            <a:r>
              <a:rPr lang="en-GB" baseline="0" dirty="0" smtClean="0"/>
              <a:t> etc.</a:t>
            </a: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40</a:t>
            </a:fld>
            <a:endParaRPr lang="en-GB"/>
          </a:p>
        </p:txBody>
      </p:sp>
    </p:spTree>
    <p:extLst>
      <p:ext uri="{BB962C8B-B14F-4D97-AF65-F5344CB8AC3E}">
        <p14:creationId xmlns:p14="http://schemas.microsoft.com/office/powerpoint/2010/main" val="1350830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n-GB" dirty="0" smtClean="0"/>
              <a:t>C# provides a few ways of creating </a:t>
            </a:r>
            <a:r>
              <a:rPr lang="en-GB" b="1" dirty="0" err="1" smtClean="0"/>
              <a:t>readonly</a:t>
            </a:r>
            <a:r>
              <a:rPr lang="en-GB" dirty="0" smtClean="0"/>
              <a:t> fields. However each behaves in a slightly different way.</a:t>
            </a:r>
          </a:p>
          <a:p>
            <a:r>
              <a:rPr lang="en-GB" b="1" dirty="0" err="1" smtClean="0"/>
              <a:t>Readonly</a:t>
            </a:r>
            <a:r>
              <a:rPr lang="en-GB" b="1" dirty="0" smtClean="0"/>
              <a:t> </a:t>
            </a:r>
            <a:r>
              <a:rPr lang="en-GB" dirty="0" smtClean="0"/>
              <a:t>fields can only be</a:t>
            </a:r>
            <a:r>
              <a:rPr lang="en-GB" baseline="0" dirty="0" smtClean="0"/>
              <a:t> changed by constructors. Chained constructors can change a </a:t>
            </a:r>
            <a:r>
              <a:rPr lang="en-GB" b="1" baseline="0" dirty="0" err="1" smtClean="0"/>
              <a:t>readonly</a:t>
            </a:r>
            <a:r>
              <a:rPr lang="en-GB" b="1" baseline="0" dirty="0" smtClean="0"/>
              <a:t> </a:t>
            </a:r>
            <a:r>
              <a:rPr lang="en-GB" baseline="0" dirty="0" smtClean="0"/>
              <a:t>fields more than once.</a:t>
            </a:r>
          </a:p>
          <a:p>
            <a:r>
              <a:rPr lang="en-GB" baseline="0" dirty="0" smtClean="0"/>
              <a:t>Constant (</a:t>
            </a:r>
            <a:r>
              <a:rPr lang="en-GB" b="1" baseline="0" dirty="0" err="1" smtClean="0"/>
              <a:t>const</a:t>
            </a:r>
            <a:r>
              <a:rPr lang="en-GB" baseline="0" dirty="0" smtClean="0"/>
              <a:t>) fields can be set to a value during declaration only. Constructors CANNOT change </a:t>
            </a:r>
            <a:r>
              <a:rPr lang="en-GB" b="1" baseline="0" dirty="0" err="1" smtClean="0"/>
              <a:t>const</a:t>
            </a:r>
            <a:r>
              <a:rPr lang="en-GB" baseline="0" dirty="0" err="1" smtClean="0"/>
              <a:t>s</a:t>
            </a:r>
            <a:r>
              <a:rPr lang="en-GB" baseline="0" dirty="0" smtClean="0"/>
              <a:t>. </a:t>
            </a:r>
            <a:br>
              <a:rPr lang="en-GB" baseline="0" dirty="0" smtClean="0"/>
            </a:br>
            <a:r>
              <a:rPr lang="en-GB" b="1" baseline="0" dirty="0" err="1" smtClean="0"/>
              <a:t>Const</a:t>
            </a:r>
            <a:r>
              <a:rPr lang="en-GB" baseline="0" dirty="0" smtClean="0"/>
              <a:t> fields cannot accept values returned from a method.</a:t>
            </a:r>
          </a:p>
          <a:p>
            <a:r>
              <a:rPr lang="en-GB" baseline="0" dirty="0" smtClean="0"/>
              <a:t>There is also a variation of a </a:t>
            </a:r>
            <a:r>
              <a:rPr lang="en-GB" i="1" baseline="0" dirty="0" err="1" smtClean="0"/>
              <a:t>readonly</a:t>
            </a:r>
            <a:r>
              <a:rPr lang="en-GB" i="1" baseline="0" dirty="0" smtClean="0"/>
              <a:t> </a:t>
            </a:r>
            <a:r>
              <a:rPr lang="en-GB" baseline="0" dirty="0" smtClean="0"/>
              <a:t>field declaration which is not displayed on the slide. A field can be </a:t>
            </a:r>
            <a:r>
              <a:rPr lang="en-GB" b="1" baseline="0" dirty="0" smtClean="0"/>
              <a:t>static </a:t>
            </a:r>
            <a:r>
              <a:rPr lang="en-GB" baseline="0" dirty="0" smtClean="0"/>
              <a:t>and </a:t>
            </a:r>
            <a:r>
              <a:rPr lang="en-GB" b="1" baseline="0" dirty="0" err="1" smtClean="0"/>
              <a:t>readonly</a:t>
            </a:r>
            <a:r>
              <a:rPr lang="en-GB" baseline="0" dirty="0" smtClean="0"/>
              <a:t>. </a:t>
            </a:r>
            <a:br>
              <a:rPr lang="en-GB" baseline="0" dirty="0" smtClean="0"/>
            </a:br>
            <a:r>
              <a:rPr lang="en-GB" baseline="0" dirty="0" smtClean="0"/>
              <a:t>This will create a constant field which has the flexibility of a </a:t>
            </a:r>
            <a:r>
              <a:rPr lang="en-GB" baseline="0" dirty="0" err="1" smtClean="0"/>
              <a:t>readonly</a:t>
            </a:r>
            <a:r>
              <a:rPr lang="en-GB" baseline="0" dirty="0" smtClean="0"/>
              <a:t> field.</a:t>
            </a:r>
            <a:br>
              <a:rPr lang="en-GB" baseline="0" dirty="0" smtClean="0"/>
            </a:br>
            <a:endParaRPr lang="en-GB" baseline="0" dirty="0" smtClean="0"/>
          </a:p>
          <a:p>
            <a:r>
              <a:rPr lang="en-GB" baseline="0" dirty="0" smtClean="0"/>
              <a:t>Which one should you use? In most cases </a:t>
            </a:r>
            <a:r>
              <a:rPr lang="en-GB" sz="1200" b="1" dirty="0" smtClean="0">
                <a:solidFill>
                  <a:srgbClr val="0000FF"/>
                </a:solidFill>
                <a:latin typeface="Consolas" panose="020B0609020204030204" pitchFamily="49" charset="0"/>
              </a:rPr>
              <a:t>public</a:t>
            </a:r>
            <a:r>
              <a:rPr lang="en-GB" sz="1200" b="1" dirty="0" smtClean="0">
                <a:solidFill>
                  <a:srgbClr val="000000"/>
                </a:solidFill>
                <a:latin typeface="Consolas" panose="020B0609020204030204" pitchFamily="49" charset="0"/>
              </a:rPr>
              <a:t> </a:t>
            </a:r>
            <a:r>
              <a:rPr lang="en-GB" sz="1200" b="1" dirty="0" err="1" smtClean="0">
                <a:solidFill>
                  <a:srgbClr val="0000FF"/>
                </a:solidFill>
                <a:latin typeface="Consolas" panose="020B0609020204030204" pitchFamily="49" charset="0"/>
              </a:rPr>
              <a:t>int</a:t>
            </a:r>
            <a:r>
              <a:rPr lang="en-GB" sz="1200" b="1" dirty="0" smtClean="0">
                <a:solidFill>
                  <a:srgbClr val="000000"/>
                </a:solidFill>
                <a:latin typeface="Consolas" panose="020B0609020204030204" pitchFamily="49" charset="0"/>
              </a:rPr>
              <a:t> ID { </a:t>
            </a:r>
            <a:r>
              <a:rPr lang="en-GB" sz="1200" b="1" dirty="0" smtClean="0">
                <a:solidFill>
                  <a:srgbClr val="0000FF"/>
                </a:solidFill>
                <a:latin typeface="Consolas" panose="020B0609020204030204" pitchFamily="49" charset="0"/>
              </a:rPr>
              <a:t>get</a:t>
            </a:r>
            <a:r>
              <a:rPr lang="en-GB" sz="1200" b="1" dirty="0" smtClean="0">
                <a:solidFill>
                  <a:srgbClr val="000000"/>
                </a:solidFill>
                <a:latin typeface="Consolas" panose="020B0609020204030204" pitchFamily="49" charset="0"/>
              </a:rPr>
              <a:t>; </a:t>
            </a:r>
            <a:r>
              <a:rPr lang="en-GB" sz="1200" b="1" dirty="0" smtClean="0">
                <a:solidFill>
                  <a:srgbClr val="0000FF"/>
                </a:solidFill>
                <a:latin typeface="Consolas" panose="020B0609020204030204" pitchFamily="49" charset="0"/>
              </a:rPr>
              <a:t>private</a:t>
            </a:r>
            <a:r>
              <a:rPr lang="en-GB" sz="1200" b="1" dirty="0" smtClean="0">
                <a:solidFill>
                  <a:srgbClr val="000000"/>
                </a:solidFill>
                <a:latin typeface="Consolas" panose="020B0609020204030204" pitchFamily="49" charset="0"/>
              </a:rPr>
              <a:t> </a:t>
            </a:r>
            <a:r>
              <a:rPr lang="en-GB" sz="1200" b="1" dirty="0" smtClean="0">
                <a:solidFill>
                  <a:srgbClr val="0000FF"/>
                </a:solidFill>
                <a:latin typeface="Consolas" panose="020B0609020204030204" pitchFamily="49" charset="0"/>
              </a:rPr>
              <a:t>set</a:t>
            </a:r>
            <a:r>
              <a:rPr lang="en-GB" sz="1200" b="1" dirty="0" smtClean="0">
                <a:solidFill>
                  <a:srgbClr val="000000"/>
                </a:solidFill>
                <a:latin typeface="Consolas" panose="020B0609020204030204" pitchFamily="49" charset="0"/>
              </a:rPr>
              <a:t>; } </a:t>
            </a:r>
            <a:r>
              <a:rPr lang="en-GB" sz="1200" b="0" dirty="0" smtClean="0">
                <a:solidFill>
                  <a:srgbClr val="000000"/>
                </a:solidFill>
                <a:latin typeface="Consolas" panose="020B0609020204030204" pitchFamily="49" charset="0"/>
              </a:rPr>
              <a:t>or a </a:t>
            </a:r>
            <a:r>
              <a:rPr lang="en-GB" sz="1200" b="1" dirty="0" err="1" smtClean="0">
                <a:solidFill>
                  <a:srgbClr val="000000"/>
                </a:solidFill>
                <a:latin typeface="Consolas" panose="020B0609020204030204" pitchFamily="49" charset="0"/>
              </a:rPr>
              <a:t>const</a:t>
            </a:r>
            <a:r>
              <a:rPr lang="en-GB" sz="1200" b="1" dirty="0" smtClean="0">
                <a:solidFill>
                  <a:srgbClr val="000000"/>
                </a:solidFill>
                <a:latin typeface="Consolas" panose="020B0609020204030204" pitchFamily="49" charset="0"/>
              </a:rPr>
              <a:t> </a:t>
            </a:r>
            <a:r>
              <a:rPr lang="en-GB" sz="1200" b="0" dirty="0" smtClean="0">
                <a:solidFill>
                  <a:srgbClr val="000000"/>
                </a:solidFill>
                <a:latin typeface="Consolas" panose="020B0609020204030204" pitchFamily="49" charset="0"/>
              </a:rPr>
              <a:t>field will</a:t>
            </a:r>
            <a:r>
              <a:rPr lang="en-GB" sz="1200" b="0" baseline="0" dirty="0" smtClean="0">
                <a:solidFill>
                  <a:srgbClr val="000000"/>
                </a:solidFill>
                <a:latin typeface="Consolas" panose="020B0609020204030204" pitchFamily="49" charset="0"/>
              </a:rPr>
              <a:t> do.</a:t>
            </a:r>
            <a:endParaRPr lang="en-GB" b="0" baseline="0" dirty="0" smtClean="0"/>
          </a:p>
          <a:p>
            <a:endParaRPr lang="en-GB" baseline="0"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41</a:t>
            </a:fld>
            <a:endParaRPr lang="en-GB"/>
          </a:p>
        </p:txBody>
      </p:sp>
    </p:spTree>
    <p:extLst>
      <p:ext uri="{BB962C8B-B14F-4D97-AF65-F5344CB8AC3E}">
        <p14:creationId xmlns:p14="http://schemas.microsoft.com/office/powerpoint/2010/main" val="3512688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Above is a simple example of the</a:t>
            </a:r>
            <a:r>
              <a:rPr lang="en-GB" baseline="0" dirty="0" smtClean="0"/>
              <a:t> Factory class. The Bank class is designed as a factory for Account instances.</a:t>
            </a:r>
          </a:p>
          <a:p>
            <a:r>
              <a:rPr lang="en-GB" baseline="0" dirty="0" smtClean="0"/>
              <a:t>The constructor of the Account is internal. Therefore, an Account may only be instantiated inside the class library but not from the client applications using the class library.</a:t>
            </a:r>
          </a:p>
          <a:p>
            <a:r>
              <a:rPr lang="en-GB" baseline="0" dirty="0" smtClean="0"/>
              <a:t>The only way a client application (using the class library) can get a new Account instance is by calling the static Bank method, </a:t>
            </a:r>
            <a:r>
              <a:rPr lang="en-GB" baseline="0" dirty="0" err="1" smtClean="0"/>
              <a:t>CreateAccount</a:t>
            </a:r>
            <a:r>
              <a:rPr lang="en-GB" baseline="0" dirty="0" smtClean="0"/>
              <a:t>.  </a:t>
            </a:r>
          </a:p>
          <a:p>
            <a:r>
              <a:rPr lang="en-GB" baseline="0" dirty="0" smtClean="0"/>
              <a:t>Factory classes can be useful in situations when you want a central factory to watch over the instance creation. </a:t>
            </a:r>
          </a:p>
          <a:p>
            <a:r>
              <a:rPr lang="en-GB" b="1" baseline="0" dirty="0" smtClean="0"/>
              <a:t>For example </a:t>
            </a:r>
            <a:r>
              <a:rPr lang="en-GB" baseline="0" dirty="0" smtClean="0"/>
              <a:t>to detect the credentials of the uses,  assign automatic ID's, restrict creation of instances, create a pool of objects ready for deployment or access databases to set the properties of the instance being created and many more uses. </a:t>
            </a:r>
            <a:endParaRPr lang="en-GB" dirty="0" smtClean="0"/>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42</a:t>
            </a:fld>
            <a:endParaRPr lang="en-GB"/>
          </a:p>
        </p:txBody>
      </p:sp>
    </p:spTree>
    <p:extLst>
      <p:ext uri="{BB962C8B-B14F-4D97-AF65-F5344CB8AC3E}">
        <p14:creationId xmlns:p14="http://schemas.microsoft.com/office/powerpoint/2010/main" val="2624829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r>
              <a:rPr lang="en-GB" dirty="0" smtClean="0"/>
              <a:t>Types can have both instance and static members. Instance members require an object to operate against (remember the hidden this parameter); static members work for the type.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43</a:t>
            </a:fld>
            <a:endParaRPr lang="en-GB"/>
          </a:p>
        </p:txBody>
      </p:sp>
    </p:spTree>
    <p:extLst>
      <p:ext uri="{BB962C8B-B14F-4D97-AF65-F5344CB8AC3E}">
        <p14:creationId xmlns:p14="http://schemas.microsoft.com/office/powerpoint/2010/main" val="681496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44</a:t>
            </a:fld>
            <a:endParaRPr lang="en-GB"/>
          </a:p>
        </p:txBody>
      </p:sp>
    </p:spTree>
    <p:extLst>
      <p:ext uri="{BB962C8B-B14F-4D97-AF65-F5344CB8AC3E}">
        <p14:creationId xmlns:p14="http://schemas.microsoft.com/office/powerpoint/2010/main" val="2401305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45</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30</a:t>
            </a:fld>
            <a:endParaRPr lang="en-GB"/>
          </a:p>
        </p:txBody>
      </p:sp>
    </p:spTree>
    <p:extLst>
      <p:ext uri="{BB962C8B-B14F-4D97-AF65-F5344CB8AC3E}">
        <p14:creationId xmlns:p14="http://schemas.microsoft.com/office/powerpoint/2010/main" val="190953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31</a:t>
            </a:fld>
            <a:endParaRPr lang="en-GB"/>
          </a:p>
        </p:txBody>
      </p:sp>
    </p:spTree>
    <p:extLst>
      <p:ext uri="{BB962C8B-B14F-4D97-AF65-F5344CB8AC3E}">
        <p14:creationId xmlns:p14="http://schemas.microsoft.com/office/powerpoint/2010/main" val="2020540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32</a:t>
            </a:fld>
            <a:endParaRPr lang="en-GB"/>
          </a:p>
        </p:txBody>
      </p:sp>
    </p:spTree>
    <p:extLst>
      <p:ext uri="{BB962C8B-B14F-4D97-AF65-F5344CB8AC3E}">
        <p14:creationId xmlns:p14="http://schemas.microsoft.com/office/powerpoint/2010/main" val="287720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33</a:t>
            </a:fld>
            <a:endParaRPr lang="en-GB"/>
          </a:p>
        </p:txBody>
      </p:sp>
    </p:spTree>
    <p:extLst>
      <p:ext uri="{BB962C8B-B14F-4D97-AF65-F5344CB8AC3E}">
        <p14:creationId xmlns:p14="http://schemas.microsoft.com/office/powerpoint/2010/main" val="32429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34</a:t>
            </a:fld>
            <a:endParaRPr lang="en-GB"/>
          </a:p>
        </p:txBody>
      </p:sp>
    </p:spTree>
    <p:extLst>
      <p:ext uri="{BB962C8B-B14F-4D97-AF65-F5344CB8AC3E}">
        <p14:creationId xmlns:p14="http://schemas.microsoft.com/office/powerpoint/2010/main" val="475016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smtClean="0"/>
              <a:t>Instance methods can and do access shared (static) members!</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35</a:t>
            </a:fld>
            <a:endParaRPr lang="en-GB"/>
          </a:p>
        </p:txBody>
      </p:sp>
    </p:spTree>
    <p:extLst>
      <p:ext uri="{BB962C8B-B14F-4D97-AF65-F5344CB8AC3E}">
        <p14:creationId xmlns:p14="http://schemas.microsoft.com/office/powerpoint/2010/main" val="329420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smtClean="0"/>
              <a:t>We might want to write a class that only contains static methods. An example of such a class might be a factory class that is used to make objects on our behalf.</a:t>
            </a:r>
          </a:p>
          <a:p>
            <a:r>
              <a:rPr lang="en-GB" dirty="0" smtClean="0"/>
              <a:t>In order to prevent code from instantiating objects you would need to control access to the constructor by marking it with the private modifier.</a:t>
            </a:r>
          </a:p>
          <a:p>
            <a:r>
              <a:rPr lang="en-GB" dirty="0" smtClean="0"/>
              <a:t>	</a:t>
            </a:r>
          </a:p>
          <a:p>
            <a:r>
              <a:rPr lang="en-GB" dirty="0" smtClean="0"/>
              <a:t>public class Factory {</a:t>
            </a:r>
          </a:p>
          <a:p>
            <a:r>
              <a:rPr lang="en-GB" dirty="0" smtClean="0"/>
              <a:t>	private Factory() {}</a:t>
            </a:r>
          </a:p>
          <a:p>
            <a:r>
              <a:rPr lang="en-GB" dirty="0" smtClean="0"/>
              <a:t>	... // rest of the class</a:t>
            </a:r>
          </a:p>
          <a:p>
            <a:r>
              <a:rPr lang="en-GB" dirty="0" smtClean="0"/>
              <a:t>}</a:t>
            </a:r>
          </a:p>
        </p:txBody>
      </p:sp>
      <p:sp>
        <p:nvSpPr>
          <p:cNvPr id="2" name="Slide Number Placeholder 1"/>
          <p:cNvSpPr>
            <a:spLocks noGrp="1"/>
          </p:cNvSpPr>
          <p:nvPr>
            <p:ph type="sldNum" sz="quarter" idx="10"/>
          </p:nvPr>
        </p:nvSpPr>
        <p:spPr/>
        <p:txBody>
          <a:bodyPr/>
          <a:lstStyle/>
          <a:p>
            <a:fld id="{548901C6-1DA1-FB44-ABEE-06A0FEB7738E}" type="slidenum">
              <a:rPr lang="en-GB" smtClean="0"/>
              <a:pPr/>
              <a:t>36</a:t>
            </a:fld>
            <a:endParaRPr lang="en-GB"/>
          </a:p>
        </p:txBody>
      </p:sp>
    </p:spTree>
    <p:extLst>
      <p:ext uri="{BB962C8B-B14F-4D97-AF65-F5344CB8AC3E}">
        <p14:creationId xmlns:p14="http://schemas.microsoft.com/office/powerpoint/2010/main" val="2878808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smtClean="0"/>
              <a:t>An important thing to note about static members is that they cannot access instance members unless they acquire a reference to an object. You will doubtless remember from before that instance methods get a special parameter, ‘this’, that they use to identify the object that the code is currently operating against.</a:t>
            </a:r>
          </a:p>
          <a:p>
            <a:r>
              <a:rPr lang="en-GB" dirty="0" smtClean="0"/>
              <a:t>Static members don't receive a ‘this’ reference because they aren't working on an object.</a:t>
            </a:r>
          </a:p>
          <a:p>
            <a:r>
              <a:rPr lang="en-GB" dirty="0" smtClean="0"/>
              <a:t>However, they can access instance members if they are passed a reference to an object (or create an object for themselves, as shown in the example above).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37</a:t>
            </a:fld>
            <a:endParaRPr lang="en-GB"/>
          </a:p>
        </p:txBody>
      </p:sp>
    </p:spTree>
    <p:extLst>
      <p:ext uri="{BB962C8B-B14F-4D97-AF65-F5344CB8AC3E}">
        <p14:creationId xmlns:p14="http://schemas.microsoft.com/office/powerpoint/2010/main" val="3975175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xmlns=""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xmlns=""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xmlns=""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xmlns=""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xmlns=""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xmlns=""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xmlns=""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xmlns=""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xmlns=""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US" smtClean="0"/>
              <a:t>More on statics</a:t>
            </a: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p>
        </p:txBody>
      </p:sp>
    </p:spTree>
    <p:extLst>
      <p:ext uri="{BB962C8B-B14F-4D97-AF65-F5344CB8AC3E}">
        <p14:creationId xmlns:p14="http://schemas.microsoft.com/office/powerpoint/2010/main" val="1792101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Java static initialiser block(s)</a:t>
            </a:r>
          </a:p>
        </p:txBody>
      </p:sp>
      <p:sp>
        <p:nvSpPr>
          <p:cNvPr id="10243" name="Rectangle 3"/>
          <p:cNvSpPr>
            <a:spLocks noGrp="1" noChangeArrowheads="1"/>
          </p:cNvSpPr>
          <p:nvPr>
            <p:ph idx="1"/>
          </p:nvPr>
        </p:nvSpPr>
        <p:spPr>
          <a:xfrm>
            <a:off x="341273" y="1368256"/>
            <a:ext cx="10206226" cy="2778113"/>
          </a:xfrm>
        </p:spPr>
        <p:txBody>
          <a:bodyPr vert="horz" lIns="0" tIns="0" rIns="0" bIns="0" rtlCol="0" anchor="t" anchorCtr="0">
            <a:noAutofit/>
          </a:bodyPr>
          <a:lstStyle/>
          <a:p>
            <a:pPr marL="342900" indent="-342900">
              <a:buFont typeface="Arial" panose="020B0604020202020204" pitchFamily="34" charset="0"/>
              <a:buChar char="•"/>
            </a:pPr>
            <a:r>
              <a:rPr lang="en-GB" b="1" dirty="0"/>
              <a:t>Cannot mark a constructor as static</a:t>
            </a:r>
          </a:p>
          <a:p>
            <a:pPr marL="342900" indent="-342900">
              <a:buFont typeface="Arial" panose="020B0604020202020204" pitchFamily="34" charset="0"/>
              <a:buChar char="•"/>
            </a:pPr>
            <a:r>
              <a:rPr lang="en-GB" b="1" dirty="0"/>
              <a:t>But can define static block(s) </a:t>
            </a:r>
          </a:p>
          <a:p>
            <a:pPr marL="1026000" lvl="2" indent="-342900">
              <a:buSzPct val="115000"/>
              <a:buFont typeface="Arial" panose="020B0604020202020204" pitchFamily="34" charset="0"/>
              <a:buChar char="•"/>
            </a:pPr>
            <a:r>
              <a:rPr lang="en-GB" dirty="0" smtClean="0"/>
              <a:t>Invoked on </a:t>
            </a:r>
            <a:r>
              <a:rPr lang="en-GB" dirty="0"/>
              <a:t>first access to any of the type's members</a:t>
            </a:r>
          </a:p>
          <a:p>
            <a:pPr marL="1026000" lvl="2" indent="-342900">
              <a:buSzPct val="115000"/>
              <a:buFont typeface="Arial" panose="020B0604020202020204" pitchFamily="34" charset="0"/>
              <a:buChar char="•"/>
            </a:pPr>
            <a:r>
              <a:rPr lang="en-GB" dirty="0"/>
              <a:t>Before any methods are invoked or objects created</a:t>
            </a:r>
          </a:p>
          <a:p>
            <a:pPr marL="342900" indent="-342900">
              <a:buFont typeface="Arial" panose="020B0604020202020204" pitchFamily="34" charset="0"/>
              <a:buChar char="•"/>
            </a:pPr>
            <a:r>
              <a:rPr lang="en-GB" b="1" dirty="0"/>
              <a:t>No parameters, No access </a:t>
            </a:r>
            <a:r>
              <a:rPr lang="en-GB" b="1" dirty="0" smtClean="0"/>
              <a:t>modifier. </a:t>
            </a:r>
            <a:r>
              <a:rPr lang="en-GB" dirty="0" smtClean="0"/>
              <a:t>Used </a:t>
            </a:r>
            <a:r>
              <a:rPr lang="en-GB" dirty="0"/>
              <a:t>to do non-trivial initialisation </a:t>
            </a:r>
            <a:r>
              <a:rPr lang="en-GB" dirty="0" smtClean="0"/>
              <a:t>of </a:t>
            </a:r>
            <a:r>
              <a:rPr lang="en-GB" dirty="0"/>
              <a:t>static fields</a:t>
            </a:r>
          </a:p>
        </p:txBody>
      </p:sp>
      <p:sp>
        <p:nvSpPr>
          <p:cNvPr id="902148" name="Rectangle 4"/>
          <p:cNvSpPr>
            <a:spLocks noChangeArrowheads="1"/>
          </p:cNvSpPr>
          <p:nvPr/>
        </p:nvSpPr>
        <p:spPr bwMode="auto">
          <a:xfrm>
            <a:off x="1493756" y="3477296"/>
            <a:ext cx="8614855" cy="2582758"/>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 </a:t>
            </a:r>
            <a:r>
              <a:rPr lang="en-GB" dirty="0">
                <a:solidFill>
                  <a:srgbClr val="000000"/>
                </a:solidFill>
                <a:latin typeface="Lucida Console" pitchFamily="49" charset="0"/>
              </a:rPr>
              <a:t>Car {</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static </a:t>
            </a:r>
            <a:r>
              <a:rPr lang="en-GB" dirty="0" err="1">
                <a:solidFill>
                  <a:srgbClr val="000000"/>
                </a:solidFill>
                <a:latin typeface="Lucida Console" pitchFamily="49" charset="0"/>
              </a:rPr>
              <a:t>licenseAgency</a:t>
            </a:r>
            <a:r>
              <a:rPr lang="en-GB" dirty="0">
                <a:solidFill>
                  <a:srgbClr val="0000C8"/>
                </a:solidFill>
                <a:latin typeface="Lucida Console" pitchFamily="49" charset="0"/>
              </a:rPr>
              <a:t> </a:t>
            </a:r>
            <a:r>
              <a:rPr lang="en-GB" dirty="0">
                <a:solidFill>
                  <a:srgbClr val="000000"/>
                </a:solidFill>
                <a:latin typeface="Lucida Console" pitchFamily="49" charset="0"/>
              </a:rPr>
              <a:t>DVLA;</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a:t>
            </a:r>
            <a:r>
              <a:rPr lang="en-GB" dirty="0">
                <a:solidFill>
                  <a:srgbClr val="FF0000"/>
                </a:solidFill>
                <a:latin typeface="Lucida Console" pitchFamily="49" charset="0"/>
              </a:rPr>
              <a:t>static </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if</a:t>
            </a:r>
            <a:r>
              <a:rPr lang="en-GB" dirty="0">
                <a:solidFill>
                  <a:srgbClr val="000000"/>
                </a:solidFill>
                <a:latin typeface="Lucida Console" pitchFamily="49" charset="0"/>
              </a:rPr>
              <a:t>(...) DVLA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LicenseAgency</a:t>
            </a: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public static void </a:t>
            </a:r>
            <a:r>
              <a:rPr lang="en-GB" dirty="0" err="1">
                <a:solidFill>
                  <a:srgbClr val="000000"/>
                </a:solidFill>
                <a:latin typeface="Lucida Console" pitchFamily="49" charset="0"/>
              </a:rPr>
              <a:t>setLicenseAgency</a:t>
            </a:r>
            <a:r>
              <a:rPr lang="en-GB" dirty="0">
                <a:solidFill>
                  <a:srgbClr val="000000"/>
                </a:solidFill>
                <a:latin typeface="Lucida Console" pitchFamily="49" charset="0"/>
              </a:rPr>
              <a:t> (</a:t>
            </a:r>
            <a:r>
              <a:rPr lang="en-GB" dirty="0" err="1">
                <a:solidFill>
                  <a:srgbClr val="000000"/>
                </a:solidFill>
                <a:latin typeface="Lucida Console" pitchFamily="49" charset="0"/>
              </a:rPr>
              <a:t>LicenseAgency</a:t>
            </a:r>
            <a:r>
              <a:rPr lang="en-GB" dirty="0">
                <a:solidFill>
                  <a:srgbClr val="000000"/>
                </a:solidFill>
                <a:latin typeface="Lucida Console" pitchFamily="49" charset="0"/>
              </a:rPr>
              <a:t> la) {</a:t>
            </a:r>
            <a:br>
              <a:rPr lang="en-GB" dirty="0">
                <a:solidFill>
                  <a:srgbClr val="000000"/>
                </a:solidFill>
                <a:latin typeface="Lucida Console" pitchFamily="49" charset="0"/>
              </a:rPr>
            </a:br>
            <a:r>
              <a:rPr lang="en-GB" dirty="0">
                <a:solidFill>
                  <a:srgbClr val="000000"/>
                </a:solidFill>
                <a:latin typeface="Lucida Console" pitchFamily="49" charset="0"/>
              </a:rPr>
              <a:t>    DVLA = la;</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1415386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C# static initialiser block(s)</a:t>
            </a:r>
          </a:p>
        </p:txBody>
      </p:sp>
      <p:sp>
        <p:nvSpPr>
          <p:cNvPr id="10243" name="Rectangle 3"/>
          <p:cNvSpPr>
            <a:spLocks noGrp="1" noChangeArrowheads="1"/>
          </p:cNvSpPr>
          <p:nvPr>
            <p:ph idx="1"/>
          </p:nvPr>
        </p:nvSpPr>
        <p:spPr>
          <a:xfrm>
            <a:off x="341272" y="1368256"/>
            <a:ext cx="10988367" cy="2778442"/>
          </a:xfrm>
        </p:spPr>
        <p:txBody>
          <a:bodyPr vert="horz" lIns="0" tIns="0" rIns="0" bIns="0" rtlCol="0" anchor="t" anchorCtr="0">
            <a:noAutofit/>
          </a:bodyPr>
          <a:lstStyle/>
          <a:p>
            <a:pPr marL="342900" indent="-342900">
              <a:buFont typeface="Arial" panose="020B0604020202020204" pitchFamily="34" charset="0"/>
              <a:buChar char="•"/>
            </a:pPr>
            <a:r>
              <a:rPr lang="en-GB" b="1" dirty="0"/>
              <a:t>Can mark a constructor as static</a:t>
            </a:r>
          </a:p>
          <a:p>
            <a:pPr marL="1026000" lvl="2" indent="-342900">
              <a:buSzPct val="115000"/>
              <a:buFont typeface="Arial" panose="020B0604020202020204" pitchFamily="34" charset="0"/>
              <a:buChar char="•"/>
            </a:pPr>
            <a:r>
              <a:rPr lang="en-GB" dirty="0" smtClean="0"/>
              <a:t>Invoked on </a:t>
            </a:r>
            <a:r>
              <a:rPr lang="en-GB" dirty="0"/>
              <a:t>first access to any of the type's members</a:t>
            </a:r>
          </a:p>
          <a:p>
            <a:pPr marL="1026000" lvl="2" indent="-342900">
              <a:buSzPct val="115000"/>
              <a:buFont typeface="Arial" panose="020B0604020202020204" pitchFamily="34" charset="0"/>
              <a:buChar char="•"/>
            </a:pPr>
            <a:r>
              <a:rPr lang="en-GB" dirty="0"/>
              <a:t>Before any methods are invoked or objects created</a:t>
            </a:r>
          </a:p>
          <a:p>
            <a:pPr marL="342900" indent="-342900">
              <a:buFont typeface="Arial" panose="020B0604020202020204" pitchFamily="34" charset="0"/>
              <a:buChar char="•"/>
            </a:pPr>
            <a:r>
              <a:rPr lang="en-GB" b="1" dirty="0"/>
              <a:t>No parameters, No access </a:t>
            </a:r>
            <a:r>
              <a:rPr lang="en-GB" b="1" dirty="0" smtClean="0"/>
              <a:t>modifier. </a:t>
            </a:r>
            <a:r>
              <a:rPr lang="en-GB" dirty="0" smtClean="0"/>
              <a:t>Used </a:t>
            </a:r>
            <a:r>
              <a:rPr lang="en-GB" dirty="0"/>
              <a:t>to do non-trivial initialisation of static fields</a:t>
            </a:r>
          </a:p>
        </p:txBody>
      </p:sp>
      <p:sp>
        <p:nvSpPr>
          <p:cNvPr id="902148" name="Rectangle 4"/>
          <p:cNvSpPr>
            <a:spLocks noChangeArrowheads="1"/>
          </p:cNvSpPr>
          <p:nvPr/>
        </p:nvSpPr>
        <p:spPr bwMode="auto">
          <a:xfrm>
            <a:off x="1433404" y="3219126"/>
            <a:ext cx="8614855" cy="2582758"/>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 </a:t>
            </a:r>
            <a:r>
              <a:rPr lang="en-GB" dirty="0">
                <a:solidFill>
                  <a:srgbClr val="000000"/>
                </a:solidFill>
                <a:latin typeface="Lucida Console" pitchFamily="49" charset="0"/>
              </a:rPr>
              <a:t>Car {</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static </a:t>
            </a:r>
            <a:r>
              <a:rPr lang="en-GB" dirty="0" err="1">
                <a:solidFill>
                  <a:srgbClr val="000000"/>
                </a:solidFill>
                <a:latin typeface="Lucida Console" pitchFamily="49" charset="0"/>
              </a:rPr>
              <a:t>licenseAgency</a:t>
            </a:r>
            <a:r>
              <a:rPr lang="en-GB" dirty="0">
                <a:solidFill>
                  <a:srgbClr val="0000C8"/>
                </a:solidFill>
                <a:latin typeface="Lucida Console" pitchFamily="49" charset="0"/>
              </a:rPr>
              <a:t> </a:t>
            </a:r>
            <a:r>
              <a:rPr lang="en-GB" dirty="0">
                <a:solidFill>
                  <a:srgbClr val="000000"/>
                </a:solidFill>
                <a:latin typeface="Lucida Console" pitchFamily="49" charset="0"/>
              </a:rPr>
              <a:t>DVLA;</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a:t>
            </a:r>
            <a:r>
              <a:rPr lang="en-GB" dirty="0">
                <a:solidFill>
                  <a:srgbClr val="FF0000"/>
                </a:solidFill>
                <a:latin typeface="Lucida Console" pitchFamily="49" charset="0"/>
              </a:rPr>
              <a:t>static </a:t>
            </a:r>
            <a:r>
              <a:rPr lang="en-GB" dirty="0" smtClean="0">
                <a:solidFill>
                  <a:srgbClr val="000000"/>
                </a:solidFill>
                <a:latin typeface="Lucida Console" pitchFamily="49" charset="0"/>
              </a:rPr>
              <a:t>Car(){</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if</a:t>
            </a:r>
            <a:r>
              <a:rPr lang="en-GB" dirty="0">
                <a:solidFill>
                  <a:srgbClr val="000000"/>
                </a:solidFill>
                <a:latin typeface="Lucida Console" pitchFamily="49" charset="0"/>
              </a:rPr>
              <a:t>(...) DVLA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LicenseAgency</a:t>
            </a: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public static void </a:t>
            </a:r>
            <a:r>
              <a:rPr lang="en-GB" dirty="0" err="1">
                <a:solidFill>
                  <a:srgbClr val="000000"/>
                </a:solidFill>
                <a:latin typeface="Lucida Console" pitchFamily="49" charset="0"/>
              </a:rPr>
              <a:t>setLicenseAgency</a:t>
            </a:r>
            <a:r>
              <a:rPr lang="en-GB" dirty="0">
                <a:solidFill>
                  <a:srgbClr val="000000"/>
                </a:solidFill>
                <a:latin typeface="Lucida Console" pitchFamily="49" charset="0"/>
              </a:rPr>
              <a:t> (</a:t>
            </a:r>
            <a:r>
              <a:rPr lang="en-GB" dirty="0" err="1">
                <a:solidFill>
                  <a:srgbClr val="000000"/>
                </a:solidFill>
                <a:latin typeface="Lucida Console" pitchFamily="49" charset="0"/>
              </a:rPr>
              <a:t>LicenseAgency</a:t>
            </a:r>
            <a:r>
              <a:rPr lang="en-GB" dirty="0">
                <a:solidFill>
                  <a:srgbClr val="000000"/>
                </a:solidFill>
                <a:latin typeface="Lucida Console" pitchFamily="49" charset="0"/>
              </a:rPr>
              <a:t> la) {</a:t>
            </a:r>
            <a:br>
              <a:rPr lang="en-GB" dirty="0">
                <a:solidFill>
                  <a:srgbClr val="000000"/>
                </a:solidFill>
                <a:latin typeface="Lucida Console" pitchFamily="49" charset="0"/>
              </a:rPr>
            </a:br>
            <a:r>
              <a:rPr lang="en-GB" dirty="0">
                <a:solidFill>
                  <a:srgbClr val="000000"/>
                </a:solidFill>
                <a:latin typeface="Lucida Console" pitchFamily="49" charset="0"/>
              </a:rPr>
              <a:t>    DVLA = la;</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3202517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Java: final fields</a:t>
            </a:r>
          </a:p>
        </p:txBody>
      </p:sp>
      <p:sp>
        <p:nvSpPr>
          <p:cNvPr id="11267" name="Rectangle 3"/>
          <p:cNvSpPr>
            <a:spLocks noGrp="1" noChangeArrowheads="1"/>
          </p:cNvSpPr>
          <p:nvPr>
            <p:ph idx="1"/>
          </p:nvPr>
        </p:nvSpPr>
        <p:spPr>
          <a:xfrm>
            <a:off x="341272" y="1368256"/>
            <a:ext cx="11301379" cy="3898020"/>
          </a:xfrm>
        </p:spPr>
        <p:txBody>
          <a:bodyPr vert="horz" lIns="0" tIns="0" rIns="0" bIns="0" rtlCol="0" anchor="t" anchorCtr="0">
            <a:noAutofit/>
          </a:bodyPr>
          <a:lstStyle/>
          <a:p>
            <a:pPr marL="342900" indent="-342900">
              <a:buFont typeface="Arial" panose="020B0604020202020204" pitchFamily="34" charset="0"/>
              <a:buChar char="•"/>
            </a:pPr>
            <a:r>
              <a:rPr lang="en-GB" dirty="0">
                <a:latin typeface="Lucida Console" panose="020B0609040504020204" pitchFamily="49" charset="0"/>
              </a:rPr>
              <a:t>final</a:t>
            </a:r>
            <a:r>
              <a:rPr lang="en-GB" dirty="0"/>
              <a:t> variables can be assigned to in declaration or in a constructor</a:t>
            </a:r>
          </a:p>
          <a:p>
            <a:pPr marL="684000" lvl="1" indent="-342900">
              <a:buSzPct val="115000"/>
              <a:buFont typeface="Arial" panose="020B0604020202020204" pitchFamily="34" charset="0"/>
              <a:buChar char="•"/>
            </a:pPr>
            <a:r>
              <a:rPr lang="en-GB" dirty="0"/>
              <a:t>Then they are </a:t>
            </a:r>
            <a:r>
              <a:rPr lang="en-GB" dirty="0" err="1"/>
              <a:t>readonly</a:t>
            </a:r>
            <a:r>
              <a:rPr lang="en-GB" dirty="0"/>
              <a:t> – can be instance or static</a:t>
            </a:r>
          </a:p>
          <a:p>
            <a:pPr marL="684000" lvl="1" indent="-342900">
              <a:buSzPct val="115000"/>
              <a:buFont typeface="Arial" panose="020B0604020202020204" pitchFamily="34" charset="0"/>
              <a:buChar char="•"/>
            </a:pPr>
            <a:r>
              <a:rPr lang="en-GB" dirty="0"/>
              <a:t>Useful for (part)immutable objects (final state set by .</a:t>
            </a:r>
            <a:r>
              <a:rPr lang="en-GB" dirty="0" err="1"/>
              <a:t>ctor</a:t>
            </a:r>
            <a:r>
              <a:rPr lang="en-GB" dirty="0"/>
              <a:t>)</a:t>
            </a:r>
          </a:p>
          <a:p>
            <a:pPr marL="180000" lvl="1" indent="-180000">
              <a:buFont typeface="Arial" panose="020B0604020202020204" pitchFamily="34" charset="0"/>
              <a:buChar char="•"/>
            </a:pPr>
            <a:endParaRPr lang="en-GB" dirty="0"/>
          </a:p>
          <a:p>
            <a:pPr marL="180000" lvl="1" indent="-180000">
              <a:buFont typeface="Arial" panose="020B0604020202020204" pitchFamily="34" charset="0"/>
              <a:buChar char="•"/>
            </a:pPr>
            <a:endParaRPr lang="en-GB" dirty="0"/>
          </a:p>
          <a:p>
            <a:pPr marL="0" lvl="1" indent="0">
              <a:buNone/>
            </a:pPr>
            <a:endParaRPr lang="en-GB" sz="4000" dirty="0"/>
          </a:p>
          <a:p>
            <a:pPr marL="0" lvl="1" indent="0">
              <a:buNone/>
            </a:pPr>
            <a:endParaRPr lang="en-GB" dirty="0"/>
          </a:p>
          <a:p>
            <a:pPr marL="342900" indent="-342900">
              <a:buFont typeface="Arial" panose="020B0604020202020204" pitchFamily="34" charset="0"/>
              <a:buChar char="•"/>
            </a:pPr>
            <a:r>
              <a:rPr lang="en-GB" dirty="0"/>
              <a:t>Java’s support for constants is public static finals’ in UPPERCASE</a:t>
            </a:r>
          </a:p>
          <a:p>
            <a:pPr marL="342900" indent="-342900">
              <a:buFont typeface="Arial" panose="020B0604020202020204" pitchFamily="34" charset="0"/>
              <a:buChar char="•"/>
            </a:pPr>
            <a:endParaRPr lang="en-GB" dirty="0"/>
          </a:p>
        </p:txBody>
      </p:sp>
      <p:sp>
        <p:nvSpPr>
          <p:cNvPr id="863237" name="Rectangle 5"/>
          <p:cNvSpPr>
            <a:spLocks noChangeArrowheads="1"/>
          </p:cNvSpPr>
          <p:nvPr/>
        </p:nvSpPr>
        <p:spPr bwMode="auto">
          <a:xfrm>
            <a:off x="1629948" y="2592078"/>
            <a:ext cx="9097525" cy="1751762"/>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a:t>
            </a:r>
            <a:r>
              <a:rPr lang="en-GB" dirty="0">
                <a:solidFill>
                  <a:srgbClr val="FA3200"/>
                </a:solidFill>
                <a:latin typeface="Lucida Console" pitchFamily="49" charset="0"/>
              </a:rPr>
              <a:t>final </a:t>
            </a:r>
            <a:r>
              <a:rPr lang="en-GB" dirty="0" err="1">
                <a:solidFill>
                  <a:srgbClr val="000000"/>
                </a:solidFill>
                <a:latin typeface="Lucida Console" pitchFamily="49" charset="0"/>
              </a:rPr>
              <a:t>int</a:t>
            </a:r>
            <a:r>
              <a:rPr lang="en-GB" dirty="0">
                <a:solidFill>
                  <a:srgbClr val="000000"/>
                </a:solidFill>
                <a:latin typeface="Lucida Console" pitchFamily="49" charset="0"/>
              </a:rPr>
              <a:t> </a:t>
            </a:r>
            <a:r>
              <a:rPr lang="en-GB" dirty="0" err="1">
                <a:solidFill>
                  <a:srgbClr val="000000"/>
                </a:solidFill>
                <a:latin typeface="Lucida Console" pitchFamily="49" charset="0"/>
              </a:rPr>
              <a:t>yearOfCreation</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a:t>
            </a:r>
            <a:r>
              <a:rPr lang="en-GB" dirty="0">
                <a:solidFill>
                  <a:srgbClr val="000000"/>
                </a:solidFill>
                <a:latin typeface="Lucida Console" pitchFamily="49" charset="0"/>
              </a:rPr>
              <a:t> Car()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yearOfCreation</a:t>
            </a:r>
            <a:r>
              <a:rPr lang="en-GB" dirty="0">
                <a:solidFill>
                  <a:srgbClr val="000000"/>
                </a:solidFill>
                <a:latin typeface="Lucida Console" pitchFamily="49" charset="0"/>
              </a:rPr>
              <a:t> = </a:t>
            </a:r>
            <a:r>
              <a:rPr lang="en-GB" dirty="0" err="1">
                <a:solidFill>
                  <a:srgbClr val="000000"/>
                </a:solidFill>
                <a:latin typeface="Lucida Console" pitchFamily="49" charset="0"/>
              </a:rPr>
              <a:t>Calendar.getInstance</a:t>
            </a:r>
            <a:r>
              <a:rPr lang="en-GB" dirty="0" smtClean="0">
                <a:solidFill>
                  <a:srgbClr val="000000"/>
                </a:solidFill>
                <a:latin typeface="Lucida Console" pitchFamily="49" charset="0"/>
              </a:rPr>
              <a:t>().get(</a:t>
            </a:r>
            <a:r>
              <a:rPr lang="en-GB" dirty="0" err="1" smtClean="0">
                <a:solidFill>
                  <a:srgbClr val="000000"/>
                </a:solidFill>
                <a:latin typeface="Lucida Console" pitchFamily="49" charset="0"/>
              </a:rPr>
              <a:t>Calendar.YEAR</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endParaRPr lang="en-GB" dirty="0">
              <a:solidFill>
                <a:srgbClr val="008000"/>
              </a:solidFill>
              <a:latin typeface="Lucida Console" pitchFamily="49" charset="0"/>
            </a:endParaRPr>
          </a:p>
        </p:txBody>
      </p:sp>
      <p:sp>
        <p:nvSpPr>
          <p:cNvPr id="12" name="Rectangle 5"/>
          <p:cNvSpPr>
            <a:spLocks noChangeArrowheads="1"/>
          </p:cNvSpPr>
          <p:nvPr/>
        </p:nvSpPr>
        <p:spPr bwMode="auto">
          <a:xfrm>
            <a:off x="1629948" y="5002153"/>
            <a:ext cx="9097525" cy="1197764"/>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Math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static final double </a:t>
            </a:r>
            <a:r>
              <a:rPr lang="en-GB" dirty="0">
                <a:latin typeface="Lucida Console" pitchFamily="49" charset="0"/>
              </a:rPr>
              <a:t>PI</a:t>
            </a:r>
            <a:r>
              <a:rPr lang="en-GB" dirty="0">
                <a:solidFill>
                  <a:srgbClr val="FA3200"/>
                </a:solidFill>
                <a:latin typeface="Lucida Console" pitchFamily="49" charset="0"/>
              </a:rPr>
              <a:t> </a:t>
            </a:r>
            <a:r>
              <a:rPr lang="en-GB" dirty="0" smtClean="0">
                <a:solidFill>
                  <a:srgbClr val="FA3200"/>
                </a:solidFill>
                <a:latin typeface="Lucida Console" pitchFamily="49" charset="0"/>
              </a:rPr>
              <a:t>= </a:t>
            </a:r>
            <a:r>
              <a:rPr lang="en-GB" dirty="0"/>
              <a:t>3.14159265358979323846 ;</a:t>
            </a:r>
            <a:br>
              <a:rPr lang="en-GB" dirty="0"/>
            </a:br>
            <a:r>
              <a:rPr lang="en-GB" dirty="0"/>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endParaRPr lang="en-GB" dirty="0">
              <a:solidFill>
                <a:srgbClr val="008000"/>
              </a:solidFill>
              <a:latin typeface="Lucida Console" pitchFamily="49" charset="0"/>
            </a:endParaRPr>
          </a:p>
        </p:txBody>
      </p:sp>
    </p:spTree>
    <p:extLst>
      <p:ext uri="{BB962C8B-B14F-4D97-AF65-F5344CB8AC3E}">
        <p14:creationId xmlns:p14="http://schemas.microsoft.com/office/powerpoint/2010/main" val="2898936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39970" y="562059"/>
            <a:ext cx="11852029" cy="733712"/>
          </a:xfrm>
        </p:spPr>
        <p:txBody>
          <a:bodyPr/>
          <a:lstStyle/>
          <a:p>
            <a:pPr eaLnBrk="1" hangingPunct="1"/>
            <a:r>
              <a:rPr lang="en-GB" dirty="0" smtClean="0"/>
              <a:t>C# Read Only, Constant and private fields</a:t>
            </a:r>
          </a:p>
        </p:txBody>
      </p:sp>
      <p:sp>
        <p:nvSpPr>
          <p:cNvPr id="11267" name="Rectangle 3"/>
          <p:cNvSpPr>
            <a:spLocks noGrp="1" noChangeArrowheads="1"/>
          </p:cNvSpPr>
          <p:nvPr>
            <p:ph idx="1"/>
          </p:nvPr>
        </p:nvSpPr>
        <p:spPr>
          <a:xfrm>
            <a:off x="341272" y="1368256"/>
            <a:ext cx="11516239" cy="375484"/>
          </a:xfrm>
        </p:spPr>
        <p:txBody>
          <a:bodyPr/>
          <a:lstStyle/>
          <a:p>
            <a:pPr marL="342900" indent="-342900">
              <a:buFont typeface="Arial" panose="020B0604020202020204" pitchFamily="34" charset="0"/>
              <a:buChar char="•"/>
            </a:pPr>
            <a:r>
              <a:rPr lang="en-GB" b="0" dirty="0" err="1" smtClean="0">
                <a:latin typeface="Lucida Console" pitchFamily="49" charset="0"/>
              </a:rPr>
              <a:t>ReadOnly</a:t>
            </a:r>
            <a:r>
              <a:rPr lang="en-GB" b="0" dirty="0" smtClean="0">
                <a:latin typeface="Lucida Console" pitchFamily="49" charset="0"/>
              </a:rPr>
              <a:t> </a:t>
            </a:r>
            <a:r>
              <a:rPr lang="en-GB" b="0" dirty="0">
                <a:latin typeface="+mn-lt"/>
              </a:rPr>
              <a:t>fields can only be set by the constructors</a:t>
            </a:r>
          </a:p>
          <a:p>
            <a:pPr lvl="1">
              <a:buFont typeface="Arial" panose="020B0604020202020204" pitchFamily="34" charset="0"/>
              <a:buChar char="•"/>
            </a:pPr>
            <a:endParaRPr lang="en-GB" dirty="0" smtClean="0"/>
          </a:p>
          <a:p>
            <a:pPr marL="342900" indent="-342900">
              <a:buFont typeface="Arial" panose="020B0604020202020204" pitchFamily="34" charset="0"/>
              <a:buChar char="•"/>
            </a:pPr>
            <a:endParaRPr lang="en-GB" dirty="0" smtClean="0"/>
          </a:p>
        </p:txBody>
      </p:sp>
      <p:sp>
        <p:nvSpPr>
          <p:cNvPr id="2" name="Rectangle 1"/>
          <p:cNvSpPr/>
          <p:nvPr/>
        </p:nvSpPr>
        <p:spPr>
          <a:xfrm>
            <a:off x="1795227" y="1906612"/>
            <a:ext cx="3913321" cy="304698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Student</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counter;</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readonly</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ID = -1;</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Student() {</a:t>
            </a:r>
          </a:p>
          <a:p>
            <a:r>
              <a:rPr lang="en-GB" sz="1600" b="1" dirty="0">
                <a:solidFill>
                  <a:srgbClr val="000000"/>
                </a:solidFill>
                <a:latin typeface="Consolas" panose="020B0609020204030204" pitchFamily="49" charset="0"/>
              </a:rPr>
              <a:t>        ID = ++counter;</a:t>
            </a:r>
          </a:p>
          <a:p>
            <a:r>
              <a:rPr lang="en-GB" sz="1600" b="1" dirty="0">
                <a:solidFill>
                  <a:srgbClr val="000000"/>
                </a:solidFill>
                <a:latin typeface="Consolas" panose="020B0609020204030204" pitchFamily="49" charset="0"/>
              </a:rPr>
              <a:t>    }</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incID</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ID++;</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3" name="Rectangle 2"/>
          <p:cNvSpPr/>
          <p:nvPr/>
        </p:nvSpPr>
        <p:spPr>
          <a:xfrm>
            <a:off x="5801531" y="1906612"/>
            <a:ext cx="4572000"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Student</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const</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 VAT = 0.2;</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Student() {</a:t>
            </a:r>
          </a:p>
          <a:p>
            <a:r>
              <a:rPr lang="en-GB" sz="1600" b="1" dirty="0">
                <a:solidFill>
                  <a:srgbClr val="000000"/>
                </a:solidFill>
                <a:latin typeface="Consolas" panose="020B0609020204030204" pitchFamily="49" charset="0"/>
              </a:rPr>
              <a:t>        VAT = 0.15;</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4" name="TextBox 3"/>
          <p:cNvSpPr txBox="1"/>
          <p:nvPr/>
        </p:nvSpPr>
        <p:spPr>
          <a:xfrm>
            <a:off x="8529232" y="2799609"/>
            <a:ext cx="510076" cy="707886"/>
          </a:xfrm>
          <a:prstGeom prst="rect">
            <a:avLst/>
          </a:prstGeom>
          <a:noFill/>
        </p:spPr>
        <p:txBody>
          <a:bodyPr wrap="none" rtlCol="0">
            <a:spAutoFit/>
          </a:bodyPr>
          <a:lstStyle/>
          <a:p>
            <a:r>
              <a:rPr lang="en-GB" sz="4000" dirty="0">
                <a:solidFill>
                  <a:srgbClr val="FF0000"/>
                </a:solidFill>
                <a:latin typeface="Courier New" pitchFamily="49" charset="0"/>
                <a:cs typeface="Courier New" pitchFamily="49" charset="0"/>
                <a:sym typeface="Wingdings" panose="05000000000000000000" pitchFamily="2" charset="2"/>
              </a:rPr>
              <a:t></a:t>
            </a:r>
            <a:endParaRPr lang="en-GB" dirty="0">
              <a:solidFill>
                <a:srgbClr val="FF0000"/>
              </a:solidFill>
              <a:latin typeface="Courier New" pitchFamily="49" charset="0"/>
              <a:cs typeface="Courier New" pitchFamily="49" charset="0"/>
            </a:endParaRPr>
          </a:p>
        </p:txBody>
      </p:sp>
      <p:sp>
        <p:nvSpPr>
          <p:cNvPr id="9" name="TextBox 8"/>
          <p:cNvSpPr txBox="1"/>
          <p:nvPr/>
        </p:nvSpPr>
        <p:spPr>
          <a:xfrm>
            <a:off x="3675681" y="3990399"/>
            <a:ext cx="510076" cy="707886"/>
          </a:xfrm>
          <a:prstGeom prst="rect">
            <a:avLst/>
          </a:prstGeom>
          <a:noFill/>
        </p:spPr>
        <p:txBody>
          <a:bodyPr wrap="none" rtlCol="0">
            <a:spAutoFit/>
          </a:bodyPr>
          <a:lstStyle/>
          <a:p>
            <a:r>
              <a:rPr lang="en-GB" sz="4000" dirty="0">
                <a:solidFill>
                  <a:srgbClr val="FF0000"/>
                </a:solidFill>
                <a:latin typeface="Courier New" pitchFamily="49" charset="0"/>
                <a:cs typeface="Courier New" pitchFamily="49" charset="0"/>
                <a:sym typeface="Wingdings" panose="05000000000000000000" pitchFamily="2" charset="2"/>
              </a:rPr>
              <a:t></a:t>
            </a:r>
            <a:endParaRPr lang="en-GB" dirty="0">
              <a:solidFill>
                <a:srgbClr val="FF0000"/>
              </a:solidFill>
              <a:latin typeface="Courier New" pitchFamily="49" charset="0"/>
              <a:cs typeface="Courier New" pitchFamily="49" charset="0"/>
            </a:endParaRPr>
          </a:p>
        </p:txBody>
      </p:sp>
      <p:sp>
        <p:nvSpPr>
          <p:cNvPr id="5" name="Rectangle 4"/>
          <p:cNvSpPr/>
          <p:nvPr/>
        </p:nvSpPr>
        <p:spPr>
          <a:xfrm>
            <a:off x="5801531" y="3811864"/>
            <a:ext cx="4572000" cy="280076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Student</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counter = 100;</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ID { </a:t>
            </a:r>
            <a:r>
              <a:rPr lang="en-GB" sz="1600" b="1" dirty="0">
                <a:solidFill>
                  <a:srgbClr val="0000FF"/>
                </a:solidFill>
                <a:latin typeface="Consolas" panose="020B0609020204030204" pitchFamily="49" charset="0"/>
              </a:rPr>
              <a:t>get</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set</a:t>
            </a:r>
            <a:r>
              <a:rPr lang="en-GB" sz="1600" b="1" dirty="0">
                <a:solidFill>
                  <a:srgbClr val="000000"/>
                </a:solidFill>
                <a:latin typeface="Consolas" panose="020B0609020204030204" pitchFamily="49" charset="0"/>
              </a:rPr>
              <a:t>; }</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Student() {</a:t>
            </a:r>
          </a:p>
          <a:p>
            <a:r>
              <a:rPr lang="en-GB" sz="1600" b="1" dirty="0">
                <a:solidFill>
                  <a:srgbClr val="000000"/>
                </a:solidFill>
                <a:latin typeface="Consolas" panose="020B0609020204030204" pitchFamily="49" charset="0"/>
              </a:rPr>
              <a:t>        ID = counter++;</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IncID</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ID++;</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10785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Simple Factory pattern</a:t>
            </a:r>
            <a:endParaRPr lang="en-IN" dirty="0"/>
          </a:p>
        </p:txBody>
      </p:sp>
      <p:sp>
        <p:nvSpPr>
          <p:cNvPr id="4" name="Rectangle 3"/>
          <p:cNvSpPr/>
          <p:nvPr/>
        </p:nvSpPr>
        <p:spPr>
          <a:xfrm>
            <a:off x="523326" y="1535973"/>
            <a:ext cx="8819320" cy="1569660"/>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a:solidFill>
                  <a:srgbClr val="2B91AF"/>
                </a:solidFill>
                <a:latin typeface="Consolas" panose="020B0609020204030204" pitchFamily="49" charset="0"/>
              </a:rPr>
              <a:t>Bank</a:t>
            </a:r>
            <a:r>
              <a:rPr lang="en-GB" sz="1600"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Account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CreateAccount</a:t>
            </a:r>
            <a:r>
              <a:rPr lang="en-GB" sz="1600" b="1" dirty="0">
                <a:solidFill>
                  <a:srgbClr val="000000"/>
                </a:solidFill>
                <a:latin typeface="Consolas" panose="020B0609020204030204" pitchFamily="49" charset="0"/>
              </a:rPr>
              <a:t>(</a:t>
            </a:r>
            <a:r>
              <a:rPr lang="en-GB" sz="1600" b="1" dirty="0">
                <a:solidFill>
                  <a:srgbClr val="0000FF"/>
                </a:solidFill>
                <a:latin typeface="Consolas" panose="020B0609020204030204" pitchFamily="49" charset="0"/>
              </a:rPr>
              <a:t>string</a:t>
            </a:r>
            <a:r>
              <a:rPr lang="en-GB" sz="1600" b="1" dirty="0">
                <a:solidFill>
                  <a:srgbClr val="000000"/>
                </a:solidFill>
                <a:latin typeface="Consolas" panose="020B0609020204030204" pitchFamily="49" charset="0"/>
              </a:rPr>
              <a:t> owner) {</a:t>
            </a:r>
          </a:p>
          <a:p>
            <a:r>
              <a:rPr lang="en-GB" sz="1600" b="1" dirty="0">
                <a:solidFill>
                  <a:schemeClr val="accent6">
                    <a:lumMod val="50000"/>
                  </a:schemeClr>
                </a:solidFill>
                <a:latin typeface="Consolas" panose="020B0609020204030204" pitchFamily="49" charset="0"/>
              </a:rPr>
              <a:t>	// possible security code</a:t>
            </a:r>
          </a:p>
          <a:p>
            <a:r>
              <a:rPr lang="en-GB" sz="1600" b="1" dirty="0">
                <a:solidFill>
                  <a:srgbClr val="0000FF"/>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Account</a:t>
            </a:r>
            <a:r>
              <a:rPr lang="en-GB" sz="1600" b="1" dirty="0">
                <a:solidFill>
                  <a:srgbClr val="000000"/>
                </a:solidFill>
                <a:latin typeface="Consolas" panose="020B0609020204030204" pitchFamily="49" charset="0"/>
              </a:rPr>
              <a:t>(owner);</a:t>
            </a:r>
          </a:p>
          <a:p>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5" name="Rectangle 4"/>
          <p:cNvSpPr/>
          <p:nvPr/>
        </p:nvSpPr>
        <p:spPr>
          <a:xfrm>
            <a:off x="9678927" y="1079758"/>
            <a:ext cx="1974096" cy="383263"/>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Factory class</a:t>
            </a:r>
          </a:p>
        </p:txBody>
      </p:sp>
      <p:sp>
        <p:nvSpPr>
          <p:cNvPr id="6" name="Rectangle 5"/>
          <p:cNvSpPr/>
          <p:nvPr/>
        </p:nvSpPr>
        <p:spPr>
          <a:xfrm>
            <a:off x="398214" y="1464994"/>
            <a:ext cx="11254809" cy="2877765"/>
          </a:xfrm>
          <a:prstGeom prst="rect">
            <a:avLst/>
          </a:prstGeom>
          <a:no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7" name="Rectangle 6"/>
          <p:cNvSpPr/>
          <p:nvPr/>
        </p:nvSpPr>
        <p:spPr>
          <a:xfrm>
            <a:off x="389883" y="4674241"/>
            <a:ext cx="6076128"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public static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void</a:t>
            </a:r>
            <a:r>
              <a:rPr lang="en-GB" sz="1600" b="1" dirty="0">
                <a:solidFill>
                  <a:srgbClr val="000000"/>
                </a:solidFill>
                <a:latin typeface="Consolas" panose="020B0609020204030204" pitchFamily="49" charset="0"/>
              </a:rPr>
              <a:t> main(</a:t>
            </a:r>
            <a:r>
              <a:rPr lang="en-GB" sz="1600" b="1" dirty="0" err="1">
                <a:solidFill>
                  <a:srgbClr val="000000"/>
                </a:solidFill>
                <a:latin typeface="Consolas" panose="020B0609020204030204" pitchFamily="49" charset="0"/>
              </a:rPr>
              <a:t>Sring</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args</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Account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Account</a:t>
            </a:r>
            <a:r>
              <a:rPr lang="en-GB" sz="1600" b="1" dirty="0">
                <a:solidFill>
                  <a:srgbClr val="000000"/>
                </a:solidFill>
                <a:latin typeface="Consolas" panose="020B0609020204030204" pitchFamily="49" charset="0"/>
              </a:rPr>
              <a:t>(</a:t>
            </a:r>
            <a:r>
              <a:rPr lang="en-GB" sz="1600" b="1" dirty="0">
                <a:solidFill>
                  <a:srgbClr val="A31515"/>
                </a:solidFill>
                <a:latin typeface="Consolas" panose="020B0609020204030204" pitchFamily="49" charset="0"/>
              </a:rPr>
              <a:t>"Bob"</a:t>
            </a:r>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a:solidFill>
                  <a:srgbClr val="2B91AF"/>
                </a:solidFill>
                <a:latin typeface="Consolas" panose="020B0609020204030204" pitchFamily="49" charset="0"/>
              </a:rPr>
              <a:t>    Account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err="1">
                <a:solidFill>
                  <a:srgbClr val="2B91AF"/>
                </a:solidFill>
                <a:latin typeface="Consolas" panose="020B0609020204030204" pitchFamily="49" charset="0"/>
              </a:rPr>
              <a:t>Bank</a:t>
            </a:r>
            <a:r>
              <a:rPr lang="en-GB" sz="1600" b="1" dirty="0" err="1">
                <a:solidFill>
                  <a:srgbClr val="000000"/>
                </a:solidFill>
                <a:latin typeface="Consolas" panose="020B0609020204030204" pitchFamily="49" charset="0"/>
              </a:rPr>
              <a:t>.CreateAccount</a:t>
            </a:r>
            <a:r>
              <a:rPr lang="en-GB" sz="1600" b="1" dirty="0">
                <a:solidFill>
                  <a:srgbClr val="000000"/>
                </a:solidFill>
                <a:latin typeface="Consolas" panose="020B0609020204030204" pitchFamily="49" charset="0"/>
              </a:rPr>
              <a:t>(</a:t>
            </a:r>
            <a:r>
              <a:rPr lang="en-GB" sz="1600" b="1" dirty="0">
                <a:solidFill>
                  <a:srgbClr val="A31515"/>
                </a:solidFill>
                <a:latin typeface="Consolas" panose="020B0609020204030204" pitchFamily="49" charset="0"/>
              </a:rPr>
              <a:t>"Bob"</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852558" y="5179144"/>
            <a:ext cx="384314" cy="38431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648" y="5523701"/>
            <a:ext cx="473238" cy="541617"/>
          </a:xfrm>
          <a:prstGeom prst="rect">
            <a:avLst/>
          </a:prstGeom>
        </p:spPr>
      </p:pic>
      <p:sp>
        <p:nvSpPr>
          <p:cNvPr id="10" name="Rounded Rectangular Callout 9"/>
          <p:cNvSpPr/>
          <p:nvPr/>
        </p:nvSpPr>
        <p:spPr>
          <a:xfrm>
            <a:off x="6699759" y="4874344"/>
            <a:ext cx="2628106" cy="689114"/>
          </a:xfrm>
          <a:prstGeom prst="wedgeRoundRectCallout">
            <a:avLst>
              <a:gd name="adj1" fmla="val -58466"/>
              <a:gd name="adj2" fmla="val -17647"/>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Client code using the Bank account factory</a:t>
            </a:r>
          </a:p>
        </p:txBody>
      </p:sp>
      <p:sp>
        <p:nvSpPr>
          <p:cNvPr id="11" name="Rectangle 10"/>
          <p:cNvSpPr/>
          <p:nvPr/>
        </p:nvSpPr>
        <p:spPr>
          <a:xfrm>
            <a:off x="494283" y="3196404"/>
            <a:ext cx="3360984" cy="1077218"/>
          </a:xfrm>
          <a:prstGeom prst="rect">
            <a:avLst/>
          </a:prstGeom>
          <a:solidFill>
            <a:schemeClr val="accent2">
              <a:lumMod val="20000"/>
              <a:lumOff val="80000"/>
            </a:schemeClr>
          </a:solidFill>
          <a:ln w="19050">
            <a:solidFill>
              <a:srgbClr val="004050"/>
            </a:solidFill>
            <a:prstDash val="sysDot"/>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a:solidFill>
                  <a:srgbClr val="2B91AF"/>
                </a:solidFill>
                <a:latin typeface="Consolas" panose="020B0609020204030204" pitchFamily="49" charset="0"/>
              </a:rPr>
              <a:t>Account </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internal Account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12" name="Rounded Rectangular Callout 11"/>
          <p:cNvSpPr/>
          <p:nvPr/>
        </p:nvSpPr>
        <p:spPr>
          <a:xfrm>
            <a:off x="4053283" y="2975714"/>
            <a:ext cx="1743365" cy="1161387"/>
          </a:xfrm>
          <a:prstGeom prst="wedgeRoundRectCallout">
            <a:avLst>
              <a:gd name="adj1" fmla="val -56782"/>
              <a:gd name="adj2" fmla="val 34410"/>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rgbClr val="004050"/>
                </a:solidFill>
              </a:rPr>
              <a:t>C#  </a:t>
            </a:r>
            <a:br>
              <a:rPr lang="en-GB" sz="1600" dirty="0" smtClean="0">
                <a:solidFill>
                  <a:srgbClr val="004050"/>
                </a:solidFill>
              </a:rPr>
            </a:br>
            <a:r>
              <a:rPr lang="en-GB" sz="1600" dirty="0" smtClean="0">
                <a:solidFill>
                  <a:srgbClr val="004050"/>
                </a:solidFill>
              </a:rPr>
              <a:t>Constructor is only visible in the assembly</a:t>
            </a:r>
            <a:endParaRPr lang="en-GB" sz="1600" dirty="0">
              <a:solidFill>
                <a:srgbClr val="004050"/>
              </a:solidFill>
            </a:endParaRPr>
          </a:p>
        </p:txBody>
      </p:sp>
      <p:sp>
        <p:nvSpPr>
          <p:cNvPr id="14" name="Rectangle 13"/>
          <p:cNvSpPr/>
          <p:nvPr/>
        </p:nvSpPr>
        <p:spPr>
          <a:xfrm>
            <a:off x="6011046" y="3105633"/>
            <a:ext cx="3360984" cy="1077218"/>
          </a:xfrm>
          <a:prstGeom prst="rect">
            <a:avLst/>
          </a:prstGeom>
          <a:solidFill>
            <a:schemeClr val="accent5">
              <a:lumMod val="20000"/>
              <a:lumOff val="80000"/>
            </a:schemeClr>
          </a:solidFill>
          <a:ln w="19050">
            <a:solidFill>
              <a:srgbClr val="004050"/>
            </a:solidFill>
            <a:prstDash val="sysDot"/>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a:solidFill>
                  <a:srgbClr val="2B91AF"/>
                </a:solidFill>
                <a:latin typeface="Consolas" panose="020B0609020204030204" pitchFamily="49" charset="0"/>
              </a:rPr>
              <a:t>Account </a:t>
            </a:r>
            <a:r>
              <a:rPr lang="en-GB" sz="1600"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Account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15" name="Rounded Rectangular Callout 14"/>
          <p:cNvSpPr/>
          <p:nvPr/>
        </p:nvSpPr>
        <p:spPr>
          <a:xfrm>
            <a:off x="9557044" y="2972124"/>
            <a:ext cx="1743365" cy="1161387"/>
          </a:xfrm>
          <a:prstGeom prst="wedgeRoundRectCallout">
            <a:avLst>
              <a:gd name="adj1" fmla="val -56782"/>
              <a:gd name="adj2" fmla="val 34410"/>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rgbClr val="004050"/>
                </a:solidFill>
              </a:rPr>
              <a:t>Java  </a:t>
            </a:r>
            <a:br>
              <a:rPr lang="en-GB" sz="1600" dirty="0" smtClean="0">
                <a:solidFill>
                  <a:srgbClr val="004050"/>
                </a:solidFill>
              </a:rPr>
            </a:br>
            <a:r>
              <a:rPr lang="en-GB" sz="1600" dirty="0" smtClean="0">
                <a:solidFill>
                  <a:srgbClr val="004050"/>
                </a:solidFill>
              </a:rPr>
              <a:t>Constructor is only visible in the package</a:t>
            </a:r>
            <a:endParaRPr lang="en-GB" sz="1600" dirty="0">
              <a:solidFill>
                <a:srgbClr val="004050"/>
              </a:solidFill>
            </a:endParaRPr>
          </a:p>
        </p:txBody>
      </p:sp>
    </p:spTree>
    <p:extLst>
      <p:ext uri="{BB962C8B-B14F-4D97-AF65-F5344CB8AC3E}">
        <p14:creationId xmlns:p14="http://schemas.microsoft.com/office/powerpoint/2010/main" val="212786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r>
              <a:rPr lang="en-GB" b="1" dirty="0"/>
              <a:t>Type members are either:</a:t>
            </a:r>
          </a:p>
          <a:p>
            <a:pPr marL="342900" lvl="1" indent="-342900">
              <a:spcAft>
                <a:spcPts val="650"/>
              </a:spcAft>
              <a:buSzPct val="115000"/>
            </a:pPr>
            <a:r>
              <a:rPr lang="en-GB" dirty="0"/>
              <a:t>static (belong to type itself)</a:t>
            </a:r>
          </a:p>
          <a:p>
            <a:pPr marL="684000" lvl="2" indent="-342900">
              <a:buSzPct val="115000"/>
            </a:pPr>
            <a:r>
              <a:rPr lang="en-GB" dirty="0"/>
              <a:t>Always accessed via (Uppercase) </a:t>
            </a:r>
            <a:r>
              <a:rPr lang="en-GB" b="1" dirty="0">
                <a:solidFill>
                  <a:srgbClr val="FF0000"/>
                </a:solidFill>
              </a:rPr>
              <a:t>T</a:t>
            </a:r>
            <a:r>
              <a:rPr lang="en-GB" dirty="0"/>
              <a:t>ype name</a:t>
            </a:r>
          </a:p>
          <a:p>
            <a:pPr marL="684000" lvl="2" indent="-342900">
              <a:buSzPct val="115000"/>
            </a:pPr>
            <a:r>
              <a:rPr lang="en-GB" dirty="0"/>
              <a:t>No instance needed to use them</a:t>
            </a:r>
          </a:p>
          <a:p>
            <a:pPr marL="342900" lvl="2" indent="-342900">
              <a:buSzPct val="115000"/>
            </a:pPr>
            <a:endParaRPr lang="en-GB" dirty="0"/>
          </a:p>
          <a:p>
            <a:pPr marL="342900" lvl="1" indent="-342900">
              <a:spcAft>
                <a:spcPts val="650"/>
              </a:spcAft>
              <a:buSzPct val="115000"/>
            </a:pPr>
            <a:endParaRPr lang="en-GB" dirty="0"/>
          </a:p>
          <a:p>
            <a:pPr marL="342900" lvl="1" indent="-342900">
              <a:spcAft>
                <a:spcPts val="650"/>
              </a:spcAft>
              <a:buSzPct val="115000"/>
            </a:pPr>
            <a:r>
              <a:rPr lang="en-GB" dirty="0"/>
              <a:t>instance (belong to an instance of the type)</a:t>
            </a:r>
          </a:p>
          <a:p>
            <a:pPr marL="684000" lvl="2" indent="-342900">
              <a:buSzPct val="115000"/>
            </a:pPr>
            <a:r>
              <a:rPr lang="en-GB" dirty="0"/>
              <a:t>Typically accessed via a (lowercase) </a:t>
            </a:r>
            <a:r>
              <a:rPr lang="en-GB" b="1" dirty="0" smtClean="0">
                <a:solidFill>
                  <a:srgbClr val="FF0000"/>
                </a:solidFill>
              </a:rPr>
              <a:t>r</a:t>
            </a:r>
            <a:r>
              <a:rPr lang="en-GB" dirty="0" smtClean="0"/>
              <a:t>eference</a:t>
            </a:r>
            <a:endParaRPr lang="en-GB" dirty="0"/>
          </a:p>
        </p:txBody>
      </p:sp>
      <p:sp>
        <p:nvSpPr>
          <p:cNvPr id="857092" name="Rectangle 4"/>
          <p:cNvSpPr>
            <a:spLocks noChangeArrowheads="1"/>
          </p:cNvSpPr>
          <p:nvPr/>
        </p:nvSpPr>
        <p:spPr bwMode="auto">
          <a:xfrm>
            <a:off x="6792833" y="4671781"/>
            <a:ext cx="3343019" cy="366767"/>
          </a:xfrm>
          <a:prstGeom prst="rect">
            <a:avLst/>
          </a:prstGeom>
          <a:solidFill>
            <a:srgbClr val="28CFF9">
              <a:alpha val="50000"/>
            </a:srgb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a:solidFill>
                  <a:srgbClr val="FF0000"/>
                </a:solidFill>
                <a:latin typeface="Lucida Console" pitchFamily="49" charset="0"/>
              </a:rPr>
              <a:t>m</a:t>
            </a:r>
            <a:r>
              <a:rPr lang="en-GB" dirty="0" err="1">
                <a:solidFill>
                  <a:srgbClr val="000000"/>
                </a:solidFill>
                <a:latin typeface="Lucida Console" pitchFamily="49" charset="0"/>
              </a:rPr>
              <a:t>ycar.accelerate</a:t>
            </a:r>
            <a:r>
              <a:rPr lang="en-GB" dirty="0">
                <a:solidFill>
                  <a:srgbClr val="000000"/>
                </a:solidFill>
                <a:latin typeface="Lucida Console" pitchFamily="49" charset="0"/>
              </a:rPr>
              <a:t>(10);</a:t>
            </a:r>
          </a:p>
        </p:txBody>
      </p:sp>
      <p:sp>
        <p:nvSpPr>
          <p:cNvPr id="857093" name="Rectangle 5"/>
          <p:cNvSpPr>
            <a:spLocks noChangeArrowheads="1"/>
          </p:cNvSpPr>
          <p:nvPr/>
        </p:nvSpPr>
        <p:spPr bwMode="auto">
          <a:xfrm>
            <a:off x="6796635" y="2492587"/>
            <a:ext cx="3339218" cy="366767"/>
          </a:xfrm>
          <a:prstGeom prst="rect">
            <a:avLst/>
          </a:prstGeom>
          <a:solidFill>
            <a:srgbClr val="28CFF9">
              <a:alpha val="50000"/>
            </a:srgb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smtClean="0">
                <a:solidFill>
                  <a:srgbClr val="FF0000"/>
                </a:solidFill>
                <a:latin typeface="Lucida Console" pitchFamily="49" charset="0"/>
              </a:rPr>
              <a:t>Math.Pow</a:t>
            </a:r>
            <a:r>
              <a:rPr lang="en-GB" dirty="0" smtClean="0">
                <a:solidFill>
                  <a:srgbClr val="000000"/>
                </a:solidFill>
                <a:latin typeface="Lucida Console" pitchFamily="49" charset="0"/>
              </a:rPr>
              <a:t>(2,3);</a:t>
            </a:r>
            <a:endParaRPr lang="en-GB" dirty="0">
              <a:solidFill>
                <a:srgbClr val="000000"/>
              </a:solidFill>
              <a:latin typeface="Lucida Console" pitchFamily="49" charset="0"/>
            </a:endParaRPr>
          </a:p>
        </p:txBody>
      </p:sp>
    </p:spTree>
    <p:extLst>
      <p:ext uri="{BB962C8B-B14F-4D97-AF65-F5344CB8AC3E}">
        <p14:creationId xmlns:p14="http://schemas.microsoft.com/office/powerpoint/2010/main" val="935545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Hands-On Lab</a:t>
            </a:r>
            <a:endParaRPr lang="en-IN" dirty="0"/>
          </a:p>
        </p:txBody>
      </p:sp>
      <p:sp>
        <p:nvSpPr>
          <p:cNvPr id="4" name="Text Placeholder 3"/>
          <p:cNvSpPr>
            <a:spLocks noGrp="1"/>
          </p:cNvSpPr>
          <p:nvPr>
            <p:ph type="body" sz="quarter" idx="15"/>
          </p:nvPr>
        </p:nvSpPr>
        <p:spPr>
          <a:xfrm>
            <a:off x="5037138" y="1349984"/>
            <a:ext cx="6565582" cy="4094163"/>
          </a:xfrm>
        </p:spPr>
        <p:txBody>
          <a:bodyPr/>
          <a:lstStyle/>
          <a:p>
            <a:r>
              <a:rPr lang="en-GB" b="1" dirty="0"/>
              <a:t>Defining your own Types</a:t>
            </a:r>
          </a:p>
          <a:p>
            <a:pPr marL="342900" lvl="1" indent="-342900">
              <a:buSzPct val="115000"/>
            </a:pPr>
            <a:r>
              <a:rPr lang="en-GB" dirty="0"/>
              <a:t>Introduce and use static members – </a:t>
            </a:r>
            <a:r>
              <a:rPr lang="en-GB" dirty="0" smtClean="0"/>
              <a:t/>
            </a:r>
            <a:br>
              <a:rPr lang="en-GB" dirty="0" smtClean="0"/>
            </a:br>
            <a:r>
              <a:rPr lang="en-GB" dirty="0" smtClean="0"/>
              <a:t>we </a:t>
            </a:r>
            <a:r>
              <a:rPr lang="en-GB" dirty="0"/>
              <a:t>need a Vehicle Count</a:t>
            </a:r>
          </a:p>
          <a:p>
            <a:pPr marL="342900" lvl="1" indent="-342900">
              <a:buSzPct val="115000"/>
            </a:pPr>
            <a:r>
              <a:rPr lang="en-GB" dirty="0"/>
              <a:t>Each Vehicle also needs a Registration Plate:</a:t>
            </a:r>
          </a:p>
          <a:p>
            <a:pPr marL="684000" lvl="2" indent="-342900">
              <a:buSzPct val="115000"/>
            </a:pPr>
            <a:r>
              <a:rPr lang="en-GB" dirty="0"/>
              <a:t>That it gets from the </a:t>
            </a:r>
            <a:r>
              <a:rPr lang="en-GB" dirty="0" err="1"/>
              <a:t>RegistrationPlateFactory</a:t>
            </a:r>
            <a:r>
              <a:rPr lang="en-GB" dirty="0"/>
              <a:t> class</a:t>
            </a:r>
          </a:p>
          <a:p>
            <a:pPr marL="684000" lvl="2" indent="-342900">
              <a:buSzPct val="115000"/>
            </a:pPr>
            <a:r>
              <a:rPr lang="en-GB" dirty="0"/>
              <a:t>That provides the next plate from a limited supply (array) of ‘Plates’</a:t>
            </a:r>
          </a:p>
          <a:p>
            <a:pPr marL="342900" indent="-342900">
              <a:buChar char="•"/>
            </a:pPr>
            <a:endParaRPr lang="en-IN" b="1" dirty="0"/>
          </a:p>
          <a:p>
            <a:endParaRPr lang="en-IN" dirty="0"/>
          </a:p>
        </p:txBody>
      </p:sp>
    </p:spTree>
    <p:extLst>
      <p:ext uri="{BB962C8B-B14F-4D97-AF65-F5344CB8AC3E}">
        <p14:creationId xmlns:p14="http://schemas.microsoft.com/office/powerpoint/2010/main" val="4181485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Fully understand </a:t>
            </a:r>
            <a:r>
              <a:rPr lang="en-GB" dirty="0">
                <a:latin typeface="Lucida Console" panose="020B0609040504020204" pitchFamily="49" charset="0"/>
              </a:rPr>
              <a:t>‘static’</a:t>
            </a:r>
          </a:p>
          <a:p>
            <a:pPr marL="342900" indent="-342900">
              <a:buChar char="•"/>
            </a:pPr>
            <a:endParaRPr lang="en-GB" b="1" dirty="0"/>
          </a:p>
          <a:p>
            <a:pPr marL="342900" indent="-342900">
              <a:buChar char="•"/>
            </a:pPr>
            <a:r>
              <a:rPr lang="en-GB" b="1" dirty="0"/>
              <a:t>Contents</a:t>
            </a:r>
          </a:p>
          <a:p>
            <a:pPr marL="684000" lvl="1" indent="-342900">
              <a:buSzPct val="115000"/>
            </a:pPr>
            <a:r>
              <a:rPr lang="en-GB" dirty="0">
                <a:latin typeface="Lucida Console" panose="020B0609040504020204" pitchFamily="49" charset="0"/>
              </a:rPr>
              <a:t>static</a:t>
            </a:r>
            <a:r>
              <a:rPr lang="en-GB" dirty="0"/>
              <a:t> fields, </a:t>
            </a:r>
            <a:r>
              <a:rPr lang="en-GB" dirty="0" smtClean="0"/>
              <a:t>methods, a revision</a:t>
            </a:r>
            <a:endParaRPr lang="en-GB" dirty="0"/>
          </a:p>
          <a:p>
            <a:pPr marL="684000" lvl="1" indent="-342900">
              <a:buSzPct val="115000"/>
            </a:pPr>
            <a:r>
              <a:rPr lang="en-GB" dirty="0">
                <a:latin typeface="Lucida Console" panose="020B0609040504020204" pitchFamily="49" charset="0"/>
              </a:rPr>
              <a:t>static</a:t>
            </a:r>
            <a:r>
              <a:rPr lang="en-GB" dirty="0"/>
              <a:t> initialisers</a:t>
            </a:r>
          </a:p>
          <a:p>
            <a:pPr marL="684000" lvl="1" indent="-342900">
              <a:buSzPct val="115000"/>
            </a:pPr>
            <a:r>
              <a:rPr lang="en-GB" dirty="0"/>
              <a:t>Keyword </a:t>
            </a:r>
            <a:r>
              <a:rPr lang="en-GB" dirty="0">
                <a:latin typeface="Lucida Console" panose="020B0609040504020204" pitchFamily="49" charset="0"/>
              </a:rPr>
              <a:t>final</a:t>
            </a:r>
          </a:p>
          <a:p>
            <a:pPr marL="684000" lvl="1" indent="-342900">
              <a:buSzPct val="115000"/>
            </a:pPr>
            <a:r>
              <a:rPr lang="en-GB" dirty="0"/>
              <a:t>Introduction to factory classes</a:t>
            </a:r>
          </a:p>
          <a:p>
            <a:pPr marL="342900" indent="-342900">
              <a:buChar char="•"/>
            </a:pPr>
            <a:endParaRPr lang="en-IN" b="1" dirty="0"/>
          </a:p>
        </p:txBody>
      </p:sp>
    </p:spTree>
    <p:extLst>
      <p:ext uri="{BB962C8B-B14F-4D97-AF65-F5344CB8AC3E}">
        <p14:creationId xmlns:p14="http://schemas.microsoft.com/office/powerpoint/2010/main" val="16871445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Instance members (revision)</a:t>
            </a:r>
            <a:endParaRPr lang="en-GB" dirty="0"/>
          </a:p>
        </p:txBody>
      </p:sp>
      <p:sp>
        <p:nvSpPr>
          <p:cNvPr id="3" name="Content Placeholder 2"/>
          <p:cNvSpPr>
            <a:spLocks noGrp="1"/>
          </p:cNvSpPr>
          <p:nvPr>
            <p:ph idx="1"/>
          </p:nvPr>
        </p:nvSpPr>
        <p:spPr>
          <a:xfrm>
            <a:off x="341273" y="1368256"/>
            <a:ext cx="10723892" cy="374888"/>
          </a:xfrm>
        </p:spPr>
        <p:txBody>
          <a:bodyPr vert="horz" lIns="0" tIns="0" rIns="0" bIns="0" rtlCol="0" anchor="t" anchorCtr="0">
            <a:noAutofit/>
          </a:bodyPr>
          <a:lstStyle/>
          <a:p>
            <a:pPr marL="342900" indent="-342900">
              <a:buFont typeface="Arial" panose="020B0604020202020204" pitchFamily="34" charset="0"/>
              <a:buChar char="•"/>
            </a:pPr>
            <a:r>
              <a:rPr lang="en-GB" dirty="0"/>
              <a:t>Let's define two objects</a:t>
            </a:r>
          </a:p>
        </p:txBody>
      </p:sp>
      <p:sp>
        <p:nvSpPr>
          <p:cNvPr id="5" name="Rectangle 4"/>
          <p:cNvSpPr/>
          <p:nvPr/>
        </p:nvSpPr>
        <p:spPr>
          <a:xfrm>
            <a:off x="1934708" y="1864107"/>
            <a:ext cx="5649130" cy="2308324"/>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Student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count = 0</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Student(String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this.</a:t>
            </a:r>
            <a:r>
              <a:rPr lang="en-GB" sz="1600" b="1" dirty="0" smtClean="0">
                <a:solidFill>
                  <a:srgbClr val="0000C0"/>
                </a:solidFill>
                <a:latin typeface="Consolas" panose="020B0609020204030204" pitchFamily="49" charset="0"/>
              </a:rPr>
              <a:t>name</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smtClean="0">
                <a:solidFill>
                  <a:srgbClr val="0000C0"/>
                </a:solidFill>
                <a:latin typeface="Consolas" panose="020B0609020204030204" pitchFamily="49" charset="0"/>
              </a:rPr>
              <a:t>count</a:t>
            </a:r>
            <a:r>
              <a:rPr lang="en-GB" sz="1600" b="1" dirty="0">
                <a:solidFill>
                  <a:srgbClr val="0000C0"/>
                </a:solidFill>
                <a:latin typeface="Consolas" panose="020B0609020204030204" pitchFamily="49" charset="0"/>
              </a:rPr>
              <a: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8" name="Rectangle 7"/>
          <p:cNvSpPr/>
          <p:nvPr/>
        </p:nvSpPr>
        <p:spPr>
          <a:xfrm>
            <a:off x="1949356" y="4548516"/>
            <a:ext cx="5138541"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stu1</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stu2</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"Linda"</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a:t>
            </a:r>
            <a:r>
              <a:rPr lang="en-GB" sz="1600" b="1" i="1" dirty="0" smtClean="0">
                <a:solidFill>
                  <a:srgbClr val="000000"/>
                </a:solidFill>
                <a:highlight>
                  <a:srgbClr val="E8F2FE"/>
                </a:highlight>
                <a:latin typeface="Consolas" panose="020B0609020204030204" pitchFamily="49" charset="0"/>
              </a:rPr>
              <a:t>print(stu1.</a:t>
            </a:r>
            <a:r>
              <a:rPr lang="en-GB" sz="1600" b="1" i="1" dirty="0" smtClean="0">
                <a:solidFill>
                  <a:srgbClr val="0000C0"/>
                </a:solidFill>
                <a:highlight>
                  <a:srgbClr val="E8F2FE"/>
                </a:highlight>
                <a:latin typeface="Consolas" panose="020B0609020204030204" pitchFamily="49" charset="0"/>
              </a:rPr>
              <a:t>count</a:t>
            </a:r>
            <a:r>
              <a:rPr lang="en-GB" sz="1600" b="1" i="1" dirty="0">
                <a:solidFill>
                  <a:srgbClr val="000000"/>
                </a:solidFill>
                <a:highlight>
                  <a:srgbClr val="E8F2FE"/>
                </a:highlight>
                <a:latin typeface="Consolas" panose="020B0609020204030204" pitchFamily="49" charset="0"/>
              </a:rPr>
              <a:t>);</a:t>
            </a:r>
            <a:r>
              <a:rPr lang="en-GB" sz="1600" dirty="0">
                <a:highlight>
                  <a:srgbClr val="E8F2FE"/>
                </a:highlight>
              </a:rPr>
              <a:t/>
            </a:r>
            <a:br>
              <a:rPr lang="en-GB" sz="1600" dirty="0">
                <a:highlight>
                  <a:srgbClr val="E8F2FE"/>
                </a:highlight>
              </a:rPr>
            </a:br>
            <a:r>
              <a:rPr lang="en-GB" sz="1600" dirty="0">
                <a:solidFill>
                  <a:srgbClr val="6A3E3E"/>
                </a:solidFill>
                <a:latin typeface="Consolas" panose="020B0609020204030204" pitchFamily="49" charset="0"/>
              </a:rPr>
              <a:t>	</a:t>
            </a:r>
            <a:r>
              <a:rPr lang="en-GB" sz="1600" b="1" i="1" dirty="0" smtClean="0">
                <a:solidFill>
                  <a:srgbClr val="000000"/>
                </a:solidFill>
                <a:highlight>
                  <a:srgbClr val="E8F2FE"/>
                </a:highlight>
                <a:latin typeface="Consolas" panose="020B0609020204030204" pitchFamily="49" charset="0"/>
              </a:rPr>
              <a:t>print(stu2.</a:t>
            </a:r>
            <a:r>
              <a:rPr lang="en-GB" sz="1600" b="1" i="1" dirty="0" smtClean="0">
                <a:solidFill>
                  <a:srgbClr val="0000C0"/>
                </a:solidFill>
                <a:highlight>
                  <a:srgbClr val="E8F2FE"/>
                </a:highlight>
                <a:latin typeface="Consolas" panose="020B0609020204030204" pitchFamily="49" charset="0"/>
              </a:rPr>
              <a:t>count</a:t>
            </a:r>
            <a:r>
              <a:rPr lang="en-GB" sz="1600" b="1" i="1" dirty="0">
                <a:solidFill>
                  <a:srgbClr val="000000"/>
                </a:solidFill>
                <a:highlight>
                  <a:srgbClr val="E8F2FE"/>
                </a:highlight>
                <a:latin typeface="Consolas" panose="020B0609020204030204" pitchFamily="49" charset="0"/>
              </a:rPr>
              <a:t>);</a:t>
            </a:r>
            <a:endParaRPr lang="en-GB" sz="1600" dirty="0">
              <a:solidFill>
                <a:srgbClr val="6A3E3E"/>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6" name="Rounded Rectangular Callout 5"/>
          <p:cNvSpPr/>
          <p:nvPr/>
        </p:nvSpPr>
        <p:spPr>
          <a:xfrm>
            <a:off x="7366862" y="4794729"/>
            <a:ext cx="2807885" cy="743919"/>
          </a:xfrm>
          <a:prstGeom prst="wedgeRoundRectCallout">
            <a:avLst>
              <a:gd name="adj1" fmla="val -56715"/>
              <a:gd name="adj2" fmla="val 41071"/>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But we want all student to share the same </a:t>
            </a:r>
            <a:r>
              <a:rPr lang="en-GB" sz="1600" b="1" dirty="0">
                <a:solidFill>
                  <a:schemeClr val="tx1"/>
                </a:solidFill>
                <a:cs typeface="Arial" pitchFamily="34" charset="0"/>
              </a:rPr>
              <a:t>count</a:t>
            </a:r>
          </a:p>
        </p:txBody>
      </p:sp>
      <p:sp>
        <p:nvSpPr>
          <p:cNvPr id="9" name="Rounded Rectangular Callout 8"/>
          <p:cNvSpPr/>
          <p:nvPr/>
        </p:nvSpPr>
        <p:spPr>
          <a:xfrm>
            <a:off x="5550977" y="2079943"/>
            <a:ext cx="1179761" cy="545024"/>
          </a:xfrm>
          <a:prstGeom prst="wedgeRoundRectCallout">
            <a:avLst>
              <a:gd name="adj1" fmla="val -58530"/>
              <a:gd name="adj2" fmla="val 9821"/>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Instance members</a:t>
            </a:r>
          </a:p>
        </p:txBody>
      </p:sp>
    </p:spTree>
    <p:extLst>
      <p:ext uri="{BB962C8B-B14F-4D97-AF65-F5344CB8AC3E}">
        <p14:creationId xmlns:p14="http://schemas.microsoft.com/office/powerpoint/2010/main" val="2742577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 in memory</a:t>
            </a:r>
            <a:endParaRPr lang="en-GB" dirty="0"/>
          </a:p>
        </p:txBody>
      </p:sp>
      <p:sp>
        <p:nvSpPr>
          <p:cNvPr id="4" name="Rounded Rectangle 3"/>
          <p:cNvSpPr/>
          <p:nvPr/>
        </p:nvSpPr>
        <p:spPr>
          <a:xfrm>
            <a:off x="2593388" y="2076775"/>
            <a:ext cx="805912" cy="464949"/>
          </a:xfrm>
          <a:prstGeom prst="round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stu1</a:t>
            </a:r>
            <a:endParaRPr lang="en-GB" sz="1600" dirty="0">
              <a:solidFill>
                <a:schemeClr val="tx1"/>
              </a:solidFill>
              <a:cs typeface="Arial" pitchFamily="34" charset="0"/>
            </a:endParaRPr>
          </a:p>
        </p:txBody>
      </p:sp>
      <p:sp>
        <p:nvSpPr>
          <p:cNvPr id="5" name="Oval 4"/>
          <p:cNvSpPr/>
          <p:nvPr/>
        </p:nvSpPr>
        <p:spPr>
          <a:xfrm>
            <a:off x="5553564" y="1394850"/>
            <a:ext cx="3611100" cy="1828800"/>
          </a:xfrm>
          <a:prstGeom prst="ellipse">
            <a:avLst/>
          </a:prstGeom>
          <a:solidFill>
            <a:srgbClr val="28CFF9">
              <a:alpha val="50000"/>
            </a:srgbClr>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2000" b="1" dirty="0">
                <a:solidFill>
                  <a:srgbClr val="0000C0"/>
                </a:solidFill>
                <a:latin typeface="Consolas" panose="020B0609020204030204" pitchFamily="49" charset="0"/>
              </a:rPr>
              <a:t>name</a:t>
            </a:r>
            <a:r>
              <a:rPr lang="en-GB" sz="2000" b="1" dirty="0" smtClean="0">
                <a:solidFill>
                  <a:srgbClr val="0000C0"/>
                </a:solidFill>
                <a:latin typeface="Consolas" panose="020B0609020204030204" pitchFamily="49" charset="0"/>
              </a:rPr>
              <a:t>=</a:t>
            </a:r>
            <a:r>
              <a:rPr lang="en-GB" sz="2000" dirty="0" smtClean="0">
                <a:solidFill>
                  <a:schemeClr val="tx1"/>
                </a:solidFill>
                <a:cs typeface="Arial" pitchFamily="34" charset="0"/>
              </a:rPr>
              <a:t>”Bob”</a:t>
            </a:r>
            <a:r>
              <a:rPr lang="en-GB" sz="2000" dirty="0">
                <a:solidFill>
                  <a:schemeClr val="tx1"/>
                </a:solidFill>
                <a:latin typeface="Arial" pitchFamily="34" charset="0"/>
                <a:cs typeface="Arial" pitchFamily="34" charset="0"/>
              </a:rPr>
              <a:t/>
            </a:r>
            <a:br>
              <a:rPr lang="en-GB" sz="2000" dirty="0">
                <a:solidFill>
                  <a:schemeClr val="tx1"/>
                </a:solidFill>
                <a:latin typeface="Arial" pitchFamily="34" charset="0"/>
                <a:cs typeface="Arial" pitchFamily="34" charset="0"/>
              </a:rPr>
            </a:br>
            <a:r>
              <a:rPr lang="en-GB" sz="2000" b="1" dirty="0">
                <a:solidFill>
                  <a:srgbClr val="0000C0"/>
                </a:solidFill>
                <a:latin typeface="Consolas" panose="020B0609020204030204" pitchFamily="49" charset="0"/>
              </a:rPr>
              <a:t>count=</a:t>
            </a:r>
            <a:r>
              <a:rPr lang="en-GB" sz="2000" dirty="0">
                <a:solidFill>
                  <a:schemeClr val="tx1"/>
                </a:solidFill>
                <a:cs typeface="Arial" pitchFamily="34" charset="0"/>
              </a:rPr>
              <a:t>1</a:t>
            </a:r>
          </a:p>
        </p:txBody>
      </p:sp>
      <p:cxnSp>
        <p:nvCxnSpPr>
          <p:cNvPr id="7" name="Straight Arrow Connector 6"/>
          <p:cNvCxnSpPr>
            <a:stCxn id="4" idx="3"/>
            <a:endCxn id="5" idx="2"/>
          </p:cNvCxnSpPr>
          <p:nvPr/>
        </p:nvCxnSpPr>
        <p:spPr>
          <a:xfrm>
            <a:off x="3399300" y="2309250"/>
            <a:ext cx="215426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575306" y="4135468"/>
            <a:ext cx="805912" cy="464949"/>
          </a:xfrm>
          <a:prstGeom prst="round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stu2</a:t>
            </a:r>
            <a:endParaRPr lang="en-GB" sz="1600" dirty="0">
              <a:solidFill>
                <a:schemeClr val="tx1"/>
              </a:solidFill>
              <a:cs typeface="Arial" pitchFamily="34" charset="0"/>
            </a:endParaRPr>
          </a:p>
        </p:txBody>
      </p:sp>
      <p:sp>
        <p:nvSpPr>
          <p:cNvPr id="14" name="Oval 13"/>
          <p:cNvSpPr/>
          <p:nvPr/>
        </p:nvSpPr>
        <p:spPr>
          <a:xfrm>
            <a:off x="5553564" y="3456125"/>
            <a:ext cx="3611100" cy="1828800"/>
          </a:xfrm>
          <a:prstGeom prst="ellipse">
            <a:avLst/>
          </a:prstGeom>
          <a:solidFill>
            <a:srgbClr val="28CFF9">
              <a:alpha val="50000"/>
            </a:srgbClr>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2000" b="1" dirty="0" smtClean="0">
                <a:solidFill>
                  <a:srgbClr val="0000C0"/>
                </a:solidFill>
                <a:latin typeface="Consolas" panose="020B0609020204030204" pitchFamily="49" charset="0"/>
              </a:rPr>
              <a:t>name=</a:t>
            </a:r>
            <a:r>
              <a:rPr lang="en-GB" sz="2000" dirty="0" smtClean="0">
                <a:solidFill>
                  <a:schemeClr val="tx1"/>
                </a:solidFill>
                <a:cs typeface="Arial" pitchFamily="34" charset="0"/>
              </a:rPr>
              <a:t>”Linda”</a:t>
            </a:r>
            <a:r>
              <a:rPr lang="en-GB" sz="2000" dirty="0">
                <a:solidFill>
                  <a:schemeClr val="tx1"/>
                </a:solidFill>
                <a:latin typeface="Arial" pitchFamily="34" charset="0"/>
                <a:cs typeface="Arial" pitchFamily="34" charset="0"/>
              </a:rPr>
              <a:t/>
            </a:r>
            <a:br>
              <a:rPr lang="en-GB" sz="2000" dirty="0">
                <a:solidFill>
                  <a:schemeClr val="tx1"/>
                </a:solidFill>
                <a:latin typeface="Arial" pitchFamily="34" charset="0"/>
                <a:cs typeface="Arial" pitchFamily="34" charset="0"/>
              </a:rPr>
            </a:br>
            <a:r>
              <a:rPr lang="en-GB" sz="2000" b="1" dirty="0">
                <a:solidFill>
                  <a:srgbClr val="0000C0"/>
                </a:solidFill>
                <a:latin typeface="Consolas" panose="020B0609020204030204" pitchFamily="49" charset="0"/>
              </a:rPr>
              <a:t>count=</a:t>
            </a:r>
            <a:r>
              <a:rPr lang="en-GB" sz="2000" dirty="0">
                <a:solidFill>
                  <a:schemeClr val="tx1"/>
                </a:solidFill>
                <a:cs typeface="Arial" pitchFamily="34" charset="0"/>
              </a:rPr>
              <a:t>1</a:t>
            </a:r>
          </a:p>
        </p:txBody>
      </p:sp>
      <p:cxnSp>
        <p:nvCxnSpPr>
          <p:cNvPr id="15" name="Straight Arrow Connector 14"/>
          <p:cNvCxnSpPr>
            <a:stCxn id="13" idx="3"/>
            <a:endCxn id="14" idx="2"/>
          </p:cNvCxnSpPr>
          <p:nvPr/>
        </p:nvCxnSpPr>
        <p:spPr>
          <a:xfrm>
            <a:off x="3381218" y="4367943"/>
            <a:ext cx="2172346" cy="25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982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 Shared members</a:t>
            </a:r>
            <a:endParaRPr lang="en-GB" dirty="0"/>
          </a:p>
        </p:txBody>
      </p:sp>
      <p:sp>
        <p:nvSpPr>
          <p:cNvPr id="12" name="Rectangle 11"/>
          <p:cNvSpPr/>
          <p:nvPr/>
        </p:nvSpPr>
        <p:spPr>
          <a:xfrm>
            <a:off x="2123411" y="5781081"/>
            <a:ext cx="2204450" cy="338554"/>
          </a:xfrm>
          <a:prstGeom prst="rect">
            <a:avLst/>
          </a:prstGeom>
          <a:ln w="19050">
            <a:solidFill>
              <a:srgbClr val="FF0000"/>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en-GB" sz="1600" b="1" dirty="0" smtClean="0">
                <a:solidFill>
                  <a:srgbClr val="000000"/>
                </a:solidFill>
                <a:latin typeface="Consolas" panose="020B0609020204030204" pitchFamily="49" charset="0"/>
              </a:rPr>
              <a:t>print(</a:t>
            </a:r>
            <a:r>
              <a:rPr lang="en-GB" sz="1600" b="1" i="1" dirty="0" smtClean="0">
                <a:solidFill>
                  <a:srgbClr val="000000"/>
                </a:solidFill>
                <a:highlight>
                  <a:srgbClr val="E8F2FE"/>
                </a:highlight>
                <a:latin typeface="Consolas" panose="020B0609020204030204" pitchFamily="49" charset="0"/>
              </a:rPr>
              <a:t>stu1.</a:t>
            </a:r>
            <a:r>
              <a:rPr lang="en-GB" sz="1600" b="1" i="1" dirty="0" smtClean="0">
                <a:solidFill>
                  <a:srgbClr val="0000C0"/>
                </a:solidFill>
                <a:highlight>
                  <a:srgbClr val="E8F2FE"/>
                </a:highlight>
                <a:latin typeface="Consolas" panose="020B0609020204030204" pitchFamily="49" charset="0"/>
              </a:rPr>
              <a:t>count</a:t>
            </a:r>
            <a:r>
              <a:rPr lang="en-GB" sz="1600" b="1" dirty="0">
                <a:solidFill>
                  <a:srgbClr val="000000"/>
                </a:solidFill>
                <a:latin typeface="Consolas" panose="020B0609020204030204" pitchFamily="49" charset="0"/>
              </a:rPr>
              <a:t>);</a:t>
            </a:r>
            <a:endParaRPr lang="en-GB" sz="1600"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7179" y="5692383"/>
            <a:ext cx="521775" cy="521775"/>
          </a:xfrm>
          <a:prstGeom prst="rect">
            <a:avLst/>
          </a:prstGeom>
        </p:spPr>
      </p:pic>
      <p:sp>
        <p:nvSpPr>
          <p:cNvPr id="14" name="TextBox 13"/>
          <p:cNvSpPr txBox="1"/>
          <p:nvPr/>
        </p:nvSpPr>
        <p:spPr>
          <a:xfrm>
            <a:off x="6638441" y="5685685"/>
            <a:ext cx="3214341" cy="584775"/>
          </a:xfrm>
          <a:prstGeom prst="rect">
            <a:avLst/>
          </a:prstGeom>
          <a:solidFill>
            <a:srgbClr val="28CFF9">
              <a:alpha val="50000"/>
            </a:srgbClr>
          </a:solidFill>
        </p:spPr>
        <p:txBody>
          <a:bodyPr wrap="none" rtlCol="0">
            <a:spAutoFit/>
          </a:bodyPr>
          <a:lstStyle/>
          <a:p>
            <a:pPr algn="ctr"/>
            <a:r>
              <a:rPr lang="en-GB" sz="1600" dirty="0">
                <a:solidFill>
                  <a:srgbClr val="000000"/>
                </a:solidFill>
                <a:latin typeface="Consolas" panose="020B0609020204030204" pitchFamily="49" charset="0"/>
              </a:rPr>
              <a:t>The method does not belong </a:t>
            </a:r>
            <a:br>
              <a:rPr lang="en-GB" sz="1600" dirty="0">
                <a:solidFill>
                  <a:srgbClr val="000000"/>
                </a:solidFill>
                <a:latin typeface="Consolas" panose="020B0609020204030204" pitchFamily="49" charset="0"/>
              </a:rPr>
            </a:br>
            <a:r>
              <a:rPr lang="en-GB" sz="1600" dirty="0">
                <a:solidFill>
                  <a:srgbClr val="000000"/>
                </a:solidFill>
                <a:latin typeface="Consolas" panose="020B0609020204030204" pitchFamily="49" charset="0"/>
              </a:rPr>
              <a:t>to the stu1 instance</a:t>
            </a:r>
          </a:p>
        </p:txBody>
      </p:sp>
      <p:sp>
        <p:nvSpPr>
          <p:cNvPr id="10" name="Rectangle 9"/>
          <p:cNvSpPr/>
          <p:nvPr/>
        </p:nvSpPr>
        <p:spPr>
          <a:xfrm>
            <a:off x="2089688" y="1311376"/>
            <a:ext cx="5649130" cy="2308324"/>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Student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 </a:t>
            </a:r>
            <a:r>
              <a:rPr lang="en-GB" sz="1600" b="1" dirty="0" err="1">
                <a:solidFill>
                  <a:srgbClr val="000000"/>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count = 0</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Student(String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this.</a:t>
            </a:r>
            <a:r>
              <a:rPr lang="en-GB" sz="1600" b="1" dirty="0" smtClean="0">
                <a:solidFill>
                  <a:srgbClr val="0000C0"/>
                </a:solidFill>
                <a:latin typeface="Consolas" panose="020B0609020204030204" pitchFamily="49" charset="0"/>
              </a:rPr>
              <a:t>name</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count++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15" name="Rectangle 14"/>
          <p:cNvSpPr/>
          <p:nvPr/>
        </p:nvSpPr>
        <p:spPr>
          <a:xfrm>
            <a:off x="2104335" y="3995786"/>
            <a:ext cx="6796858" cy="1323439"/>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stu1</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stu2</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"Linda"</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a:t>
            </a:r>
            <a:r>
              <a:rPr lang="en-GB" sz="1600" b="1" dirty="0" smtClean="0">
                <a:solidFill>
                  <a:srgbClr val="000000"/>
                </a:solidFill>
                <a:latin typeface="Consolas" panose="020B0609020204030204" pitchFamily="49" charset="0"/>
              </a:rPr>
              <a:t>print(</a:t>
            </a:r>
            <a:r>
              <a:rPr lang="en-GB" sz="1600" b="1" i="1" dirty="0" err="1">
                <a:solidFill>
                  <a:srgbClr val="000000"/>
                </a:solidFill>
                <a:highlight>
                  <a:srgbClr val="E8F2FE"/>
                </a:highlight>
                <a:latin typeface="Consolas" panose="020B0609020204030204" pitchFamily="49" charset="0"/>
              </a:rPr>
              <a:t>S</a:t>
            </a:r>
            <a:r>
              <a:rPr lang="en-GB" sz="1600" b="1" i="1" dirty="0" err="1" smtClean="0">
                <a:solidFill>
                  <a:srgbClr val="000000"/>
                </a:solidFill>
                <a:highlight>
                  <a:srgbClr val="E8F2FE"/>
                </a:highlight>
                <a:latin typeface="Consolas" panose="020B0609020204030204" pitchFamily="49" charset="0"/>
              </a:rPr>
              <a:t>tudent.</a:t>
            </a:r>
            <a:r>
              <a:rPr lang="en-GB" sz="1600" b="1" i="1" dirty="0" err="1" smtClean="0">
                <a:solidFill>
                  <a:srgbClr val="0000C0"/>
                </a:solidFill>
                <a:highlight>
                  <a:srgbClr val="E8F2FE"/>
                </a:highlight>
                <a:latin typeface="Consolas" panose="020B0609020204030204" pitchFamily="49" charset="0"/>
              </a:rPr>
              <a:t>count</a:t>
            </a:r>
            <a:r>
              <a:rPr lang="en-GB" sz="1600" b="1" dirty="0">
                <a:solidFill>
                  <a:srgbClr val="000000"/>
                </a:solidFill>
                <a:latin typeface="Consolas" panose="020B0609020204030204" pitchFamily="49" charset="0"/>
              </a:rPr>
              <a:t>);</a:t>
            </a:r>
            <a:r>
              <a:rPr lang="en-GB" sz="1600" dirty="0">
                <a:highlight>
                  <a:srgbClr val="E8F2FE"/>
                </a:highlight>
              </a:rPr>
              <a:t/>
            </a:r>
            <a:br>
              <a:rPr lang="en-GB" sz="1600" dirty="0">
                <a:highlight>
                  <a:srgbClr val="E8F2FE"/>
                </a:highlight>
              </a:rPr>
            </a:br>
            <a:r>
              <a:rPr lang="en-GB" sz="1600" dirty="0">
                <a:solidFill>
                  <a:srgbClr val="000000"/>
                </a:solidFill>
                <a:latin typeface="Consolas" panose="020B0609020204030204" pitchFamily="49" charset="0"/>
              </a:rPr>
              <a:t>}</a:t>
            </a:r>
          </a:p>
        </p:txBody>
      </p:sp>
      <p:sp>
        <p:nvSpPr>
          <p:cNvPr id="11" name="Rounded Rectangular Callout 10"/>
          <p:cNvSpPr/>
          <p:nvPr/>
        </p:nvSpPr>
        <p:spPr>
          <a:xfrm>
            <a:off x="6638441" y="1446800"/>
            <a:ext cx="2092271" cy="573437"/>
          </a:xfrm>
          <a:prstGeom prst="wedgeRoundRectCallout">
            <a:avLst>
              <a:gd name="adj1" fmla="val -57965"/>
              <a:gd name="adj2" fmla="val 16747"/>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Shared member</a:t>
            </a:r>
            <a:br>
              <a:rPr lang="en-GB" sz="1600" dirty="0">
                <a:solidFill>
                  <a:schemeClr val="tx1"/>
                </a:solidFill>
                <a:cs typeface="Arial" pitchFamily="34" charset="0"/>
              </a:rPr>
            </a:br>
            <a:r>
              <a:rPr lang="en-GB" sz="1600" dirty="0">
                <a:solidFill>
                  <a:schemeClr val="tx1"/>
                </a:solidFill>
                <a:cs typeface="Arial" pitchFamily="34" charset="0"/>
              </a:rPr>
              <a:t>or Class member</a:t>
            </a:r>
          </a:p>
        </p:txBody>
      </p:sp>
    </p:spTree>
    <p:extLst>
      <p:ext uri="{BB962C8B-B14F-4D97-AF65-F5344CB8AC3E}">
        <p14:creationId xmlns:p14="http://schemas.microsoft.com/office/powerpoint/2010/main" val="406044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going on in memory?</a:t>
            </a:r>
            <a:endParaRPr lang="en-GB" dirty="0"/>
          </a:p>
        </p:txBody>
      </p:sp>
      <p:sp>
        <p:nvSpPr>
          <p:cNvPr id="4" name="Rounded Rectangle 3"/>
          <p:cNvSpPr/>
          <p:nvPr/>
        </p:nvSpPr>
        <p:spPr>
          <a:xfrm>
            <a:off x="2750405" y="2261502"/>
            <a:ext cx="805912" cy="464949"/>
          </a:xfrm>
          <a:prstGeom prst="round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stu1</a:t>
            </a:r>
            <a:endParaRPr lang="en-GB" sz="1600" dirty="0">
              <a:solidFill>
                <a:schemeClr val="tx1"/>
              </a:solidFill>
              <a:cs typeface="Arial" pitchFamily="34" charset="0"/>
            </a:endParaRPr>
          </a:p>
        </p:txBody>
      </p:sp>
      <p:sp>
        <p:nvSpPr>
          <p:cNvPr id="5" name="Oval 4"/>
          <p:cNvSpPr/>
          <p:nvPr/>
        </p:nvSpPr>
        <p:spPr>
          <a:xfrm>
            <a:off x="4504736" y="1579575"/>
            <a:ext cx="2277919" cy="1828800"/>
          </a:xfrm>
          <a:prstGeom prst="ellipse">
            <a:avLst/>
          </a:prstGeom>
          <a:solidFill>
            <a:srgbClr val="28CFF9">
              <a:alpha val="50000"/>
            </a:srgbClr>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b="1" dirty="0">
                <a:solidFill>
                  <a:srgbClr val="0000C0"/>
                </a:solidFill>
                <a:latin typeface="Consolas" panose="020B0609020204030204" pitchFamily="49" charset="0"/>
              </a:rPr>
              <a:t>name</a:t>
            </a:r>
            <a:r>
              <a:rPr lang="en-GB" b="1" dirty="0" smtClean="0">
                <a:solidFill>
                  <a:srgbClr val="0000C0"/>
                </a:solidFill>
                <a:latin typeface="Consolas" panose="020B0609020204030204" pitchFamily="49" charset="0"/>
              </a:rPr>
              <a:t>=</a:t>
            </a:r>
            <a:r>
              <a:rPr lang="en-GB" dirty="0" smtClean="0">
                <a:solidFill>
                  <a:schemeClr val="tx1"/>
                </a:solidFill>
                <a:cs typeface="Arial" pitchFamily="34" charset="0"/>
              </a:rPr>
              <a:t>”Bob</a:t>
            </a:r>
            <a:r>
              <a:rPr lang="en-GB" dirty="0">
                <a:solidFill>
                  <a:schemeClr val="tx1"/>
                </a:solidFill>
                <a:cs typeface="Arial" pitchFamily="34" charset="0"/>
              </a:rPr>
              <a:t>"</a:t>
            </a:r>
          </a:p>
        </p:txBody>
      </p:sp>
      <p:cxnSp>
        <p:nvCxnSpPr>
          <p:cNvPr id="7" name="Straight Arrow Connector 6"/>
          <p:cNvCxnSpPr>
            <a:stCxn id="4" idx="3"/>
            <a:endCxn id="5" idx="2"/>
          </p:cNvCxnSpPr>
          <p:nvPr/>
        </p:nvCxnSpPr>
        <p:spPr>
          <a:xfrm flipV="1">
            <a:off x="3556317" y="2493975"/>
            <a:ext cx="948419" cy="2"/>
          </a:xfrm>
          <a:prstGeom prst="straightConnector1">
            <a:avLst/>
          </a:prstGeom>
          <a:ln w="38100">
            <a:solidFill>
              <a:srgbClr val="00405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732323" y="4320195"/>
            <a:ext cx="805912" cy="464949"/>
          </a:xfrm>
          <a:prstGeom prst="round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stu2</a:t>
            </a:r>
            <a:endParaRPr lang="en-GB" sz="1600" dirty="0">
              <a:solidFill>
                <a:schemeClr val="tx1"/>
              </a:solidFill>
              <a:cs typeface="Arial" pitchFamily="34" charset="0"/>
            </a:endParaRPr>
          </a:p>
        </p:txBody>
      </p:sp>
      <p:sp>
        <p:nvSpPr>
          <p:cNvPr id="14" name="Oval 13"/>
          <p:cNvSpPr/>
          <p:nvPr/>
        </p:nvSpPr>
        <p:spPr>
          <a:xfrm>
            <a:off x="4504736" y="3631812"/>
            <a:ext cx="2277918" cy="1828800"/>
          </a:xfrm>
          <a:prstGeom prst="ellipse">
            <a:avLst/>
          </a:prstGeom>
          <a:solidFill>
            <a:srgbClr val="28CFF9">
              <a:alpha val="50000"/>
            </a:srgbClr>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b="1" dirty="0" smtClean="0">
                <a:solidFill>
                  <a:srgbClr val="0000C0"/>
                </a:solidFill>
                <a:latin typeface="Consolas" panose="020B0609020204030204" pitchFamily="49" charset="0"/>
              </a:rPr>
              <a:t>name=</a:t>
            </a:r>
            <a:r>
              <a:rPr lang="en-GB" dirty="0" smtClean="0">
                <a:solidFill>
                  <a:schemeClr val="tx1"/>
                </a:solidFill>
                <a:cs typeface="Arial" pitchFamily="34" charset="0"/>
              </a:rPr>
              <a:t>”Linda</a:t>
            </a:r>
            <a:r>
              <a:rPr lang="en-GB" dirty="0">
                <a:solidFill>
                  <a:schemeClr val="tx1"/>
                </a:solidFill>
                <a:cs typeface="Arial" pitchFamily="34" charset="0"/>
              </a:rPr>
              <a:t>"</a:t>
            </a:r>
          </a:p>
        </p:txBody>
      </p:sp>
      <p:cxnSp>
        <p:nvCxnSpPr>
          <p:cNvPr id="15" name="Straight Arrow Connector 14"/>
          <p:cNvCxnSpPr>
            <a:stCxn id="13" idx="3"/>
            <a:endCxn id="14" idx="2"/>
          </p:cNvCxnSpPr>
          <p:nvPr/>
        </p:nvCxnSpPr>
        <p:spPr>
          <a:xfrm flipV="1">
            <a:off x="3538235" y="4546212"/>
            <a:ext cx="966501" cy="6458"/>
          </a:xfrm>
          <a:prstGeom prst="straightConnector1">
            <a:avLst/>
          </a:prstGeom>
          <a:ln w="38100">
            <a:solidFill>
              <a:srgbClr val="004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0" idx="1"/>
          </p:cNvCxnSpPr>
          <p:nvPr/>
        </p:nvCxnSpPr>
        <p:spPr>
          <a:xfrm>
            <a:off x="6748965" y="2522390"/>
            <a:ext cx="423679" cy="26782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6"/>
            <a:endCxn id="14" idx="6"/>
          </p:cNvCxnSpPr>
          <p:nvPr/>
        </p:nvCxnSpPr>
        <p:spPr>
          <a:xfrm>
            <a:off x="6782654" y="454621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0" idx="3"/>
          </p:cNvCxnSpPr>
          <p:nvPr/>
        </p:nvCxnSpPr>
        <p:spPr>
          <a:xfrm flipV="1">
            <a:off x="6782653" y="4083368"/>
            <a:ext cx="389990" cy="46284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82654" y="2522390"/>
            <a:ext cx="2663015" cy="1828800"/>
          </a:xfrm>
          <a:prstGeom prst="ellipse">
            <a:avLst/>
          </a:prstGeom>
          <a:solidFill>
            <a:schemeClr val="bg1"/>
          </a:solidFill>
          <a:ln w="38100">
            <a:solidFill>
              <a:srgbClr val="28CFF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b="1" dirty="0">
                <a:solidFill>
                  <a:schemeClr val="tx1"/>
                </a:solidFill>
                <a:latin typeface="Consolas" panose="020B0609020204030204" pitchFamily="49" charset="0"/>
              </a:rPr>
              <a:t>Student </a:t>
            </a:r>
            <a:br>
              <a:rPr lang="en-GB" b="1" dirty="0">
                <a:solidFill>
                  <a:schemeClr val="tx1"/>
                </a:solidFill>
                <a:latin typeface="Consolas" panose="020B0609020204030204" pitchFamily="49" charset="0"/>
              </a:rPr>
            </a:br>
            <a:r>
              <a:rPr lang="en-GB" b="1" dirty="0">
                <a:solidFill>
                  <a:schemeClr val="tx1"/>
                </a:solidFill>
                <a:latin typeface="Consolas" panose="020B0609020204030204" pitchFamily="49" charset="0"/>
              </a:rPr>
              <a:t>Class member:</a:t>
            </a:r>
          </a:p>
          <a:p>
            <a:pPr algn="ctr"/>
            <a:r>
              <a:rPr lang="en-GB" b="1" dirty="0">
                <a:solidFill>
                  <a:srgbClr val="0000C0"/>
                </a:solidFill>
                <a:latin typeface="Consolas" panose="020B0609020204030204" pitchFamily="49" charset="0"/>
              </a:rPr>
              <a:t>count=</a:t>
            </a:r>
            <a:r>
              <a:rPr lang="en-GB" dirty="0">
                <a:solidFill>
                  <a:schemeClr val="tx1"/>
                </a:solidFill>
                <a:cs typeface="Arial" pitchFamily="34" charset="0"/>
              </a:rPr>
              <a:t>2</a:t>
            </a:r>
          </a:p>
        </p:txBody>
      </p:sp>
    </p:spTree>
    <p:extLst>
      <p:ext uri="{BB962C8B-B14F-4D97-AF65-F5344CB8AC3E}">
        <p14:creationId xmlns:p14="http://schemas.microsoft.com/office/powerpoint/2010/main" val="3606878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latin typeface="+mj-lt"/>
              </a:rPr>
              <a:t>Keyword static</a:t>
            </a:r>
          </a:p>
        </p:txBody>
      </p:sp>
      <p:sp>
        <p:nvSpPr>
          <p:cNvPr id="5123" name="Rectangle 3"/>
          <p:cNvSpPr>
            <a:spLocks noGrp="1" noChangeArrowheads="1"/>
          </p:cNvSpPr>
          <p:nvPr>
            <p:ph idx="1"/>
          </p:nvPr>
        </p:nvSpPr>
        <p:spPr>
          <a:xfrm>
            <a:off x="341273" y="1368256"/>
            <a:ext cx="8010876" cy="835219"/>
          </a:xfrm>
        </p:spPr>
        <p:txBody>
          <a:bodyPr vert="horz" lIns="0" tIns="0" rIns="0" bIns="0" rtlCol="0" anchor="t" anchorCtr="0">
            <a:noAutofit/>
          </a:bodyPr>
          <a:lstStyle/>
          <a:p>
            <a:r>
              <a:rPr lang="en-GB" dirty="0">
                <a:latin typeface="Lucida Console" panose="020B0609040504020204" pitchFamily="49" charset="0"/>
              </a:rPr>
              <a:t>static</a:t>
            </a:r>
            <a:r>
              <a:rPr lang="en-GB" b="1" dirty="0"/>
              <a:t> – belongs to the ‘class’ (not an ‘instance’)</a:t>
            </a:r>
          </a:p>
          <a:p>
            <a:pPr marL="342900" lvl="1" indent="-342900">
              <a:buSzPct val="115000"/>
              <a:buFont typeface="Arial" panose="020B0604020202020204" pitchFamily="34" charset="0"/>
              <a:buChar char="•"/>
            </a:pPr>
            <a:r>
              <a:rPr lang="en-GB" dirty="0"/>
              <a:t>If field static then one copy shared between instances</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p:txBody>
      </p:sp>
      <p:sp>
        <p:nvSpPr>
          <p:cNvPr id="900114" name="Rectangle 18"/>
          <p:cNvSpPr>
            <a:spLocks noChangeArrowheads="1"/>
          </p:cNvSpPr>
          <p:nvPr/>
        </p:nvSpPr>
        <p:spPr bwMode="auto">
          <a:xfrm>
            <a:off x="2272636" y="2391912"/>
            <a:ext cx="6749444" cy="2859757"/>
          </a:xfrm>
          <a:prstGeom prst="rect">
            <a:avLst/>
          </a:prstGeom>
          <a:solidFill>
            <a:schemeClr val="bg2"/>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 </a:t>
            </a:r>
            <a:r>
              <a:rPr lang="en-GB" dirty="0">
                <a:solidFill>
                  <a:srgbClr val="000000"/>
                </a:solidFill>
                <a:latin typeface="Lucida Console" pitchFamily="49" charset="0"/>
              </a:rPr>
              <a:t>Car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private static </a:t>
            </a: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count;</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public </a:t>
            </a:r>
            <a:r>
              <a:rPr lang="en-GB" dirty="0">
                <a:solidFill>
                  <a:srgbClr val="FF0000"/>
                </a:solidFill>
                <a:latin typeface="Lucida Console" pitchFamily="49" charset="0"/>
              </a:rPr>
              <a:t>static</a:t>
            </a:r>
            <a:r>
              <a:rPr lang="en-GB" dirty="0">
                <a:solidFill>
                  <a:srgbClr val="0000C8"/>
                </a:solidFill>
                <a:latin typeface="Lucida Console" pitchFamily="49" charset="0"/>
              </a:rPr>
              <a:t> </a:t>
            </a: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err="1">
                <a:solidFill>
                  <a:srgbClr val="000000"/>
                </a:solidFill>
                <a:latin typeface="Lucida Console" pitchFamily="49" charset="0"/>
              </a:rPr>
              <a:t>getCount</a:t>
            </a: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return </a:t>
            </a:r>
            <a:r>
              <a:rPr lang="en-GB" dirty="0">
                <a:latin typeface="Lucida Console" pitchFamily="49" charset="0"/>
              </a:rPr>
              <a:t>count;</a:t>
            </a:r>
            <a:br>
              <a:rPr lang="en-GB" dirty="0">
                <a:latin typeface="Lucida Console" pitchFamily="49" charset="0"/>
              </a:rPr>
            </a:b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a:t>
            </a:r>
            <a:r>
              <a:rPr lang="en-GB" dirty="0">
                <a:solidFill>
                  <a:srgbClr val="000000"/>
                </a:solidFill>
                <a:latin typeface="Lucida Console" pitchFamily="49" charset="0"/>
              </a:rPr>
              <a:t> Car()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count++;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
        <p:nvSpPr>
          <p:cNvPr id="13" name="Rectangle 7"/>
          <p:cNvSpPr>
            <a:spLocks noChangeArrowheads="1"/>
          </p:cNvSpPr>
          <p:nvPr/>
        </p:nvSpPr>
        <p:spPr bwMode="auto">
          <a:xfrm>
            <a:off x="6115480" y="2206244"/>
            <a:ext cx="2906591" cy="643766"/>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rPr>
              <a:t>1 copy only, not ‘1 per car’</a:t>
            </a:r>
          </a:p>
        </p:txBody>
      </p:sp>
      <p:sp>
        <p:nvSpPr>
          <p:cNvPr id="14" name="Rectangle 7"/>
          <p:cNvSpPr>
            <a:spLocks noChangeArrowheads="1"/>
          </p:cNvSpPr>
          <p:nvPr/>
        </p:nvSpPr>
        <p:spPr bwMode="auto">
          <a:xfrm>
            <a:off x="6074203" y="3763316"/>
            <a:ext cx="2947869" cy="920765"/>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rPr>
              <a:t>Instance method can see / use all ‘class’ members</a:t>
            </a:r>
          </a:p>
        </p:txBody>
      </p:sp>
      <p:cxnSp>
        <p:nvCxnSpPr>
          <p:cNvPr id="5130" name="Straight Arrow Connector 15"/>
          <p:cNvCxnSpPr>
            <a:cxnSpLocks noChangeShapeType="1"/>
          </p:cNvCxnSpPr>
          <p:nvPr/>
        </p:nvCxnSpPr>
        <p:spPr bwMode="auto">
          <a:xfrm rot="10800000" flipV="1">
            <a:off x="5529256" y="2538277"/>
            <a:ext cx="577379" cy="131030"/>
          </a:xfrm>
          <a:prstGeom prst="straightConnector1">
            <a:avLst/>
          </a:prstGeom>
          <a:noFill/>
          <a:ln w="19050" algn="ctr">
            <a:solidFill>
              <a:schemeClr val="tx1"/>
            </a:solidFill>
            <a:round/>
            <a:headEnd/>
            <a:tailEnd type="triangle" w="med" len="med"/>
          </a:ln>
        </p:spPr>
      </p:cxnSp>
      <p:cxnSp>
        <p:nvCxnSpPr>
          <p:cNvPr id="5131" name="Straight Arrow Connector 20"/>
          <p:cNvCxnSpPr>
            <a:cxnSpLocks noChangeShapeType="1"/>
            <a:stCxn id="14" idx="1"/>
          </p:cNvCxnSpPr>
          <p:nvPr/>
        </p:nvCxnSpPr>
        <p:spPr bwMode="auto">
          <a:xfrm flipH="1">
            <a:off x="4792136" y="4223698"/>
            <a:ext cx="1282067" cy="178968"/>
          </a:xfrm>
          <a:prstGeom prst="straightConnector1">
            <a:avLst/>
          </a:prstGeom>
          <a:noFill/>
          <a:ln w="19050" algn="ctr">
            <a:solidFill>
              <a:schemeClr val="tx1"/>
            </a:solidFill>
            <a:round/>
            <a:headEnd/>
            <a:tailEnd type="triangle" w="med" len="med"/>
          </a:ln>
        </p:spPr>
      </p:cxnSp>
      <p:sp>
        <p:nvSpPr>
          <p:cNvPr id="900101" name="Rectangle 5"/>
          <p:cNvSpPr>
            <a:spLocks noChangeArrowheads="1"/>
          </p:cNvSpPr>
          <p:nvPr/>
        </p:nvSpPr>
        <p:spPr bwMode="auto">
          <a:xfrm>
            <a:off x="6678226" y="5437337"/>
            <a:ext cx="3949630" cy="520655"/>
          </a:xfrm>
          <a:prstGeom prst="rect">
            <a:avLst/>
          </a:prstGeom>
          <a:solidFill>
            <a:srgbClr val="28CFF9">
              <a:alpha val="50000"/>
            </a:srgb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smtClean="0">
                <a:solidFill>
                  <a:srgbClr val="000000"/>
                </a:solidFill>
                <a:latin typeface="Lucida Console" pitchFamily="49" charset="0"/>
              </a:rPr>
              <a:t>print( </a:t>
            </a:r>
            <a:r>
              <a:rPr lang="en-GB" dirty="0" err="1">
                <a:solidFill>
                  <a:srgbClr val="FF0000"/>
                </a:solidFill>
                <a:latin typeface="Lucida Console" pitchFamily="49" charset="0"/>
              </a:rPr>
              <a:t>Car.</a:t>
            </a:r>
            <a:r>
              <a:rPr lang="en-GB" dirty="0" err="1">
                <a:latin typeface="Lucida Console" pitchFamily="49" charset="0"/>
              </a:rPr>
              <a:t>get</a:t>
            </a:r>
            <a:r>
              <a:rPr lang="en-GB" dirty="0" err="1">
                <a:solidFill>
                  <a:srgbClr val="000000"/>
                </a:solidFill>
                <a:latin typeface="Lucida Console" pitchFamily="49" charset="0"/>
              </a:rPr>
              <a:t>Count</a:t>
            </a:r>
            <a:r>
              <a:rPr lang="en-GB" dirty="0">
                <a:solidFill>
                  <a:srgbClr val="000000"/>
                </a:solidFill>
                <a:latin typeface="Lucida Console" pitchFamily="49" charset="0"/>
              </a:rPr>
              <a:t>() </a:t>
            </a:r>
            <a:r>
              <a:rPr lang="en-GB" dirty="0" smtClean="0">
                <a:solidFill>
                  <a:srgbClr val="000000"/>
                </a:solidFill>
                <a:latin typeface="Lucida Console" pitchFamily="49" charset="0"/>
              </a:rPr>
              <a:t>);</a:t>
            </a:r>
            <a:r>
              <a:rPr lang="en-GB" sz="2800" b="1" dirty="0" smtClean="0">
                <a:solidFill>
                  <a:srgbClr val="000000"/>
                </a:solidFill>
                <a:latin typeface="Lucida Console" pitchFamily="49" charset="0"/>
                <a:sym typeface="Wingdings" panose="05000000000000000000" pitchFamily="2" charset="2"/>
              </a:rPr>
              <a:t></a:t>
            </a:r>
            <a:endParaRPr lang="en-GB" b="1" dirty="0">
              <a:solidFill>
                <a:srgbClr val="000000"/>
              </a:solidFill>
              <a:latin typeface="Lucida Console" pitchFamily="49" charset="0"/>
            </a:endParaRPr>
          </a:p>
        </p:txBody>
      </p:sp>
      <p:sp>
        <p:nvSpPr>
          <p:cNvPr id="22" name="Rectangle 7"/>
          <p:cNvSpPr>
            <a:spLocks noChangeArrowheads="1"/>
          </p:cNvSpPr>
          <p:nvPr/>
        </p:nvSpPr>
        <p:spPr bwMode="auto">
          <a:xfrm>
            <a:off x="2272636" y="5441443"/>
            <a:ext cx="4231693" cy="366767"/>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rPr>
              <a:t>Usage: </a:t>
            </a:r>
            <a:r>
              <a:rPr lang="en-GB" b="1" dirty="0" err="1">
                <a:solidFill>
                  <a:srgbClr val="000000"/>
                </a:solidFill>
              </a:rPr>
              <a:t>ClassName</a:t>
            </a:r>
            <a:r>
              <a:rPr lang="en-GB" dirty="0" err="1">
                <a:solidFill>
                  <a:srgbClr val="000000"/>
                </a:solidFill>
              </a:rPr>
              <a:t>.StaticMember</a:t>
            </a:r>
            <a:endParaRPr lang="en-GB" dirty="0">
              <a:solidFill>
                <a:srgbClr val="000000"/>
              </a:solidFill>
            </a:endParaRPr>
          </a:p>
        </p:txBody>
      </p:sp>
    </p:spTree>
    <p:extLst>
      <p:ext uri="{BB962C8B-B14F-4D97-AF65-F5344CB8AC3E}">
        <p14:creationId xmlns:p14="http://schemas.microsoft.com/office/powerpoint/2010/main" val="2946353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smtClean="0"/>
              <a:t>‘Static’ Classes</a:t>
            </a:r>
          </a:p>
        </p:txBody>
      </p:sp>
      <p:sp>
        <p:nvSpPr>
          <p:cNvPr id="6147" name="Rectangle 3"/>
          <p:cNvSpPr>
            <a:spLocks noGrp="1" noChangeArrowheads="1"/>
          </p:cNvSpPr>
          <p:nvPr>
            <p:ph idx="1"/>
          </p:nvPr>
        </p:nvSpPr>
        <p:spPr>
          <a:xfrm>
            <a:off x="341273" y="1368256"/>
            <a:ext cx="11131258" cy="2342507"/>
          </a:xfrm>
        </p:spPr>
        <p:txBody>
          <a:bodyPr vert="horz" lIns="0" tIns="0" rIns="0" bIns="0" rtlCol="0" anchor="t" anchorCtr="0">
            <a:noAutofit/>
          </a:bodyPr>
          <a:lstStyle/>
          <a:p>
            <a:pPr marL="342900" indent="-342900">
              <a:buFont typeface="Arial" panose="020B0604020202020204" pitchFamily="34" charset="0"/>
              <a:buChar char="•"/>
            </a:pPr>
            <a:r>
              <a:rPr lang="en-GB" b="1" dirty="0"/>
              <a:t>Some classes might only have static members</a:t>
            </a:r>
          </a:p>
          <a:p>
            <a:pPr marL="684000" lvl="1" indent="-342900">
              <a:buSzPct val="115000"/>
              <a:buFont typeface="Arial" panose="020B0604020202020204" pitchFamily="34" charset="0"/>
              <a:buChar char="•"/>
            </a:pPr>
            <a:r>
              <a:rPr lang="en-GB" dirty="0"/>
              <a:t>E.g. </a:t>
            </a:r>
            <a:r>
              <a:rPr lang="en-GB" i="1" dirty="0"/>
              <a:t>factory class or a utility class like </a:t>
            </a:r>
            <a:r>
              <a:rPr lang="en-GB" dirty="0">
                <a:latin typeface="Lucida Console" panose="020B0609040504020204" pitchFamily="49" charset="0"/>
              </a:rPr>
              <a:t>public class Math {..}</a:t>
            </a:r>
          </a:p>
          <a:p>
            <a:pPr marL="684000" lvl="1" indent="-342900">
              <a:buSzPct val="115000"/>
              <a:buFont typeface="Arial" panose="020B0604020202020204" pitchFamily="34" charset="0"/>
              <a:buChar char="•"/>
            </a:pPr>
            <a:r>
              <a:rPr lang="en-GB" dirty="0"/>
              <a:t>Not meant to be instantiated</a:t>
            </a:r>
          </a:p>
          <a:p>
            <a:pPr marL="342900" indent="-342900">
              <a:buFont typeface="Arial" panose="020B0604020202020204" pitchFamily="34" charset="0"/>
              <a:buChar char="•"/>
            </a:pPr>
            <a:r>
              <a:rPr lang="en-GB" b="1" dirty="0"/>
              <a:t>The class itself </a:t>
            </a:r>
            <a:r>
              <a:rPr lang="en-GB" b="1" u="sng" dirty="0"/>
              <a:t>cannot</a:t>
            </a:r>
            <a:r>
              <a:rPr lang="en-GB" b="1" dirty="0"/>
              <a:t> be marked with the </a:t>
            </a:r>
            <a:r>
              <a:rPr lang="en-GB" b="1" dirty="0">
                <a:latin typeface="Lucida Console" panose="020B0609040504020204" pitchFamily="49" charset="0"/>
              </a:rPr>
              <a:t>static</a:t>
            </a:r>
            <a:r>
              <a:rPr lang="en-GB" b="1" dirty="0"/>
              <a:t> keyword</a:t>
            </a:r>
          </a:p>
          <a:p>
            <a:pPr marL="684000" lvl="1" indent="-342900">
              <a:buSzPct val="115000"/>
              <a:buFont typeface="Arial" panose="020B0604020202020204" pitchFamily="34" charset="0"/>
              <a:buChar char="•"/>
            </a:pPr>
            <a:r>
              <a:rPr lang="en-GB" dirty="0"/>
              <a:t>But you </a:t>
            </a:r>
            <a:r>
              <a:rPr lang="en-GB" dirty="0" smtClean="0"/>
              <a:t>won't offer </a:t>
            </a:r>
            <a:r>
              <a:rPr lang="en-GB" dirty="0"/>
              <a:t>any instance </a:t>
            </a:r>
            <a:r>
              <a:rPr lang="en-GB" dirty="0" smtClean="0"/>
              <a:t>methods</a:t>
            </a:r>
            <a:endParaRPr lang="en-GB" dirty="0"/>
          </a:p>
          <a:p>
            <a:pPr marL="684000" lvl="1" indent="-342900">
              <a:buSzPct val="115000"/>
              <a:buFont typeface="Arial" panose="020B0604020202020204" pitchFamily="34" charset="0"/>
              <a:buChar char="•"/>
            </a:pPr>
            <a:r>
              <a:rPr lang="en-GB" dirty="0" smtClean="0"/>
              <a:t>And make constructor private </a:t>
            </a:r>
            <a:br>
              <a:rPr lang="en-GB" dirty="0" smtClean="0"/>
            </a:br>
            <a:r>
              <a:rPr lang="en-GB" dirty="0" smtClean="0"/>
              <a:t>to </a:t>
            </a:r>
            <a:r>
              <a:rPr lang="en-GB" dirty="0"/>
              <a:t>stop </a:t>
            </a:r>
            <a:r>
              <a:rPr lang="en-GB" dirty="0" smtClean="0"/>
              <a:t>instantiation</a:t>
            </a:r>
            <a:endParaRPr lang="en-GB" dirty="0"/>
          </a:p>
        </p:txBody>
      </p:sp>
      <p:sp>
        <p:nvSpPr>
          <p:cNvPr id="867332" name="Rectangle 4"/>
          <p:cNvSpPr>
            <a:spLocks noChangeArrowheads="1"/>
          </p:cNvSpPr>
          <p:nvPr/>
        </p:nvSpPr>
        <p:spPr bwMode="auto">
          <a:xfrm>
            <a:off x="4889490" y="3510736"/>
            <a:ext cx="6293428" cy="2305759"/>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 </a:t>
            </a:r>
            <a:r>
              <a:rPr lang="en-GB" dirty="0">
                <a:solidFill>
                  <a:srgbClr val="000000"/>
                </a:solidFill>
                <a:latin typeface="Lucida Console" pitchFamily="49" charset="0"/>
              </a:rPr>
              <a:t>Factory {</a:t>
            </a:r>
          </a:p>
          <a:p>
            <a:pPr defTabSz="739775" eaLnBrk="0" hangingPunct="0">
              <a:tabLst>
                <a:tab pos="341313" algn="l"/>
                <a:tab pos="690563" algn="l"/>
                <a:tab pos="1030288" algn="l"/>
                <a:tab pos="1371600" algn="l"/>
              </a:tabLst>
              <a:defRPr/>
            </a:pPr>
            <a:endParaRPr lang="en-GB" dirty="0">
              <a:solidFill>
                <a:srgbClr val="0000C8"/>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public static </a:t>
            </a:r>
            <a:r>
              <a:rPr lang="en-GB" dirty="0">
                <a:solidFill>
                  <a:srgbClr val="000000"/>
                </a:solidFill>
                <a:latin typeface="Lucida Console" pitchFamily="49" charset="0"/>
              </a:rPr>
              <a:t>Car</a:t>
            </a:r>
            <a:r>
              <a:rPr lang="en-GB" dirty="0">
                <a:solidFill>
                  <a:srgbClr val="0000C8"/>
                </a:solidFill>
                <a:latin typeface="Lucida Console" pitchFamily="49" charset="0"/>
              </a:rPr>
              <a:t> </a:t>
            </a:r>
            <a:r>
              <a:rPr lang="en-GB" dirty="0" err="1">
                <a:solidFill>
                  <a:srgbClr val="000000"/>
                </a:solidFill>
                <a:latin typeface="Lucida Console" pitchFamily="49" charset="0"/>
              </a:rPr>
              <a:t>makeCar</a:t>
            </a:r>
            <a:r>
              <a:rPr lang="en-GB" dirty="0">
                <a:solidFill>
                  <a:srgbClr val="000000"/>
                </a:solidFill>
                <a:latin typeface="Lucida Console" pitchFamily="49" charset="0"/>
              </a:rPr>
              <a:t>(</a:t>
            </a:r>
            <a:r>
              <a:rPr lang="en-GB" dirty="0">
                <a:latin typeface="Lucida Console" pitchFamily="49" charset="0"/>
              </a:rPr>
              <a:t>String</a:t>
            </a:r>
            <a:r>
              <a:rPr lang="en-GB" dirty="0">
                <a:solidFill>
                  <a:srgbClr val="000000"/>
                </a:solidFill>
                <a:latin typeface="Lucida Console" pitchFamily="49" charset="0"/>
              </a:rPr>
              <a:t> make)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Car result = </a:t>
            </a:r>
            <a:r>
              <a:rPr lang="en-GB" dirty="0">
                <a:solidFill>
                  <a:srgbClr val="0000C8"/>
                </a:solidFill>
                <a:latin typeface="Lucida Console" pitchFamily="49" charset="0"/>
              </a:rPr>
              <a:t>new</a:t>
            </a:r>
            <a:r>
              <a:rPr lang="en-GB" dirty="0">
                <a:solidFill>
                  <a:srgbClr val="000000"/>
                </a:solidFill>
                <a:latin typeface="Lucida Console" pitchFamily="49" charset="0"/>
              </a:rPr>
              <a:t> Car(make);</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return</a:t>
            </a:r>
            <a:r>
              <a:rPr lang="en-GB" dirty="0">
                <a:solidFill>
                  <a:srgbClr val="000000"/>
                </a:solidFill>
                <a:latin typeface="Lucida Console" pitchFamily="49" charset="0"/>
              </a:rPr>
              <a:t> result;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a:solidFill>
                  <a:srgbClr val="000000"/>
                </a:solidFill>
                <a:latin typeface="Lucida Console" pitchFamily="49" charset="0"/>
              </a:rPr>
              <a:t>Factory( )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457457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More on static Members</a:t>
            </a:r>
          </a:p>
        </p:txBody>
      </p:sp>
      <p:sp>
        <p:nvSpPr>
          <p:cNvPr id="9219" name="Rectangle 3"/>
          <p:cNvSpPr>
            <a:spLocks noGrp="1" noChangeArrowheads="1"/>
          </p:cNvSpPr>
          <p:nvPr>
            <p:ph idx="1"/>
          </p:nvPr>
        </p:nvSpPr>
        <p:spPr>
          <a:xfrm>
            <a:off x="341273" y="1591931"/>
            <a:ext cx="4498355" cy="2779998"/>
          </a:xfrm>
        </p:spPr>
        <p:txBody>
          <a:bodyPr vert="horz" lIns="0" tIns="0" rIns="0" bIns="0" rtlCol="0" anchor="t" anchorCtr="0">
            <a:noAutofit/>
          </a:bodyPr>
          <a:lstStyle/>
          <a:p>
            <a:pPr marL="342900" indent="-342900">
              <a:spcAft>
                <a:spcPts val="300"/>
              </a:spcAft>
              <a:buFont typeface="Arial" panose="020B0604020202020204" pitchFamily="34" charset="0"/>
              <a:buChar char="•"/>
            </a:pPr>
            <a:r>
              <a:rPr lang="en-GB" b="1" dirty="0"/>
              <a:t>Can access other </a:t>
            </a:r>
            <a:r>
              <a:rPr lang="en-GB" b="1" dirty="0" smtClean="0"/>
              <a:t>static members</a:t>
            </a:r>
          </a:p>
          <a:p>
            <a:pPr marL="342900" indent="-342900">
              <a:spcAft>
                <a:spcPts val="300"/>
              </a:spcAft>
              <a:buFont typeface="Arial" panose="020B0604020202020204" pitchFamily="34" charset="0"/>
              <a:buChar char="•"/>
            </a:pPr>
            <a:r>
              <a:rPr lang="en-GB" b="1" dirty="0" smtClean="0"/>
              <a:t>Cannot access instance </a:t>
            </a:r>
            <a:r>
              <a:rPr lang="en-GB" b="1" dirty="0"/>
              <a:t>member</a:t>
            </a:r>
          </a:p>
          <a:p>
            <a:pPr marL="684000" lvl="1" indent="-342900">
              <a:buSzPct val="115000"/>
              <a:buFont typeface="Arial" panose="020B0604020202020204" pitchFamily="34" charset="0"/>
              <a:buChar char="•"/>
            </a:pPr>
            <a:r>
              <a:rPr lang="en-GB" dirty="0" smtClean="0">
                <a:latin typeface="Lucida Console" panose="020B0609040504020204" pitchFamily="49" charset="0"/>
              </a:rPr>
              <a:t>static</a:t>
            </a:r>
            <a:r>
              <a:rPr lang="en-GB" dirty="0" smtClean="0"/>
              <a:t> </a:t>
            </a:r>
            <a:r>
              <a:rPr lang="en-GB" dirty="0"/>
              <a:t>members don't receive a </a:t>
            </a:r>
            <a:r>
              <a:rPr lang="en-GB" dirty="0">
                <a:solidFill>
                  <a:srgbClr val="F3622C"/>
                </a:solidFill>
                <a:latin typeface="Lucida Console" panose="020B0609040504020204" pitchFamily="49" charset="0"/>
              </a:rPr>
              <a:t>this</a:t>
            </a:r>
            <a:r>
              <a:rPr lang="en-GB" dirty="0"/>
              <a:t> reference</a:t>
            </a:r>
          </a:p>
          <a:p>
            <a:pPr marL="684000" lvl="1" indent="-342900">
              <a:buSzPct val="115000"/>
              <a:buFont typeface="Arial" panose="020B0604020202020204" pitchFamily="34" charset="0"/>
              <a:buChar char="•"/>
            </a:pPr>
            <a:r>
              <a:rPr lang="en-GB" i="1" dirty="0"/>
              <a:t>Can</a:t>
            </a:r>
            <a:r>
              <a:rPr lang="en-GB" dirty="0"/>
              <a:t> </a:t>
            </a:r>
            <a:r>
              <a:rPr lang="en-GB" dirty="0" smtClean="0"/>
              <a:t>only access </a:t>
            </a:r>
            <a:r>
              <a:rPr lang="en-GB" dirty="0"/>
              <a:t>an instance member </a:t>
            </a:r>
            <a:r>
              <a:rPr lang="en-GB" dirty="0" smtClean="0"/>
              <a:t>via </a:t>
            </a:r>
            <a:r>
              <a:rPr lang="en-GB" dirty="0"/>
              <a:t>an object reference</a:t>
            </a:r>
          </a:p>
        </p:txBody>
      </p:sp>
      <p:sp>
        <p:nvSpPr>
          <p:cNvPr id="859140" name="Rectangle 4"/>
          <p:cNvSpPr>
            <a:spLocks noChangeArrowheads="1"/>
          </p:cNvSpPr>
          <p:nvPr/>
        </p:nvSpPr>
        <p:spPr bwMode="auto">
          <a:xfrm>
            <a:off x="5112950" y="1591931"/>
            <a:ext cx="6856672" cy="3967753"/>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 </a:t>
            </a:r>
            <a:r>
              <a:rPr lang="en-GB" dirty="0">
                <a:solidFill>
                  <a:srgbClr val="000000"/>
                </a:solidFill>
                <a:latin typeface="Lucida Console" pitchFamily="49" charset="0"/>
              </a:rPr>
              <a:t>Car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a:latin typeface="Lucida Console" pitchFamily="49" charset="0"/>
              </a:rPr>
              <a:t>String</a:t>
            </a:r>
            <a:r>
              <a:rPr lang="en-GB" dirty="0">
                <a:solidFill>
                  <a:srgbClr val="000000"/>
                </a:solidFill>
                <a:latin typeface="Lucida Console" pitchFamily="49" charset="0"/>
              </a:rPr>
              <a:t> make, owner;</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C"/>
                </a:solidFill>
                <a:latin typeface="Lucida Console" pitchFamily="49" charset="0"/>
              </a:rPr>
              <a:t>public</a:t>
            </a:r>
            <a:r>
              <a:rPr lang="en-GB" dirty="0">
                <a:solidFill>
                  <a:srgbClr val="000000"/>
                </a:solidFill>
                <a:latin typeface="Lucida Console" pitchFamily="49" charset="0"/>
              </a:rPr>
              <a:t> Car(</a:t>
            </a:r>
            <a:r>
              <a:rPr lang="en-GB" dirty="0">
                <a:latin typeface="Lucida Console" pitchFamily="49" charset="0"/>
              </a:rPr>
              <a:t>String</a:t>
            </a:r>
            <a:r>
              <a:rPr lang="en-GB" dirty="0">
                <a:solidFill>
                  <a:srgbClr val="000000"/>
                </a:solidFill>
                <a:latin typeface="Lucida Console" pitchFamily="49" charset="0"/>
              </a:rPr>
              <a:t> make) { </a:t>
            </a:r>
            <a:r>
              <a:rPr lang="en-GB" dirty="0" err="1">
                <a:solidFill>
                  <a:srgbClr val="0000CC"/>
                </a:solidFill>
                <a:latin typeface="Lucida Console" pitchFamily="49" charset="0"/>
              </a:rPr>
              <a:t>this</a:t>
            </a:r>
            <a:r>
              <a:rPr lang="en-GB" dirty="0" err="1">
                <a:solidFill>
                  <a:srgbClr val="000000"/>
                </a:solidFill>
                <a:latin typeface="Lucida Console" pitchFamily="49" charset="0"/>
              </a:rPr>
              <a:t>.make</a:t>
            </a:r>
            <a:r>
              <a:rPr lang="en-GB" dirty="0">
                <a:solidFill>
                  <a:srgbClr val="000000"/>
                </a:solidFill>
                <a:latin typeface="Lucida Console" pitchFamily="49" charset="0"/>
              </a:rPr>
              <a:t> = make; }</a:t>
            </a:r>
          </a:p>
          <a:p>
            <a:pPr defTabSz="739775" eaLnBrk="0" hangingPunct="0">
              <a:tabLst>
                <a:tab pos="341313" algn="l"/>
                <a:tab pos="690563" algn="l"/>
                <a:tab pos="1030288" algn="l"/>
                <a:tab pos="1371600" algn="l"/>
              </a:tabLst>
              <a:defRPr/>
            </a:pPr>
            <a:endParaRPr lang="en-GB" dirty="0">
              <a:solidFill>
                <a:srgbClr val="0000C8"/>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public static </a:t>
            </a:r>
            <a:r>
              <a:rPr lang="en-GB" dirty="0">
                <a:solidFill>
                  <a:srgbClr val="000000"/>
                </a:solidFill>
                <a:latin typeface="Lucida Console" pitchFamily="49" charset="0"/>
              </a:rPr>
              <a:t>Car</a:t>
            </a:r>
            <a:r>
              <a:rPr lang="en-GB" dirty="0">
                <a:solidFill>
                  <a:srgbClr val="0000C8"/>
                </a:solidFill>
                <a:latin typeface="Lucida Console" pitchFamily="49" charset="0"/>
              </a:rPr>
              <a:t> </a:t>
            </a:r>
            <a:r>
              <a:rPr lang="en-GB" dirty="0" err="1">
                <a:solidFill>
                  <a:srgbClr val="000000"/>
                </a:solidFill>
                <a:latin typeface="Lucida Console" pitchFamily="49" charset="0"/>
              </a:rPr>
              <a:t>makeBMW</a:t>
            </a: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Car </a:t>
            </a:r>
            <a:r>
              <a:rPr lang="en-GB" dirty="0" err="1">
                <a:solidFill>
                  <a:srgbClr val="000000"/>
                </a:solidFill>
                <a:latin typeface="Lucida Console" pitchFamily="49" charset="0"/>
              </a:rPr>
              <a:t>aCar</a:t>
            </a:r>
            <a:r>
              <a:rPr lang="en-GB" dirty="0">
                <a:solidFill>
                  <a:srgbClr val="000000"/>
                </a:solidFill>
                <a:latin typeface="Lucida Console" pitchFamily="49" charset="0"/>
              </a:rPr>
              <a:t> = </a:t>
            </a:r>
            <a:r>
              <a:rPr lang="en-GB" dirty="0">
                <a:solidFill>
                  <a:srgbClr val="0000C8"/>
                </a:solidFill>
                <a:latin typeface="Lucida Console" pitchFamily="49" charset="0"/>
              </a:rPr>
              <a:t>new</a:t>
            </a:r>
            <a:r>
              <a:rPr lang="en-GB" dirty="0">
                <a:solidFill>
                  <a:srgbClr val="000000"/>
                </a:solidFill>
                <a:latin typeface="Lucida Console" pitchFamily="49" charset="0"/>
              </a:rPr>
              <a:t> Car(“BMW”);</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FF0000"/>
                </a:solidFill>
                <a:latin typeface="Lucida Console" pitchFamily="49" charset="0"/>
              </a:rPr>
              <a:t>aCar.setOwner</a:t>
            </a:r>
            <a:r>
              <a:rPr lang="en-GB" dirty="0">
                <a:latin typeface="Lucida Console" pitchFamily="49" charset="0"/>
              </a:rPr>
              <a:t>(</a:t>
            </a:r>
            <a:r>
              <a:rPr lang="en-GB" dirty="0">
                <a:solidFill>
                  <a:srgbClr val="000000"/>
                </a:solidFill>
                <a:latin typeface="Lucida Console" pitchFamily="49" charset="0"/>
              </a:rPr>
              <a:t>“Tom“);</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return</a:t>
            </a:r>
            <a:r>
              <a:rPr lang="en-GB" dirty="0">
                <a:solidFill>
                  <a:srgbClr val="000000"/>
                </a:solidFill>
                <a:latin typeface="Lucida Console" pitchFamily="49" charset="0"/>
              </a:rPr>
              <a:t> </a:t>
            </a:r>
            <a:r>
              <a:rPr lang="en-GB" dirty="0" err="1">
                <a:solidFill>
                  <a:srgbClr val="000000"/>
                </a:solidFill>
                <a:latin typeface="Lucida Console" pitchFamily="49" charset="0"/>
              </a:rPr>
              <a:t>aCar</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public void </a:t>
            </a:r>
            <a:r>
              <a:rPr lang="en-GB" dirty="0" err="1">
                <a:solidFill>
                  <a:srgbClr val="000000"/>
                </a:solidFill>
                <a:latin typeface="Lucida Console" pitchFamily="49" charset="0"/>
              </a:rPr>
              <a:t>setOwner</a:t>
            </a:r>
            <a:r>
              <a:rPr lang="en-GB" dirty="0">
                <a:solidFill>
                  <a:srgbClr val="000000"/>
                </a:solidFill>
                <a:latin typeface="Lucida Console" pitchFamily="49" charset="0"/>
              </a:rPr>
              <a:t>(String owner)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C8"/>
                </a:solidFill>
                <a:latin typeface="Lucida Console" pitchFamily="49" charset="0"/>
              </a:rPr>
              <a:t>this</a:t>
            </a:r>
            <a:r>
              <a:rPr lang="en-GB" dirty="0" err="1">
                <a:solidFill>
                  <a:srgbClr val="000000"/>
                </a:solidFill>
                <a:latin typeface="Lucida Console" pitchFamily="49" charset="0"/>
              </a:rPr>
              <a:t>.owner</a:t>
            </a:r>
            <a:r>
              <a:rPr lang="en-GB" dirty="0">
                <a:solidFill>
                  <a:srgbClr val="000000"/>
                </a:solidFill>
                <a:latin typeface="Lucida Console" pitchFamily="49" charset="0"/>
              </a:rPr>
              <a:t> = owner;</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35308762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C44F38-3558-40FB-9AB9-BE01842241C7}"/>
</file>

<file path=customXml/itemProps2.xml><?xml version="1.0" encoding="utf-8"?>
<ds:datastoreItem xmlns:ds="http://schemas.openxmlformats.org/officeDocument/2006/customXml" ds:itemID="{1ABA3B67-8DC8-4A33-9270-A93F74BBCF63}">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6794D9DE-4FDF-4DC0-8B2C-5438320C69D5"/>
    <ds:schemaRef ds:uri="http://www.w3.org/XML/1998/namespace"/>
  </ds:schemaRefs>
</ds:datastoreItem>
</file>

<file path=customXml/itemProps3.xml><?xml version="1.0" encoding="utf-8"?>
<ds:datastoreItem xmlns:ds="http://schemas.openxmlformats.org/officeDocument/2006/customXml" ds:itemID="{76C26F85-FA7C-4846-B632-E6C55C5352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1845</TotalTime>
  <Words>1631</Words>
  <Application>Microsoft Office PowerPoint</Application>
  <PresentationFormat>Widescreen</PresentationFormat>
  <Paragraphs>263</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Consolas</vt:lpstr>
      <vt:lpstr>Courier New</vt:lpstr>
      <vt:lpstr>Krana Fat B</vt:lpstr>
      <vt:lpstr>Lucida Console</vt:lpstr>
      <vt:lpstr>Montserrat</vt:lpstr>
      <vt:lpstr>Wingdings</vt:lpstr>
      <vt:lpstr>Master</vt:lpstr>
      <vt:lpstr>More on statics</vt:lpstr>
      <vt:lpstr>PowerPoint Presentation</vt:lpstr>
      <vt:lpstr>Instance members (revision)</vt:lpstr>
      <vt:lpstr>Objects in memory</vt:lpstr>
      <vt:lpstr>Static / Shared members</vt:lpstr>
      <vt:lpstr>What is going on in memory?</vt:lpstr>
      <vt:lpstr>Keyword static</vt:lpstr>
      <vt:lpstr>‘Static’ Classes</vt:lpstr>
      <vt:lpstr>More on static Members</vt:lpstr>
      <vt:lpstr>Java static initialiser block(s)</vt:lpstr>
      <vt:lpstr>C# static initialiser block(s)</vt:lpstr>
      <vt:lpstr>Java: final fields</vt:lpstr>
      <vt:lpstr>C# Read Only, Constant and private fields</vt:lpstr>
      <vt:lpstr>Simple Factory pattern</vt:lpstr>
      <vt:lpstr>PowerPoint Presentation</vt:lpstr>
      <vt:lpstr>PowerPoint Presentation</vt:lpstr>
      <vt:lpstr>THANK YOU</vt:lpstr>
    </vt:vector>
  </TitlesOfParts>
  <Manager/>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Microsoft account</cp:lastModifiedBy>
  <cp:revision>177</cp:revision>
  <cp:lastPrinted>2019-07-03T09:46:41Z</cp:lastPrinted>
  <dcterms:created xsi:type="dcterms:W3CDTF">2019-09-05T08:17:12Z</dcterms:created>
  <dcterms:modified xsi:type="dcterms:W3CDTF">2020-11-07T21:38:51Z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7</vt:lpwstr>
  </property>
</Properties>
</file>