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1555" r:id="rId5"/>
    <p:sldId id="1569" r:id="rId6"/>
    <p:sldId id="1570" r:id="rId7"/>
    <p:sldId id="1571" r:id="rId8"/>
    <p:sldId id="1572" r:id="rId9"/>
    <p:sldId id="1573" r:id="rId10"/>
    <p:sldId id="1574" r:id="rId11"/>
    <p:sldId id="1575" r:id="rId12"/>
    <p:sldId id="1576" r:id="rId13"/>
    <p:sldId id="1577" r:id="rId14"/>
  </p:sldIdLst>
  <p:sldSz cx="12192000" cy="6858000"/>
  <p:notesSz cx="9775825" cy="6645275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  <p:cmAuthor id="3" name="Sterne, Symon" initials="SS" lastIdx="71" clrIdx="2">
    <p:extLst>
      <p:ext uri="{19B8F6BF-5375-455C-9EA6-DF929625EA0E}">
        <p15:presenceInfo xmlns:p15="http://schemas.microsoft.com/office/powerpoint/2012/main" userId="S-1-5-21-3476036342-1731177862-1559577602-528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22C"/>
    <a:srgbClr val="004050"/>
    <a:srgbClr val="28CFF9"/>
    <a:srgbClr val="D4F5FE"/>
    <a:srgbClr val="09EDB8"/>
    <a:srgbClr val="7E007C"/>
    <a:srgbClr val="F7916D"/>
    <a:srgbClr val="FF004C"/>
    <a:srgbClr val="000000"/>
    <a:srgbClr val="BE7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8" autoAdjust="0"/>
    <p:restoredTop sz="89643" autoAdjust="0"/>
  </p:normalViewPr>
  <p:slideViewPr>
    <p:cSldViewPr snapToGrid="0" snapToObjects="1" showGuides="1">
      <p:cViewPr varScale="1">
        <p:scale>
          <a:sx n="65" d="100"/>
          <a:sy n="65" d="100"/>
        </p:scale>
        <p:origin x="1200" y="78"/>
      </p:cViewPr>
      <p:guideLst>
        <p:guide pos="3840"/>
        <p:guide orient="horz" pos="377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33" d="100"/>
          <a:sy n="133" d="100"/>
        </p:scale>
        <p:origin x="2016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6347" cy="33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37144" y="0"/>
            <a:ext cx="4236347" cy="33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311825"/>
            <a:ext cx="4236347" cy="33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37144" y="6311825"/>
            <a:ext cx="4236347" cy="33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36191" cy="333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37372" y="0"/>
            <a:ext cx="4236191" cy="333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B66C6-1E92-0F4E-A300-9D4ED1F0C23F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830263"/>
            <a:ext cx="3987800" cy="2243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77583" y="3198039"/>
            <a:ext cx="7820660" cy="261657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311859"/>
            <a:ext cx="4236191" cy="333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37372" y="6311859"/>
            <a:ext cx="4236191" cy="333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901C6-1DA1-FB44-ABEE-06A0FEB77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479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3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3050" algn="l"/>
                <a:tab pos="544513" algn="l"/>
                <a:tab pos="796925" algn="l"/>
                <a:tab pos="1069975" algn="l"/>
                <a:tab pos="1343025" algn="l"/>
                <a:tab pos="1614488" algn="l"/>
                <a:tab pos="1887538" algn="l"/>
                <a:tab pos="2159000" algn="l"/>
                <a:tab pos="2413000" algn="l"/>
                <a:tab pos="2684463" algn="l"/>
              </a:tabLst>
              <a:defRPr/>
            </a:pPr>
            <a:r>
              <a:rPr lang="en-US" dirty="0" smtClean="0">
                <a:latin typeface="Arial" charset="0"/>
              </a:rPr>
              <a:t>Streams can simply pass on data, or manipulate and transform the data into</a:t>
            </a:r>
            <a:r>
              <a:rPr lang="en-US" baseline="0" dirty="0" smtClean="0">
                <a:latin typeface="Arial" charset="0"/>
              </a:rPr>
              <a:t> different types of data </a:t>
            </a:r>
            <a:r>
              <a:rPr lang="en-US" baseline="0" dirty="0" err="1" smtClean="0">
                <a:latin typeface="Arial" charset="0"/>
              </a:rPr>
              <a:t>eg</a:t>
            </a:r>
            <a:r>
              <a:rPr lang="en-US" baseline="0" dirty="0" smtClean="0">
                <a:latin typeface="Arial" charset="0"/>
              </a:rPr>
              <a:t> .bytes from a raw </a:t>
            </a:r>
            <a:r>
              <a:rPr lang="en-US" baseline="0" dirty="0" err="1" smtClean="0">
                <a:latin typeface="Arial" charset="0"/>
              </a:rPr>
              <a:t>datasource</a:t>
            </a:r>
            <a:r>
              <a:rPr lang="en-US" baseline="0" dirty="0" smtClean="0">
                <a:latin typeface="Arial" charset="0"/>
              </a:rPr>
              <a:t> but your program ends up processing a Java String.</a:t>
            </a:r>
            <a:endParaRPr lang="en-US" dirty="0" smtClean="0">
              <a:latin typeface="Arial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9694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All will become clear later</a:t>
            </a:r>
            <a:r>
              <a:rPr lang="en-GB" baseline="0" dirty="0" smtClean="0"/>
              <a:t> in the course but basically Java allows a method signature to acknowledge that sometimes it fails by throwing an unhandled exception.</a:t>
            </a:r>
            <a:br>
              <a:rPr lang="en-GB" baseline="0" dirty="0" smtClean="0"/>
            </a:br>
            <a:r>
              <a:rPr lang="en-GB" baseline="0" dirty="0" smtClean="0"/>
              <a:t>Because this is part of the syntax and not a ‘comment’, any client calling code can be spotted by the compiler as calling a method which potentially throws an exception </a:t>
            </a:r>
            <a:r>
              <a:rPr lang="en-GB" baseline="0" dirty="0" err="1" smtClean="0"/>
              <a:t>spo</a:t>
            </a:r>
            <a:r>
              <a:rPr lang="en-GB" baseline="0" dirty="0" smtClean="0"/>
              <a:t> the compiler makes you either ‘handle it’ or ‘pass the buck’ – this week we just ‘pass the buck’ which means your code will crash and burn with </a:t>
            </a:r>
            <a:r>
              <a:rPr lang="en-GB" baseline="0" dirty="0" err="1" smtClean="0"/>
              <a:t>FileNotFoundException</a:t>
            </a:r>
            <a:r>
              <a:rPr lang="en-GB" baseline="0" dirty="0" smtClean="0"/>
              <a:t> if you supply any files names that are misspelt or </a:t>
            </a:r>
            <a:r>
              <a:rPr lang="en-GB" baseline="0" dirty="0" err="1" smtClean="0"/>
              <a:t>mislocated</a:t>
            </a:r>
            <a:r>
              <a:rPr lang="en-GB" baseline="0" dirty="0" smtClean="0"/>
              <a:t> in your lab work.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1206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80975" y="450850"/>
            <a:ext cx="7199313" cy="4049713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/>
            <a:r>
              <a:rPr lang="en-GB" sz="1050" dirty="0" smtClean="0"/>
              <a:t>Two methods are shown on the slide.</a:t>
            </a:r>
            <a:r>
              <a:rPr lang="en-GB" sz="1050" baseline="0" dirty="0" smtClean="0"/>
              <a:t> Use the first method for more control over how data is read, in particular when the file is very large. Use the second method when you just want to read a small text file's content </a:t>
            </a:r>
            <a:r>
              <a:rPr lang="en-GB" sz="1050" baseline="0" smtClean="0"/>
              <a:t>into memory.</a:t>
            </a:r>
            <a:endParaRPr lang="en-GB" sz="1050" smtClean="0"/>
          </a:p>
          <a:p>
            <a:pPr algn="l"/>
            <a:r>
              <a:rPr lang="en-GB" sz="1050" dirty="0" smtClean="0"/>
              <a:t>The </a:t>
            </a:r>
            <a:r>
              <a:rPr lang="en-GB" sz="1050" dirty="0" smtClean="0">
                <a:latin typeface="Lucida Console" pitchFamily="49" charset="0"/>
              </a:rPr>
              <a:t>File</a:t>
            </a:r>
            <a:r>
              <a:rPr lang="en-GB" sz="1050" dirty="0" smtClean="0"/>
              <a:t> class provides the basic functionality to open file streams for reading and writing.  It supports a variety of </a:t>
            </a:r>
            <a:r>
              <a:rPr lang="en-GB" sz="1050" dirty="0" smtClean="0">
                <a:latin typeface="Lucida Console" pitchFamily="49" charset="0"/>
              </a:rPr>
              <a:t>Open</a:t>
            </a:r>
            <a:r>
              <a:rPr lang="en-GB" sz="1050" dirty="0" smtClean="0"/>
              <a:t> methods:</a:t>
            </a:r>
          </a:p>
          <a:p>
            <a:pPr algn="l"/>
            <a:r>
              <a:rPr lang="en-GB" sz="1050" dirty="0" smtClean="0"/>
              <a:t>  Open, </a:t>
            </a:r>
            <a:r>
              <a:rPr lang="en-GB" sz="1050" dirty="0" err="1" smtClean="0"/>
              <a:t>OpenText</a:t>
            </a:r>
            <a:r>
              <a:rPr lang="en-GB" sz="1050" dirty="0" smtClean="0"/>
              <a:t>, </a:t>
            </a:r>
            <a:r>
              <a:rPr lang="en-GB" sz="1050" dirty="0" err="1" smtClean="0"/>
              <a:t>OpenRead</a:t>
            </a:r>
            <a:r>
              <a:rPr lang="en-GB" sz="1050" dirty="0" smtClean="0"/>
              <a:t> and </a:t>
            </a:r>
            <a:r>
              <a:rPr lang="en-GB" sz="1050" dirty="0" err="1" smtClean="0"/>
              <a:t>OpenWrite</a:t>
            </a:r>
            <a:endParaRPr lang="en-GB" sz="1050" dirty="0" smtClean="0"/>
          </a:p>
          <a:p>
            <a:pPr algn="l"/>
            <a:r>
              <a:rPr lang="en-GB" sz="1050" dirty="0" smtClean="0"/>
              <a:t>The</a:t>
            </a:r>
            <a:r>
              <a:rPr lang="en-GB" sz="1050" dirty="0" smtClean="0">
                <a:latin typeface="Lucida Console" pitchFamily="49" charset="0"/>
              </a:rPr>
              <a:t> </a:t>
            </a:r>
            <a:r>
              <a:rPr lang="en-GB" sz="1050" dirty="0" err="1" smtClean="0">
                <a:latin typeface="Lucida Console" pitchFamily="49" charset="0"/>
              </a:rPr>
              <a:t>FileMode</a:t>
            </a:r>
            <a:r>
              <a:rPr lang="en-GB" sz="1050" dirty="0" smtClean="0">
                <a:latin typeface="Lucida Console" pitchFamily="49" charset="0"/>
              </a:rPr>
              <a:t> </a:t>
            </a:r>
            <a:r>
              <a:rPr lang="en-GB" sz="1050" dirty="0" smtClean="0"/>
              <a:t>enumeration is used to specify how a file is to be opened or created. </a:t>
            </a:r>
            <a:r>
              <a:rPr lang="en-GB" sz="1050" dirty="0" err="1" smtClean="0">
                <a:latin typeface="Lucida Console" pitchFamily="49" charset="0"/>
              </a:rPr>
              <a:t>FileMode.Open</a:t>
            </a:r>
            <a:r>
              <a:rPr lang="en-GB" sz="1050" dirty="0" smtClean="0">
                <a:latin typeface="Lucida Console" pitchFamily="49" charset="0"/>
              </a:rPr>
              <a:t> </a:t>
            </a:r>
            <a:r>
              <a:rPr lang="en-GB" sz="1050" dirty="0" smtClean="0"/>
              <a:t>opens</a:t>
            </a:r>
            <a:r>
              <a:rPr lang="en-GB" sz="1050" dirty="0" smtClean="0">
                <a:latin typeface="Lucida Console" pitchFamily="49" charset="0"/>
              </a:rPr>
              <a:t> </a:t>
            </a:r>
            <a:r>
              <a:rPr lang="en-GB" sz="1050" dirty="0" smtClean="0"/>
              <a:t>an existing file. The </a:t>
            </a:r>
            <a:r>
              <a:rPr lang="en-GB" sz="1050" dirty="0" err="1" smtClean="0">
                <a:latin typeface="Lucida Console" pitchFamily="49" charset="0"/>
              </a:rPr>
              <a:t>FileAccess</a:t>
            </a:r>
            <a:r>
              <a:rPr lang="en-GB" sz="1050" dirty="0" smtClean="0"/>
              <a:t> enumeration is used to determine the rights required when opening a table. </a:t>
            </a:r>
            <a:r>
              <a:rPr lang="en-GB" sz="1050" dirty="0" err="1" smtClean="0">
                <a:latin typeface="Lucida Console" pitchFamily="49" charset="0"/>
              </a:rPr>
              <a:t>FileAccess.Read</a:t>
            </a:r>
            <a:r>
              <a:rPr lang="en-GB" sz="1050" dirty="0" smtClean="0"/>
              <a:t> is used to gain read-only access to its contents.</a:t>
            </a:r>
          </a:p>
          <a:p>
            <a:pPr algn="l"/>
            <a:r>
              <a:rPr lang="en-GB" sz="1050" dirty="0" smtClean="0"/>
              <a:t>If all you want to do is read out the entire file the </a:t>
            </a:r>
            <a:r>
              <a:rPr lang="en-GB" sz="1050" dirty="0" err="1" smtClean="0">
                <a:latin typeface="Lucida Console" pitchFamily="49" charset="0"/>
              </a:rPr>
              <a:t>ReadAllText</a:t>
            </a:r>
            <a:r>
              <a:rPr lang="en-GB" sz="1050" dirty="0" smtClean="0"/>
              <a:t> method hides all the details of the stream and reader implementation:</a:t>
            </a:r>
          </a:p>
          <a:p>
            <a:pPr algn="l"/>
            <a:r>
              <a:rPr lang="en-GB" sz="1050" dirty="0" err="1" smtClean="0">
                <a:latin typeface="Lucida Console" pitchFamily="49" charset="0"/>
              </a:rPr>
              <a:t>Console.WriteLine</a:t>
            </a:r>
            <a:r>
              <a:rPr lang="en-GB" sz="1050" dirty="0" smtClean="0">
                <a:latin typeface="Lucida Console" pitchFamily="49" charset="0"/>
              </a:rPr>
              <a:t>(</a:t>
            </a:r>
            <a:r>
              <a:rPr lang="en-GB" sz="1050" dirty="0" err="1" smtClean="0">
                <a:latin typeface="Lucida Console" pitchFamily="49" charset="0"/>
              </a:rPr>
              <a:t>File.ReadAllText</a:t>
            </a:r>
            <a:r>
              <a:rPr lang="en-GB" sz="1050" dirty="0" smtClean="0">
                <a:latin typeface="Lucida Console" pitchFamily="49" charset="0"/>
              </a:rPr>
              <a:t>(@”C:\boot.ini”);</a:t>
            </a:r>
          </a:p>
        </p:txBody>
      </p:sp>
    </p:spTree>
    <p:extLst>
      <p:ext uri="{BB962C8B-B14F-4D97-AF65-F5344CB8AC3E}">
        <p14:creationId xmlns:p14="http://schemas.microsoft.com/office/powerpoint/2010/main" val="3472061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80975" y="450850"/>
            <a:ext cx="7199313" cy="40497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71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6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-6057" y="3264823"/>
            <a:ext cx="5967455" cy="285925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rgbClr val="004050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6058" y="3516217"/>
            <a:ext cx="5797612" cy="2396903"/>
            <a:chOff x="1320045" y="4580698"/>
            <a:chExt cx="3312434" cy="1370734"/>
          </a:xfrm>
          <a:solidFill>
            <a:srgbClr val="28CFF9"/>
          </a:solidFill>
        </p:grpSpPr>
        <p:sp>
          <p:nvSpPr>
            <p:cNvPr id="12" name="Rectangle 11"/>
            <p:cNvSpPr/>
            <p:nvPr userDrawn="1"/>
          </p:nvSpPr>
          <p:spPr>
            <a:xfrm>
              <a:off x="1320045" y="5031740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320046" y="5373431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1" y="2366578"/>
            <a:ext cx="7767721" cy="4491421"/>
            <a:chOff x="7799133" y="1870745"/>
            <a:chExt cx="1010349" cy="584292"/>
          </a:xfrm>
          <a:solidFill>
            <a:srgbClr val="F8D237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-1" y="3841786"/>
            <a:ext cx="8212667" cy="432000"/>
          </a:xfrm>
          <a:prstGeom prst="rect">
            <a:avLst/>
          </a:prstGeom>
          <a:solidFill>
            <a:srgbClr val="F8D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-10132" y="4965471"/>
            <a:ext cx="8146316" cy="432000"/>
          </a:xfrm>
          <a:prstGeom prst="rect">
            <a:avLst/>
          </a:prstGeom>
          <a:solidFill>
            <a:srgbClr val="F8D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5030515"/>
            <a:ext cx="2361189" cy="132089"/>
          </a:xfrm>
          <a:prstGeom prst="rect">
            <a:avLst/>
          </a:prstGeom>
          <a:solidFill>
            <a:srgbClr val="F8D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0" y="5379138"/>
            <a:ext cx="2746241" cy="133200"/>
          </a:xfrm>
          <a:prstGeom prst="rect">
            <a:avLst/>
          </a:prstGeom>
          <a:solidFill>
            <a:srgbClr val="F8D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2203017" y="4568506"/>
            <a:ext cx="2424152" cy="1401684"/>
            <a:chOff x="7799133" y="1870745"/>
            <a:chExt cx="1010349" cy="584292"/>
          </a:xfrm>
          <a:solidFill>
            <a:srgbClr val="F8D237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&amp;A/what's next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FF004C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209851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6058" y="3516217"/>
            <a:ext cx="5797612" cy="2396903"/>
            <a:chOff x="1320045" y="4580698"/>
            <a:chExt cx="3312434" cy="1370734"/>
          </a:xfrm>
          <a:solidFill>
            <a:srgbClr val="F3622C"/>
          </a:solidFill>
        </p:grpSpPr>
        <p:sp>
          <p:nvSpPr>
            <p:cNvPr id="9" name="Rectangle 8"/>
            <p:cNvSpPr/>
            <p:nvPr userDrawn="1"/>
          </p:nvSpPr>
          <p:spPr>
            <a:xfrm>
              <a:off x="1320045" y="5031740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320046" y="5373431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2327195" y="4606108"/>
            <a:ext cx="2293146" cy="1326143"/>
            <a:chOff x="7799133" y="1870745"/>
            <a:chExt cx="1010349" cy="584292"/>
          </a:xfrm>
          <a:solidFill>
            <a:srgbClr val="FF004C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-11069" y="5042941"/>
            <a:ext cx="2506981" cy="126517"/>
          </a:xfrm>
          <a:prstGeom prst="rect">
            <a:avLst/>
          </a:prstGeom>
          <a:solidFill>
            <a:srgbClr val="FF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0" y="5374222"/>
            <a:ext cx="2506981" cy="126000"/>
          </a:xfrm>
          <a:prstGeom prst="rect">
            <a:avLst/>
          </a:prstGeom>
          <a:solidFill>
            <a:srgbClr val="FF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-6058" y="3516217"/>
            <a:ext cx="5797612" cy="2396903"/>
            <a:chOff x="1320045" y="4580698"/>
            <a:chExt cx="3312434" cy="1370734"/>
          </a:xfrm>
          <a:solidFill>
            <a:srgbClr val="7E007C"/>
          </a:solidFill>
        </p:grpSpPr>
        <p:sp>
          <p:nvSpPr>
            <p:cNvPr id="16" name="Rectangle 15"/>
            <p:cNvSpPr/>
            <p:nvPr userDrawn="1"/>
          </p:nvSpPr>
          <p:spPr>
            <a:xfrm>
              <a:off x="1320045" y="5031740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320046" y="5373431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2pPr marL="355600" indent="-266700">
              <a:buFont typeface="Arial" panose="020B0604020202020204" pitchFamily="34" charset="0"/>
              <a:buChar char="•"/>
              <a:defRPr/>
            </a:lvl2pPr>
            <a:lvl3pPr marL="355600" indent="-266700">
              <a:buFont typeface="Arial" panose="020B0604020202020204" pitchFamily="34" charset="0"/>
              <a:buChar char="•"/>
              <a:defRPr/>
            </a:lvl3pPr>
            <a:lvl4pPr marL="355600" indent="-266700">
              <a:buFont typeface="Arial" panose="020B0604020202020204" pitchFamily="34" charset="0"/>
              <a:buChar char="•"/>
              <a:defRPr/>
            </a:lvl4pPr>
            <a:lvl5pPr marL="355600" indent="-2667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</a:t>
            </a:r>
            <a:r>
              <a:rPr lang="en-US" dirty="0" smtClean="0"/>
              <a:t>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b="0" i="0" kern="1200" dirty="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marL="342900" lvl="1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Second level</a:t>
            </a:r>
          </a:p>
          <a:p>
            <a:pPr marL="342900" lvl="1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342900" lvl="1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Fourth level</a:t>
            </a:r>
          </a:p>
          <a:p>
            <a:pPr marL="342900" lvl="1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Char char="•"/>
              <a:defRPr lang="en-US" sz="2000" b="0" i="0" kern="1200" dirty="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 smtClean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Hope you enjoyed this learning journey.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" y="3516594"/>
            <a:ext cx="7016814" cy="2396903"/>
            <a:chOff x="623461" y="4580698"/>
            <a:chExt cx="4009018" cy="1370734"/>
          </a:xfrm>
          <a:solidFill>
            <a:srgbClr val="004050"/>
          </a:solidFill>
        </p:grpSpPr>
        <p:sp>
          <p:nvSpPr>
            <p:cNvPr id="9" name="Rectangle 8"/>
            <p:cNvSpPr/>
            <p:nvPr userDrawn="1"/>
          </p:nvSpPr>
          <p:spPr>
            <a:xfrm>
              <a:off x="623462" y="5031740"/>
              <a:ext cx="19306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23461" y="5373431"/>
              <a:ext cx="1930689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04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1" y="2366578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-1" y="3844205"/>
            <a:ext cx="8314267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-10132" y="4967139"/>
            <a:ext cx="8324398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</a:t>
            </a:r>
            <a:r>
              <a:rPr lang="en-US" dirty="0" smtClean="0"/>
              <a:t>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902" r:id="rId2"/>
    <p:sldLayoutId id="2147483812" r:id="rId3"/>
    <p:sldLayoutId id="2147483813" r:id="rId4"/>
    <p:sldLayoutId id="2147483798" r:id="rId5"/>
    <p:sldLayoutId id="2147483806" r:id="rId6"/>
    <p:sldLayoutId id="2147483709" r:id="rId7"/>
    <p:sldLayoutId id="2147483822" r:id="rId8"/>
    <p:sldLayoutId id="2147483802" r:id="rId9"/>
    <p:sldLayoutId id="2147483792" r:id="rId10"/>
    <p:sldLayoutId id="2147483810" r:id="rId11"/>
    <p:sldLayoutId id="2147483804" r:id="rId12"/>
    <p:sldLayoutId id="2147483821" r:id="rId13"/>
    <p:sldLayoutId id="2147483824" r:id="rId14"/>
    <p:sldLayoutId id="2147483828" r:id="rId15"/>
    <p:sldLayoutId id="2147483853" r:id="rId16"/>
    <p:sldLayoutId id="2147483899" r:id="rId17"/>
    <p:sldLayoutId id="2147483832" r:id="rId18"/>
    <p:sldLayoutId id="2147483833" r:id="rId19"/>
    <p:sldLayoutId id="2147483836" r:id="rId20"/>
    <p:sldLayoutId id="2147483852" r:id="rId21"/>
    <p:sldLayoutId id="2147483900" r:id="rId22"/>
    <p:sldLayoutId id="2147483820" r:id="rId23"/>
    <p:sldLayoutId id="2147483842" r:id="rId24"/>
    <p:sldLayoutId id="2147483845" r:id="rId25"/>
    <p:sldLayoutId id="2147483851" r:id="rId26"/>
    <p:sldLayoutId id="2147483901" r:id="rId27"/>
    <p:sldLayoutId id="2147483650" r:id="rId28"/>
    <p:sldLayoutId id="2147483734" r:id="rId29"/>
    <p:sldLayoutId id="2147483796" r:id="rId30"/>
    <p:sldLayoutId id="2147483719" r:id="rId31"/>
    <p:sldLayoutId id="2147483721" r:id="rId32"/>
    <p:sldLayoutId id="2147483724" r:id="rId33"/>
    <p:sldLayoutId id="2147483797" r:id="rId34"/>
    <p:sldLayoutId id="2147483814" r:id="rId35"/>
    <p:sldLayoutId id="2147483904" r:id="rId3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8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8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8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8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Working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with </a:t>
            </a:r>
            <a:r>
              <a:rPr lang="en-GB" dirty="0"/>
              <a:t>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840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Hands On Labs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27303" y="3525004"/>
            <a:ext cx="5343170" cy="279197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Write code that investigates File System IO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4944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Contents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037138" y="1349984"/>
            <a:ext cx="6554498" cy="5124707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Char char="•"/>
            </a:pPr>
            <a:r>
              <a:rPr lang="en-GB" b="1" dirty="0"/>
              <a:t>Objectives</a:t>
            </a:r>
          </a:p>
          <a:p>
            <a:pPr marL="684000" lvl="1" indent="-342900">
              <a:buSzPct val="115000"/>
            </a:pPr>
            <a:r>
              <a:rPr lang="en-US" dirty="0"/>
              <a:t>Describe the basics of input and output in Java </a:t>
            </a:r>
          </a:p>
          <a:p>
            <a:pPr marL="684000" lvl="1" indent="-342900">
              <a:buSzPct val="115000"/>
            </a:pPr>
            <a:r>
              <a:rPr lang="en-US" dirty="0"/>
              <a:t>Read data from and write data to the console</a:t>
            </a:r>
          </a:p>
          <a:p>
            <a:pPr marL="684000" lvl="1" indent="-342900">
              <a:buSzPct val="115000"/>
            </a:pPr>
            <a:endParaRPr lang="en-GB" dirty="0"/>
          </a:p>
          <a:p>
            <a:pPr marL="342900" indent="-342900">
              <a:buChar char="•"/>
            </a:pPr>
            <a:r>
              <a:rPr lang="en-GB" b="1" dirty="0"/>
              <a:t>Contents</a:t>
            </a:r>
          </a:p>
          <a:p>
            <a:pPr marL="684000" lvl="1" indent="-342900">
              <a:buSzPct val="115000"/>
            </a:pPr>
            <a:r>
              <a:rPr lang="en-GB" dirty="0"/>
              <a:t>Managing application data by using Reader and Writer classes</a:t>
            </a:r>
          </a:p>
          <a:p>
            <a:pPr marL="684000" lvl="1" indent="-342900">
              <a:buSzPct val="115000"/>
            </a:pPr>
            <a:r>
              <a:rPr lang="en-GB" dirty="0"/>
              <a:t>Accessing Files and Directories using the File Class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r>
              <a:rPr lang="en-GB" b="1" dirty="0"/>
              <a:t>Hands on Labs</a:t>
            </a:r>
          </a:p>
          <a:p>
            <a:pPr marL="684000" lvl="1" indent="-342900">
              <a:buSzPct val="115000"/>
            </a:pPr>
            <a:r>
              <a:rPr lang="en-GB" dirty="0"/>
              <a:t>Write a program that practices processing simple </a:t>
            </a:r>
            <a:r>
              <a:rPr lang="en-GB" dirty="0" smtClean="0"/>
              <a:t>files</a:t>
            </a:r>
            <a:endParaRPr lang="en-GB" dirty="0"/>
          </a:p>
          <a:p>
            <a:pPr marL="342900" indent="-342900"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24319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Basics </a:t>
            </a:r>
            <a:r>
              <a:rPr lang="en-GB" dirty="0" smtClean="0"/>
              <a:t>of</a:t>
            </a:r>
          </a:p>
          <a:p>
            <a:r>
              <a:rPr lang="en-GB" dirty="0" smtClean="0"/>
              <a:t>Java </a:t>
            </a:r>
            <a:r>
              <a:rPr lang="en-GB" dirty="0"/>
              <a:t>I/O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en-US" b="1" dirty="0"/>
              <a:t>Java &amp; C# provide classes to perform input/output (I/O)</a:t>
            </a:r>
          </a:p>
          <a:p>
            <a:pPr marL="342000" lvl="1" indent="-342900">
              <a:spcAft>
                <a:spcPts val="650"/>
              </a:spcAft>
              <a:buSzPct val="115000"/>
            </a:pPr>
            <a:r>
              <a:rPr lang="en-US" dirty="0"/>
              <a:t>Referred to an Input-Output channel as a ‘</a:t>
            </a:r>
            <a:r>
              <a:rPr lang="en-US" dirty="0">
                <a:solidFill>
                  <a:srgbClr val="F3622C"/>
                </a:solidFill>
              </a:rPr>
              <a:t>stream</a:t>
            </a:r>
            <a:r>
              <a:rPr lang="en-US" dirty="0" smtClean="0"/>
              <a:t>’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342000" lvl="1" indent="-342900">
              <a:spcAft>
                <a:spcPts val="650"/>
              </a:spcAft>
              <a:buSzPct val="115000"/>
            </a:pPr>
            <a:r>
              <a:rPr lang="en-US" i="1" dirty="0"/>
              <a:t>Stream</a:t>
            </a:r>
            <a:r>
              <a:rPr lang="en-US" dirty="0"/>
              <a:t> represents an input source or an output destination like: 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US" dirty="0"/>
              <a:t>Disk </a:t>
            </a:r>
            <a:r>
              <a:rPr lang="en-US" dirty="0" smtClean="0"/>
              <a:t>files and </a:t>
            </a:r>
            <a:r>
              <a:rPr lang="en-US" dirty="0"/>
              <a:t>devices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US" dirty="0"/>
              <a:t>Other programs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US" dirty="0"/>
              <a:t>Memory arrays 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6678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Java: IO Exceptions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1972662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Any method that performs IO must handle the IO exceptions</a:t>
            </a:r>
          </a:p>
          <a:p>
            <a:pPr marL="684000" lvl="1" indent="-342900">
              <a:buSzPct val="115000"/>
            </a:pPr>
            <a:r>
              <a:rPr lang="en-GB" dirty="0"/>
              <a:t>Or declare itself as throwing </a:t>
            </a:r>
            <a:r>
              <a:rPr lang="en-GB" dirty="0" err="1"/>
              <a:t>IOException</a:t>
            </a:r>
            <a:endParaRPr lang="en-GB" dirty="0"/>
          </a:p>
          <a:p>
            <a:pPr marL="684000" lvl="1" indent="-342900">
              <a:buSzPct val="115000"/>
            </a:pPr>
            <a:r>
              <a:rPr lang="en-GB" dirty="0"/>
              <a:t>You'll cover ‘Exception Handling’ in the next course</a:t>
            </a:r>
          </a:p>
          <a:p>
            <a:pPr marL="684000" lvl="1" indent="-342900">
              <a:buSzPct val="115000"/>
            </a:pPr>
            <a:r>
              <a:rPr lang="en-GB" dirty="0"/>
              <a:t>For now, pass the buck by adding </a:t>
            </a:r>
            <a:r>
              <a:rPr lang="en-US" dirty="0">
                <a:solidFill>
                  <a:srgbClr val="F3622C"/>
                </a:solidFill>
                <a:latin typeface="Lucida Console" panose="020B0609040504020204" pitchFamily="49" charset="0"/>
              </a:rPr>
              <a:t>throws</a:t>
            </a:r>
            <a:r>
              <a:rPr lang="en-US" dirty="0"/>
              <a:t> </a:t>
            </a:r>
            <a:r>
              <a:rPr lang="en-US" dirty="0" err="1">
                <a:latin typeface="Lucida Console" panose="020B0609040504020204" pitchFamily="49" charset="0"/>
              </a:rPr>
              <a:t>IOException</a:t>
            </a:r>
            <a:endParaRPr lang="en-GB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C# compiler requires no checked exception handling</a:t>
            </a:r>
          </a:p>
          <a:p>
            <a:pPr marL="684000" lvl="1" indent="-342900">
              <a:buSzPct val="115000"/>
            </a:pP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198370" y="3424846"/>
            <a:ext cx="7772400" cy="28931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Program {</a:t>
            </a:r>
          </a:p>
          <a:p>
            <a:endParaRPr lang="en-GB" sz="1400" dirty="0">
              <a:latin typeface="Consolas" panose="020B0609020204030204" pitchFamily="49" charset="0"/>
            </a:endParaRPr>
          </a:p>
          <a:p>
            <a:pPr lvl="1"/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GB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readData</a:t>
            </a:r>
            <a:r>
              <a:rPr lang="en-GB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1400" dirty="0">
              <a:latin typeface="Consolas" panose="020B0609020204030204" pitchFamily="49" charset="0"/>
            </a:endParaRPr>
          </a:p>
          <a:p>
            <a:pPr lvl="1"/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readData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GB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customers.json</a:t>
            </a:r>
            <a:r>
              <a:rPr lang="en-GB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sz="1400" dirty="0">
              <a:latin typeface="Consolas" panose="020B0609020204030204" pitchFamily="49" charset="0"/>
            </a:endParaRPr>
          </a:p>
          <a:p>
            <a:pPr lvl="2"/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// more code to read the file ...</a:t>
            </a:r>
          </a:p>
          <a:p>
            <a:pPr lvl="2"/>
            <a:endParaRPr lang="en-GB" sz="1400" b="1" dirty="0">
              <a:solidFill>
                <a:srgbClr val="000000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lvl="1"/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6541770" y="4039058"/>
            <a:ext cx="1897380" cy="35433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56910" y="4942028"/>
            <a:ext cx="1897380" cy="236726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5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Java: Read a text file line by line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976812" y="1410079"/>
            <a:ext cx="8183880" cy="477053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Program {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readData</a:t>
            </a:r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readData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GB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customers.json</a:t>
            </a:r>
            <a:r>
              <a:rPr lang="en-GB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sz="1600" dirty="0">
              <a:latin typeface="Consolas" panose="020B0609020204030204" pitchFamily="49" charset="0"/>
            </a:endParaRPr>
          </a:p>
          <a:p>
            <a:pPr lvl="2"/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br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endParaRPr lang="en-GB" sz="1600" dirty="0">
              <a:latin typeface="Consolas" panose="020B0609020204030204" pitchFamily="49" charset="0"/>
            </a:endParaRPr>
          </a:p>
          <a:p>
            <a:pPr lvl="2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br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 !=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en-GB" sz="1600" b="1" dirty="0">
              <a:solidFill>
                <a:srgbClr val="000000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lvl="2"/>
            <a:r>
              <a:rPr lang="en-GB" sz="16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br.close</a:t>
            </a:r>
            <a:r>
              <a:rPr lang="en-GB" sz="16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80067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Java: Appending </a:t>
            </a:r>
            <a:r>
              <a:rPr lang="en-GB" dirty="0" smtClean="0"/>
              <a:t>to files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31815" y="1295743"/>
            <a:ext cx="8777319" cy="2800767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GB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appendFile</a:t>
            </a:r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"c:\\staff.dat"</a:t>
            </a:r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"Nigel London QAA Trainer   "</a:t>
            </a:r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appendFile</a:t>
            </a:r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"c:\\staff.dat"</a:t>
            </a:r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"Saeed London QAA Trainer   "</a:t>
            </a:r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appendFile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inFile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GB" sz="1600" dirty="0">
              <a:latin typeface="Consolas" panose="020B0609020204030204" pitchFamily="49" charset="0"/>
            </a:endParaRPr>
          </a:p>
          <a:p>
            <a:pPr lvl="1"/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BufferedWriter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BufferedWriter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inFile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3231" y="4336331"/>
            <a:ext cx="7411400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Mike London QA </a:t>
            </a:r>
            <a:r>
              <a:rPr lang="en-GB" sz="1400" dirty="0" err="1"/>
              <a:t>Trainer</a:t>
            </a:r>
            <a:r>
              <a:rPr lang="en-GB" sz="1400" dirty="0" err="1">
                <a:solidFill>
                  <a:srgbClr val="0000C8"/>
                </a:solidFill>
              </a:rPr>
              <a:t>Nigel</a:t>
            </a:r>
            <a:r>
              <a:rPr lang="en-GB" sz="1400" dirty="0">
                <a:solidFill>
                  <a:srgbClr val="0000C8"/>
                </a:solidFill>
              </a:rPr>
              <a:t> London QAA Trainer   Saeed London QAA Trainer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3408216" y="4760962"/>
            <a:ext cx="2091690" cy="377190"/>
          </a:xfrm>
          <a:prstGeom prst="wedgeRoundRectCallout">
            <a:avLst>
              <a:gd name="adj1" fmla="val -31142"/>
              <a:gd name="adj2" fmla="val -78409"/>
              <a:gd name="adj3" fmla="val 16667"/>
            </a:avLst>
          </a:prstGeom>
          <a:solidFill>
            <a:schemeClr val="bg1"/>
          </a:solidFill>
          <a:ln w="19050">
            <a:solidFill>
              <a:srgbClr val="F362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cs typeface="Arial" pitchFamily="34" charset="0"/>
              </a:rPr>
              <a:t>No </a:t>
            </a:r>
            <a:r>
              <a:rPr lang="en-GB" sz="1400" b="1" dirty="0">
                <a:solidFill>
                  <a:srgbClr val="FF0000"/>
                </a:solidFill>
                <a:cs typeface="Arial" pitchFamily="34" charset="0"/>
              </a:rPr>
              <a:t>\n</a:t>
            </a:r>
            <a:r>
              <a:rPr lang="en-GB" sz="1400" b="1" dirty="0">
                <a:solidFill>
                  <a:schemeClr val="tx1"/>
                </a:solidFill>
                <a:cs typeface="Arial" pitchFamily="34" charset="0"/>
              </a:rPr>
              <a:t> is written</a:t>
            </a:r>
          </a:p>
        </p:txBody>
      </p:sp>
      <p:sp>
        <p:nvSpPr>
          <p:cNvPr id="6" name="Up Arrow 5"/>
          <p:cNvSpPr/>
          <p:nvPr/>
        </p:nvSpPr>
        <p:spPr>
          <a:xfrm>
            <a:off x="9397536" y="3306961"/>
            <a:ext cx="274320" cy="336727"/>
          </a:xfrm>
          <a:prstGeom prst="upArrow">
            <a:avLst/>
          </a:prstGeom>
          <a:solidFill>
            <a:srgbClr val="F3622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72070" y="3643688"/>
            <a:ext cx="925253" cy="338554"/>
          </a:xfrm>
          <a:prstGeom prst="rect">
            <a:avLst/>
          </a:prstGeom>
          <a:solidFill>
            <a:srgbClr val="F3622C">
              <a:alpha val="60000"/>
            </a:srgb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600" b="1" dirty="0">
                <a:latin typeface="Courier New" pitchFamily="49" charset="0"/>
                <a:cs typeface="Courier New" pitchFamily="49" charset="0"/>
              </a:rPr>
              <a:t>append</a:t>
            </a:r>
            <a:endParaRPr lang="en-GB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67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C# read a file Line by line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2012562" y="1385250"/>
            <a:ext cx="8263890" cy="3785652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System.IO;</a:t>
            </a:r>
          </a:p>
          <a:p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Program  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 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fs =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File.Open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@"C:\customers.json"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FileMode.Open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StreamReader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StreamReader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(fs);</a:t>
            </a:r>
          </a:p>
          <a:p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line;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((line =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sr.ReadLine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 !=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(line);</a:t>
            </a:r>
          </a:p>
          <a:p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sr.Close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600" b="1" dirty="0"/>
          </a:p>
        </p:txBody>
      </p:sp>
      <p:sp>
        <p:nvSpPr>
          <p:cNvPr id="4" name="Rectangle 3"/>
          <p:cNvSpPr/>
          <p:nvPr/>
        </p:nvSpPr>
        <p:spPr>
          <a:xfrm>
            <a:off x="2926964" y="5440400"/>
            <a:ext cx="7349489" cy="584775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line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File.ReadLines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@"C:\qa\customers.json"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(line);</a:t>
            </a:r>
            <a:endParaRPr lang="en-GB" sz="1600" b="1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754373" y="5440399"/>
            <a:ext cx="1046862" cy="811530"/>
          </a:xfrm>
          <a:prstGeom prst="wedgeRoundRectCallout">
            <a:avLst>
              <a:gd name="adj1" fmla="val 59164"/>
              <a:gd name="adj2" fmla="val -25798"/>
              <a:gd name="adj3" fmla="val 16667"/>
            </a:avLst>
          </a:prstGeom>
          <a:solidFill>
            <a:schemeClr val="bg1"/>
          </a:solidFill>
          <a:ln w="19050">
            <a:solidFill>
              <a:srgbClr val="F362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  <a:cs typeface="Arial" pitchFamily="34" charset="0"/>
              </a:rPr>
              <a:t>Simple method</a:t>
            </a:r>
          </a:p>
        </p:txBody>
      </p:sp>
    </p:spTree>
    <p:extLst>
      <p:ext uri="{BB962C8B-B14F-4D97-AF65-F5344CB8AC3E}">
        <p14:creationId xmlns:p14="http://schemas.microsoft.com/office/powerpoint/2010/main" val="175379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C# append to a file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392680" y="1518080"/>
            <a:ext cx="7269480" cy="1754326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StreamWriter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sw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File.AppendText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800000"/>
                </a:solidFill>
                <a:latin typeface="Consolas" panose="020B0609020204030204" pitchFamily="49" charset="0"/>
              </a:rPr>
              <a:t>@"c:\qa\data.txt"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sw.WriteLine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"this is line 1"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sw.WriteLine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"this is line 2"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sw.Close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3269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Review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Use Streams to Read and Write data</a:t>
            </a:r>
          </a:p>
          <a:p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5046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ookTypeField0 xmlns="E64DA411-94AE-4202-97C9-83273A834252">
      <Terms xmlns="http://schemas.microsoft.com/office/infopath/2007/PartnerControls">
        <TermInfo xmlns="http://schemas.microsoft.com/office/infopath/2007/PartnerControls">
          <TermName xmlns="http://schemas.microsoft.com/office/infopath/2007/PartnerControls">IK</TermName>
          <TermId xmlns="http://schemas.microsoft.com/office/infopath/2007/PartnerControls">5abe6401-e87a-4499-80b4-3d21a1a6ebd7</TermId>
        </TermInfo>
      </Terms>
    </BookTypeField0>
    <SequenceNumber xmlns="E64DA411-94AE-4202-97C9-83273A834252" xsi:nil="true"/>
    <IsBuildFile xmlns="E64DA411-94AE-4202-97C9-83273A83425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BF827E6A33EABC489C0FABBC440ED818" ma:contentTypeVersion="0" ma:contentTypeDescription="Base content type which represents courseware documents" ma:contentTypeScope="" ma:versionID="8a59d95b2d855327d0cb7580dd693dff">
  <xsd:schema xmlns:xsd="http://www.w3.org/2001/XMLSchema" xmlns:xs="http://www.w3.org/2001/XMLSchema" xmlns:p="http://schemas.microsoft.com/office/2006/metadata/properties" xmlns:ns2="E64DA411-94AE-4202-97C9-83273A834252" targetNamespace="http://schemas.microsoft.com/office/2006/metadata/properties" ma:root="true" ma:fieldsID="926c69dd6e25a8455cbd6f3669752403" ns2:_="">
    <xsd:import namespace="E64DA411-94AE-4202-97C9-83273A834252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4DA411-94AE-4202-97C9-83273A834252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C36E41-A766-421E-89F1-32A615FE11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ACCB20-8B3F-48B4-A3E8-F531E25EE053}">
  <ds:schemaRefs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E64DA411-94AE-4202-97C9-83273A83425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C33097C-4E2A-42FF-BDC9-58E44F89469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11474</TotalTime>
  <Words>601</Words>
  <Application>Microsoft Office PowerPoint</Application>
  <PresentationFormat>Widescreen</PresentationFormat>
  <Paragraphs>111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Krana Fat B</vt:lpstr>
      <vt:lpstr>Lucida Console</vt:lpstr>
      <vt:lpstr>Montserrat</vt:lpstr>
      <vt:lpstr>Master</vt:lpstr>
      <vt:lpstr>Working  with Files</vt:lpstr>
      <vt:lpstr>PowerPoint Presentation</vt:lpstr>
      <vt:lpstr>PowerPoint Presentation</vt:lpstr>
      <vt:lpstr>Java: IO Exceptions </vt:lpstr>
      <vt:lpstr>Java: Read a text file line by line</vt:lpstr>
      <vt:lpstr>Java: Appending to files</vt:lpstr>
      <vt:lpstr>C# read a file Line by line example</vt:lpstr>
      <vt:lpstr>C# append to a file</vt:lpstr>
      <vt:lpstr>PowerPoint Presentation</vt:lpstr>
      <vt:lpstr>Hands On Labs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Singh, Vaishali</dc:creator>
  <cp:keywords/>
  <dc:description/>
  <cp:lastModifiedBy>Serdar, Heather</cp:lastModifiedBy>
  <cp:revision>1026</cp:revision>
  <cp:lastPrinted>2019-07-03T09:46:41Z</cp:lastPrinted>
  <dcterms:created xsi:type="dcterms:W3CDTF">2019-09-05T08:17:12Z</dcterms:created>
  <dcterms:modified xsi:type="dcterms:W3CDTF">2020-04-02T12:22:24Z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1700</vt:r8>
  </property>
  <property fmtid="{D5CDD505-2E9C-101B-9397-08002B2CF9AE}" pid="3" name="Chapter">
    <vt:lpwstr>1</vt:lpwstr>
  </property>
  <property fmtid="{D5CDD505-2E9C-101B-9397-08002B2CF9AE}" pid="4" name="ContentTypeId">
    <vt:lpwstr>0x010100F0967B7CEE8D417F966757887D9466FB00BF827E6A33EABC489C0FABBC440ED818</vt:lpwstr>
  </property>
  <property fmtid="{D5CDD505-2E9C-101B-9397-08002B2CF9AE}" pid="5" name="BookType">
    <vt:lpwstr>4</vt:lpwstr>
  </property>
</Properties>
</file>