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39" saveSubsetFonts="1" autoCompressPictures="0">
  <p:sldMasterIdLst>
    <p:sldMasterId id="2147483648" r:id="rId4"/>
  </p:sldMasterIdLst>
  <p:notesMasterIdLst>
    <p:notesMasterId r:id="rId30"/>
  </p:notesMasterIdLst>
  <p:handoutMasterIdLst>
    <p:handoutMasterId r:id="rId31"/>
  </p:handoutMasterIdLst>
  <p:sldIdLst>
    <p:sldId id="462" r:id="rId5"/>
    <p:sldId id="775" r:id="rId6"/>
    <p:sldId id="776" r:id="rId7"/>
    <p:sldId id="777" r:id="rId8"/>
    <p:sldId id="778" r:id="rId9"/>
    <p:sldId id="779" r:id="rId10"/>
    <p:sldId id="780" r:id="rId11"/>
    <p:sldId id="781" r:id="rId12"/>
    <p:sldId id="782" r:id="rId13"/>
    <p:sldId id="801" r:id="rId14"/>
    <p:sldId id="783" r:id="rId15"/>
    <p:sldId id="784" r:id="rId16"/>
    <p:sldId id="785" r:id="rId17"/>
    <p:sldId id="802" r:id="rId18"/>
    <p:sldId id="788" r:id="rId19"/>
    <p:sldId id="789" r:id="rId20"/>
    <p:sldId id="790" r:id="rId21"/>
    <p:sldId id="792" r:id="rId22"/>
    <p:sldId id="793" r:id="rId23"/>
    <p:sldId id="794" r:id="rId24"/>
    <p:sldId id="795" r:id="rId25"/>
    <p:sldId id="796" r:id="rId26"/>
    <p:sldId id="797" r:id="rId27"/>
    <p:sldId id="798" r:id="rId28"/>
    <p:sldId id="750" r:id="rId29"/>
  </p:sldIdLst>
  <p:sldSz cx="12192000" cy="6858000"/>
  <p:notesSz cx="6645275" cy="9775825"/>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DE8BF54A-1323-4403-83F8-D7B5510C9D53}">
          <p14:sldIdLst>
            <p14:sldId id="462"/>
            <p14:sldId id="775"/>
            <p14:sldId id="776"/>
            <p14:sldId id="777"/>
            <p14:sldId id="778"/>
            <p14:sldId id="779"/>
            <p14:sldId id="780"/>
            <p14:sldId id="781"/>
            <p14:sldId id="782"/>
            <p14:sldId id="801"/>
            <p14:sldId id="783"/>
            <p14:sldId id="784"/>
            <p14:sldId id="785"/>
            <p14:sldId id="802"/>
            <p14:sldId id="788"/>
            <p14:sldId id="789"/>
            <p14:sldId id="790"/>
            <p14:sldId id="792"/>
            <p14:sldId id="793"/>
            <p14:sldId id="794"/>
            <p14:sldId id="795"/>
            <p14:sldId id="796"/>
            <p14:sldId id="797"/>
            <p14:sldId id="798"/>
            <p14:sldId id="750"/>
          </p14:sldIdLst>
        </p14:section>
      </p14:sectionLst>
    </p:ext>
    <p:ext uri="{EFAFB233-063F-42B5-8137-9DF3F51BA10A}">
      <p15:sldGuideLst xmlns=""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 xmlns:p15="http://schemas.microsoft.com/office/powerpoint/2012/main" userId="S-1-5-21-3476036342-1731177862-1559577602-51474" providerId="AD"/>
      </p:ext>
    </p:extLst>
  </p:cmAuthor>
  <p:cmAuthor id="2" name="Singh, Vaishali" initials="SV" lastIdx="7" clrIdx="1">
    <p:extLst>
      <p:ext uri="{19B8F6BF-5375-455C-9EA6-DF929625EA0E}">
        <p15:presenceInfo xmlns=""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28CFF9"/>
    <a:srgbClr val="F91258"/>
    <a:srgbClr val="7E007C"/>
    <a:srgbClr val="F3622C"/>
    <a:srgbClr val="09EDB8"/>
    <a:srgbClr val="31D3AE"/>
    <a:srgbClr val="F3F3F3"/>
    <a:srgbClr val="F4F4F4"/>
    <a:srgbClr val="3D6E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85789" autoAdjust="0"/>
  </p:normalViewPr>
  <p:slideViewPr>
    <p:cSldViewPr snapToGrid="0" snapToObjects="1" showGuides="1">
      <p:cViewPr>
        <p:scale>
          <a:sx n="54" d="100"/>
          <a:sy n="54" d="100"/>
        </p:scale>
        <p:origin x="-1092" y="-148"/>
      </p:cViewPr>
      <p:guideLst>
        <p:guide orient="horz" pos="377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6" d="100"/>
          <a:sy n="76" d="100"/>
        </p:scale>
        <p:origin x="32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26/05/2020</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26/05/2020</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39</a:t>
            </a:fld>
            <a:endParaRPr lang="en-GB"/>
          </a:p>
        </p:txBody>
      </p:sp>
    </p:spTree>
    <p:extLst>
      <p:ext uri="{BB962C8B-B14F-4D97-AF65-F5344CB8AC3E}">
        <p14:creationId xmlns:p14="http://schemas.microsoft.com/office/powerpoint/2010/main" val="2613327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Above</a:t>
            </a:r>
            <a:r>
              <a:rPr lang="en-GB" baseline="0" dirty="0" smtClean="0"/>
              <a:t> is an example catching multiple exceptions in C#. It also demonstrates how to log a message to the Windows Event Log which can then be examined outside of your program by you and others such as a Windows or database administrator.</a:t>
            </a:r>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48</a:t>
            </a:fld>
            <a:endParaRPr lang="en-GB"/>
          </a:p>
        </p:txBody>
      </p:sp>
    </p:spTree>
    <p:extLst>
      <p:ext uri="{BB962C8B-B14F-4D97-AF65-F5344CB8AC3E}">
        <p14:creationId xmlns:p14="http://schemas.microsoft.com/office/powerpoint/2010/main" val="403674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err="1" smtClean="0"/>
              <a:t>someMethod</a:t>
            </a:r>
            <a:r>
              <a:rPr lang="en-GB" dirty="0" smtClean="0"/>
              <a:t>()</a:t>
            </a:r>
            <a:r>
              <a:rPr lang="en-GB" baseline="0" dirty="0" smtClean="0"/>
              <a:t> is throwing (potentially) an instance of a class that extends Exception and does not exceed </a:t>
            </a:r>
            <a:r>
              <a:rPr lang="en-GB" baseline="0" dirty="0" err="1" smtClean="0"/>
              <a:t>RuntimeException</a:t>
            </a:r>
            <a:r>
              <a:rPr lang="en-GB" baseline="0" dirty="0" smtClean="0"/>
              <a:t>, this makes it a ‘Checked’ exception.</a:t>
            </a:r>
            <a:br>
              <a:rPr lang="en-GB" baseline="0" dirty="0" smtClean="0"/>
            </a:br>
            <a:r>
              <a:rPr lang="en-GB" baseline="0" dirty="0" smtClean="0"/>
              <a:t>The compiler demands the throws clause as part of the syntax of the method signature not as a comment!</a:t>
            </a:r>
          </a:p>
          <a:p>
            <a:r>
              <a:rPr lang="en-GB" baseline="0" dirty="0" smtClean="0"/>
              <a:t>Then the compiler can check that each and every piece of client code that calls this method either codes a try/catch block or, crucially, declares itself a throws clause as part of its signature (passing the buck), so that whoever calls it will be checked. </a:t>
            </a:r>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49</a:t>
            </a:fld>
            <a:endParaRPr lang="en-GB"/>
          </a:p>
        </p:txBody>
      </p:sp>
    </p:spTree>
    <p:extLst>
      <p:ext uri="{BB962C8B-B14F-4D97-AF65-F5344CB8AC3E}">
        <p14:creationId xmlns:p14="http://schemas.microsoft.com/office/powerpoint/2010/main" val="983742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50</a:t>
            </a:fld>
            <a:endParaRPr lang="en-GB"/>
          </a:p>
        </p:txBody>
      </p:sp>
    </p:spTree>
    <p:extLst>
      <p:ext uri="{BB962C8B-B14F-4D97-AF65-F5344CB8AC3E}">
        <p14:creationId xmlns:p14="http://schemas.microsoft.com/office/powerpoint/2010/main" val="3453173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Java SE 7 introduced the new </a:t>
            </a:r>
            <a:r>
              <a:rPr lang="en-GB" b="1" dirty="0">
                <a:latin typeface="Lucida Console" panose="020B0609040504020204" pitchFamily="49" charset="0"/>
              </a:rPr>
              <a:t>try</a:t>
            </a:r>
            <a:r>
              <a:rPr lang="en-GB" dirty="0" smtClean="0"/>
              <a:t>-with-resource statement along with the </a:t>
            </a:r>
            <a:r>
              <a:rPr lang="en-GB" b="1" noProof="1" smtClean="0">
                <a:latin typeface="Lucida Console" panose="020B0609040504020204" pitchFamily="49" charset="0"/>
              </a:rPr>
              <a:t>AutoCloseable</a:t>
            </a:r>
            <a:r>
              <a:rPr lang="en-GB" dirty="0" smtClean="0"/>
              <a:t> interface.  Classes like </a:t>
            </a:r>
            <a:r>
              <a:rPr lang="en-GB" b="1" noProof="1" smtClean="0">
                <a:latin typeface="Lucida Console" panose="020B0609040504020204" pitchFamily="49" charset="0"/>
              </a:rPr>
              <a:t>ObjectOutputStream</a:t>
            </a:r>
            <a:r>
              <a:rPr lang="en-GB" dirty="0" smtClean="0"/>
              <a:t>, </a:t>
            </a:r>
            <a:r>
              <a:rPr lang="en-GB" b="1" noProof="1" smtClean="0">
                <a:latin typeface="Lucida Console" panose="020B0609040504020204" pitchFamily="49" charset="0"/>
              </a:rPr>
              <a:t>OutputStream</a:t>
            </a:r>
            <a:r>
              <a:rPr lang="en-GB" dirty="0" smtClean="0"/>
              <a:t>, etc. implement this interface.  When you use these classes, or any class that implements the </a:t>
            </a:r>
            <a:r>
              <a:rPr lang="en-GB" b="1" dirty="0">
                <a:latin typeface="Lucida Console" panose="020B0609040504020204" pitchFamily="49" charset="0"/>
              </a:rPr>
              <a:t>AutoCloseable</a:t>
            </a:r>
            <a:r>
              <a:rPr lang="en-GB" dirty="0" smtClean="0"/>
              <a:t> interface, you don’t need to explicitly release the resource in the </a:t>
            </a:r>
            <a:r>
              <a:rPr lang="en-GB" b="1" dirty="0">
                <a:latin typeface="Lucida Console" panose="020B0609040504020204" pitchFamily="49" charset="0"/>
              </a:rPr>
              <a:t>finally</a:t>
            </a:r>
            <a:r>
              <a:rPr lang="en-GB" dirty="0" smtClean="0"/>
              <a:t>-block.  This is because the </a:t>
            </a:r>
            <a:r>
              <a:rPr lang="en-GB" b="1" dirty="0">
                <a:latin typeface="Lucida Console" panose="020B0609040504020204" pitchFamily="49" charset="0"/>
              </a:rPr>
              <a:t>AutoCloseable</a:t>
            </a:r>
            <a:r>
              <a:rPr lang="en-GB" dirty="0" smtClean="0"/>
              <a:t> interface provides a </a:t>
            </a:r>
            <a:r>
              <a:rPr lang="en-GB" b="1" dirty="0">
                <a:latin typeface="Lucida Console" panose="020B0609040504020204" pitchFamily="49" charset="0"/>
              </a:rPr>
              <a:t>close()</a:t>
            </a:r>
            <a:r>
              <a:rPr lang="en-GB" dirty="0" smtClean="0"/>
              <a:t> method that the new </a:t>
            </a:r>
            <a:r>
              <a:rPr lang="en-GB" b="1" dirty="0">
                <a:latin typeface="Lucida Console" panose="020B0609040504020204" pitchFamily="49" charset="0"/>
              </a:rPr>
              <a:t>try</a:t>
            </a:r>
            <a:r>
              <a:rPr lang="en-GB" dirty="0" smtClean="0"/>
              <a:t>-block will automatically call when it terminates.</a:t>
            </a:r>
          </a:p>
          <a:p>
            <a:r>
              <a:rPr lang="en-GB" dirty="0" smtClean="0"/>
              <a:t>Note that there is no requirement for a </a:t>
            </a:r>
            <a:r>
              <a:rPr lang="en-GB" b="1" dirty="0">
                <a:latin typeface="Lucida Console" panose="020B0609040504020204" pitchFamily="49" charset="0"/>
              </a:rPr>
              <a:t>catch</a:t>
            </a:r>
            <a:r>
              <a:rPr lang="en-GB" dirty="0" smtClean="0"/>
              <a:t>-clause.  Oracle Javadoc says the resource will be closed regardless of whether an exception is raised or not.  You should only use the </a:t>
            </a:r>
            <a:r>
              <a:rPr lang="en-GB" b="1" dirty="0">
                <a:latin typeface="Lucida Console" panose="020B0609040504020204" pitchFamily="49" charset="0"/>
              </a:rPr>
              <a:t>catch</a:t>
            </a:r>
            <a:r>
              <a:rPr lang="en-GB" dirty="0" smtClean="0"/>
              <a:t>-clause if you want to react to the exception.  The </a:t>
            </a:r>
            <a:r>
              <a:rPr lang="en-GB" b="1" dirty="0">
                <a:latin typeface="Lucida Console" panose="020B0609040504020204" pitchFamily="49" charset="0"/>
              </a:rPr>
              <a:t>catch</a:t>
            </a:r>
            <a:r>
              <a:rPr lang="en-GB" dirty="0" smtClean="0"/>
              <a:t>-clause will be executed after the resource is released.</a:t>
            </a:r>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51</a:t>
            </a:fld>
            <a:endParaRPr lang="en-GB"/>
          </a:p>
        </p:txBody>
      </p:sp>
    </p:spTree>
    <p:extLst>
      <p:ext uri="{BB962C8B-B14F-4D97-AF65-F5344CB8AC3E}">
        <p14:creationId xmlns:p14="http://schemas.microsoft.com/office/powerpoint/2010/main" val="3600635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r>
              <a:rPr lang="en-GB" dirty="0" smtClean="0"/>
              <a:t>There are a few guidelines for making the most out of exceptions.</a:t>
            </a:r>
          </a:p>
          <a:p>
            <a:r>
              <a:rPr lang="en-GB" dirty="0" smtClean="0"/>
              <a:t>Firstly, don't be lazy and simply write catch handlers for </a:t>
            </a:r>
            <a:r>
              <a:rPr lang="en-GB" dirty="0" err="1" smtClean="0"/>
              <a:t>Throwable</a:t>
            </a:r>
            <a:r>
              <a:rPr lang="en-GB" dirty="0" smtClean="0"/>
              <a:t>. This would catch every type of exception and error, including those from the JVM that are indicating traumatic problems (stack overflow, security exceptions, etc.). </a:t>
            </a:r>
          </a:p>
          <a:p>
            <a:r>
              <a:rPr lang="en-GB" dirty="0" smtClean="0"/>
              <a:t>This leads neatly onto the second point: only catch the specific exceptions that you are interested in. You can completely obfuscate your code if you attempt to catch every possible exception type.</a:t>
            </a:r>
          </a:p>
          <a:p>
            <a:r>
              <a:rPr lang="en-GB" dirty="0" smtClean="0"/>
              <a:t>Remember, you don't need try / catch blocks in every method. Exceptions propagate back up the call stack, so only place them where you need to perform, say, logging or resource management code.</a:t>
            </a:r>
          </a:p>
          <a:p>
            <a:r>
              <a:rPr lang="en-GB" dirty="0" smtClean="0"/>
              <a:t>To manage key resources, such as database connections and files, which need to be closed when finished with, use try / finally blocks.</a:t>
            </a:r>
          </a:p>
          <a:p>
            <a:r>
              <a:rPr lang="en-GB" dirty="0" smtClean="0"/>
              <a:t>Next, exceptions are designed to be used in exceptional circumstances, such as attempting to open a file that doesn't exist.</a:t>
            </a:r>
          </a:p>
          <a:p>
            <a:r>
              <a:rPr lang="en-GB" dirty="0" smtClean="0"/>
              <a:t>It's tragically common, but many developers dutifully add exception handling code and then never test their program under the circumstances where it is used. </a:t>
            </a:r>
          </a:p>
          <a:p>
            <a:r>
              <a:rPr lang="en-GB" dirty="0" smtClean="0"/>
              <a:t>Finally, always be polite with the error messages that you pass back.</a:t>
            </a:r>
          </a:p>
        </p:txBody>
      </p:sp>
      <p:sp>
        <p:nvSpPr>
          <p:cNvPr id="2" name="Slide Number Placeholder 1"/>
          <p:cNvSpPr>
            <a:spLocks noGrp="1"/>
          </p:cNvSpPr>
          <p:nvPr>
            <p:ph type="sldNum" sz="quarter" idx="10"/>
          </p:nvPr>
        </p:nvSpPr>
        <p:spPr/>
        <p:txBody>
          <a:bodyPr/>
          <a:lstStyle/>
          <a:p>
            <a:fld id="{548901C6-1DA1-FB44-ABEE-06A0FEB7738E}" type="slidenum">
              <a:rPr lang="en-GB" smtClean="0"/>
              <a:pPr/>
              <a:t>53</a:t>
            </a:fld>
            <a:endParaRPr lang="en-GB"/>
          </a:p>
        </p:txBody>
      </p:sp>
    </p:spTree>
    <p:extLst>
      <p:ext uri="{BB962C8B-B14F-4D97-AF65-F5344CB8AC3E}">
        <p14:creationId xmlns:p14="http://schemas.microsoft.com/office/powerpoint/2010/main" val="2358771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endParaRPr lang="en-US"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54</a:t>
            </a:fld>
            <a:endParaRPr lang="en-GB"/>
          </a:p>
        </p:txBody>
      </p:sp>
    </p:spTree>
    <p:extLst>
      <p:ext uri="{BB962C8B-B14F-4D97-AF65-F5344CB8AC3E}">
        <p14:creationId xmlns:p14="http://schemas.microsoft.com/office/powerpoint/2010/main" val="1397610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endParaRPr lang="en-US"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55</a:t>
            </a:fld>
            <a:endParaRPr lang="en-GB"/>
          </a:p>
        </p:txBody>
      </p:sp>
    </p:spTree>
    <p:extLst>
      <p:ext uri="{BB962C8B-B14F-4D97-AF65-F5344CB8AC3E}">
        <p14:creationId xmlns:p14="http://schemas.microsoft.com/office/powerpoint/2010/main" val="3243906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r>
              <a:rPr lang="en-GB" dirty="0" smtClean="0"/>
              <a:t>In this first example, you can see a very simple program that, under normal conditions, would execute two methods (Task.f1 and Task.f2). If you examine the code in the Task class you will notice that the method f1 calls the methods f3 and f4 respectively.</a:t>
            </a:r>
          </a:p>
          <a:p>
            <a:r>
              <a:rPr lang="en-GB" dirty="0" smtClean="0"/>
              <a:t>However, notice the problem code in f3. When you divide by zero using integer division the result would be undefined. Consequently, the framework authors decided that they would throw an exception of type  </a:t>
            </a:r>
            <a:r>
              <a:rPr lang="en-GB" dirty="0" err="1" smtClean="0"/>
              <a:t>ArithmeticException</a:t>
            </a:r>
            <a:r>
              <a:rPr lang="en-GB" dirty="0" smtClean="0"/>
              <a:t> under these circumstances.</a:t>
            </a:r>
          </a:p>
          <a:p>
            <a:r>
              <a:rPr lang="en-GB" dirty="0" smtClean="0"/>
              <a:t>When this exception is thrown, the JVM starts to "unwind the stack" until it finds a matching exception handler for </a:t>
            </a:r>
            <a:r>
              <a:rPr lang="en-GB" dirty="0" err="1" smtClean="0"/>
              <a:t>ArithmeticException</a:t>
            </a:r>
            <a:r>
              <a:rPr lang="en-GB" dirty="0" smtClean="0"/>
              <a:t> (or one of its base classes). Therefore, the code marked with ... in the method f3 doesn't get executed. Since the call to f3 is not inside a try { } block there can be no catch handler here. Therefore, the stack continues to unwind and f4 is not executed.</a:t>
            </a:r>
          </a:p>
          <a:p>
            <a:r>
              <a:rPr lang="en-GB" dirty="0" smtClean="0"/>
              <a:t>The stack has now unwound to the point that f1 was invoked (in main). This call is inside a try{ } block, so the exception handling code looks to see if there is a matching catch{} block. It locates the block for class</a:t>
            </a:r>
            <a:r>
              <a:rPr lang="en-GB" baseline="0" dirty="0" smtClean="0"/>
              <a:t> Exception</a:t>
            </a:r>
            <a:r>
              <a:rPr lang="en-GB" dirty="0" smtClean="0"/>
              <a:t>, which is the ultimate base class for all exception types, so the thrown exception matches the "is a type of" test. Control is therefore transferred to this catch{} block and the stack unwinding process is now complete. The catch{} block simply displays the exception's error message information on the console. The code following the catch{} block then executes, which means that main returns as normal. You can therefore see that f2 was not executed.</a:t>
            </a:r>
          </a:p>
        </p:txBody>
      </p:sp>
      <p:sp>
        <p:nvSpPr>
          <p:cNvPr id="2" name="Slide Number Placeholder 1"/>
          <p:cNvSpPr>
            <a:spLocks noGrp="1"/>
          </p:cNvSpPr>
          <p:nvPr>
            <p:ph type="sldNum" sz="quarter" idx="10"/>
          </p:nvPr>
        </p:nvSpPr>
        <p:spPr/>
        <p:txBody>
          <a:bodyPr/>
          <a:lstStyle/>
          <a:p>
            <a:fld id="{548901C6-1DA1-FB44-ABEE-06A0FEB7738E}" type="slidenum">
              <a:rPr lang="en-GB" smtClean="0"/>
              <a:pPr/>
              <a:t>56</a:t>
            </a:fld>
            <a:endParaRPr lang="en-GB"/>
          </a:p>
        </p:txBody>
      </p:sp>
    </p:spTree>
    <p:extLst>
      <p:ext uri="{BB962C8B-B14F-4D97-AF65-F5344CB8AC3E}">
        <p14:creationId xmlns:p14="http://schemas.microsoft.com/office/powerpoint/2010/main" val="37720644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r>
              <a:rPr lang="en-GB" dirty="0" smtClean="0"/>
              <a:t>In this example, you can see that the developer of the Task class has anticipated that someone might call the method f3 and pass in the value zero. They have therefore encapsulated the division operation within a try{} catch{} block to catch any divide by zero exceptions. Let's examine the flow of execution when 0 is passed in:</a:t>
            </a:r>
          </a:p>
          <a:p>
            <a:r>
              <a:rPr lang="en-GB" dirty="0" smtClean="0"/>
              <a:t>Main calls Task.f1, passing in zero.</a:t>
            </a:r>
          </a:p>
          <a:p>
            <a:r>
              <a:rPr lang="en-GB" dirty="0" smtClean="0"/>
              <a:t>Task.f1 calls Task.f3, passing the value 0 through in the a parameter.</a:t>
            </a:r>
          </a:p>
          <a:p>
            <a:r>
              <a:rPr lang="en-GB" dirty="0" smtClean="0"/>
              <a:t>Task.f3 attempts to perform its division operation, and an </a:t>
            </a:r>
            <a:r>
              <a:rPr lang="en-GB" dirty="0" err="1" smtClean="0"/>
              <a:t>ArithmeticException</a:t>
            </a:r>
            <a:r>
              <a:rPr lang="en-GB" dirty="0" smtClean="0"/>
              <a:t> is thrown by the internals of the runtime.</a:t>
            </a:r>
          </a:p>
          <a:p>
            <a:r>
              <a:rPr lang="en-GB" dirty="0" smtClean="0"/>
              <a:t>The stack begins to unwind. As the code in f3 is inside a try{} block, the JVM looks to see if there is a matching catch{} block. There is, which means that control passed to the catch{} block. The code marked with ... in f3 doesn't execute.</a:t>
            </a:r>
          </a:p>
          <a:p>
            <a:r>
              <a:rPr lang="en-GB" dirty="0" smtClean="0"/>
              <a:t>As the exception has been caught in f3, the method f3 returns as normal to f1. Method f4 then executes as normal and, assuming that no exception is generated, control is returned to f1 as normal. f1 then returns to Main and f2 executes. Again, assuming that no exception is thrown in f2, control returns to main as normal. As no exception was thrown, without being caught, by the methods f1 and f2 (and the methods they called in turn) the catch{} block is skipped, and main returns as normal.</a:t>
            </a:r>
          </a:p>
        </p:txBody>
      </p:sp>
      <p:sp>
        <p:nvSpPr>
          <p:cNvPr id="2" name="Slide Number Placeholder 1"/>
          <p:cNvSpPr>
            <a:spLocks noGrp="1"/>
          </p:cNvSpPr>
          <p:nvPr>
            <p:ph type="sldNum" sz="quarter" idx="10"/>
          </p:nvPr>
        </p:nvSpPr>
        <p:spPr/>
        <p:txBody>
          <a:bodyPr/>
          <a:lstStyle/>
          <a:p>
            <a:fld id="{548901C6-1DA1-FB44-ABEE-06A0FEB7738E}" type="slidenum">
              <a:rPr lang="en-GB" smtClean="0"/>
              <a:pPr/>
              <a:t>57</a:t>
            </a:fld>
            <a:endParaRPr lang="en-GB"/>
          </a:p>
        </p:txBody>
      </p:sp>
    </p:spTree>
    <p:extLst>
      <p:ext uri="{BB962C8B-B14F-4D97-AF65-F5344CB8AC3E}">
        <p14:creationId xmlns:p14="http://schemas.microsoft.com/office/powerpoint/2010/main" val="2024006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p:spPr>
        <p:txBody>
          <a:bodyPr/>
          <a:lstStyle/>
          <a:p>
            <a:r>
              <a:rPr lang="en-GB" dirty="0" smtClean="0"/>
              <a:t>This example highlights the use of finally to force the execution of code, no matter whether an exception is thrown or not. As ever, main calls Task.f1, passing in the value zero. f1 calls f3, passing the value zero through. f3 attempts to perform the division, but the runtime throws the </a:t>
            </a:r>
            <a:r>
              <a:rPr lang="en-GB" dirty="0" err="1" smtClean="0"/>
              <a:t>ArithmeticException</a:t>
            </a:r>
            <a:r>
              <a:rPr lang="en-GB" dirty="0" smtClean="0"/>
              <a:t>. The JVM starts to unwind the stack and locates the finally{} block that follows the try{} block in which the division was performed. It therefore executes the code inside the finally block and displays BBB to the console.</a:t>
            </a:r>
          </a:p>
          <a:p>
            <a:r>
              <a:rPr lang="en-GB" dirty="0" smtClean="0"/>
              <a:t>At this point the JVM is still looking for a catch{} block to handle the exception; remember the finally{} block forces execution of code and doesn't handle exceptions. The stack is therefore unwound until the catch{} block is located in main, where the exception's message is written to the console.</a:t>
            </a:r>
          </a:p>
          <a:p>
            <a:r>
              <a:rPr lang="en-GB" dirty="0" smtClean="0"/>
              <a:t>In this example, you will note that the code that writes AAA and CCC to the console isn't executed if an exception is thrown by the division operation (nor is the code in f4 or f2).</a:t>
            </a:r>
          </a:p>
          <a:p>
            <a:r>
              <a:rPr lang="en-GB" dirty="0" smtClean="0"/>
              <a:t>You can therefore see the benefit of the try/finally construct when you need to ensure that certain code is always executed. This is particularly important for ensuring the database connections and file streams are always closed.</a:t>
            </a:r>
          </a:p>
          <a:p>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58</a:t>
            </a:fld>
            <a:endParaRPr lang="en-GB"/>
          </a:p>
        </p:txBody>
      </p:sp>
    </p:spTree>
    <p:extLst>
      <p:ext uri="{BB962C8B-B14F-4D97-AF65-F5344CB8AC3E}">
        <p14:creationId xmlns:p14="http://schemas.microsoft.com/office/powerpoint/2010/main" val="3182864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endParaRPr lang="en-US"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40</a:t>
            </a:fld>
            <a:endParaRPr lang="en-GB"/>
          </a:p>
        </p:txBody>
      </p:sp>
    </p:spTree>
    <p:extLst>
      <p:ext uri="{BB962C8B-B14F-4D97-AF65-F5344CB8AC3E}">
        <p14:creationId xmlns:p14="http://schemas.microsoft.com/office/powerpoint/2010/main" val="1259513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r>
              <a:rPr lang="en-GB" dirty="0" smtClean="0"/>
              <a:t>There will be times when you will want to throw exceptions yourself. For example, you might be writing a method that takes an object reference as a parameter. Your code might reasonably expect this reference to be set to a valid object, rather than be null. Consequently, you could test it to see whether it is null and if it is you would then throw an </a:t>
            </a:r>
            <a:r>
              <a:rPr lang="en-GB" dirty="0" err="1" smtClean="0"/>
              <a:t>IllegalArgumentException</a:t>
            </a:r>
            <a:r>
              <a:rPr lang="en-GB" dirty="0" smtClean="0"/>
              <a:t>, as shown in the example above.</a:t>
            </a:r>
          </a:p>
          <a:p>
            <a:r>
              <a:rPr lang="en-GB" dirty="0" smtClean="0"/>
              <a:t>Most exceptions provide a set of overloaded constructors through which you can provide additional information. In the example above, the exception let's you specify the parameter name and a helpful message.</a:t>
            </a:r>
          </a:p>
          <a:p>
            <a:r>
              <a:rPr lang="en-GB" dirty="0" smtClean="0"/>
              <a:t>You can also re-throw exceptions that you have caught. This allows you to perform some clean up code in response to the exception but then propagate the exception back up the call stack. To re-throw the exception you simply use the throw keyword by itself. </a:t>
            </a:r>
            <a:br>
              <a:rPr lang="en-GB" dirty="0" smtClean="0"/>
            </a:br>
            <a:r>
              <a:rPr lang="en-GB" dirty="0" smtClean="0"/>
              <a:t>This type of throw statement preserves the original exception, including the originating stack trace. </a:t>
            </a:r>
            <a:br>
              <a:rPr lang="en-GB" dirty="0" smtClean="0"/>
            </a:br>
            <a:r>
              <a:rPr lang="en-GB" dirty="0" smtClean="0"/>
              <a:t>Example – main calls ‘a’ which then calls ‘b’ which try(s) ‘c’. ‘c’ throws an exception and ‘b’ catch(</a:t>
            </a:r>
            <a:r>
              <a:rPr lang="en-GB" dirty="0" err="1" smtClean="0"/>
              <a:t>es</a:t>
            </a:r>
            <a:r>
              <a:rPr lang="en-GB" dirty="0" smtClean="0"/>
              <a:t>) and partially cleans up. ‘b’ then re-throws. main catch(</a:t>
            </a:r>
            <a:r>
              <a:rPr lang="en-GB" dirty="0" err="1" smtClean="0"/>
              <a:t>es</a:t>
            </a:r>
            <a:r>
              <a:rPr lang="en-GB" dirty="0" smtClean="0"/>
              <a:t>) and runs </a:t>
            </a:r>
            <a:r>
              <a:rPr lang="en-GB" dirty="0" err="1" smtClean="0"/>
              <a:t>getStackTrace</a:t>
            </a:r>
            <a:r>
              <a:rPr lang="en-GB" dirty="0" smtClean="0"/>
              <a:t>() which will report that ‘c’ threw the exception (not ‘b’) and that ‘c’ was called by ‘b’, called by ‘a’, called by main.</a:t>
            </a:r>
          </a:p>
          <a:p>
            <a:r>
              <a:rPr lang="en-GB" dirty="0" smtClean="0"/>
              <a:t>It should be noted that many of the exception classes also support overloaded constructors that let you pass in an inner exception. An example of when you might use this is in a Data Access Layer component (one that talks to a database), where you want to encapsulate the low level exception inside a custom exception that you are developing.</a:t>
            </a:r>
          </a:p>
        </p:txBody>
      </p:sp>
      <p:sp>
        <p:nvSpPr>
          <p:cNvPr id="2" name="Slide Number Placeholder 1"/>
          <p:cNvSpPr>
            <a:spLocks noGrp="1"/>
          </p:cNvSpPr>
          <p:nvPr>
            <p:ph type="sldNum" sz="quarter" idx="10"/>
          </p:nvPr>
        </p:nvSpPr>
        <p:spPr/>
        <p:txBody>
          <a:bodyPr/>
          <a:lstStyle/>
          <a:p>
            <a:fld id="{548901C6-1DA1-FB44-ABEE-06A0FEB7738E}" type="slidenum">
              <a:rPr lang="en-GB" smtClean="0"/>
              <a:pPr/>
              <a:t>59</a:t>
            </a:fld>
            <a:endParaRPr lang="en-GB"/>
          </a:p>
        </p:txBody>
      </p:sp>
    </p:spTree>
    <p:extLst>
      <p:ext uri="{BB962C8B-B14F-4D97-AF65-F5344CB8AC3E}">
        <p14:creationId xmlns:p14="http://schemas.microsoft.com/office/powerpoint/2010/main" val="2074597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b="1" dirty="0" smtClean="0">
                <a:latin typeface="Arial" charset="0"/>
              </a:rPr>
              <a:t>Closing Resources</a:t>
            </a:r>
          </a:p>
          <a:p>
            <a:pPr eaLnBrk="1" hangingPunct="1"/>
            <a:endParaRPr lang="en-US" dirty="0" smtClean="0">
              <a:latin typeface="Arial" charset="0"/>
            </a:endParaRPr>
          </a:p>
          <a:p>
            <a:pPr eaLnBrk="1" hangingPunct="1"/>
            <a:r>
              <a:rPr lang="en-US" dirty="0" smtClean="0"/>
              <a:t>If you open resources, such as files or database connections, you must close them when they are no longer needed.  Attempting to close these resources inside a try block can be problematic because you can end up skipping the close operation. A finally block always runs regardless of whether or not an error occurred during the execution of the try block. </a:t>
            </a:r>
          </a:p>
          <a:p>
            <a:pPr eaLnBrk="1" hangingPunct="1"/>
            <a:r>
              <a:rPr lang="en-US" dirty="0" smtClean="0"/>
              <a:t>If control jumps to a catch block, the finally block will execute after the catch block.</a:t>
            </a:r>
          </a:p>
          <a:p>
            <a:pPr eaLnBrk="1" hangingPunct="1"/>
            <a:endParaRPr lang="en-US" dirty="0" smtClean="0"/>
          </a:p>
          <a:p>
            <a:pPr eaLnBrk="1" hangingPunct="1"/>
            <a:r>
              <a:rPr lang="en-US" dirty="0" smtClean="0"/>
              <a:t>Sometimes the operation that you want to perform in your finally block may itself cause an Exception to be generated. In that case, you may be required to nest a try-catch inside of a finally block. You may also nest a try-catch inside of try and catch blocks.</a:t>
            </a:r>
          </a:p>
          <a:p>
            <a:pPr eaLnBrk="1" hangingPunct="1"/>
            <a:endParaRPr lang="en-US" dirty="0" smtClean="0">
              <a:latin typeface="Arial" charset="0"/>
            </a:endParaRPr>
          </a:p>
          <a:p>
            <a:pPr eaLnBrk="1" hangingPunct="1"/>
            <a:r>
              <a:rPr lang="en-US" dirty="0" smtClean="0">
                <a:latin typeface="Arial" charset="0"/>
              </a:rPr>
              <a:t>However, read on…</a:t>
            </a:r>
          </a:p>
          <a:p>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60</a:t>
            </a:fld>
            <a:endParaRPr lang="en-GB"/>
          </a:p>
        </p:txBody>
      </p:sp>
    </p:spTree>
    <p:extLst>
      <p:ext uri="{BB962C8B-B14F-4D97-AF65-F5344CB8AC3E}">
        <p14:creationId xmlns:p14="http://schemas.microsoft.com/office/powerpoint/2010/main" val="3338790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b="1" dirty="0" smtClean="0">
                <a:latin typeface="Arial" charset="0"/>
              </a:rPr>
              <a:t>Closeable Resources</a:t>
            </a:r>
          </a:p>
          <a:p>
            <a:pPr eaLnBrk="1" hangingPunct="1"/>
            <a:endParaRPr lang="en-US" dirty="0" smtClean="0">
              <a:latin typeface="Arial" charset="0"/>
            </a:endParaRPr>
          </a:p>
          <a:p>
            <a:pPr eaLnBrk="1" hangingPunct="1"/>
            <a:r>
              <a:rPr lang="en-US" dirty="0" smtClean="0"/>
              <a:t>The try-with-resources statement can eliminate the need for a lengthy finally block. Resources opened using the try-with-resources statement are always closed. Any class that implements the </a:t>
            </a:r>
            <a:r>
              <a:rPr lang="en-US" dirty="0" err="1" smtClean="0"/>
              <a:t>java.lang.AutoCloseable</a:t>
            </a:r>
            <a:r>
              <a:rPr lang="en-US" dirty="0" smtClean="0"/>
              <a:t> interface (implementing interfaces will be covered shortly but basically think it probably has a close() method) can be used as a resource. If a resource should be </a:t>
            </a:r>
            <a:r>
              <a:rPr lang="en-US" dirty="0" err="1" smtClean="0"/>
              <a:t>autoclosed</a:t>
            </a:r>
            <a:r>
              <a:rPr lang="en-US" dirty="0" smtClean="0"/>
              <a:t>, its reference must be declared within the try statement’s parentheses.</a:t>
            </a:r>
          </a:p>
          <a:p>
            <a:pPr eaLnBrk="1" hangingPunct="1"/>
            <a:endParaRPr lang="en-US" dirty="0" smtClean="0"/>
          </a:p>
          <a:p>
            <a:pPr eaLnBrk="1" hangingPunct="1"/>
            <a:r>
              <a:rPr lang="en-US" dirty="0" smtClean="0"/>
              <a:t>Multiple resources can be opened if they are separated by semicolons. If you open multiple resources, they will be closed in the opposite order in which you opened them.</a:t>
            </a:r>
          </a:p>
          <a:p>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61</a:t>
            </a:fld>
            <a:endParaRPr lang="en-GB"/>
          </a:p>
        </p:txBody>
      </p:sp>
    </p:spTree>
    <p:extLst>
      <p:ext uri="{BB962C8B-B14F-4D97-AF65-F5344CB8AC3E}">
        <p14:creationId xmlns:p14="http://schemas.microsoft.com/office/powerpoint/2010/main" val="3658605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b="1" dirty="0" smtClean="0">
                <a:latin typeface="Arial" charset="0"/>
              </a:rPr>
              <a:t>Resource Exceptions</a:t>
            </a:r>
          </a:p>
          <a:p>
            <a:pPr eaLnBrk="1" hangingPunct="1"/>
            <a:r>
              <a:rPr lang="en-US" dirty="0" smtClean="0"/>
              <a:t>If an exception occurs while creating the </a:t>
            </a:r>
            <a:r>
              <a:rPr lang="en-US" dirty="0" err="1" smtClean="0"/>
              <a:t>AutoCloseable</a:t>
            </a:r>
            <a:r>
              <a:rPr lang="en-US" dirty="0" smtClean="0"/>
              <a:t> resource, control will immediately jump to a catch block.</a:t>
            </a:r>
          </a:p>
          <a:p>
            <a:pPr eaLnBrk="1" hangingPunct="1"/>
            <a:r>
              <a:rPr lang="en-US" dirty="0" smtClean="0"/>
              <a:t>If an exception occurs in the body of the try block, all resources will be closed </a:t>
            </a:r>
            <a:r>
              <a:rPr lang="en-US" i="1" dirty="0" smtClean="0"/>
              <a:t>before</a:t>
            </a:r>
            <a:r>
              <a:rPr lang="en-US" dirty="0" smtClean="0"/>
              <a:t> the catch block runs. If an exception is generated while closing the resources, it will be suppressed.</a:t>
            </a:r>
          </a:p>
          <a:p>
            <a:pPr eaLnBrk="1" hangingPunct="1"/>
            <a:r>
              <a:rPr lang="en-US" dirty="0" smtClean="0"/>
              <a:t>If the try block executes with no exceptions, but an exception is generated during the closing of a resource, control will jump to a catch block.</a:t>
            </a:r>
          </a:p>
          <a:p>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62</a:t>
            </a:fld>
            <a:endParaRPr lang="en-GB"/>
          </a:p>
        </p:txBody>
      </p:sp>
    </p:spTree>
    <p:extLst>
      <p:ext uri="{BB962C8B-B14F-4D97-AF65-F5344CB8AC3E}">
        <p14:creationId xmlns:p14="http://schemas.microsoft.com/office/powerpoint/2010/main" val="39324585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endParaRPr lang="en-GB" b="0" dirty="0"/>
          </a:p>
        </p:txBody>
      </p:sp>
      <p:sp>
        <p:nvSpPr>
          <p:cNvPr id="4" name="Slide Number Placeholder 3"/>
          <p:cNvSpPr>
            <a:spLocks noGrp="1"/>
          </p:cNvSpPr>
          <p:nvPr>
            <p:ph type="sldNum" sz="quarter" idx="10"/>
          </p:nvPr>
        </p:nvSpPr>
        <p:spPr/>
        <p:txBody>
          <a:bodyPr/>
          <a:lstStyle/>
          <a:p>
            <a:fld id="{548901C6-1DA1-FB44-ABEE-06A0FEB7738E}" type="slidenum">
              <a:rPr lang="en-GB" smtClean="0"/>
              <a:t>63</a:t>
            </a:fld>
            <a:endParaRPr lang="en-GB"/>
          </a:p>
        </p:txBody>
      </p:sp>
    </p:spTree>
    <p:extLst>
      <p:ext uri="{BB962C8B-B14F-4D97-AF65-F5344CB8AC3E}">
        <p14:creationId xmlns:p14="http://schemas.microsoft.com/office/powerpoint/2010/main" val="2108083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r>
              <a:rPr kumimoji="0" lang="en-US" sz="1100" b="0" i="0" u="none" strike="noStrike" kern="1200" cap="none" spc="0" normalizeH="0" baseline="0" noProof="0" dirty="0" smtClean="0">
                <a:ln>
                  <a:noFill/>
                </a:ln>
                <a:solidFill>
                  <a:srgbClr val="000000"/>
                </a:solidFill>
                <a:effectLst/>
                <a:uLnTx/>
                <a:uFillTx/>
                <a:latin typeface="Arial" charset="0"/>
                <a:cs typeface="+mn-cs"/>
              </a:rPr>
              <a:t>You might have produced this error whilst working on some of the course’s labs. A common coding error when using an array – out by one! Arrays are zero based (the first element is accessed as index value 0), so in an array like the one above that has seven elements, the last element is actually ages[6].</a:t>
            </a:r>
          </a:p>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r>
              <a:rPr kumimoji="0" lang="en-US" sz="1100" b="0" i="0" u="none" strike="noStrike" kern="1200" cap="none" spc="0" normalizeH="0" baseline="0" noProof="0" dirty="0" smtClean="0">
                <a:ln>
                  <a:noFill/>
                </a:ln>
                <a:solidFill>
                  <a:srgbClr val="000000"/>
                </a:solidFill>
                <a:effectLst/>
                <a:uLnTx/>
                <a:uFillTx/>
                <a:latin typeface="Arial" charset="0"/>
                <a:cs typeface="+mn-cs"/>
              </a:rPr>
              <a:t>ages[7] tries to access an element that does not exist and Java responds to this coding mistake by printing the text shown in the console. </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41</a:t>
            </a:fld>
            <a:endParaRPr lang="en-GB"/>
          </a:p>
        </p:txBody>
      </p:sp>
    </p:spTree>
    <p:extLst>
      <p:ext uri="{BB962C8B-B14F-4D97-AF65-F5344CB8AC3E}">
        <p14:creationId xmlns:p14="http://schemas.microsoft.com/office/powerpoint/2010/main" val="1194034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42</a:t>
            </a:fld>
            <a:endParaRPr lang="en-GB"/>
          </a:p>
        </p:txBody>
      </p:sp>
    </p:spTree>
    <p:extLst>
      <p:ext uri="{BB962C8B-B14F-4D97-AF65-F5344CB8AC3E}">
        <p14:creationId xmlns:p14="http://schemas.microsoft.com/office/powerpoint/2010/main" val="197569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dirty="0" smtClean="0"/>
              <a:t>There are two types that extend </a:t>
            </a:r>
            <a:r>
              <a:rPr lang="en-GB" dirty="0" err="1" smtClean="0"/>
              <a:t>Throwable</a:t>
            </a:r>
            <a:r>
              <a:rPr lang="en-GB" dirty="0" smtClean="0"/>
              <a:t>: class Error</a:t>
            </a:r>
            <a:r>
              <a:rPr lang="en-GB" baseline="0" dirty="0" smtClean="0"/>
              <a:t> and class Exception.</a:t>
            </a:r>
          </a:p>
          <a:p>
            <a:r>
              <a:rPr lang="en-GB" baseline="0" dirty="0" smtClean="0"/>
              <a:t>Errors are unrecoverable, abnormal situations. The compiler can’t and doesn’t check for whether you are ‘handling’ them. Most programs would never contain a catch(Error e) clause.</a:t>
            </a:r>
            <a:br>
              <a:rPr lang="en-GB" baseline="0" dirty="0" smtClean="0"/>
            </a:br>
            <a:r>
              <a:rPr lang="en-GB" baseline="0" dirty="0" smtClean="0"/>
              <a:t>There are two sorts of Exceptions: checked and unchecked.</a:t>
            </a:r>
            <a:br>
              <a:rPr lang="en-GB" baseline="0" dirty="0" smtClean="0"/>
            </a:br>
            <a:r>
              <a:rPr lang="en-GB" baseline="0" dirty="0" smtClean="0"/>
              <a:t>The compiler is able to and does confirm that you are addressing the handling of checked exceptions.</a:t>
            </a:r>
            <a:br>
              <a:rPr lang="en-GB" baseline="0" dirty="0" smtClean="0"/>
            </a:br>
            <a:r>
              <a:rPr lang="en-GB" baseline="0" dirty="0" smtClean="0"/>
              <a:t>It knows which exception types are ‘checked exceptions’ and your code does not compile without a catch of them.</a:t>
            </a:r>
            <a:br>
              <a:rPr lang="en-GB" baseline="0" dirty="0" smtClean="0"/>
            </a:br>
            <a:r>
              <a:rPr lang="en-GB" baseline="0" dirty="0" smtClean="0"/>
              <a:t>But there is a slightly confusing definition that can ‘throw’ people at first.</a:t>
            </a:r>
            <a:br>
              <a:rPr lang="en-GB" baseline="0" dirty="0" smtClean="0"/>
            </a:br>
            <a:r>
              <a:rPr lang="en-GB" baseline="0" dirty="0" smtClean="0"/>
              <a:t>There is a class called </a:t>
            </a:r>
            <a:r>
              <a:rPr lang="en-GB" baseline="0" dirty="0" err="1" smtClean="0"/>
              <a:t>RuntimeException</a:t>
            </a:r>
            <a:r>
              <a:rPr lang="en-GB" baseline="0" dirty="0" smtClean="0"/>
              <a:t>. Anything that derives from it, whether written as part of the framework (like </a:t>
            </a:r>
            <a:r>
              <a:rPr lang="en-GB" baseline="0" dirty="0" err="1" smtClean="0"/>
              <a:t>ArrayIndexOutOfBoundsException</a:t>
            </a:r>
            <a:r>
              <a:rPr lang="en-GB" baseline="0" dirty="0" smtClean="0"/>
              <a:t>) or by you, is an unchecked exception. You don’t catch them, they are avoidable. You pick them up in your testing and then go and improve your code.</a:t>
            </a:r>
            <a:br>
              <a:rPr lang="en-GB" baseline="0" dirty="0" smtClean="0"/>
            </a:br>
            <a:r>
              <a:rPr lang="en-GB" baseline="0" dirty="0" err="1" smtClean="0"/>
              <a:t>CheckedExceptions</a:t>
            </a:r>
            <a:r>
              <a:rPr lang="en-GB" baseline="0" dirty="0" smtClean="0"/>
              <a:t> (like </a:t>
            </a:r>
            <a:r>
              <a:rPr lang="en-GB" baseline="0" dirty="0" err="1" smtClean="0"/>
              <a:t>IOException</a:t>
            </a:r>
            <a:r>
              <a:rPr lang="en-GB" baseline="0" dirty="0" smtClean="0"/>
              <a:t>, </a:t>
            </a:r>
            <a:r>
              <a:rPr lang="en-GB" baseline="0" dirty="0" err="1" smtClean="0"/>
              <a:t>SQLException</a:t>
            </a:r>
            <a:r>
              <a:rPr lang="en-GB" baseline="0" dirty="0" smtClean="0"/>
              <a:t> etc.) are all classes which derive from Exception, but DO NOT derive from </a:t>
            </a:r>
            <a:r>
              <a:rPr lang="en-GB" baseline="0" dirty="0" err="1" smtClean="0"/>
              <a:t>RuntimeException</a:t>
            </a:r>
            <a:r>
              <a:rPr lang="en-GB" baseline="0" dirty="0" smtClean="0"/>
              <a:t>.</a:t>
            </a:r>
            <a:br>
              <a:rPr lang="en-GB" baseline="0" dirty="0" smtClean="0"/>
            </a:br>
            <a:r>
              <a:rPr lang="en-GB" baseline="0" dirty="0" smtClean="0"/>
              <a:t>What often throws people is that there is no class called </a:t>
            </a:r>
            <a:r>
              <a:rPr lang="en-GB" baseline="0" dirty="0" err="1" smtClean="0"/>
              <a:t>CheckedException</a:t>
            </a:r>
            <a:r>
              <a:rPr lang="en-GB" baseline="0" dirty="0" smtClean="0"/>
              <a:t>!</a:t>
            </a:r>
          </a:p>
          <a:p>
            <a:r>
              <a:rPr lang="en-GB" baseline="0" dirty="0" smtClean="0"/>
              <a:t>‘Potential’ checked exceptions can be observed by the compiler and it ensures you have coded to deal with them.</a:t>
            </a:r>
            <a:br>
              <a:rPr lang="en-GB" baseline="0" dirty="0" smtClean="0"/>
            </a:br>
            <a:r>
              <a:rPr lang="en-GB" baseline="0" dirty="0" smtClean="0"/>
              <a:t>Also remember that although some exception types derive from </a:t>
            </a:r>
            <a:r>
              <a:rPr lang="en-GB" baseline="0" dirty="0" err="1" smtClean="0"/>
              <a:t>RuntimeException</a:t>
            </a:r>
            <a:r>
              <a:rPr lang="en-GB" baseline="0" dirty="0" smtClean="0"/>
              <a:t> and some don’t that they all happen </a:t>
            </a:r>
            <a:r>
              <a:rPr lang="en-GB" b="1" baseline="0" dirty="0" smtClean="0"/>
              <a:t>at Runtime</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43</a:t>
            </a:fld>
            <a:endParaRPr lang="en-GB"/>
          </a:p>
        </p:txBody>
      </p:sp>
    </p:spTree>
    <p:extLst>
      <p:ext uri="{BB962C8B-B14F-4D97-AF65-F5344CB8AC3E}">
        <p14:creationId xmlns:p14="http://schemas.microsoft.com/office/powerpoint/2010/main" val="4265225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44</a:t>
            </a:fld>
            <a:endParaRPr lang="en-GB"/>
          </a:p>
        </p:txBody>
      </p:sp>
    </p:spTree>
    <p:extLst>
      <p:ext uri="{BB962C8B-B14F-4D97-AF65-F5344CB8AC3E}">
        <p14:creationId xmlns:p14="http://schemas.microsoft.com/office/powerpoint/2010/main" val="2175548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r>
              <a:rPr kumimoji="0" lang="en-US" sz="1100" b="0" i="0" u="none" strike="noStrike" kern="1200" cap="none" spc="0" normalizeH="0" baseline="0" noProof="0" dirty="0" smtClean="0">
                <a:ln>
                  <a:noFill/>
                </a:ln>
                <a:solidFill>
                  <a:srgbClr val="000000"/>
                </a:solidFill>
                <a:effectLst/>
                <a:uLnTx/>
                <a:uFillTx/>
                <a:latin typeface="Arial" charset="0"/>
                <a:cs typeface="+mn-cs"/>
              </a:rPr>
              <a:t>Here is a similar example, except this time the code that creates the array and tries to assign a value to a nonexistent element has been moved to a different method. The error message in the console is almost identical to the previous example, but this time both the methods </a:t>
            </a:r>
            <a:r>
              <a:rPr kumimoji="0" lang="en-US" sz="1100" b="0" i="0" u="none" strike="noStrike" kern="1200" cap="none" spc="0" normalizeH="0" baseline="0" noProof="0" dirty="0" smtClean="0">
                <a:ln>
                  <a:noFill/>
                </a:ln>
                <a:solidFill>
                  <a:srgbClr val="000000"/>
                </a:solidFill>
                <a:effectLst/>
                <a:uLnTx/>
                <a:uFillTx/>
              </a:rPr>
              <a:t>main() and </a:t>
            </a:r>
            <a:r>
              <a:rPr kumimoji="0" lang="en-US" sz="1100" b="0" i="0" u="none" strike="noStrike" kern="1200" cap="none" spc="0" normalizeH="0" baseline="0" noProof="0" dirty="0" err="1" smtClean="0">
                <a:ln>
                  <a:noFill/>
                </a:ln>
                <a:solidFill>
                  <a:srgbClr val="000000"/>
                </a:solidFill>
                <a:effectLst/>
                <a:uLnTx/>
                <a:uFillTx/>
              </a:rPr>
              <a:t>processAges</a:t>
            </a:r>
            <a:r>
              <a:rPr kumimoji="0" lang="en-US" sz="1100" b="0" i="0" u="none" strike="noStrike" kern="1200" cap="none" spc="0" normalizeH="0" baseline="0" noProof="0" dirty="0" smtClean="0">
                <a:ln>
                  <a:noFill/>
                </a:ln>
                <a:solidFill>
                  <a:srgbClr val="000000"/>
                </a:solidFill>
                <a:effectLst/>
                <a:uLnTx/>
                <a:uFillTx/>
              </a:rPr>
              <a:t>() are listed.</a:t>
            </a:r>
          </a:p>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endParaRPr kumimoji="0" lang="en-US" sz="1100" b="0" i="0" u="none" strike="noStrike" kern="1200" cap="none" spc="0" normalizeH="0" baseline="0" noProof="0" dirty="0" smtClean="0">
              <a:ln>
                <a:noFill/>
              </a:ln>
              <a:solidFill>
                <a:srgbClr val="000000"/>
              </a:solidFill>
              <a:effectLst/>
              <a:uLnTx/>
              <a:uFillTx/>
            </a:endParaRPr>
          </a:p>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r>
              <a:rPr kumimoji="0" lang="en-US" sz="1100" b="0" i="0" u="none" strike="noStrike" kern="1200" cap="none" spc="0" normalizeH="0" baseline="0" noProof="0" dirty="0" smtClean="0">
                <a:ln>
                  <a:noFill/>
                </a:ln>
                <a:solidFill>
                  <a:srgbClr val="000000"/>
                </a:solidFill>
                <a:effectLst/>
                <a:uLnTx/>
                <a:uFillTx/>
              </a:rPr>
              <a:t>Exception in thread "main" </a:t>
            </a:r>
            <a:r>
              <a:rPr kumimoji="0" lang="en-US" sz="1100" b="0" i="0" u="none" strike="noStrike" kern="1200" cap="none" spc="0" normalizeH="0" baseline="0" noProof="0" dirty="0" err="1" smtClean="0">
                <a:ln>
                  <a:noFill/>
                </a:ln>
                <a:solidFill>
                  <a:srgbClr val="000000"/>
                </a:solidFill>
                <a:effectLst/>
                <a:uLnTx/>
                <a:uFillTx/>
              </a:rPr>
              <a:t>java.lang.ArrayIndexOutOfBoundsException</a:t>
            </a:r>
            <a:r>
              <a:rPr kumimoji="0" lang="en-US" sz="1100" b="0" i="0" u="none" strike="noStrike" kern="1200" cap="none" spc="0" normalizeH="0" baseline="0" noProof="0" dirty="0" smtClean="0">
                <a:ln>
                  <a:noFill/>
                </a:ln>
                <a:solidFill>
                  <a:srgbClr val="000000"/>
                </a:solidFill>
                <a:effectLst/>
                <a:uLnTx/>
                <a:uFillTx/>
              </a:rPr>
              <a:t>: 7</a:t>
            </a:r>
          </a:p>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r>
              <a:rPr kumimoji="0" lang="en-US" sz="1100" b="0" i="0" u="none" strike="noStrike" kern="1200" cap="none" spc="0" normalizeH="0" baseline="0" noProof="0" dirty="0" smtClean="0">
                <a:ln>
                  <a:noFill/>
                </a:ln>
                <a:solidFill>
                  <a:srgbClr val="000000"/>
                </a:solidFill>
                <a:effectLst/>
                <a:uLnTx/>
                <a:uFillTx/>
              </a:rPr>
              <a:t>	at </a:t>
            </a:r>
            <a:r>
              <a:rPr kumimoji="0" lang="en-US" sz="1100" b="0" i="0" u="none" strike="noStrike" kern="1200" cap="none" spc="0" normalizeH="0" baseline="0" noProof="0" dirty="0" err="1" smtClean="0">
                <a:ln>
                  <a:noFill/>
                </a:ln>
                <a:solidFill>
                  <a:srgbClr val="000000"/>
                </a:solidFill>
                <a:effectLst/>
                <a:uLnTx/>
                <a:uFillTx/>
              </a:rPr>
              <a:t>TestError.processAges</a:t>
            </a:r>
            <a:r>
              <a:rPr kumimoji="0" lang="en-US" sz="1100" b="0" i="0" u="none" strike="noStrike" kern="1200" cap="none" spc="0" normalizeH="0" baseline="0" noProof="0" dirty="0" smtClean="0">
                <a:ln>
                  <a:noFill/>
                </a:ln>
                <a:solidFill>
                  <a:srgbClr val="000000"/>
                </a:solidFill>
                <a:effectLst/>
                <a:uLnTx/>
                <a:uFillTx/>
              </a:rPr>
              <a:t>(TestError.java:15)</a:t>
            </a:r>
          </a:p>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r>
              <a:rPr kumimoji="0" lang="en-US" sz="1100" b="0" i="0" u="none" strike="noStrike" kern="1200" cap="none" spc="0" normalizeH="0" baseline="0" noProof="0" dirty="0" smtClean="0">
                <a:ln>
                  <a:noFill/>
                </a:ln>
                <a:solidFill>
                  <a:srgbClr val="000000"/>
                </a:solidFill>
                <a:effectLst/>
                <a:uLnTx/>
                <a:uFillTx/>
              </a:rPr>
              <a:t>	at </a:t>
            </a:r>
            <a:r>
              <a:rPr kumimoji="0" lang="en-US" sz="1100" b="0" i="0" u="none" strike="noStrike" kern="1200" cap="none" spc="0" normalizeH="0" baseline="0" noProof="0" dirty="0" err="1" smtClean="0">
                <a:ln>
                  <a:noFill/>
                </a:ln>
                <a:solidFill>
                  <a:srgbClr val="000000"/>
                </a:solidFill>
                <a:effectLst/>
                <a:uLnTx/>
                <a:uFillTx/>
              </a:rPr>
              <a:t>TestError.main</a:t>
            </a:r>
            <a:r>
              <a:rPr kumimoji="0" lang="en-US" sz="1100" b="0" i="0" u="none" strike="noStrike" kern="1200" cap="none" spc="0" normalizeH="0" baseline="0" noProof="0" dirty="0" smtClean="0">
                <a:ln>
                  <a:noFill/>
                </a:ln>
                <a:solidFill>
                  <a:srgbClr val="000000"/>
                </a:solidFill>
                <a:effectLst/>
                <a:uLnTx/>
                <a:uFillTx/>
              </a:rPr>
              <a:t>(TestError.java:8)</a:t>
            </a:r>
          </a:p>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endParaRPr kumimoji="0" lang="en-US" sz="1100" b="0" i="0" u="none" strike="noStrike" kern="1200" cap="none" spc="0" normalizeH="0" baseline="0" noProof="0" dirty="0" smtClean="0">
              <a:ln>
                <a:noFill/>
              </a:ln>
              <a:solidFill>
                <a:srgbClr val="000000"/>
              </a:solidFill>
              <a:effectLst/>
              <a:uLnTx/>
              <a:uFillTx/>
              <a:latin typeface="Courier New" pitchFamily="49" charset="0"/>
              <a:cs typeface="Courier New" pitchFamily="49" charset="0"/>
            </a:endParaRPr>
          </a:p>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r>
              <a:rPr kumimoji="0" lang="en-US" sz="1100" b="0" i="0" u="none" strike="noStrike" kern="1200" cap="none" spc="0" normalizeH="0" baseline="0" noProof="0" dirty="0" smtClean="0">
                <a:ln>
                  <a:noFill/>
                </a:ln>
                <a:solidFill>
                  <a:srgbClr val="000000"/>
                </a:solidFill>
                <a:effectLst/>
                <a:uLnTx/>
                <a:uFillTx/>
                <a:latin typeface="Arial" charset="0"/>
                <a:cs typeface="+mn-cs"/>
              </a:rPr>
              <a:t>In this chapter, you will learn why that message is printed to the console. You also learn how you can catch or trap the message so that it is not printed to the console, and what other kinds of errors are reported by Java.</a:t>
            </a:r>
          </a:p>
          <a:p>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45</a:t>
            </a:fld>
            <a:endParaRPr lang="en-GB"/>
          </a:p>
        </p:txBody>
      </p:sp>
    </p:spTree>
    <p:extLst>
      <p:ext uri="{BB962C8B-B14F-4D97-AF65-F5344CB8AC3E}">
        <p14:creationId xmlns:p14="http://schemas.microsoft.com/office/powerpoint/2010/main" val="7259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r>
              <a:rPr lang="en-GB" dirty="0" smtClean="0"/>
              <a:t>The three mainstays of writing code that use exception handling are the try, catch and finally blocks. These work as follows:</a:t>
            </a:r>
          </a:p>
          <a:p>
            <a:r>
              <a:rPr lang="en-GB" b="1" dirty="0" smtClean="0"/>
              <a:t>try</a:t>
            </a:r>
          </a:p>
          <a:p>
            <a:r>
              <a:rPr lang="en-GB" dirty="0" smtClean="0"/>
              <a:t>The try block is where you write the code that is part of the normal flow of execution for the application. In the example, only</a:t>
            </a:r>
            <a:r>
              <a:rPr lang="en-GB" baseline="0" dirty="0" smtClean="0"/>
              <a:t> if </a:t>
            </a:r>
            <a:r>
              <a:rPr lang="en-GB" baseline="0" dirty="0" err="1" smtClean="0"/>
              <a:t>methodA</a:t>
            </a:r>
            <a:r>
              <a:rPr lang="en-GB" baseline="0" dirty="0" smtClean="0"/>
              <a:t>() completes successfully does </a:t>
            </a:r>
            <a:r>
              <a:rPr lang="en-GB" baseline="0" dirty="0" err="1" smtClean="0"/>
              <a:t>methodB</a:t>
            </a:r>
            <a:r>
              <a:rPr lang="en-GB" baseline="0" dirty="0" smtClean="0"/>
              <a:t>() get invoked.</a:t>
            </a:r>
            <a:endParaRPr lang="en-GB" dirty="0" smtClean="0"/>
          </a:p>
          <a:p>
            <a:r>
              <a:rPr lang="en-GB" b="1" dirty="0" smtClean="0"/>
              <a:t>catch</a:t>
            </a:r>
          </a:p>
          <a:p>
            <a:r>
              <a:rPr lang="en-GB" dirty="0" smtClean="0"/>
              <a:t>Following a try block you can have zero to many catch blocks. These contain statements that would be executed if an exception of the specified type is thrown (raised) by the code that is called in the try block. If you have more than one catch block they must be in a very specific order: the most derived exception type blocks must appear before their base class counterparts. This is because the exception handling code walks the blocks in sequence, looking for the first exception that matches according to the "is a type of" checking that we'll discus in the next chapter on inheritance. It is important to remember that only ONE of the exception handling blocks will ever be used.</a:t>
            </a:r>
          </a:p>
          <a:p>
            <a:r>
              <a:rPr lang="en-GB" b="1" dirty="0" smtClean="0"/>
              <a:t>finally</a:t>
            </a:r>
          </a:p>
          <a:p>
            <a:r>
              <a:rPr lang="en-GB" dirty="0" smtClean="0"/>
              <a:t>You can also optionally have a finally block. The code in this block will always execute, no matter whether an exception is thrown (and/or caught) or not.</a:t>
            </a:r>
          </a:p>
          <a:p>
            <a:r>
              <a:rPr lang="en-GB" dirty="0" smtClean="0"/>
              <a:t>The next three slides will demonstrate how this fits together and how exceptions alter the flow of execution of code.</a:t>
            </a:r>
            <a:endParaRPr lang="en-US"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46</a:t>
            </a:fld>
            <a:endParaRPr lang="en-GB"/>
          </a:p>
        </p:txBody>
      </p:sp>
    </p:spTree>
    <p:extLst>
      <p:ext uri="{BB962C8B-B14F-4D97-AF65-F5344CB8AC3E}">
        <p14:creationId xmlns:p14="http://schemas.microsoft.com/office/powerpoint/2010/main" val="524098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smtClean="0">
                <a:latin typeface="Arial" charset="0"/>
              </a:rPr>
              <a:t>The Benefits of </a:t>
            </a:r>
            <a:r>
              <a:rPr lang="en-US" b="1" dirty="0" smtClean="0">
                <a:latin typeface="Arial" charset="0"/>
                <a:cs typeface="Arial" charset="0"/>
              </a:rPr>
              <a:t>multi-</a:t>
            </a:r>
            <a:r>
              <a:rPr lang="en-US" b="1" dirty="0" smtClean="0">
                <a:latin typeface="Courier New" pitchFamily="49" charset="0"/>
                <a:cs typeface="Courier New" pitchFamily="49" charset="0"/>
              </a:rPr>
              <a:t>catch</a:t>
            </a:r>
          </a:p>
          <a:p>
            <a:pPr eaLnBrk="1" hangingPunct="1"/>
            <a:r>
              <a:rPr lang="en-US" dirty="0" smtClean="0"/>
              <a:t>Sometimes you want to perform the same action regardless of the exception being generated. The new multi-catch clause reduces the amount of code you must write, by eliminating the need for multiple catch clauses with the same behaviors.</a:t>
            </a:r>
          </a:p>
          <a:p>
            <a:pPr eaLnBrk="1" hangingPunct="1"/>
            <a:r>
              <a:rPr lang="en-US" dirty="0" smtClean="0"/>
              <a:t>Another benefit is that it makes it less likely that you will attempt to catch a generic exception. Catching Exception prevents you from noticing other types of exceptions that might be generated by code that you add later to a try block.</a:t>
            </a:r>
          </a:p>
          <a:p>
            <a:pPr eaLnBrk="1" hangingPunct="1"/>
            <a:r>
              <a:rPr lang="en-US" dirty="0" smtClean="0"/>
              <a:t>The type alternatives that are separated with vertical bars may not have an inheritance relationship. You may not list, for example, both a </a:t>
            </a:r>
            <a:r>
              <a:rPr lang="en-US" dirty="0" err="1" smtClean="0"/>
              <a:t>FileNotFoundException</a:t>
            </a:r>
            <a:r>
              <a:rPr lang="en-US" dirty="0" smtClean="0"/>
              <a:t> and an </a:t>
            </a:r>
            <a:r>
              <a:rPr lang="en-US" dirty="0" err="1" smtClean="0"/>
              <a:t>IOException</a:t>
            </a:r>
            <a:r>
              <a:rPr lang="en-US" dirty="0" smtClean="0"/>
              <a:t> in a multi-catch clause.</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47</a:t>
            </a:fld>
            <a:endParaRPr lang="en-GB"/>
          </a:p>
        </p:txBody>
      </p:sp>
    </p:spTree>
    <p:extLst>
      <p:ext uri="{BB962C8B-B14F-4D97-AF65-F5344CB8AC3E}">
        <p14:creationId xmlns:p14="http://schemas.microsoft.com/office/powerpoint/2010/main" val="32949349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NUL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135880" y="0"/>
            <a:ext cx="7056120" cy="6858000"/>
          </a:xfrm>
          <a:prstGeom prst="rect">
            <a:avLst/>
          </a:prstGeom>
        </p:spPr>
      </p:pic>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6"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
        <p:nvSpPr>
          <p:cNvPr id="10" name="Freeform 9">
            <a:extLst>
              <a:ext uri="{FF2B5EF4-FFF2-40B4-BE49-F238E27FC236}">
                <a16:creationId xmlns=""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smtClean="0"/>
              <a:t>CLICK TO EDIT MASTER TITLE STYLE</a:t>
            </a:r>
            <a:endParaRPr lang="en-GB" noProof="0" dirty="0"/>
          </a:p>
        </p:txBody>
      </p:sp>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22106750"/>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28947671"/>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smtClean="0"/>
              <a:t>CLICK TO EDIT </a:t>
            </a:r>
            <a:br>
              <a:rPr lang="en-US" noProof="0" dirty="0" smtClean="0"/>
            </a:br>
            <a:r>
              <a:rPr lang="en-US" noProof="0" dirty="0" smtClean="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16148498"/>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875020" y="0"/>
            <a:ext cx="6316980" cy="6858000"/>
          </a:xfrm>
          <a:prstGeom prst="rect">
            <a:avLst/>
          </a:prstGeom>
        </p:spPr>
      </p:pic>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6"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37711222"/>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smtClean="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596148475"/>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smtClean="0"/>
              <a:t>Click to edit instructions</a:t>
            </a:r>
            <a:endParaRPr lang="en-US" dirty="0"/>
          </a:p>
        </p:txBody>
      </p:sp>
    </p:spTree>
    <p:extLst>
      <p:ext uri="{BB962C8B-B14F-4D97-AF65-F5344CB8AC3E}">
        <p14:creationId xmlns:p14="http://schemas.microsoft.com/office/powerpoint/2010/main" val="3175680889"/>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8" name="Text Placeholder 2">
            <a:extLst>
              <a:ext uri="{FF2B5EF4-FFF2-40B4-BE49-F238E27FC236}">
                <a16:creationId xmlns=""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212588995"/>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7254240" y="0"/>
            <a:ext cx="4937760" cy="6858000"/>
          </a:xfrm>
          <a:prstGeom prst="rect">
            <a:avLst/>
          </a:prstGeom>
        </p:spPr>
      </p:pic>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6"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8"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smtClean="0"/>
              <a:t>Edit text</a:t>
            </a:r>
          </a:p>
        </p:txBody>
      </p:sp>
      <p:sp>
        <p:nvSpPr>
          <p:cNvPr id="7" name="Picture Placeholder 4">
            <a:extLst>
              <a:ext uri="{FF2B5EF4-FFF2-40B4-BE49-F238E27FC236}">
                <a16:creationId xmlns=""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5" name="Picture Placeholder 4">
            <a:extLst>
              <a:ext uri="{FF2B5EF4-FFF2-40B4-BE49-F238E27FC236}">
                <a16:creationId xmlns=""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smtClean="0"/>
              <a:t>Edit text</a:t>
            </a:r>
          </a:p>
        </p:txBody>
      </p:sp>
      <p:sp>
        <p:nvSpPr>
          <p:cNvPr id="10"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663440" y="0"/>
            <a:ext cx="7528560" cy="6858000"/>
          </a:xfrm>
          <a:prstGeom prst="rect">
            <a:avLst/>
          </a:prstGeom>
        </p:spPr>
      </p:pic>
      <p:sp>
        <p:nvSpPr>
          <p:cNvPr id="2"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smtClean="0"/>
              <a:t>THANK YOU</a:t>
            </a:r>
            <a:endParaRPr lang="en-GB" noProof="0" dirty="0"/>
          </a:p>
        </p:txBody>
      </p:sp>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90463" y="928670"/>
            <a:ext cx="11715792"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90459" y="357166"/>
            <a:ext cx="11715832"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0075718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397443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644640" y="15240"/>
            <a:ext cx="5547360" cy="6842760"/>
          </a:xfrm>
          <a:prstGeom prst="rect">
            <a:avLst/>
          </a:prstGeom>
        </p:spPr>
      </p:pic>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8"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smtClean="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42768793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108881" y="-11575"/>
            <a:ext cx="8079261" cy="6875362"/>
          </a:xfrm>
          <a:prstGeom prst="rect">
            <a:avLst/>
          </a:prstGeom>
        </p:spPr>
      </p:pic>
      <p:sp>
        <p:nvSpPr>
          <p:cNvPr id="17"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smtClean="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4045959733"/>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smtClean="0"/>
              <a:t>CLICK TO EDIT </a:t>
            </a:r>
            <a:br>
              <a:rPr lang="en-US" noProof="0" dirty="0" smtClean="0"/>
            </a:br>
            <a:r>
              <a:rPr lang="en-US" noProof="0" dirty="0" smtClean="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smtClean="0"/>
              <a:t>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reeform 12">
            <a:extLst>
              <a:ext uri="{FF2B5EF4-FFF2-40B4-BE49-F238E27FC236}">
                <a16:creationId xmlns=""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
        <p:nvSpPr>
          <p:cNvPr id="9"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a:extLst>
              <a:ext uri="{FF2B5EF4-FFF2-40B4-BE49-F238E27FC236}">
                <a16:creationId xmlns=""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 id="2147483903" r:id="rId35"/>
    <p:sldLayoutId id="2147483905" r:id="rId36"/>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Exceptions</a:t>
            </a:r>
          </a:p>
        </p:txBody>
      </p:sp>
      <p:sp>
        <p:nvSpPr>
          <p:cNvPr id="5" name="Content Placeholder 2"/>
          <p:cNvSpPr txBox="1">
            <a:spLocks/>
          </p:cNvSpPr>
          <p:nvPr/>
        </p:nvSpPr>
        <p:spPr>
          <a:xfrm>
            <a:off x="385299" y="5768975"/>
            <a:ext cx="5627171" cy="705846"/>
          </a:xfrm>
          <a:prstGeom prst="rect">
            <a:avLst/>
          </a:prstGeom>
        </p:spPr>
        <p:txBody>
          <a:bodyPr/>
          <a:lstStyle>
            <a:lvl1pPr marL="0" indent="0" algn="l" defTabSz="914400" rtl="0" eaLnBrk="1" latinLnBrk="0" hangingPunct="1">
              <a:lnSpc>
                <a:spcPct val="100000"/>
              </a:lnSpc>
              <a:spcBef>
                <a:spcPts val="0"/>
              </a:spcBef>
              <a:spcAft>
                <a:spcPts val="650"/>
              </a:spcAft>
              <a:buSzPct val="115000"/>
              <a:buFontTx/>
              <a:buNone/>
              <a:defRPr sz="18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18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18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400" dirty="0"/>
          </a:p>
        </p:txBody>
      </p:sp>
    </p:spTree>
    <p:extLst>
      <p:ext uri="{BB962C8B-B14F-4D97-AF65-F5344CB8AC3E}">
        <p14:creationId xmlns:p14="http://schemas.microsoft.com/office/powerpoint/2010/main" val="1792101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Multiple Exceptions example</a:t>
            </a:r>
            <a:endParaRPr lang="en-GB" dirty="0"/>
          </a:p>
        </p:txBody>
      </p:sp>
      <p:sp>
        <p:nvSpPr>
          <p:cNvPr id="5" name="Rectangle 4"/>
          <p:cNvSpPr/>
          <p:nvPr/>
        </p:nvSpPr>
        <p:spPr>
          <a:xfrm>
            <a:off x="2181443" y="1598901"/>
            <a:ext cx="5823676" cy="2554545"/>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try</a:t>
            </a:r>
            <a:r>
              <a:rPr lang="en-GB" sz="1600" b="1" dirty="0">
                <a:solidFill>
                  <a:srgbClr val="000000"/>
                </a:solidFill>
                <a:latin typeface="Consolas" panose="020B0609020204030204" pitchFamily="49" charset="0"/>
              </a:rPr>
              <a:t> {</a:t>
            </a:r>
          </a:p>
          <a:p>
            <a:r>
              <a:rPr lang="en-GB" sz="1600" dirty="0">
                <a:solidFill>
                  <a:srgbClr val="3F7F5F"/>
                </a:solidFill>
                <a:latin typeface="Consolas" panose="020B0609020204030204" pitchFamily="49" charset="0"/>
              </a:rPr>
              <a:t>	// some code</a:t>
            </a:r>
          </a:p>
          <a:p>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catch</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IOException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ex</a:t>
            </a:r>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a:t>
            </a:r>
            <a:r>
              <a:rPr lang="en-GB" sz="1600" b="1" dirty="0" smtClean="0">
                <a:solidFill>
                  <a:srgbClr val="000000"/>
                </a:solidFill>
                <a:latin typeface="Consolas" panose="020B0609020204030204" pitchFamily="49" charset="0"/>
              </a:rPr>
              <a:t>log(ex);</a:t>
            </a:r>
            <a:endParaRPr lang="en-GB" sz="1600" b="1" dirty="0">
              <a:solidFill>
                <a:srgbClr val="000000"/>
              </a:solidFill>
              <a:latin typeface="Consolas" panose="020B0609020204030204" pitchFamily="49" charset="0"/>
            </a:endParaRPr>
          </a:p>
          <a:p>
            <a:r>
              <a:rPr lang="en-GB" sz="1600" b="1" dirty="0">
                <a:solidFill>
                  <a:srgbClr val="7F0055"/>
                </a:solidFill>
                <a:latin typeface="Consolas" panose="020B0609020204030204" pitchFamily="49" charset="0"/>
              </a:rPr>
              <a:t>	throw</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Exception</a:t>
            </a:r>
            <a:r>
              <a:rPr lang="en-GB" sz="1600" b="1" dirty="0" smtClean="0">
                <a:solidFill>
                  <a:srgbClr val="000000"/>
                </a:solidFill>
                <a:latin typeface="Consolas" panose="020B0609020204030204" pitchFamily="49" charset="0"/>
              </a:rPr>
              <a:t>(</a:t>
            </a:r>
            <a:r>
              <a:rPr lang="en-GB" sz="1600" b="1" dirty="0" smtClean="0">
                <a:solidFill>
                  <a:srgbClr val="6A3E3E"/>
                </a:solidFill>
                <a:latin typeface="Consolas" panose="020B0609020204030204" pitchFamily="49" charset="0"/>
              </a:rPr>
              <a:t>"Cannot open file"</a:t>
            </a:r>
            <a:r>
              <a:rPr lang="en-GB" sz="1600" b="1" dirty="0" smtClean="0">
                <a:solidFill>
                  <a:srgbClr val="000000"/>
                </a:solidFill>
                <a:latin typeface="Consolas" panose="020B0609020204030204" pitchFamily="49" charset="0"/>
              </a:rPr>
              <a:t>);</a:t>
            </a:r>
          </a:p>
          <a:p>
            <a:endParaRPr lang="en-GB" sz="1600" b="1"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catch</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SQLException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ex</a:t>
            </a:r>
            <a:r>
              <a:rPr lang="en-GB" sz="1600" b="1" dirty="0">
                <a:solidFill>
                  <a:srgbClr val="000000"/>
                </a:solidFill>
                <a:latin typeface="Consolas" panose="020B0609020204030204" pitchFamily="49" charset="0"/>
              </a:rPr>
              <a:t>) {</a:t>
            </a:r>
          </a:p>
          <a:p>
            <a:r>
              <a:rPr lang="en-GB" sz="1600" b="1" dirty="0" smtClean="0">
                <a:solidFill>
                  <a:srgbClr val="7F0055"/>
                </a:solidFill>
                <a:latin typeface="Consolas" panose="020B0609020204030204" pitchFamily="49" charset="0"/>
              </a:rPr>
              <a:t>	</a:t>
            </a:r>
            <a:r>
              <a:rPr lang="en-GB" sz="1600" b="1" dirty="0" smtClean="0">
                <a:solidFill>
                  <a:srgbClr val="000000"/>
                </a:solidFill>
                <a:latin typeface="Consolas" panose="020B0609020204030204" pitchFamily="49" charset="0"/>
              </a:rPr>
              <a:t>log(ex);</a:t>
            </a:r>
          </a:p>
          <a:p>
            <a:r>
              <a:rPr lang="en-GB" sz="1600" b="1" dirty="0">
                <a:solidFill>
                  <a:srgbClr val="7F0055"/>
                </a:solidFill>
                <a:latin typeface="Consolas" panose="020B0609020204030204" pitchFamily="49" charset="0"/>
              </a:rPr>
              <a:t>	throw</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Exception</a:t>
            </a:r>
            <a:r>
              <a:rPr lang="en-GB" sz="1600" b="1" dirty="0" smtClean="0">
                <a:solidFill>
                  <a:srgbClr val="000000"/>
                </a:solidFill>
                <a:latin typeface="Consolas" panose="020B0609020204030204" pitchFamily="49" charset="0"/>
              </a:rPr>
              <a:t>(</a:t>
            </a:r>
            <a:r>
              <a:rPr lang="en-GB" sz="1600" b="1" dirty="0" smtClean="0">
                <a:solidFill>
                  <a:srgbClr val="6A3E3E"/>
                </a:solidFill>
                <a:latin typeface="Consolas" panose="020B0609020204030204" pitchFamily="49" charset="0"/>
              </a:rPr>
              <a:t>"Database error"</a:t>
            </a:r>
            <a:r>
              <a:rPr lang="en-GB" sz="1600" b="1" dirty="0" smtClean="0">
                <a:solidFill>
                  <a:srgbClr val="000000"/>
                </a:solidFill>
                <a:latin typeface="Consolas" panose="020B0609020204030204" pitchFamily="49" charset="0"/>
              </a:rPr>
              <a:t>);</a:t>
            </a:r>
            <a:endParaRPr lang="en-GB" sz="1600" b="1"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a:t>
            </a:r>
          </a:p>
        </p:txBody>
      </p:sp>
      <p:sp>
        <p:nvSpPr>
          <p:cNvPr id="3" name="Rectangle 2"/>
          <p:cNvSpPr/>
          <p:nvPr/>
        </p:nvSpPr>
        <p:spPr>
          <a:xfrm>
            <a:off x="1198635" y="4385288"/>
            <a:ext cx="8050874" cy="1569660"/>
          </a:xfrm>
          <a:prstGeom prst="rect">
            <a:avLst/>
          </a:prstGeom>
          <a:solidFill>
            <a:schemeClr val="accent5">
              <a:lumMod val="20000"/>
              <a:lumOff val="80000"/>
            </a:schemeClr>
          </a:solidFill>
        </p:spPr>
        <p:txBody>
          <a:bodyPr wrap="square">
            <a:spAutoFit/>
          </a:bodyPr>
          <a:lstStyle/>
          <a:p>
            <a:r>
              <a:rPr lang="en-GB" sz="1600" dirty="0">
                <a:solidFill>
                  <a:srgbClr val="0000FF"/>
                </a:solidFill>
                <a:latin typeface="Consolas" panose="020B0609020204030204" pitchFamily="49" charset="0"/>
              </a:rPr>
              <a:t>public</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void</a:t>
            </a:r>
            <a:r>
              <a:rPr lang="en-GB" sz="1600" dirty="0">
                <a:solidFill>
                  <a:srgbClr val="000000"/>
                </a:solidFill>
                <a:latin typeface="Consolas" panose="020B0609020204030204" pitchFamily="49" charset="0"/>
              </a:rPr>
              <a:t> </a:t>
            </a:r>
            <a:r>
              <a:rPr lang="en-GB" sz="1600" dirty="0" smtClean="0">
                <a:solidFill>
                  <a:srgbClr val="000000"/>
                </a:solidFill>
                <a:latin typeface="Consolas" panose="020B0609020204030204" pitchFamily="49" charset="0"/>
              </a:rPr>
              <a:t>Log(Exception ex)</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EventLog</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eventLog</a:t>
            </a:r>
            <a:r>
              <a:rPr lang="en-GB" sz="1600" b="1" dirty="0">
                <a:solidFill>
                  <a:srgbClr val="000000"/>
                </a:solidFill>
                <a:latin typeface="Consolas" panose="020B0609020204030204" pitchFamily="49" charset="0"/>
              </a:rPr>
              <a:t> = </a:t>
            </a:r>
            <a:r>
              <a:rPr lang="en-GB" sz="1600" b="1" dirty="0">
                <a:solidFill>
                  <a:srgbClr val="0000FF"/>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EventLog</a:t>
            </a:r>
            <a:r>
              <a:rPr lang="en-GB" sz="1600" b="1" dirty="0">
                <a:solidFill>
                  <a:srgbClr val="000000"/>
                </a:solidFill>
                <a:latin typeface="Consolas" panose="020B0609020204030204" pitchFamily="49" charset="0"/>
              </a:rPr>
              <a:t>(</a:t>
            </a:r>
            <a:r>
              <a:rPr lang="en-GB" sz="1600" b="1" dirty="0">
                <a:solidFill>
                  <a:srgbClr val="A31515"/>
                </a:solidFill>
                <a:latin typeface="Consolas" panose="020B0609020204030204" pitchFamily="49" charset="0"/>
              </a:rPr>
              <a:t>"Application"</a:t>
            </a:r>
            <a:r>
              <a:rPr lang="en-GB" sz="1600" b="1" dirty="0">
                <a:solidFill>
                  <a:srgbClr val="000000"/>
                </a:solidFill>
                <a:latin typeface="Consolas" panose="020B0609020204030204" pitchFamily="49" charset="0"/>
              </a:rPr>
              <a:t>);</a:t>
            </a:r>
          </a:p>
          <a:p>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eventLog.Source</a:t>
            </a:r>
            <a:r>
              <a:rPr lang="en-GB" sz="1600" b="1" dirty="0">
                <a:solidFill>
                  <a:srgbClr val="000000"/>
                </a:solidFill>
                <a:latin typeface="Consolas" panose="020B0609020204030204" pitchFamily="49" charset="0"/>
              </a:rPr>
              <a:t> = </a:t>
            </a:r>
            <a:r>
              <a:rPr lang="en-GB" sz="1600" b="1" dirty="0">
                <a:solidFill>
                  <a:srgbClr val="A31515"/>
                </a:solidFill>
                <a:latin typeface="Consolas" panose="020B0609020204030204" pitchFamily="49" charset="0"/>
              </a:rPr>
              <a:t>"Application"</a:t>
            </a:r>
            <a:r>
              <a:rPr lang="en-GB" sz="1600" b="1" dirty="0">
                <a:solidFill>
                  <a:srgbClr val="000000"/>
                </a:solidFill>
                <a:latin typeface="Consolas" panose="020B0609020204030204" pitchFamily="49" charset="0"/>
              </a:rPr>
              <a:t>;</a:t>
            </a:r>
          </a:p>
          <a:p>
            <a:r>
              <a:rPr lang="en-GB" sz="1600" b="1" dirty="0">
                <a:solidFill>
                  <a:srgbClr val="000000"/>
                </a:solidFill>
                <a:latin typeface="Consolas" panose="020B0609020204030204" pitchFamily="49" charset="0"/>
              </a:rPr>
              <a:t>    </a:t>
            </a:r>
            <a:r>
              <a:rPr lang="en-GB" sz="1600" b="1" dirty="0" err="1" smtClean="0">
                <a:solidFill>
                  <a:srgbClr val="000000"/>
                </a:solidFill>
                <a:latin typeface="Consolas" panose="020B0609020204030204" pitchFamily="49" charset="0"/>
              </a:rPr>
              <a:t>eventLog.WriteEntry</a:t>
            </a:r>
            <a:r>
              <a:rPr lang="en-GB" sz="1600" b="1" dirty="0" smtClean="0">
                <a:solidFill>
                  <a:srgbClr val="000000"/>
                </a:solidFill>
                <a:latin typeface="Consolas" panose="020B0609020204030204" pitchFamily="49" charset="0"/>
              </a:rPr>
              <a:t>(</a:t>
            </a:r>
            <a:r>
              <a:rPr lang="en-GB" sz="1600" b="1" dirty="0" err="1" smtClean="0">
                <a:solidFill>
                  <a:srgbClr val="A31515"/>
                </a:solidFill>
                <a:latin typeface="Consolas" panose="020B0609020204030204" pitchFamily="49" charset="0"/>
              </a:rPr>
              <a:t>ex.Message</a:t>
            </a:r>
            <a:r>
              <a:rPr lang="en-GB" sz="1600" b="1" dirty="0" smtClean="0">
                <a:solidFill>
                  <a:srgbClr val="A31515"/>
                </a:solidFill>
                <a:latin typeface="Consolas" panose="020B0609020204030204" pitchFamily="49" charset="0"/>
              </a:rPr>
              <a:t>, </a:t>
            </a:r>
            <a:r>
              <a:rPr lang="en-GB" sz="1600" b="1" dirty="0" err="1" smtClean="0">
                <a:solidFill>
                  <a:srgbClr val="000000"/>
                </a:solidFill>
                <a:latin typeface="Consolas" panose="020B0609020204030204" pitchFamily="49" charset="0"/>
              </a:rPr>
              <a:t>EventLogEntryType.Error</a:t>
            </a:r>
            <a:r>
              <a:rPr lang="en-GB" sz="1600" b="1" dirty="0" smtClean="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101, 1);</a:t>
            </a:r>
          </a:p>
          <a:p>
            <a:r>
              <a:rPr lang="en-GB" sz="1600" dirty="0">
                <a:solidFill>
                  <a:srgbClr val="000000"/>
                </a:solidFill>
                <a:latin typeface="Consolas" panose="020B0609020204030204" pitchFamily="49" charset="0"/>
              </a:rPr>
              <a:t>}</a:t>
            </a:r>
          </a:p>
        </p:txBody>
      </p:sp>
      <p:sp>
        <p:nvSpPr>
          <p:cNvPr id="4" name="Rounded Rectangular Callout 3"/>
          <p:cNvSpPr/>
          <p:nvPr/>
        </p:nvSpPr>
        <p:spPr>
          <a:xfrm>
            <a:off x="9144000" y="4607169"/>
            <a:ext cx="2713789" cy="715107"/>
          </a:xfrm>
          <a:prstGeom prst="wedgeRoundRectCallout">
            <a:avLst>
              <a:gd name="adj1" fmla="val -61413"/>
              <a:gd name="adj2" fmla="val -12910"/>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solidFill>
                  <a:schemeClr val="tx1"/>
                </a:solidFill>
              </a:rPr>
              <a:t>Logs a message to the Windows Event Log</a:t>
            </a:r>
            <a:endParaRPr lang="en-GB" sz="1600" b="1" dirty="0">
              <a:solidFill>
                <a:schemeClr val="tx1"/>
              </a:solidFill>
            </a:endParaRPr>
          </a:p>
        </p:txBody>
      </p:sp>
      <p:sp>
        <p:nvSpPr>
          <p:cNvPr id="6" name="Rounded Rectangular Callout 5"/>
          <p:cNvSpPr/>
          <p:nvPr/>
        </p:nvSpPr>
        <p:spPr>
          <a:xfrm>
            <a:off x="8122596" y="2681118"/>
            <a:ext cx="2042808" cy="758757"/>
          </a:xfrm>
          <a:prstGeom prst="wedgeRoundRectCallout">
            <a:avLst>
              <a:gd name="adj1" fmla="val -64056"/>
              <a:gd name="adj2" fmla="val -42930"/>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solidFill>
                  <a:schemeClr val="tx1"/>
                </a:solidFill>
                <a:cs typeface="Arial" pitchFamily="34" charset="0"/>
              </a:rPr>
              <a:t>Inform the caller</a:t>
            </a:r>
            <a:endParaRPr lang="en-GB" sz="1600" b="1" dirty="0">
              <a:solidFill>
                <a:schemeClr val="tx1"/>
              </a:solidFill>
              <a:cs typeface="Arial" pitchFamily="34" charset="0"/>
            </a:endParaRPr>
          </a:p>
        </p:txBody>
      </p:sp>
    </p:spTree>
    <p:extLst>
      <p:ext uri="{BB962C8B-B14F-4D97-AF65-F5344CB8AC3E}">
        <p14:creationId xmlns:p14="http://schemas.microsoft.com/office/powerpoint/2010/main" val="800046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GB" dirty="0"/>
              <a:t>Java: Method throwing an exception .. ‘throws’ </a:t>
            </a:r>
            <a:endParaRPr lang="en-IN" dirty="0"/>
          </a:p>
        </p:txBody>
      </p:sp>
      <p:sp>
        <p:nvSpPr>
          <p:cNvPr id="6" name="Text Placeholder 5"/>
          <p:cNvSpPr>
            <a:spLocks noGrp="1"/>
          </p:cNvSpPr>
          <p:nvPr>
            <p:ph type="body" sz="quarter" idx="15"/>
          </p:nvPr>
        </p:nvSpPr>
        <p:spPr>
          <a:xfrm>
            <a:off x="4452938" y="1007084"/>
            <a:ext cx="7586662" cy="4855607"/>
          </a:xfrm>
        </p:spPr>
        <p:txBody>
          <a:bodyPr vert="horz" lIns="0" tIns="0" rIns="0" bIns="0" rtlCol="0" anchor="t" anchorCtr="0">
            <a:noAutofit/>
          </a:bodyPr>
          <a:lstStyle/>
          <a:p>
            <a:pPr marL="342900" indent="-342900">
              <a:buChar char="•"/>
            </a:pPr>
            <a:r>
              <a:rPr lang="en-GB" b="1" dirty="0"/>
              <a:t>If a method:</a:t>
            </a:r>
          </a:p>
          <a:p>
            <a:pPr marL="684000" lvl="1" indent="-342900">
              <a:buSzPct val="115000"/>
            </a:pPr>
            <a:r>
              <a:rPr lang="en-GB" dirty="0"/>
              <a:t>Contains a statement that throws a checked exception</a:t>
            </a:r>
          </a:p>
          <a:p>
            <a:pPr marL="684000" lvl="1" indent="-342900">
              <a:buSzPct val="115000"/>
            </a:pPr>
            <a:r>
              <a:rPr lang="en-GB" dirty="0"/>
              <a:t>Calls a method that throws </a:t>
            </a:r>
            <a:r>
              <a:rPr lang="en-GB" dirty="0" smtClean="0"/>
              <a:t>an </a:t>
            </a:r>
            <a:r>
              <a:rPr lang="en-GB" dirty="0"/>
              <a:t>unhandled checked exception</a:t>
            </a:r>
          </a:p>
          <a:p>
            <a:pPr lvl="1"/>
            <a:endParaRPr lang="en-GB" dirty="0"/>
          </a:p>
          <a:p>
            <a:pPr marL="342900" indent="-342900">
              <a:buChar char="•"/>
            </a:pPr>
            <a:r>
              <a:rPr lang="en-GB" b="1" dirty="0"/>
              <a:t>Then it must ‘declare itself’ as throwing a checked exception</a:t>
            </a:r>
          </a:p>
          <a:p>
            <a:pPr marL="684000" lvl="1" indent="-342900">
              <a:buSzPct val="115000"/>
            </a:pPr>
            <a:r>
              <a:rPr lang="en-GB" dirty="0" smtClean="0"/>
              <a:t>Enables </a:t>
            </a:r>
            <a:r>
              <a:rPr lang="en-GB" dirty="0"/>
              <a:t>the compiler to see that </a:t>
            </a:r>
            <a:r>
              <a:rPr lang="en-GB" dirty="0" smtClean="0"/>
              <a:t>a </a:t>
            </a:r>
            <a:r>
              <a:rPr lang="en-GB" dirty="0"/>
              <a:t>catch clause is </a:t>
            </a:r>
            <a:r>
              <a:rPr lang="en-GB" dirty="0" smtClean="0"/>
              <a:t>needed</a:t>
            </a:r>
          </a:p>
          <a:p>
            <a:pPr marL="684000" lvl="1" indent="-342900">
              <a:buSzPct val="115000"/>
            </a:pPr>
            <a:endParaRPr lang="en-GB" dirty="0"/>
          </a:p>
          <a:p>
            <a:pPr marL="342900" lvl="1" indent="-342900">
              <a:buSzPct val="115000"/>
            </a:pPr>
            <a:r>
              <a:rPr lang="en-GB" b="1" dirty="0"/>
              <a:t>Let's see a code example…</a:t>
            </a:r>
          </a:p>
          <a:p>
            <a:pPr marL="684000" lvl="1" indent="-342900">
              <a:buSzPct val="115000"/>
            </a:pPr>
            <a:endParaRPr lang="en-GB" dirty="0"/>
          </a:p>
          <a:p>
            <a:pPr lvl="1"/>
            <a:endParaRPr lang="en-GB" dirty="0"/>
          </a:p>
          <a:p>
            <a:pPr marL="342900" indent="-342900">
              <a:buChar char="•"/>
            </a:pPr>
            <a:endParaRPr lang="en-IN" b="1" dirty="0"/>
          </a:p>
        </p:txBody>
      </p:sp>
    </p:spTree>
    <p:extLst>
      <p:ext uri="{BB962C8B-B14F-4D97-AF65-F5344CB8AC3E}">
        <p14:creationId xmlns:p14="http://schemas.microsoft.com/office/powerpoint/2010/main" val="1687095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 Method throwing checked exceptions</a:t>
            </a:r>
            <a:endParaRPr lang="en-GB" dirty="0"/>
          </a:p>
        </p:txBody>
      </p:sp>
      <p:sp>
        <p:nvSpPr>
          <p:cNvPr id="4" name="Rectangle 3"/>
          <p:cNvSpPr/>
          <p:nvPr/>
        </p:nvSpPr>
        <p:spPr>
          <a:xfrm>
            <a:off x="1822317" y="1309698"/>
            <a:ext cx="8667069" cy="2308324"/>
          </a:xfrm>
          <a:prstGeom prst="rect">
            <a:avLst/>
          </a:prstGeom>
          <a:solidFill>
            <a:schemeClr val="bg1"/>
          </a:solidFill>
          <a:ln w="19050">
            <a:solidFill>
              <a:srgbClr val="004050"/>
            </a:solidFill>
          </a:ln>
          <a:effectLst/>
        </p:spPr>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try</a:t>
            </a:r>
            <a:r>
              <a:rPr lang="en-GB" sz="1600" b="1" dirty="0">
                <a:solidFill>
                  <a:srgbClr val="000000"/>
                </a:solidFill>
                <a:latin typeface="Consolas" panose="020B0609020204030204" pitchFamily="49" charset="0"/>
              </a:rPr>
              <a:t> {</a:t>
            </a:r>
          </a:p>
          <a:p>
            <a:pPr lvl="2"/>
            <a:r>
              <a:rPr lang="en-GB" sz="1600" i="1" dirty="0" err="1">
                <a:solidFill>
                  <a:srgbClr val="000000"/>
                </a:solidFill>
                <a:latin typeface="Consolas" panose="020B0609020204030204" pitchFamily="49" charset="0"/>
              </a:rPr>
              <a:t>readFile</a:t>
            </a:r>
            <a:r>
              <a:rPr lang="en-GB" sz="1600" i="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catch</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FileNotFoundException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e</a:t>
            </a:r>
            <a:r>
              <a:rPr lang="en-GB" sz="1600" b="1" dirty="0">
                <a:solidFill>
                  <a:srgbClr val="000000"/>
                </a:solidFill>
                <a:latin typeface="Consolas" panose="020B0609020204030204" pitchFamily="49" charset="0"/>
              </a:rPr>
              <a:t>) {</a:t>
            </a:r>
          </a:p>
          <a:p>
            <a:pPr lvl="1"/>
            <a:r>
              <a:rPr lang="en-GB" sz="1600" dirty="0">
                <a:latin typeface="Consolas" panose="020B0609020204030204" pitchFamily="49" charset="0"/>
              </a:rPr>
              <a:t>	// code to handle exception</a:t>
            </a:r>
          </a:p>
          <a:p>
            <a:pPr lvl="1"/>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catch</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IOException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e</a:t>
            </a:r>
            <a:r>
              <a:rPr lang="en-GB" sz="1600" b="1" dirty="0">
                <a:solidFill>
                  <a:srgbClr val="000000"/>
                </a:solidFill>
                <a:latin typeface="Consolas" panose="020B0609020204030204" pitchFamily="49" charset="0"/>
              </a:rPr>
              <a:t>) {</a:t>
            </a:r>
          </a:p>
          <a:p>
            <a:pPr lvl="1"/>
            <a:r>
              <a:rPr lang="en-GB" sz="1600" dirty="0">
                <a:latin typeface="Consolas" panose="020B0609020204030204" pitchFamily="49" charset="0"/>
              </a:rPr>
              <a:t>	// code to handle exception</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sp>
        <p:nvSpPr>
          <p:cNvPr id="5" name="Rectangle 4"/>
          <p:cNvSpPr/>
          <p:nvPr/>
        </p:nvSpPr>
        <p:spPr>
          <a:xfrm>
            <a:off x="1822318" y="3796738"/>
            <a:ext cx="8667069" cy="2308324"/>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private</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a:t>
            </a:r>
            <a:r>
              <a:rPr lang="en-GB" sz="1600" i="1" dirty="0" err="1">
                <a:solidFill>
                  <a:srgbClr val="000000"/>
                </a:solidFill>
                <a:latin typeface="Consolas" panose="020B0609020204030204" pitchFamily="49" charset="0"/>
              </a:rPr>
              <a:t>readFile</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throws</a:t>
            </a:r>
            <a:r>
              <a:rPr lang="en-GB" sz="1600" b="1" dirty="0">
                <a:solidFill>
                  <a:srgbClr val="000000"/>
                </a:solidFill>
                <a:latin typeface="Consolas" panose="020B0609020204030204" pitchFamily="49" charset="0"/>
              </a:rPr>
              <a:t> </a:t>
            </a:r>
            <a:r>
              <a:rPr lang="en-GB" sz="1600" b="1" dirty="0" err="1">
                <a:solidFill>
                  <a:srgbClr val="000000"/>
                </a:solidFill>
                <a:highlight>
                  <a:srgbClr val="D4D4D4"/>
                </a:highlight>
                <a:latin typeface="Consolas" panose="020B0609020204030204" pitchFamily="49" charset="0"/>
              </a:rPr>
              <a:t>FileNotFoundException</a:t>
            </a:r>
            <a:r>
              <a:rPr lang="en-GB" sz="1600" b="1" dirty="0">
                <a:solidFill>
                  <a:srgbClr val="000000"/>
                </a:solidFill>
                <a:highlight>
                  <a:srgbClr val="D4D4D4"/>
                </a:highlight>
                <a:latin typeface="Consolas" panose="020B0609020204030204" pitchFamily="49" charset="0"/>
              </a:rPr>
              <a:t>, </a:t>
            </a:r>
            <a:r>
              <a:rPr lang="en-GB" sz="1600" b="1" dirty="0" err="1">
                <a:solidFill>
                  <a:srgbClr val="000000"/>
                </a:solidFill>
                <a:highlight>
                  <a:srgbClr val="D4D4D4"/>
                </a:highlight>
                <a:latin typeface="Consolas" panose="020B0609020204030204" pitchFamily="49" charset="0"/>
              </a:rPr>
              <a:t>IOException</a:t>
            </a:r>
            <a:r>
              <a:rPr lang="en-GB" sz="1600" b="1" dirty="0">
                <a:solidFill>
                  <a:srgbClr val="000000"/>
                </a:solidFill>
                <a:highlight>
                  <a:srgbClr val="D4D4D4"/>
                </a:highlight>
                <a:latin typeface="Consolas" panose="020B0609020204030204" pitchFamily="49" charset="0"/>
              </a:rPr>
              <a:t> {</a:t>
            </a:r>
          </a:p>
          <a:p>
            <a:pPr lvl="1"/>
            <a:r>
              <a:rPr lang="en-GB" sz="1600" dirty="0">
                <a:solidFill>
                  <a:srgbClr val="000000"/>
                </a:solidFill>
                <a:latin typeface="Consolas" panose="020B0609020204030204" pitchFamily="49" charset="0"/>
              </a:rPr>
              <a:t>File </a:t>
            </a:r>
            <a:r>
              <a:rPr lang="en-GB" sz="1600" dirty="0" err="1">
                <a:solidFill>
                  <a:srgbClr val="6A3E3E"/>
                </a:solidFill>
                <a:latin typeface="Consolas" panose="020B0609020204030204" pitchFamily="49" charset="0"/>
              </a:rPr>
              <a:t>file</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File(</a:t>
            </a:r>
            <a:r>
              <a:rPr lang="en-GB" sz="1600" b="1" dirty="0">
                <a:solidFill>
                  <a:srgbClr val="2A00FF"/>
                </a:solidFill>
                <a:latin typeface="Consolas" panose="020B0609020204030204" pitchFamily="49" charset="0"/>
              </a:rPr>
              <a:t>"test.txt"</a:t>
            </a:r>
            <a:r>
              <a:rPr lang="en-GB" sz="1600" b="1" dirty="0">
                <a:solidFill>
                  <a:srgbClr val="000000"/>
                </a:solidFill>
                <a:latin typeface="Consolas" panose="020B0609020204030204" pitchFamily="49" charset="0"/>
              </a:rPr>
              <a:t>);</a:t>
            </a:r>
          </a:p>
          <a:p>
            <a:pPr lvl="1"/>
            <a:r>
              <a:rPr lang="en-GB" sz="1600" dirty="0" err="1">
                <a:solidFill>
                  <a:srgbClr val="000000"/>
                </a:solidFill>
                <a:latin typeface="Consolas" panose="020B0609020204030204" pitchFamily="49" charset="0"/>
              </a:rPr>
              <a:t>BufferedReader</a:t>
            </a:r>
            <a:r>
              <a:rPr lang="en-GB" sz="1600" dirty="0">
                <a:solidFill>
                  <a:srgbClr val="000000"/>
                </a:solidFill>
                <a:latin typeface="Consolas" panose="020B0609020204030204" pitchFamily="49" charset="0"/>
              </a:rPr>
              <a:t> </a:t>
            </a:r>
            <a:r>
              <a:rPr lang="en-GB" sz="1600" dirty="0" err="1">
                <a:solidFill>
                  <a:srgbClr val="6A3E3E"/>
                </a:solidFill>
                <a:latin typeface="Consolas" panose="020B0609020204030204" pitchFamily="49" charset="0"/>
              </a:rPr>
              <a:t>br</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BufferedReader</a:t>
            </a:r>
            <a:r>
              <a:rPr lang="en-GB" sz="1600" b="1"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FileReader</a:t>
            </a:r>
            <a:r>
              <a:rPr lang="en-GB" sz="1600" b="1"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file</a:t>
            </a:r>
            <a:r>
              <a:rPr lang="en-GB" sz="1600" b="1" dirty="0">
                <a:solidFill>
                  <a:srgbClr val="000000"/>
                </a:solidFill>
                <a:latin typeface="Consolas" panose="020B0609020204030204" pitchFamily="49" charset="0"/>
              </a:rPr>
              <a:t>));</a:t>
            </a:r>
          </a:p>
          <a:p>
            <a:pPr lvl="1"/>
            <a:endParaRPr lang="en-GB" sz="1600" dirty="0">
              <a:latin typeface="Consolas" panose="020B0609020204030204" pitchFamily="49" charset="0"/>
            </a:endParaRPr>
          </a:p>
          <a:p>
            <a:pPr lvl="1"/>
            <a:r>
              <a:rPr lang="en-GB" sz="1600" dirty="0">
                <a:solidFill>
                  <a:srgbClr val="000000"/>
                </a:solidFill>
                <a:latin typeface="Consolas" panose="020B0609020204030204" pitchFamily="49" charset="0"/>
              </a:rPr>
              <a:t>String </a:t>
            </a:r>
            <a:r>
              <a:rPr lang="en-GB" sz="1600" dirty="0" err="1">
                <a:solidFill>
                  <a:srgbClr val="6A3E3E"/>
                </a:solidFill>
                <a:latin typeface="Consolas" panose="020B0609020204030204" pitchFamily="49" charset="0"/>
              </a:rPr>
              <a:t>st</a:t>
            </a:r>
            <a:r>
              <a:rPr lang="en-GB" sz="1600" dirty="0">
                <a:solidFill>
                  <a:srgbClr val="000000"/>
                </a:solidFill>
                <a:latin typeface="Consolas" panose="020B0609020204030204" pitchFamily="49" charset="0"/>
              </a:rPr>
              <a:t>;</a:t>
            </a:r>
          </a:p>
          <a:p>
            <a:pPr lvl="1"/>
            <a:r>
              <a:rPr lang="en-GB" sz="1600" b="1" dirty="0">
                <a:solidFill>
                  <a:srgbClr val="7F0055"/>
                </a:solidFill>
                <a:latin typeface="Consolas" panose="020B0609020204030204" pitchFamily="49" charset="0"/>
              </a:rPr>
              <a:t>while</a:t>
            </a:r>
            <a:r>
              <a:rPr lang="en-GB" sz="1600" b="1" dirty="0">
                <a:solidFill>
                  <a:srgbClr val="000000"/>
                </a:solidFill>
                <a:latin typeface="Consolas" panose="020B0609020204030204" pitchFamily="49" charset="0"/>
              </a:rPr>
              <a:t> ((</a:t>
            </a:r>
            <a:r>
              <a:rPr lang="en-GB" sz="1600" b="1" dirty="0" err="1">
                <a:solidFill>
                  <a:srgbClr val="6A3E3E"/>
                </a:solidFill>
                <a:latin typeface="Consolas" panose="020B0609020204030204" pitchFamily="49" charset="0"/>
              </a:rPr>
              <a:t>st</a:t>
            </a:r>
            <a:r>
              <a:rPr lang="en-GB" sz="1600" b="1" dirty="0">
                <a:solidFill>
                  <a:srgbClr val="000000"/>
                </a:solidFill>
                <a:latin typeface="Consolas" panose="020B0609020204030204" pitchFamily="49" charset="0"/>
              </a:rPr>
              <a:t> = </a:t>
            </a:r>
            <a:r>
              <a:rPr lang="en-GB" sz="1600" b="1" dirty="0" err="1">
                <a:solidFill>
                  <a:srgbClr val="6A3E3E"/>
                </a:solidFill>
                <a:latin typeface="Consolas" panose="020B0609020204030204" pitchFamily="49" charset="0"/>
              </a:rPr>
              <a:t>br</a:t>
            </a:r>
            <a:r>
              <a:rPr lang="en-GB" sz="1600" b="1" dirty="0" err="1">
                <a:solidFill>
                  <a:srgbClr val="000000"/>
                </a:solidFill>
                <a:latin typeface="Consolas" panose="020B0609020204030204" pitchFamily="49" charset="0"/>
              </a:rPr>
              <a:t>.readLine</a:t>
            </a:r>
            <a:r>
              <a:rPr lang="en-GB" sz="1600" b="1"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null</a:t>
            </a:r>
            <a:r>
              <a:rPr lang="en-GB" sz="1600" b="1" dirty="0">
                <a:solidFill>
                  <a:srgbClr val="000000"/>
                </a:solidFill>
                <a:latin typeface="Consolas" panose="020B0609020204030204" pitchFamily="49" charset="0"/>
              </a:rPr>
              <a:t>) {</a:t>
            </a:r>
          </a:p>
          <a:p>
            <a:pPr lvl="1"/>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System.</a:t>
            </a:r>
            <a:r>
              <a:rPr lang="en-GB" sz="1600" b="1" i="1" dirty="0" err="1">
                <a:solidFill>
                  <a:srgbClr val="0000C0"/>
                </a:solidFill>
                <a:latin typeface="Consolas" panose="020B0609020204030204" pitchFamily="49" charset="0"/>
              </a:rPr>
              <a:t>out</a:t>
            </a:r>
            <a:r>
              <a:rPr lang="en-GB" sz="1600" b="1" i="1" dirty="0" err="1">
                <a:solidFill>
                  <a:srgbClr val="000000"/>
                </a:solidFill>
                <a:latin typeface="Consolas" panose="020B0609020204030204" pitchFamily="49" charset="0"/>
              </a:rPr>
              <a:t>.println</a:t>
            </a:r>
            <a:r>
              <a:rPr lang="en-GB" sz="1600" b="1" i="1" dirty="0">
                <a:solidFill>
                  <a:srgbClr val="000000"/>
                </a:solidFill>
                <a:latin typeface="Consolas" panose="020B0609020204030204" pitchFamily="49" charset="0"/>
              </a:rPr>
              <a:t>(</a:t>
            </a:r>
            <a:r>
              <a:rPr lang="en-GB" sz="1600" b="1" i="1" dirty="0" err="1">
                <a:solidFill>
                  <a:srgbClr val="6A3E3E"/>
                </a:solidFill>
                <a:latin typeface="Consolas" panose="020B0609020204030204" pitchFamily="49" charset="0"/>
              </a:rPr>
              <a:t>st</a:t>
            </a:r>
            <a:r>
              <a:rPr lang="en-GB" sz="1600" b="1" i="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sp>
        <p:nvSpPr>
          <p:cNvPr id="6" name="Rounded Rectangular Callout 5"/>
          <p:cNvSpPr/>
          <p:nvPr/>
        </p:nvSpPr>
        <p:spPr>
          <a:xfrm>
            <a:off x="6835303" y="4699225"/>
            <a:ext cx="3235012" cy="428016"/>
          </a:xfrm>
          <a:prstGeom prst="wedgeRoundRectCallout">
            <a:avLst>
              <a:gd name="adj1" fmla="val -34498"/>
              <a:gd name="adj2" fmla="val -73864"/>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throws </a:t>
            </a:r>
            <a:r>
              <a:rPr lang="en-GB" sz="1400" dirty="0" err="1">
                <a:solidFill>
                  <a:schemeClr val="tx1"/>
                </a:solidFill>
                <a:cs typeface="Arial" pitchFamily="34" charset="0"/>
              </a:rPr>
              <a:t>FileNotFoundException</a:t>
            </a:r>
            <a:endParaRPr lang="en-GB" sz="1400" dirty="0">
              <a:solidFill>
                <a:schemeClr val="tx1"/>
              </a:solidFill>
              <a:cs typeface="Arial" pitchFamily="34" charset="0"/>
            </a:endParaRPr>
          </a:p>
        </p:txBody>
      </p:sp>
      <p:sp>
        <p:nvSpPr>
          <p:cNvPr id="7" name="Rounded Rectangular Callout 6"/>
          <p:cNvSpPr/>
          <p:nvPr/>
        </p:nvSpPr>
        <p:spPr>
          <a:xfrm>
            <a:off x="5976030" y="5474192"/>
            <a:ext cx="2152978" cy="372896"/>
          </a:xfrm>
          <a:prstGeom prst="wedgeRoundRectCallout">
            <a:avLst>
              <a:gd name="adj1" fmla="val -34498"/>
              <a:gd name="adj2" fmla="val -73864"/>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throws </a:t>
            </a:r>
            <a:r>
              <a:rPr lang="en-GB" sz="1400" dirty="0" err="1">
                <a:solidFill>
                  <a:schemeClr val="tx1"/>
                </a:solidFill>
                <a:cs typeface="Arial" pitchFamily="34" charset="0"/>
              </a:rPr>
              <a:t>IOException</a:t>
            </a:r>
            <a:endParaRPr lang="en-GB" sz="1400" dirty="0">
              <a:solidFill>
                <a:schemeClr val="tx1"/>
              </a:solidFill>
              <a:cs typeface="Arial" pitchFamily="34" charset="0"/>
            </a:endParaRPr>
          </a:p>
        </p:txBody>
      </p:sp>
      <p:sp>
        <p:nvSpPr>
          <p:cNvPr id="8" name="TextBox 7"/>
          <p:cNvSpPr txBox="1"/>
          <p:nvPr/>
        </p:nvSpPr>
        <p:spPr>
          <a:xfrm>
            <a:off x="2127115" y="6263088"/>
            <a:ext cx="7943200" cy="400110"/>
          </a:xfrm>
          <a:prstGeom prst="rect">
            <a:avLst/>
          </a:prstGeom>
          <a:solidFill>
            <a:srgbClr val="F91258">
              <a:alpha val="40000"/>
            </a:srgbClr>
          </a:solidFill>
        </p:spPr>
        <p:txBody>
          <a:bodyPr wrap="none" rtlCol="0">
            <a:spAutoFit/>
          </a:bodyPr>
          <a:lstStyle/>
          <a:p>
            <a:r>
              <a:rPr lang="en-GB" sz="2000" i="1" dirty="0" err="1">
                <a:solidFill>
                  <a:srgbClr val="000000"/>
                </a:solidFill>
                <a:latin typeface="Consolas" panose="020B0609020204030204" pitchFamily="49" charset="0"/>
              </a:rPr>
              <a:t>readFile</a:t>
            </a:r>
            <a:r>
              <a:rPr lang="en-GB" sz="2000" i="1" dirty="0">
                <a:solidFill>
                  <a:srgbClr val="000000"/>
                </a:solidFill>
                <a:latin typeface="Consolas" panose="020B0609020204030204" pitchFamily="49" charset="0"/>
              </a:rPr>
              <a:t>() should either catch or throw the </a:t>
            </a:r>
            <a:r>
              <a:rPr lang="en-GB" sz="2000" i="1" dirty="0" err="1">
                <a:solidFill>
                  <a:srgbClr val="000000"/>
                </a:solidFill>
                <a:latin typeface="Consolas" panose="020B0609020204030204" pitchFamily="49" charset="0"/>
              </a:rPr>
              <a:t>exceptionss</a:t>
            </a:r>
            <a:endParaRPr lang="en-GB" sz="2000" dirty="0">
              <a:latin typeface="Courier New" pitchFamily="49" charset="0"/>
              <a:cs typeface="Courier New" pitchFamily="49" charset="0"/>
            </a:endParaRPr>
          </a:p>
        </p:txBody>
      </p:sp>
    </p:spTree>
    <p:extLst>
      <p:ext uri="{BB962C8B-B14F-4D97-AF65-F5344CB8AC3E}">
        <p14:creationId xmlns:p14="http://schemas.microsoft.com/office/powerpoint/2010/main" val="33818163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Java SE 7: Try-with-Resource</a:t>
            </a:r>
            <a:endParaRPr lang="en-GB" dirty="0"/>
          </a:p>
        </p:txBody>
      </p:sp>
      <p:sp>
        <p:nvSpPr>
          <p:cNvPr id="2" name="Text Placeholder 1"/>
          <p:cNvSpPr>
            <a:spLocks noGrp="1"/>
          </p:cNvSpPr>
          <p:nvPr>
            <p:ph idx="1"/>
          </p:nvPr>
        </p:nvSpPr>
        <p:spPr>
          <a:xfrm>
            <a:off x="341272" y="1368256"/>
            <a:ext cx="10137542" cy="3928958"/>
          </a:xfrm>
        </p:spPr>
        <p:txBody>
          <a:bodyPr vert="horz" lIns="0" tIns="0" rIns="0" bIns="0" rtlCol="0" anchor="t" anchorCtr="0">
            <a:noAutofit/>
          </a:bodyPr>
          <a:lstStyle/>
          <a:p>
            <a:pPr marL="342900" indent="-342900">
              <a:buFont typeface="Arial" panose="020B0604020202020204" pitchFamily="34" charset="0"/>
              <a:buChar char="•"/>
            </a:pPr>
            <a:r>
              <a:rPr lang="en-GB" b="1" dirty="0"/>
              <a:t>A new try-statement that releases resources on termination</a:t>
            </a:r>
          </a:p>
          <a:p>
            <a:pPr marL="684000" lvl="1" indent="-342900">
              <a:buSzPct val="115000"/>
              <a:buFont typeface="Arial" panose="020B0604020202020204" pitchFamily="34" charset="0"/>
              <a:buChar char="•"/>
            </a:pPr>
            <a:endParaRPr lang="en-GB" dirty="0" smtClean="0"/>
          </a:p>
          <a:p>
            <a:pPr marL="684000" lvl="1" indent="-342900">
              <a:buSzPct val="115000"/>
              <a:buFont typeface="Arial" panose="020B0604020202020204" pitchFamily="34" charset="0"/>
              <a:buChar char="•"/>
            </a:pPr>
            <a:endParaRPr lang="en-GB" dirty="0"/>
          </a:p>
          <a:p>
            <a:pPr marL="684000" lvl="1" indent="-342900">
              <a:buSzPct val="115000"/>
              <a:buFont typeface="Arial" panose="020B0604020202020204" pitchFamily="34" charset="0"/>
              <a:buChar char="•"/>
            </a:pPr>
            <a:endParaRPr lang="en-GB" dirty="0"/>
          </a:p>
          <a:p>
            <a:pPr marL="684000" lvl="1" indent="-342900">
              <a:buSzPct val="115000"/>
              <a:buFont typeface="Arial" panose="020B0604020202020204" pitchFamily="34" charset="0"/>
              <a:buChar char="•"/>
            </a:pPr>
            <a:endParaRPr lang="en-GB" dirty="0"/>
          </a:p>
          <a:p>
            <a:pPr marL="684000" lvl="1" indent="-342900">
              <a:buSzPct val="115000"/>
              <a:buFont typeface="Arial" panose="020B0604020202020204" pitchFamily="34" charset="0"/>
              <a:buChar char="•"/>
            </a:pPr>
            <a:endParaRPr lang="en-GB" dirty="0"/>
          </a:p>
          <a:p>
            <a:pPr marL="341100" lvl="1" indent="0">
              <a:buSzPct val="115000"/>
              <a:buNone/>
            </a:pPr>
            <a:endParaRPr lang="en-GB" dirty="0"/>
          </a:p>
          <a:p>
            <a:pPr marL="684000" lvl="1" indent="-342900">
              <a:buSzPct val="115000"/>
              <a:buFont typeface="Arial" panose="020B0604020202020204" pitchFamily="34" charset="0"/>
              <a:buChar char="•"/>
            </a:pPr>
            <a:r>
              <a:rPr lang="en-GB" dirty="0"/>
              <a:t>Resource must implement the </a:t>
            </a:r>
            <a:r>
              <a:rPr lang="en-GB" b="1" noProof="1">
                <a:latin typeface="Lucida Console" panose="020B0609040504020204" pitchFamily="49" charset="0"/>
              </a:rPr>
              <a:t>java.lang.AutoCloseable</a:t>
            </a:r>
            <a:r>
              <a:rPr lang="en-GB" dirty="0"/>
              <a:t> interface</a:t>
            </a:r>
          </a:p>
          <a:p>
            <a:pPr marL="1026000" lvl="2" indent="-342900">
              <a:buSzPct val="115000"/>
              <a:buFont typeface="Arial" panose="020B0604020202020204" pitchFamily="34" charset="0"/>
              <a:buChar char="•"/>
            </a:pPr>
            <a:r>
              <a:rPr lang="en-GB" b="1" dirty="0">
                <a:latin typeface="Lucida Console" panose="020B0609040504020204" pitchFamily="49" charset="0"/>
              </a:rPr>
              <a:t>close() </a:t>
            </a:r>
            <a:r>
              <a:rPr lang="en-GB" dirty="0"/>
              <a:t>method releases the resource</a:t>
            </a:r>
          </a:p>
        </p:txBody>
      </p:sp>
      <p:sp>
        <p:nvSpPr>
          <p:cNvPr id="4" name="TextBox 3"/>
          <p:cNvSpPr txBox="1"/>
          <p:nvPr/>
        </p:nvSpPr>
        <p:spPr>
          <a:xfrm>
            <a:off x="1054853" y="2053142"/>
            <a:ext cx="7874843" cy="1754326"/>
          </a:xfrm>
          <a:prstGeom prst="rect">
            <a:avLst/>
          </a:prstGeom>
          <a:solidFill>
            <a:schemeClr val="bg1"/>
          </a:solidFill>
          <a:ln w="19050">
            <a:solidFill>
              <a:srgbClr val="004050"/>
            </a:solidFill>
          </a:ln>
        </p:spPr>
        <p:txBody>
          <a:bodyPr wrap="square">
            <a:spAutoFit/>
          </a:bodyPr>
          <a:lstStyle/>
          <a:p>
            <a:r>
              <a:rPr lang="en-GB" altLang="en-US" b="1" noProof="1">
                <a:solidFill>
                  <a:srgbClr val="800080"/>
                </a:solidFill>
                <a:latin typeface="Lucida Console" panose="020B0609040504020204" pitchFamily="49" charset="0"/>
              </a:rPr>
              <a:t>try </a:t>
            </a:r>
            <a:r>
              <a:rPr lang="en-GB" altLang="en-US" b="1" noProof="1">
                <a:latin typeface="Lucida Console" panose="020B0609040504020204" pitchFamily="49" charset="0"/>
              </a:rPr>
              <a:t>(FileInputStream fis =</a:t>
            </a:r>
            <a:r>
              <a:rPr lang="en-GB" altLang="en-US" b="1" noProof="1">
                <a:solidFill>
                  <a:srgbClr val="800080"/>
                </a:solidFill>
                <a:latin typeface="Lucida Console" panose="020B0609040504020204" pitchFamily="49" charset="0"/>
              </a:rPr>
              <a:t> new </a:t>
            </a:r>
            <a:r>
              <a:rPr lang="en-GB" altLang="en-US" b="1" noProof="1">
                <a:latin typeface="Lucida Console" panose="020B0609040504020204" pitchFamily="49" charset="0"/>
              </a:rPr>
              <a:t>FileInputStream(file)) {</a:t>
            </a:r>
          </a:p>
          <a:p>
            <a:r>
              <a:rPr lang="en-GB" altLang="en-US" b="1" noProof="1">
                <a:solidFill>
                  <a:srgbClr val="800080"/>
                </a:solidFill>
                <a:latin typeface="Lucida Console" panose="020B0609040504020204" pitchFamily="49" charset="0"/>
              </a:rPr>
              <a:t>   </a:t>
            </a:r>
            <a:r>
              <a:rPr lang="en-GB" altLang="en-US" b="1" noProof="1">
                <a:latin typeface="Lucida Console" panose="020B0609040504020204" pitchFamily="49" charset="0"/>
              </a:rPr>
              <a:t>...</a:t>
            </a:r>
          </a:p>
          <a:p>
            <a:r>
              <a:rPr lang="en-GB" altLang="en-US" b="1" noProof="1">
                <a:latin typeface="Lucida Console" panose="020B0609040504020204" pitchFamily="49" charset="0"/>
              </a:rPr>
              <a:t>} </a:t>
            </a:r>
            <a:r>
              <a:rPr lang="en-GB" altLang="en-US" b="1" noProof="1">
                <a:solidFill>
                  <a:schemeClr val="accent6">
                    <a:lumMod val="50000"/>
                  </a:schemeClr>
                </a:solidFill>
                <a:latin typeface="Lucida Console" panose="020B0609040504020204" pitchFamily="49" charset="0"/>
              </a:rPr>
              <a:t>//fis will be closed() here</a:t>
            </a:r>
          </a:p>
          <a:p>
            <a:r>
              <a:rPr lang="en-GB" altLang="en-US" b="1" noProof="1">
                <a:latin typeface="Lucida Console" panose="020B0609040504020204" pitchFamily="49" charset="0"/>
              </a:rPr>
              <a:t>catch (Exception ex) {</a:t>
            </a:r>
          </a:p>
          <a:p>
            <a:r>
              <a:rPr lang="en-GB" altLang="en-US" b="1" noProof="1">
                <a:latin typeface="Lucida Console" panose="020B0609040504020204" pitchFamily="49" charset="0"/>
              </a:rPr>
              <a:t>   ...</a:t>
            </a:r>
          </a:p>
          <a:p>
            <a:r>
              <a:rPr lang="en-GB" altLang="en-US" b="1" noProof="1">
                <a:latin typeface="Lucida Console" panose="020B0609040504020204" pitchFamily="49" charset="0"/>
              </a:rPr>
              <a:t>}</a:t>
            </a:r>
          </a:p>
        </p:txBody>
      </p:sp>
    </p:spTree>
    <p:extLst>
      <p:ext uri="{BB962C8B-B14F-4D97-AF65-F5344CB8AC3E}">
        <p14:creationId xmlns:p14="http://schemas.microsoft.com/office/powerpoint/2010/main" val="42879544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EF892D59-8F09-EF4B-AD6D-DA609442F868}" type="slidenum">
              <a:rPr lang="en-GB" smtClean="0"/>
              <a:pPr/>
              <a:t>52</a:t>
            </a:fld>
            <a:endParaRPr lang="en-GB" dirty="0"/>
          </a:p>
        </p:txBody>
      </p:sp>
      <p:sp>
        <p:nvSpPr>
          <p:cNvPr id="3" name="Title 2"/>
          <p:cNvSpPr>
            <a:spLocks noGrp="1"/>
          </p:cNvSpPr>
          <p:nvPr>
            <p:ph type="title"/>
          </p:nvPr>
        </p:nvSpPr>
        <p:spPr/>
        <p:txBody>
          <a:bodyPr/>
          <a:lstStyle/>
          <a:p>
            <a:r>
              <a:rPr lang="en-GB" dirty="0" smtClean="0"/>
              <a:t>C# "using" statement</a:t>
            </a:r>
            <a:endParaRPr lang="en-GB" dirty="0"/>
          </a:p>
        </p:txBody>
      </p:sp>
      <p:sp>
        <p:nvSpPr>
          <p:cNvPr id="4" name="Content Placeholder 3"/>
          <p:cNvSpPr>
            <a:spLocks noGrp="1"/>
          </p:cNvSpPr>
          <p:nvPr>
            <p:ph idx="1"/>
          </p:nvPr>
        </p:nvSpPr>
        <p:spPr/>
        <p:txBody>
          <a:bodyPr/>
          <a:lstStyle/>
          <a:p>
            <a:pPr marL="342900" indent="-342900">
              <a:buFont typeface="Arial" pitchFamily="34" charset="0"/>
              <a:buChar char="•"/>
            </a:pPr>
            <a:r>
              <a:rPr lang="en-GB" dirty="0" smtClean="0"/>
              <a:t>C# has a similar statement but it is not quite the same as Java's Try-With-Resource </a:t>
            </a:r>
          </a:p>
          <a:p>
            <a:pPr marL="342900" indent="-342900">
              <a:buFont typeface="Arial" pitchFamily="34" charset="0"/>
              <a:buChar char="•"/>
            </a:pPr>
            <a:endParaRPr lang="en-GB" dirty="0"/>
          </a:p>
          <a:p>
            <a:pPr marL="342900" indent="-342900">
              <a:buFont typeface="Arial" pitchFamily="34" charset="0"/>
              <a:buChar char="•"/>
            </a:pPr>
            <a:endParaRPr lang="en-GB" dirty="0" smtClean="0"/>
          </a:p>
          <a:p>
            <a:pPr marL="342900" indent="-342900">
              <a:buFont typeface="Arial" pitchFamily="34" charset="0"/>
              <a:buChar char="•"/>
            </a:pPr>
            <a:endParaRPr lang="en-GB" dirty="0"/>
          </a:p>
          <a:p>
            <a:pPr marL="342900" indent="-342900">
              <a:buFont typeface="Arial" pitchFamily="34" charset="0"/>
              <a:buChar char="•"/>
            </a:pPr>
            <a:endParaRPr lang="en-GB" dirty="0" smtClean="0"/>
          </a:p>
          <a:p>
            <a:pPr marL="342900" indent="-342900">
              <a:buFont typeface="Arial" pitchFamily="34" charset="0"/>
              <a:buChar char="•"/>
            </a:pPr>
            <a:endParaRPr lang="en-GB" dirty="0"/>
          </a:p>
          <a:p>
            <a:pPr marL="342900" indent="-342900">
              <a:buFont typeface="Arial" pitchFamily="34" charset="0"/>
              <a:buChar char="•"/>
            </a:pPr>
            <a:r>
              <a:rPr lang="en-GB" dirty="0" smtClean="0"/>
              <a:t>The Dispose() method of the object defined within the using statement is always called even if there is an exception.</a:t>
            </a:r>
          </a:p>
          <a:p>
            <a:pPr marL="342900" indent="-342900">
              <a:buFont typeface="Arial" pitchFamily="34" charset="0"/>
              <a:buChar char="•"/>
            </a:pPr>
            <a:endParaRPr lang="en-GB" dirty="0"/>
          </a:p>
          <a:p>
            <a:pPr marL="342900" indent="-342900">
              <a:buFont typeface="Arial" pitchFamily="34" charset="0"/>
              <a:buChar char="•"/>
            </a:pPr>
            <a:r>
              <a:rPr lang="en-GB" dirty="0" smtClean="0"/>
              <a:t>Applies to objects who implement the </a:t>
            </a:r>
            <a:r>
              <a:rPr lang="en-GB" b="1" dirty="0" err="1" smtClean="0"/>
              <a:t>IDisposable</a:t>
            </a:r>
            <a:r>
              <a:rPr lang="en-GB" dirty="0" smtClean="0"/>
              <a:t> interface </a:t>
            </a:r>
            <a:br>
              <a:rPr lang="en-GB" dirty="0" smtClean="0"/>
            </a:br>
            <a:r>
              <a:rPr lang="en-GB" dirty="0" smtClean="0"/>
              <a:t>(more on interfaces later)</a:t>
            </a:r>
            <a:endParaRPr lang="en-GB" dirty="0"/>
          </a:p>
        </p:txBody>
      </p:sp>
      <p:sp>
        <p:nvSpPr>
          <p:cNvPr id="6" name="Rectangle 5"/>
          <p:cNvSpPr/>
          <p:nvPr/>
        </p:nvSpPr>
        <p:spPr>
          <a:xfrm>
            <a:off x="1535731" y="2127634"/>
            <a:ext cx="8809511" cy="120032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GB" dirty="0">
                <a:solidFill>
                  <a:srgbClr val="0000FF"/>
                </a:solidFill>
                <a:latin typeface="Consolas"/>
              </a:rPr>
              <a:t>using</a:t>
            </a:r>
            <a:r>
              <a:rPr lang="en-GB" dirty="0">
                <a:solidFill>
                  <a:srgbClr val="000000"/>
                </a:solidFill>
                <a:latin typeface="Consolas"/>
              </a:rPr>
              <a:t> (</a:t>
            </a:r>
            <a:r>
              <a:rPr lang="en-GB" dirty="0" err="1">
                <a:solidFill>
                  <a:srgbClr val="000000"/>
                </a:solidFill>
                <a:latin typeface="Consolas"/>
              </a:rPr>
              <a:t>System.IO.StreamReader</a:t>
            </a:r>
            <a:r>
              <a:rPr lang="en-GB" dirty="0">
                <a:solidFill>
                  <a:srgbClr val="000000"/>
                </a:solidFill>
                <a:latin typeface="Consolas"/>
              </a:rPr>
              <a:t> </a:t>
            </a:r>
            <a:r>
              <a:rPr lang="en-GB" dirty="0" err="1">
                <a:solidFill>
                  <a:srgbClr val="000000"/>
                </a:solidFill>
                <a:latin typeface="Consolas"/>
              </a:rPr>
              <a:t>sr</a:t>
            </a:r>
            <a:r>
              <a:rPr lang="en-GB" dirty="0">
                <a:solidFill>
                  <a:srgbClr val="000000"/>
                </a:solidFill>
                <a:latin typeface="Consolas"/>
              </a:rPr>
              <a:t> = </a:t>
            </a:r>
            <a:r>
              <a:rPr lang="en-GB" dirty="0">
                <a:solidFill>
                  <a:srgbClr val="0000FF"/>
                </a:solidFill>
                <a:latin typeface="Consolas"/>
              </a:rPr>
              <a:t>new</a:t>
            </a:r>
            <a:r>
              <a:rPr lang="en-GB" dirty="0">
                <a:solidFill>
                  <a:srgbClr val="000000"/>
                </a:solidFill>
                <a:latin typeface="Consolas"/>
              </a:rPr>
              <a:t> </a:t>
            </a:r>
            <a:r>
              <a:rPr lang="en-GB" dirty="0" err="1">
                <a:solidFill>
                  <a:srgbClr val="000000"/>
                </a:solidFill>
                <a:latin typeface="Consolas"/>
              </a:rPr>
              <a:t>StreamReader</a:t>
            </a:r>
            <a:r>
              <a:rPr lang="en-GB" dirty="0">
                <a:solidFill>
                  <a:srgbClr val="000000"/>
                </a:solidFill>
                <a:latin typeface="Consolas"/>
              </a:rPr>
              <a:t>(</a:t>
            </a:r>
            <a:r>
              <a:rPr lang="en-GB" dirty="0">
                <a:solidFill>
                  <a:srgbClr val="800000"/>
                </a:solidFill>
                <a:latin typeface="Consolas"/>
              </a:rPr>
              <a:t>@"c:\qa.txt"</a:t>
            </a:r>
            <a:r>
              <a:rPr lang="en-GB" dirty="0">
                <a:solidFill>
                  <a:srgbClr val="000000"/>
                </a:solidFill>
                <a:latin typeface="Consolas"/>
              </a:rPr>
              <a:t>))</a:t>
            </a:r>
          </a:p>
          <a:p>
            <a:r>
              <a:rPr lang="en-GB" dirty="0">
                <a:solidFill>
                  <a:srgbClr val="000000"/>
                </a:solidFill>
                <a:latin typeface="Consolas"/>
              </a:rPr>
              <a:t>{</a:t>
            </a:r>
          </a:p>
          <a:p>
            <a:r>
              <a:rPr lang="en-GB" dirty="0">
                <a:solidFill>
                  <a:srgbClr val="000000"/>
                </a:solidFill>
                <a:latin typeface="Consolas"/>
              </a:rPr>
              <a:t>    </a:t>
            </a:r>
            <a:r>
              <a:rPr lang="en-GB" dirty="0" err="1">
                <a:solidFill>
                  <a:srgbClr val="0000FF"/>
                </a:solidFill>
                <a:latin typeface="Consolas"/>
              </a:rPr>
              <a:t>int</a:t>
            </a:r>
            <a:r>
              <a:rPr lang="en-GB" dirty="0">
                <a:solidFill>
                  <a:srgbClr val="000000"/>
                </a:solidFill>
                <a:latin typeface="Consolas"/>
              </a:rPr>
              <a:t> c = </a:t>
            </a:r>
            <a:r>
              <a:rPr lang="en-GB" dirty="0" err="1">
                <a:solidFill>
                  <a:srgbClr val="000000"/>
                </a:solidFill>
                <a:latin typeface="Consolas"/>
              </a:rPr>
              <a:t>sr.Read</a:t>
            </a:r>
            <a:r>
              <a:rPr lang="en-GB" dirty="0">
                <a:solidFill>
                  <a:srgbClr val="000000"/>
                </a:solidFill>
                <a:latin typeface="Consolas"/>
              </a:rPr>
              <a:t>();</a:t>
            </a:r>
          </a:p>
          <a:p>
            <a:r>
              <a:rPr lang="en-GB" dirty="0">
                <a:solidFill>
                  <a:srgbClr val="000000"/>
                </a:solidFill>
                <a:latin typeface="Consolas"/>
              </a:rPr>
              <a:t>}</a:t>
            </a:r>
          </a:p>
        </p:txBody>
      </p:sp>
    </p:spTree>
    <p:extLst>
      <p:ext uri="{BB962C8B-B14F-4D97-AF65-F5344CB8AC3E}">
        <p14:creationId xmlns:p14="http://schemas.microsoft.com/office/powerpoint/2010/main" val="123488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Best Practice </a:t>
            </a:r>
            <a:r>
              <a:rPr lang="en-GB" dirty="0" smtClean="0"/>
              <a:t>Guidance</a:t>
            </a:r>
            <a:endParaRPr lang="en-IN" dirty="0"/>
          </a:p>
        </p:txBody>
      </p:sp>
      <p:sp>
        <p:nvSpPr>
          <p:cNvPr id="2" name="Text Placeholder 1"/>
          <p:cNvSpPr>
            <a:spLocks noGrp="1"/>
          </p:cNvSpPr>
          <p:nvPr>
            <p:ph idx="1"/>
          </p:nvPr>
        </p:nvSpPr>
        <p:spPr>
          <a:xfrm>
            <a:off x="341272" y="1368256"/>
            <a:ext cx="9645209" cy="5166108"/>
          </a:xfrm>
        </p:spPr>
        <p:txBody>
          <a:bodyPr/>
          <a:lstStyle/>
          <a:p>
            <a:pPr marL="342900" indent="-342900">
              <a:buFont typeface="Arial" panose="020B0604020202020204" pitchFamily="34" charset="0"/>
              <a:buChar char="•"/>
            </a:pPr>
            <a:r>
              <a:rPr lang="en-GB" b="1" dirty="0" smtClean="0"/>
              <a:t>Don't </a:t>
            </a:r>
            <a:r>
              <a:rPr lang="en-GB" b="1" dirty="0"/>
              <a:t>only catch </a:t>
            </a:r>
            <a:r>
              <a:rPr lang="en-GB" b="1" dirty="0">
                <a:latin typeface="Lucida Console" pitchFamily="49" charset="0"/>
              </a:rPr>
              <a:t>class </a:t>
            </a:r>
            <a:r>
              <a:rPr lang="en-GB" b="1" dirty="0" err="1">
                <a:latin typeface="Lucida Console" pitchFamily="49" charset="0"/>
              </a:rPr>
              <a:t>Throwable</a:t>
            </a:r>
            <a:r>
              <a:rPr lang="en-GB" b="1" dirty="0">
                <a:latin typeface="Lucida Console" pitchFamily="49" charset="0"/>
              </a:rPr>
              <a:t> or </a:t>
            </a:r>
            <a:r>
              <a:rPr lang="en-GB" b="1" dirty="0" smtClean="0">
                <a:latin typeface="Lucida Console" pitchFamily="49" charset="0"/>
              </a:rPr>
              <a:t>Exception</a:t>
            </a:r>
            <a:endParaRPr lang="en-GB" b="1" dirty="0"/>
          </a:p>
          <a:p>
            <a:pPr marL="342900" indent="-342900">
              <a:buFont typeface="Arial" panose="020B0604020202020204" pitchFamily="34" charset="0"/>
              <a:buChar char="•"/>
            </a:pPr>
            <a:r>
              <a:rPr lang="en-GB" b="1" dirty="0"/>
              <a:t>Don't try to catch every possible exception type</a:t>
            </a:r>
          </a:p>
          <a:p>
            <a:pPr marL="684000" lvl="1" indent="-342900">
              <a:buSzPct val="115000"/>
              <a:buFont typeface="Arial" panose="020B0604020202020204" pitchFamily="34" charset="0"/>
              <a:buChar char="•"/>
            </a:pPr>
            <a:r>
              <a:rPr lang="en-GB" dirty="0"/>
              <a:t>Have a ‘final’ catch of </a:t>
            </a:r>
            <a:r>
              <a:rPr lang="en-GB" dirty="0" smtClean="0">
                <a:latin typeface="Lucida Console" panose="020B0609040504020204" pitchFamily="49" charset="0"/>
              </a:rPr>
              <a:t>Exception</a:t>
            </a:r>
            <a:endParaRPr lang="en-GB" dirty="0">
              <a:latin typeface="Lucida Console" panose="020B0609040504020204" pitchFamily="49" charset="0"/>
            </a:endParaRPr>
          </a:p>
          <a:p>
            <a:pPr marL="342900" indent="-342900">
              <a:buFont typeface="Arial" panose="020B0604020202020204" pitchFamily="34" charset="0"/>
              <a:buChar char="•"/>
            </a:pPr>
            <a:r>
              <a:rPr lang="en-GB" b="1" dirty="0"/>
              <a:t>You don't need </a:t>
            </a:r>
            <a:r>
              <a:rPr lang="en-GB" b="1" dirty="0">
                <a:latin typeface="Lucida Console" panose="020B0609040504020204" pitchFamily="49" charset="0"/>
              </a:rPr>
              <a:t>try {} catch {}</a:t>
            </a:r>
            <a:r>
              <a:rPr lang="en-GB" b="1" dirty="0"/>
              <a:t> in every </a:t>
            </a:r>
            <a:r>
              <a:rPr lang="en-GB" b="1" dirty="0" smtClean="0"/>
              <a:t>method</a:t>
            </a:r>
            <a:endParaRPr lang="en-GB" b="1" dirty="0"/>
          </a:p>
          <a:p>
            <a:pPr marL="342900" indent="-342900">
              <a:buFont typeface="Arial" panose="020B0604020202020204" pitchFamily="34" charset="0"/>
              <a:buChar char="•"/>
            </a:pPr>
            <a:r>
              <a:rPr lang="en-GB" b="1" dirty="0"/>
              <a:t>You will use </a:t>
            </a:r>
            <a:r>
              <a:rPr lang="en-GB" b="1" dirty="0">
                <a:latin typeface="Lucida Console" pitchFamily="49" charset="0"/>
              </a:rPr>
              <a:t>finally</a:t>
            </a:r>
            <a:r>
              <a:rPr lang="en-GB" b="1" dirty="0"/>
              <a:t> blocks to ensure resources freed</a:t>
            </a:r>
          </a:p>
          <a:p>
            <a:pPr marL="342900" indent="-342900">
              <a:buFont typeface="Arial" panose="020B0604020202020204" pitchFamily="34" charset="0"/>
              <a:buChar char="•"/>
            </a:pPr>
            <a:r>
              <a:rPr lang="en-GB" b="1" dirty="0" smtClean="0"/>
              <a:t>Only </a:t>
            </a:r>
            <a:r>
              <a:rPr lang="en-GB" b="1" dirty="0"/>
              <a:t>use exceptions for </a:t>
            </a:r>
            <a:r>
              <a:rPr lang="en-GB" b="1" i="1" dirty="0"/>
              <a:t>exceptional </a:t>
            </a:r>
            <a:r>
              <a:rPr lang="en-GB" b="1" dirty="0" smtClean="0"/>
              <a:t>circumstances</a:t>
            </a:r>
            <a:endParaRPr lang="en-GB" b="1" dirty="0"/>
          </a:p>
          <a:p>
            <a:pPr marL="342900" indent="-342900">
              <a:buFont typeface="Arial" panose="020B0604020202020204" pitchFamily="34" charset="0"/>
              <a:buChar char="•"/>
            </a:pPr>
            <a:r>
              <a:rPr lang="en-GB" b="1" dirty="0"/>
              <a:t>Be wary of just reporting back </a:t>
            </a:r>
            <a:r>
              <a:rPr lang="en-GB" b="1" dirty="0" smtClean="0"/>
              <a:t>large error message</a:t>
            </a:r>
            <a:endParaRPr lang="en-GB" b="1" dirty="0">
              <a:latin typeface="Lucida Console" pitchFamily="49" charset="0"/>
            </a:endParaRPr>
          </a:p>
          <a:p>
            <a:pPr marL="684000" lvl="1" indent="-342900">
              <a:buSzPct val="115000"/>
              <a:buFont typeface="Arial" panose="020B0604020202020204" pitchFamily="34" charset="0"/>
              <a:buChar char="•"/>
            </a:pPr>
            <a:r>
              <a:rPr lang="en-GB" dirty="0"/>
              <a:t>Might contain </a:t>
            </a:r>
            <a:r>
              <a:rPr lang="en-GB" dirty="0" smtClean="0"/>
              <a:t>system information</a:t>
            </a:r>
            <a:endParaRPr lang="en-GB" dirty="0"/>
          </a:p>
          <a:p>
            <a:pPr marL="684000" lvl="1" indent="-342900">
              <a:buSzPct val="115000"/>
              <a:buFont typeface="Arial" panose="020B0604020202020204" pitchFamily="34" charset="0"/>
              <a:buChar char="•"/>
            </a:pPr>
            <a:r>
              <a:rPr lang="en-GB" dirty="0"/>
              <a:t>Might be better with “Sorry, we couldn’t find those credentials”</a:t>
            </a:r>
          </a:p>
          <a:p>
            <a:pPr lvl="1"/>
            <a:endParaRPr lang="en-GB" b="1" dirty="0"/>
          </a:p>
          <a:p>
            <a:pPr marL="342900" indent="-342900">
              <a:buFont typeface="Arial" panose="020B0604020202020204" pitchFamily="34" charset="0"/>
              <a:buChar char="•"/>
            </a:pPr>
            <a:endParaRPr lang="en-IN" b="1" dirty="0"/>
          </a:p>
          <a:p>
            <a:endParaRPr lang="en-IN" dirty="0"/>
          </a:p>
        </p:txBody>
      </p:sp>
    </p:spTree>
    <p:extLst>
      <p:ext uri="{BB962C8B-B14F-4D97-AF65-F5344CB8AC3E}">
        <p14:creationId xmlns:p14="http://schemas.microsoft.com/office/powerpoint/2010/main" val="41344274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Review</a:t>
            </a:r>
            <a:endParaRPr lang="en-IN" dirty="0"/>
          </a:p>
        </p:txBody>
      </p:sp>
      <p:sp>
        <p:nvSpPr>
          <p:cNvPr id="3" name="Text Placeholder 2"/>
          <p:cNvSpPr>
            <a:spLocks noGrp="1"/>
          </p:cNvSpPr>
          <p:nvPr>
            <p:ph type="body" sz="quarter" idx="11"/>
          </p:nvPr>
        </p:nvSpPr>
        <p:spPr>
          <a:xfrm>
            <a:off x="5168900" y="579549"/>
            <a:ext cx="6647471" cy="5899039"/>
          </a:xfrm>
        </p:spPr>
        <p:txBody>
          <a:bodyPr vert="horz" lIns="0" tIns="0" rIns="0" bIns="0" rtlCol="0" anchor="t" anchorCtr="0">
            <a:noAutofit/>
          </a:bodyPr>
          <a:lstStyle/>
          <a:p>
            <a:pPr marL="342900" indent="-342900">
              <a:buChar char="•"/>
            </a:pPr>
            <a:r>
              <a:rPr lang="en-GB" b="1" dirty="0"/>
              <a:t>Java </a:t>
            </a:r>
            <a:r>
              <a:rPr lang="en-GB" b="1" dirty="0" smtClean="0"/>
              <a:t>&amp; C# uses </a:t>
            </a:r>
            <a:r>
              <a:rPr lang="en-GB" b="1" dirty="0"/>
              <a:t>exceptions to report errors</a:t>
            </a:r>
          </a:p>
          <a:p>
            <a:pPr marL="684000" lvl="1" indent="-342900">
              <a:spcAft>
                <a:spcPts val="650"/>
              </a:spcAft>
              <a:buSzPct val="115000"/>
            </a:pPr>
            <a:r>
              <a:rPr lang="en-GB" dirty="0"/>
              <a:t>Use </a:t>
            </a:r>
            <a:r>
              <a:rPr lang="en-GB" dirty="0">
                <a:latin typeface="Lucida Console" panose="020B0609040504020204" pitchFamily="49" charset="0"/>
              </a:rPr>
              <a:t>try / catch / finally </a:t>
            </a:r>
            <a:r>
              <a:rPr lang="en-GB" dirty="0"/>
              <a:t>blocks to encapsulate such code</a:t>
            </a:r>
          </a:p>
          <a:p>
            <a:pPr marL="684000" lvl="1" indent="-342900">
              <a:spcAft>
                <a:spcPts val="650"/>
              </a:spcAft>
              <a:buSzPct val="115000"/>
            </a:pPr>
            <a:r>
              <a:rPr lang="en-GB" dirty="0"/>
              <a:t>You can throw (or re-throw caught) exceptions</a:t>
            </a:r>
          </a:p>
          <a:p>
            <a:pPr marL="342900" indent="-342900">
              <a:buChar char="•"/>
            </a:pPr>
            <a:endParaRPr lang="en-GB" b="1" dirty="0"/>
          </a:p>
          <a:p>
            <a:pPr marL="342900" indent="-342900">
              <a:buChar char="•"/>
            </a:pPr>
            <a:r>
              <a:rPr lang="en-GB" b="1" dirty="0"/>
              <a:t>Unhandled exceptions will be caught by the Java runtime</a:t>
            </a:r>
          </a:p>
          <a:p>
            <a:pPr marL="342900" indent="-342900">
              <a:buChar char="•"/>
            </a:pPr>
            <a:endParaRPr lang="en-IN" b="1" dirty="0"/>
          </a:p>
        </p:txBody>
      </p:sp>
    </p:spTree>
    <p:extLst>
      <p:ext uri="{BB962C8B-B14F-4D97-AF65-F5344CB8AC3E}">
        <p14:creationId xmlns:p14="http://schemas.microsoft.com/office/powerpoint/2010/main" val="32407187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p:txBody>
          <a:bodyPr/>
          <a:lstStyle/>
          <a:p>
            <a:pPr eaLnBrk="1" hangingPunct="1"/>
            <a:r>
              <a:rPr lang="en-GB" dirty="0" smtClean="0"/>
              <a:t>Hands-On Labs</a:t>
            </a:r>
          </a:p>
        </p:txBody>
      </p:sp>
      <p:sp>
        <p:nvSpPr>
          <p:cNvPr id="2" name="Text Placeholder 1"/>
          <p:cNvSpPr>
            <a:spLocks noGrp="1"/>
          </p:cNvSpPr>
          <p:nvPr>
            <p:ph type="body" sz="quarter" idx="10"/>
          </p:nvPr>
        </p:nvSpPr>
        <p:spPr>
          <a:xfrm>
            <a:off x="4327303" y="3525004"/>
            <a:ext cx="6337272" cy="810690"/>
          </a:xfrm>
        </p:spPr>
        <p:txBody>
          <a:bodyPr/>
          <a:lstStyle/>
          <a:p>
            <a:pPr marL="342900" indent="-342900">
              <a:buFont typeface="Arial" panose="020B0604020202020204" pitchFamily="34" charset="0"/>
              <a:buChar char="•"/>
            </a:pPr>
            <a:r>
              <a:rPr lang="en-GB" dirty="0"/>
              <a:t>Working with exceptions</a:t>
            </a: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414346231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dirty="0" smtClean="0"/>
              <a:t>Understanding Execution Flow – 1</a:t>
            </a:r>
          </a:p>
        </p:txBody>
      </p:sp>
      <p:sp>
        <p:nvSpPr>
          <p:cNvPr id="809988" name="AutoShape 4"/>
          <p:cNvSpPr>
            <a:spLocks noChangeArrowheads="1"/>
          </p:cNvSpPr>
          <p:nvPr/>
        </p:nvSpPr>
        <p:spPr bwMode="hidden">
          <a:xfrm>
            <a:off x="2816172" y="6220933"/>
            <a:ext cx="1120775" cy="423863"/>
          </a:xfrm>
          <a:prstGeom prst="bevel">
            <a:avLst>
              <a:gd name="adj" fmla="val 7565"/>
            </a:avLst>
          </a:prstGeom>
          <a:solidFill>
            <a:schemeClr val="bg1"/>
          </a:solidFill>
          <a:ln w="9525">
            <a:solidFill>
              <a:schemeClr val="tx1"/>
            </a:solidFill>
            <a:miter lim="800000"/>
            <a:headEnd/>
            <a:tailEnd/>
          </a:ln>
          <a:effectLst/>
        </p:spPr>
        <p:txBody>
          <a:bodyPr wrap="none" anchor="ctr"/>
          <a:lstStyle/>
          <a:p>
            <a:pPr algn="ctr" eaLnBrk="0" hangingPunct="0">
              <a:defRPr/>
            </a:pPr>
            <a:r>
              <a:rPr lang="en-GB" sz="2000" b="1"/>
              <a:t>Step</a:t>
            </a:r>
          </a:p>
        </p:txBody>
      </p:sp>
      <p:sp>
        <p:nvSpPr>
          <p:cNvPr id="7181" name="Rectangle 13"/>
          <p:cNvSpPr>
            <a:spLocks noChangeArrowheads="1"/>
          </p:cNvSpPr>
          <p:nvPr/>
        </p:nvSpPr>
        <p:spPr bwMode="auto">
          <a:xfrm>
            <a:off x="1037822" y="1327221"/>
            <a:ext cx="5939091" cy="3070118"/>
          </a:xfrm>
          <a:prstGeom prst="rect">
            <a:avLst/>
          </a:prstGeom>
          <a:solidFill>
            <a:schemeClr val="bg1"/>
          </a:solidFill>
          <a:ln w="19050">
            <a:solidFill>
              <a:srgbClr val="004050"/>
            </a:solidFill>
            <a:miter lim="800000"/>
            <a:headEnd/>
            <a:tailEnd/>
          </a:ln>
        </p:spPr>
        <p:txBody>
          <a:bodyPr wrap="none" lIns="90488" tIns="44450" rIns="0" bIns="44450"/>
          <a:lstStyle/>
          <a:p>
            <a:pPr defTabSz="739775" eaLnBrk="0" hangingPunct="0">
              <a:tabLst>
                <a:tab pos="341313" algn="l"/>
                <a:tab pos="690563" algn="l"/>
                <a:tab pos="1030288" algn="l"/>
                <a:tab pos="1371600" algn="l"/>
              </a:tabLst>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Program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static void</a:t>
            </a:r>
            <a:r>
              <a:rPr lang="en-GB" sz="1600" dirty="0">
                <a:solidFill>
                  <a:srgbClr val="000000"/>
                </a:solidFill>
                <a:latin typeface="Lucida Console" pitchFamily="49" charset="0"/>
              </a:rPr>
              <a:t> main(String[] </a:t>
            </a:r>
            <a:r>
              <a:rPr lang="en-GB" sz="1600" dirty="0" err="1">
                <a:solidFill>
                  <a:srgbClr val="000000"/>
                </a:solidFill>
                <a:latin typeface="Lucida Console" pitchFamily="49" charset="0"/>
              </a:rPr>
              <a:t>args</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try</a:t>
            </a:r>
            <a:r>
              <a:rPr lang="en-GB" sz="1600" dirty="0">
                <a:solidFill>
                  <a:srgbClr val="000000"/>
                </a:solidFill>
                <a:latin typeface="Lucida Console" pitchFamily="49" charset="0"/>
              </a:rPr>
              <a:t> {</a:t>
            </a:r>
            <a:br>
              <a:rPr lang="en-GB" sz="1600" dirty="0">
                <a:solidFill>
                  <a:srgbClr val="000000"/>
                </a:solidFill>
                <a:latin typeface="Lucida Console" pitchFamily="49" charset="0"/>
              </a:rPr>
            </a:br>
            <a:r>
              <a:rPr lang="en-GB" sz="1600" dirty="0">
                <a:solidFill>
                  <a:srgbClr val="000000"/>
                </a:solidFill>
                <a:latin typeface="Lucida Console" pitchFamily="49" charset="0"/>
              </a:rPr>
              <a:t>			Task.f1( </a:t>
            </a:r>
            <a:r>
              <a:rPr lang="en-GB" sz="1600" b="1" dirty="0">
                <a:solidFill>
                  <a:srgbClr val="FA3200"/>
                </a:solidFill>
                <a:latin typeface="Lucida Console" pitchFamily="49" charset="0"/>
              </a:rPr>
              <a:t>0</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Task.f2();</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catch</a:t>
            </a:r>
            <a:r>
              <a:rPr lang="en-GB" sz="1600" dirty="0">
                <a:solidFill>
                  <a:srgbClr val="000000"/>
                </a:solidFill>
                <a:latin typeface="Lucida Console" pitchFamily="49" charset="0"/>
              </a:rPr>
              <a:t>( Exception </a:t>
            </a:r>
            <a:r>
              <a:rPr lang="en-GB" sz="1600" dirty="0" err="1">
                <a:solidFill>
                  <a:srgbClr val="000000"/>
                </a:solidFill>
                <a:latin typeface="Lucida Console" pitchFamily="49" charset="0"/>
              </a:rPr>
              <a:t>exn</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err="1">
                <a:solidFill>
                  <a:srgbClr val="000000"/>
                </a:solidFill>
                <a:latin typeface="Lucida Console" pitchFamily="49" charset="0"/>
              </a:rPr>
              <a:t>System.out.println</a:t>
            </a:r>
            <a:r>
              <a:rPr lang="en-GB" sz="1600" dirty="0">
                <a:solidFill>
                  <a:srgbClr val="000000"/>
                </a:solidFill>
                <a:latin typeface="Lucida Console" pitchFamily="49" charset="0"/>
              </a:rPr>
              <a:t>(</a:t>
            </a:r>
            <a:r>
              <a:rPr lang="en-GB" sz="1600" dirty="0" err="1">
                <a:solidFill>
                  <a:srgbClr val="000000"/>
                </a:solidFill>
                <a:latin typeface="Lucida Console" pitchFamily="49" charset="0"/>
              </a:rPr>
              <a:t>exn.getMessage</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p:txBody>
      </p:sp>
      <p:sp>
        <p:nvSpPr>
          <p:cNvPr id="809998" name="Rectangle 14"/>
          <p:cNvSpPr>
            <a:spLocks noChangeArrowheads="1"/>
          </p:cNvSpPr>
          <p:nvPr/>
        </p:nvSpPr>
        <p:spPr bwMode="auto">
          <a:xfrm>
            <a:off x="6834134" y="3199921"/>
            <a:ext cx="4448175" cy="3487737"/>
          </a:xfrm>
          <a:prstGeom prst="rect">
            <a:avLst/>
          </a:prstGeom>
          <a:solidFill>
            <a:srgbClr val="FCFEB9"/>
          </a:solidFill>
          <a:ln w="12700">
            <a:solidFill>
              <a:schemeClr val="tx1"/>
            </a:solidFill>
            <a:miter lim="800000"/>
            <a:headEnd/>
            <a:tailEnd/>
          </a:ln>
          <a:effectLst>
            <a:outerShdw dist="71842" dir="2700000" algn="ctr" rotWithShape="0">
              <a:schemeClr val="bg2"/>
            </a:outerShdw>
          </a:effectLst>
        </p:spPr>
        <p:txBody>
          <a:bodyPr wrap="none" lIns="90488" tIns="44450" rIns="0" bIns="44450"/>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Task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a:t>
            </a:r>
            <a:r>
              <a:rPr lang="en-GB" sz="1600" dirty="0">
                <a:solidFill>
                  <a:srgbClr val="000000"/>
                </a:solidFill>
                <a:latin typeface="Lucida Console" pitchFamily="49" charset="0"/>
              </a:rPr>
              <a:t> f1(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a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f3( a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f4();</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endParaRPr lang="en-GB" sz="1600"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 </a:t>
            </a:r>
            <a:r>
              <a:rPr lang="en-GB" sz="1600" dirty="0">
                <a:solidFill>
                  <a:srgbClr val="000000"/>
                </a:solidFill>
                <a:latin typeface="Lucida Console" pitchFamily="49" charset="0"/>
              </a:rPr>
              <a:t>f2() { ... }</a:t>
            </a:r>
          </a:p>
          <a:p>
            <a:pPr defTabSz="739775" eaLnBrk="0" hangingPunct="0">
              <a:tabLst>
                <a:tab pos="341313" algn="l"/>
                <a:tab pos="690563" algn="l"/>
                <a:tab pos="1030288" algn="l"/>
                <a:tab pos="1371600" algn="l"/>
              </a:tabLst>
              <a:defRPr/>
            </a:pPr>
            <a:endParaRPr lang="en-GB" sz="1600"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a:t>
            </a:r>
            <a:r>
              <a:rPr lang="en-GB" sz="1600" dirty="0">
                <a:solidFill>
                  <a:srgbClr val="000000"/>
                </a:solidFill>
                <a:latin typeface="Lucida Console" pitchFamily="49" charset="0"/>
              </a:rPr>
              <a:t> f3(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y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x = </a:t>
            </a:r>
            <a:r>
              <a:rPr lang="en-GB" sz="1600" b="1" dirty="0">
                <a:solidFill>
                  <a:srgbClr val="FA3200"/>
                </a:solidFill>
                <a:latin typeface="Lucida Console" pitchFamily="49" charset="0"/>
              </a:rPr>
              <a:t>10 / y</a:t>
            </a:r>
            <a:r>
              <a:rPr lang="en-GB" sz="1600" dirty="0">
                <a:solidFill>
                  <a:srgbClr val="000000"/>
                </a:solidFill>
                <a:latin typeface="Lucida Console" pitchFamily="49" charset="0"/>
              </a:rPr>
              <a:t>;</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a:t>
            </a:r>
            <a:r>
              <a:rPr lang="en-GB" sz="1600" dirty="0">
                <a:solidFill>
                  <a:srgbClr val="000000"/>
                </a:solidFill>
                <a:latin typeface="Lucida Console" pitchFamily="49" charset="0"/>
              </a:rPr>
              <a:t> f4() {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p>
        </p:txBody>
      </p:sp>
      <p:sp>
        <p:nvSpPr>
          <p:cNvPr id="7187" name="Rectangle 19"/>
          <p:cNvSpPr>
            <a:spLocks noChangeArrowheads="1"/>
          </p:cNvSpPr>
          <p:nvPr/>
        </p:nvSpPr>
        <p:spPr bwMode="auto">
          <a:xfrm>
            <a:off x="6834134" y="3199921"/>
            <a:ext cx="4448175" cy="3487737"/>
          </a:xfrm>
          <a:prstGeom prst="rect">
            <a:avLst/>
          </a:prstGeom>
          <a:solidFill>
            <a:schemeClr val="bg1"/>
          </a:solidFill>
          <a:ln w="19050">
            <a:solidFill>
              <a:srgbClr val="004050"/>
            </a:solidFill>
            <a:miter lim="800000"/>
            <a:headEnd/>
            <a:tailEnd/>
          </a:ln>
        </p:spPr>
        <p:txBody>
          <a:bodyPr wrap="none" lIns="90488" tIns="44450" rIns="0" bIns="44450"/>
          <a:lstStyle/>
          <a:p>
            <a:pPr defTabSz="739775" eaLnBrk="0" hangingPunct="0">
              <a:tabLst>
                <a:tab pos="341313" algn="l"/>
                <a:tab pos="690563" algn="l"/>
                <a:tab pos="1030288" algn="l"/>
                <a:tab pos="1371600" algn="l"/>
              </a:tabLst>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Task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a:t>
            </a:r>
            <a:r>
              <a:rPr lang="en-GB" sz="1600" dirty="0">
                <a:solidFill>
                  <a:srgbClr val="000000"/>
                </a:solidFill>
                <a:latin typeface="Lucida Console" pitchFamily="49" charset="0"/>
              </a:rPr>
              <a:t> f1(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a )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f3( a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f4();</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endParaRPr lang="en-GB" sz="1600" dirty="0">
              <a:solidFill>
                <a:srgbClr val="000000"/>
              </a:solidFill>
              <a:latin typeface="Lucida Console" pitchFamily="49" charset="0"/>
            </a:endParaRP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 </a:t>
            </a:r>
            <a:r>
              <a:rPr lang="en-GB" sz="1600" dirty="0">
                <a:solidFill>
                  <a:srgbClr val="000000"/>
                </a:solidFill>
                <a:latin typeface="Lucida Console" pitchFamily="49" charset="0"/>
              </a:rPr>
              <a:t>f2() { ... }</a:t>
            </a:r>
          </a:p>
          <a:p>
            <a:pPr defTabSz="739775" eaLnBrk="0" hangingPunct="0">
              <a:tabLst>
                <a:tab pos="341313" algn="l"/>
                <a:tab pos="690563" algn="l"/>
                <a:tab pos="1030288" algn="l"/>
                <a:tab pos="1371600" algn="l"/>
              </a:tabLst>
            </a:pPr>
            <a:endParaRPr lang="en-GB" sz="1600" dirty="0">
              <a:solidFill>
                <a:srgbClr val="000000"/>
              </a:solidFill>
              <a:latin typeface="Lucida Console" pitchFamily="49" charset="0"/>
            </a:endParaRP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a:t>
            </a:r>
            <a:r>
              <a:rPr lang="en-GB" sz="1600" dirty="0">
                <a:solidFill>
                  <a:srgbClr val="000000"/>
                </a:solidFill>
                <a:latin typeface="Lucida Console" pitchFamily="49" charset="0"/>
              </a:rPr>
              <a:t> f3(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y )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x = </a:t>
            </a:r>
            <a:r>
              <a:rPr lang="en-GB" sz="1600" b="1" dirty="0">
                <a:solidFill>
                  <a:srgbClr val="FA3200"/>
                </a:solidFill>
                <a:latin typeface="Lucida Console" pitchFamily="49" charset="0"/>
              </a:rPr>
              <a:t>10 / y</a:t>
            </a:r>
            <a:r>
              <a:rPr lang="en-GB" sz="1600" dirty="0">
                <a:solidFill>
                  <a:srgbClr val="000000"/>
                </a:solidFill>
                <a:latin typeface="Lucida Console" pitchFamily="49" charset="0"/>
              </a:rPr>
              <a:t>;</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a:t>
            </a:r>
            <a:r>
              <a:rPr lang="en-GB" sz="1600" dirty="0">
                <a:solidFill>
                  <a:srgbClr val="000000"/>
                </a:solidFill>
                <a:latin typeface="Lucida Console" pitchFamily="49" charset="0"/>
              </a:rPr>
              <a:t> f4() { ...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p:txBody>
      </p:sp>
      <p:sp>
        <p:nvSpPr>
          <p:cNvPr id="809989" name="Rectangle 5"/>
          <p:cNvSpPr>
            <a:spLocks noChangeArrowheads="1"/>
          </p:cNvSpPr>
          <p:nvPr/>
        </p:nvSpPr>
        <p:spPr bwMode="hidden">
          <a:xfrm>
            <a:off x="1088622" y="1670122"/>
            <a:ext cx="215900" cy="1952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09990" name="Rectangle 6"/>
          <p:cNvSpPr>
            <a:spLocks noChangeArrowheads="1"/>
          </p:cNvSpPr>
          <p:nvPr/>
        </p:nvSpPr>
        <p:spPr bwMode="hidden">
          <a:xfrm>
            <a:off x="1088622" y="1916184"/>
            <a:ext cx="215900" cy="1952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09991" name="Rectangle 7"/>
          <p:cNvSpPr>
            <a:spLocks noChangeArrowheads="1"/>
          </p:cNvSpPr>
          <p:nvPr/>
        </p:nvSpPr>
        <p:spPr bwMode="hidden">
          <a:xfrm>
            <a:off x="1088622" y="2162247"/>
            <a:ext cx="215900" cy="1952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09992" name="Rectangle 8"/>
          <p:cNvSpPr>
            <a:spLocks noChangeArrowheads="1"/>
          </p:cNvSpPr>
          <p:nvPr/>
        </p:nvSpPr>
        <p:spPr bwMode="hidden">
          <a:xfrm>
            <a:off x="1088622" y="2900434"/>
            <a:ext cx="215900" cy="1952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09993" name="Rectangle 9"/>
          <p:cNvSpPr>
            <a:spLocks noChangeArrowheads="1"/>
          </p:cNvSpPr>
          <p:nvPr/>
        </p:nvSpPr>
        <p:spPr bwMode="hidden">
          <a:xfrm>
            <a:off x="1088622" y="3146497"/>
            <a:ext cx="215900" cy="1952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09994" name="Rectangle 10"/>
          <p:cNvSpPr>
            <a:spLocks noChangeArrowheads="1"/>
          </p:cNvSpPr>
          <p:nvPr/>
        </p:nvSpPr>
        <p:spPr bwMode="hidden">
          <a:xfrm>
            <a:off x="1088622" y="3392559"/>
            <a:ext cx="215900" cy="1952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09995" name="Rectangle 11"/>
          <p:cNvSpPr>
            <a:spLocks noChangeArrowheads="1"/>
          </p:cNvSpPr>
          <p:nvPr/>
        </p:nvSpPr>
        <p:spPr bwMode="hidden">
          <a:xfrm>
            <a:off x="1088622" y="3638622"/>
            <a:ext cx="215900" cy="1952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09996" name="Rectangle 12"/>
          <p:cNvSpPr>
            <a:spLocks noChangeArrowheads="1"/>
          </p:cNvSpPr>
          <p:nvPr/>
        </p:nvSpPr>
        <p:spPr bwMode="hidden">
          <a:xfrm>
            <a:off x="1088622" y="3884684"/>
            <a:ext cx="215900" cy="1952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09999" name="Rectangle 15"/>
          <p:cNvSpPr>
            <a:spLocks noChangeArrowheads="1"/>
          </p:cNvSpPr>
          <p:nvPr/>
        </p:nvSpPr>
        <p:spPr bwMode="hidden">
          <a:xfrm>
            <a:off x="6834134" y="3492020"/>
            <a:ext cx="231775" cy="2587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0000" name="Rectangle 16"/>
          <p:cNvSpPr>
            <a:spLocks noChangeArrowheads="1"/>
          </p:cNvSpPr>
          <p:nvPr/>
        </p:nvSpPr>
        <p:spPr bwMode="hidden">
          <a:xfrm>
            <a:off x="6834134" y="3738083"/>
            <a:ext cx="231775" cy="2587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0001" name="Rectangle 17"/>
          <p:cNvSpPr>
            <a:spLocks noChangeArrowheads="1"/>
          </p:cNvSpPr>
          <p:nvPr/>
        </p:nvSpPr>
        <p:spPr bwMode="hidden">
          <a:xfrm>
            <a:off x="6834134" y="5204933"/>
            <a:ext cx="231775" cy="2587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0002" name="Rectangle 18"/>
          <p:cNvSpPr>
            <a:spLocks noChangeArrowheads="1"/>
          </p:cNvSpPr>
          <p:nvPr/>
        </p:nvSpPr>
        <p:spPr bwMode="hidden">
          <a:xfrm>
            <a:off x="6834134" y="5450995"/>
            <a:ext cx="231775" cy="2587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Tree>
    <p:extLst>
      <p:ext uri="{BB962C8B-B14F-4D97-AF65-F5344CB8AC3E}">
        <p14:creationId xmlns:p14="http://schemas.microsoft.com/office/powerpoint/2010/main" val="345590237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09988"/>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099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9990"/>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80998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09991"/>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80999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09999"/>
                                        </p:tgtEl>
                                        <p:attrNameLst>
                                          <p:attrName>style.visibility</p:attrName>
                                        </p:attrNameLst>
                                      </p:cBhvr>
                                      <p:to>
                                        <p:strVal val="visible"/>
                                      </p:to>
                                    </p:set>
                                  </p:childTnLst>
                                </p:cTn>
                              </p:par>
                              <p:par>
                                <p:cTn id="23" presetID="1" presetClass="emph" presetSubtype="1" nodeType="withEffect">
                                  <p:stCondLst>
                                    <p:cond delay="0"/>
                                  </p:stCondLst>
                                  <p:childTnLst>
                                    <p:set>
                                      <p:cBhvr>
                                        <p:cTn id="24" dur="indefinite"/>
                                        <p:tgtEl>
                                          <p:spTgt spid="809991"/>
                                        </p:tgtEl>
                                        <p:attrNameLst>
                                          <p:attrName>fillcolor</p:attrName>
                                        </p:attrNameLst>
                                      </p:cBhvr>
                                      <p:to>
                                        <p:clrVal>
                                          <a:srgbClr val="00FF00"/>
                                        </p:clrVal>
                                      </p:to>
                                    </p:set>
                                    <p:set>
                                      <p:cBhvr>
                                        <p:cTn id="25" dur="indefinite"/>
                                        <p:tgtEl>
                                          <p:spTgt spid="809991"/>
                                        </p:tgtEl>
                                        <p:attrNameLst>
                                          <p:attrName>fill.type</p:attrName>
                                        </p:attrNameLst>
                                      </p:cBhvr>
                                      <p:to>
                                        <p:strVal val="solid"/>
                                      </p:to>
                                    </p:set>
                                    <p:set>
                                      <p:cBhvr>
                                        <p:cTn id="26" dur="indefinite"/>
                                        <p:tgtEl>
                                          <p:spTgt spid="809991"/>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10000"/>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80999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0001"/>
                                        </p:tgtEl>
                                        <p:attrNameLst>
                                          <p:attrName>style.visibility</p:attrName>
                                        </p:attrNameLst>
                                      </p:cBhvr>
                                      <p:to>
                                        <p:strVal val="visible"/>
                                      </p:to>
                                    </p:set>
                                  </p:childTnLst>
                                </p:cTn>
                              </p:par>
                              <p:par>
                                <p:cTn id="37" presetID="1" presetClass="emph" presetSubtype="1" nodeType="withEffect">
                                  <p:stCondLst>
                                    <p:cond delay="0"/>
                                  </p:stCondLst>
                                  <p:childTnLst>
                                    <p:set>
                                      <p:cBhvr>
                                        <p:cTn id="38" dur="indefinite"/>
                                        <p:tgtEl>
                                          <p:spTgt spid="810000"/>
                                        </p:tgtEl>
                                        <p:attrNameLst>
                                          <p:attrName>fillcolor</p:attrName>
                                        </p:attrNameLst>
                                      </p:cBhvr>
                                      <p:to>
                                        <p:clrVal>
                                          <a:srgbClr val="00FF00"/>
                                        </p:clrVal>
                                      </p:to>
                                    </p:set>
                                    <p:set>
                                      <p:cBhvr>
                                        <p:cTn id="39" dur="indefinite"/>
                                        <p:tgtEl>
                                          <p:spTgt spid="810000"/>
                                        </p:tgtEl>
                                        <p:attrNameLst>
                                          <p:attrName>fill.type</p:attrName>
                                        </p:attrNameLst>
                                      </p:cBhvr>
                                      <p:to>
                                        <p:strVal val="solid"/>
                                      </p:to>
                                    </p:set>
                                    <p:set>
                                      <p:cBhvr>
                                        <p:cTn id="40" dur="indefinite"/>
                                        <p:tgtEl>
                                          <p:spTgt spid="810000"/>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10002"/>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81000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81000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810000"/>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809991"/>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80999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809993"/>
                                        </p:tgtEl>
                                        <p:attrNameLst>
                                          <p:attrName>style.visibility</p:attrName>
                                        </p:attrNameLst>
                                      </p:cBhvr>
                                      <p:to>
                                        <p:strVal val="visible"/>
                                      </p:to>
                                    </p:set>
                                  </p:childTnLst>
                                </p:cTn>
                              </p:par>
                              <p:par>
                                <p:cTn id="65" presetID="1" presetClass="exit" presetSubtype="0" fill="hold" grpId="1" nodeType="withEffect">
                                  <p:stCondLst>
                                    <p:cond delay="0"/>
                                  </p:stCondLst>
                                  <p:childTnLst>
                                    <p:set>
                                      <p:cBhvr>
                                        <p:cTn id="66" dur="1" fill="hold">
                                          <p:stCondLst>
                                            <p:cond delay="0"/>
                                          </p:stCondLst>
                                        </p:cTn>
                                        <p:tgtEl>
                                          <p:spTgt spid="809992"/>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09994"/>
                                        </p:tgtEl>
                                        <p:attrNameLst>
                                          <p:attrName>style.visibility</p:attrName>
                                        </p:attrNameLst>
                                      </p:cBhvr>
                                      <p:to>
                                        <p:strVal val="visible"/>
                                      </p:to>
                                    </p:set>
                                  </p:childTnLst>
                                </p:cTn>
                              </p:par>
                              <p:par>
                                <p:cTn id="71" presetID="1" presetClass="exit" presetSubtype="0" fill="hold" grpId="1" nodeType="withEffect">
                                  <p:stCondLst>
                                    <p:cond delay="0"/>
                                  </p:stCondLst>
                                  <p:childTnLst>
                                    <p:set>
                                      <p:cBhvr>
                                        <p:cTn id="72" dur="1" fill="hold">
                                          <p:stCondLst>
                                            <p:cond delay="0"/>
                                          </p:stCondLst>
                                        </p:cTn>
                                        <p:tgtEl>
                                          <p:spTgt spid="809993"/>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809995"/>
                                        </p:tgtEl>
                                        <p:attrNameLst>
                                          <p:attrName>style.visibility</p:attrName>
                                        </p:attrNameLst>
                                      </p:cBhvr>
                                      <p:to>
                                        <p:strVal val="visible"/>
                                      </p:to>
                                    </p:set>
                                  </p:childTnLst>
                                </p:cTn>
                              </p:par>
                              <p:par>
                                <p:cTn id="77" presetID="1" presetClass="exit" presetSubtype="0" fill="hold" grpId="1" nodeType="withEffect">
                                  <p:stCondLst>
                                    <p:cond delay="0"/>
                                  </p:stCondLst>
                                  <p:childTnLst>
                                    <p:set>
                                      <p:cBhvr>
                                        <p:cTn id="78" dur="1" fill="hold">
                                          <p:stCondLst>
                                            <p:cond delay="0"/>
                                          </p:stCondLst>
                                        </p:cTn>
                                        <p:tgtEl>
                                          <p:spTgt spid="809994"/>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809996"/>
                                        </p:tgtEl>
                                        <p:attrNameLst>
                                          <p:attrName>style.visibility</p:attrName>
                                        </p:attrNameLst>
                                      </p:cBhvr>
                                      <p:to>
                                        <p:strVal val="visible"/>
                                      </p:to>
                                    </p:set>
                                  </p:childTnLst>
                                </p:cTn>
                              </p:par>
                              <p:par>
                                <p:cTn id="83" presetID="1" presetClass="exit" presetSubtype="0" fill="hold" grpId="1" nodeType="withEffect">
                                  <p:stCondLst>
                                    <p:cond delay="0"/>
                                  </p:stCondLst>
                                  <p:childTnLst>
                                    <p:set>
                                      <p:cBhvr>
                                        <p:cTn id="84" dur="1" fill="hold">
                                          <p:stCondLst>
                                            <p:cond delay="0"/>
                                          </p:stCondLst>
                                        </p:cTn>
                                        <p:tgtEl>
                                          <p:spTgt spid="809995"/>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809996"/>
                                        </p:tgtEl>
                                        <p:attrNameLst>
                                          <p:attrName>style.visibility</p:attrName>
                                        </p:attrNameLst>
                                      </p:cBhvr>
                                      <p:to>
                                        <p:strVal val="hidden"/>
                                      </p:to>
                                    </p:set>
                                  </p:childTnLst>
                                </p:cTn>
                              </p:par>
                            </p:childTnLst>
                          </p:cTn>
                        </p:par>
                      </p:childTnLst>
                    </p:cTn>
                  </p:par>
                </p:childTnLst>
              </p:cTn>
              <p:nextCondLst>
                <p:cond evt="onClick" delay="0">
                  <p:tgtEl>
                    <p:spTgt spid="809988"/>
                  </p:tgtEl>
                </p:cond>
              </p:nextCondLst>
            </p:seq>
          </p:childTnLst>
        </p:cTn>
      </p:par>
    </p:tnLst>
    <p:bldLst>
      <p:bldP spid="809989" grpId="0" animBg="1"/>
      <p:bldP spid="809989" grpId="1" animBg="1"/>
      <p:bldP spid="809990" grpId="0" animBg="1"/>
      <p:bldP spid="809990" grpId="1" animBg="1"/>
      <p:bldP spid="809991" grpId="0" animBg="1"/>
      <p:bldP spid="809991" grpId="1" animBg="1"/>
      <p:bldP spid="809992" grpId="0" animBg="1"/>
      <p:bldP spid="809992" grpId="1" animBg="1"/>
      <p:bldP spid="809993" grpId="0" animBg="1"/>
      <p:bldP spid="809993" grpId="1" animBg="1"/>
      <p:bldP spid="809994" grpId="0" animBg="1"/>
      <p:bldP spid="809994" grpId="1" animBg="1"/>
      <p:bldP spid="809995" grpId="0" animBg="1"/>
      <p:bldP spid="809995" grpId="1" animBg="1"/>
      <p:bldP spid="809996" grpId="0" animBg="1"/>
      <p:bldP spid="809996" grpId="1" animBg="1"/>
      <p:bldP spid="809999" grpId="0" animBg="1"/>
      <p:bldP spid="809999" grpId="1" animBg="1"/>
      <p:bldP spid="810000" grpId="0" animBg="1"/>
      <p:bldP spid="810000" grpId="1" animBg="1"/>
      <p:bldP spid="810001" grpId="0" animBg="1"/>
      <p:bldP spid="810001" grpId="1" animBg="1"/>
      <p:bldP spid="810002" grpId="0" animBg="1"/>
      <p:bldP spid="810002"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6" name="Rectangle 4"/>
          <p:cNvSpPr>
            <a:spLocks noChangeArrowheads="1"/>
          </p:cNvSpPr>
          <p:nvPr/>
        </p:nvSpPr>
        <p:spPr bwMode="auto">
          <a:xfrm>
            <a:off x="5360150" y="1299659"/>
            <a:ext cx="5153025" cy="5453062"/>
          </a:xfrm>
          <a:prstGeom prst="rect">
            <a:avLst/>
          </a:prstGeom>
          <a:solidFill>
            <a:schemeClr val="bg1"/>
          </a:solidFill>
          <a:ln w="19050">
            <a:solidFill>
              <a:schemeClr val="tx1"/>
            </a:solidFill>
            <a:miter lim="800000"/>
            <a:headEnd/>
            <a:tailEnd/>
          </a:ln>
          <a:effectLst>
            <a:outerShdw dist="71842" dir="2700000" algn="ctr" rotWithShape="0">
              <a:schemeClr val="bg2"/>
            </a:outerShdw>
          </a:effectLst>
        </p:spPr>
        <p:txBody>
          <a:bodyPr wrap="none" lIns="90488" tIns="44450" rIns="0" bIns="44450"/>
          <a:lstStyle/>
          <a:p>
            <a:pPr defTabSz="739775" eaLnBrk="0" hangingPunct="0">
              <a:tabLst>
                <a:tab pos="341313" algn="l"/>
                <a:tab pos="690563" algn="l"/>
                <a:tab pos="1030288" algn="l"/>
                <a:tab pos="1371600" algn="l"/>
              </a:tabLst>
              <a:defRPr/>
            </a:pPr>
            <a:endParaRPr lang="en-US" sz="1600">
              <a:solidFill>
                <a:srgbClr val="000000"/>
              </a:solidFill>
              <a:latin typeface="Lucida Console" pitchFamily="49" charset="0"/>
            </a:endParaRPr>
          </a:p>
        </p:txBody>
      </p:sp>
      <p:sp>
        <p:nvSpPr>
          <p:cNvPr id="812057" name="Rectangle 25"/>
          <p:cNvSpPr>
            <a:spLocks noChangeArrowheads="1"/>
          </p:cNvSpPr>
          <p:nvPr/>
        </p:nvSpPr>
        <p:spPr bwMode="auto">
          <a:xfrm>
            <a:off x="5347450" y="1310663"/>
            <a:ext cx="5153025" cy="5453063"/>
          </a:xfrm>
          <a:prstGeom prst="rect">
            <a:avLst/>
          </a:prstGeom>
          <a:noFill/>
          <a:ln w="12700">
            <a:noFill/>
            <a:miter lim="800000"/>
            <a:headEnd/>
            <a:tailEnd/>
          </a:ln>
          <a:effectLst/>
        </p:spPr>
        <p:txBody>
          <a:bodyPr wrap="none" lIns="90488" tIns="44450" rIns="0" bIns="44450"/>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Task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a:t>
            </a:r>
            <a:r>
              <a:rPr lang="en-GB" sz="1600" dirty="0">
                <a:solidFill>
                  <a:srgbClr val="000000"/>
                </a:solidFill>
                <a:latin typeface="Lucida Console" pitchFamily="49" charset="0"/>
              </a:rPr>
              <a:t> f1(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a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f3( a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f4();</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endParaRPr lang="en-GB" sz="1600"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a:t>
            </a:r>
            <a:r>
              <a:rPr lang="en-GB" sz="1600" dirty="0">
                <a:solidFill>
                  <a:srgbClr val="000000"/>
                </a:solidFill>
                <a:latin typeface="Lucida Console" pitchFamily="49" charset="0"/>
              </a:rPr>
              <a:t> f2() { ... }</a:t>
            </a:r>
          </a:p>
          <a:p>
            <a:pPr defTabSz="739775" eaLnBrk="0" hangingPunct="0">
              <a:tabLst>
                <a:tab pos="341313" algn="l"/>
                <a:tab pos="690563" algn="l"/>
                <a:tab pos="1030288" algn="l"/>
                <a:tab pos="1371600" algn="l"/>
              </a:tabLst>
              <a:defRPr/>
            </a:pPr>
            <a:endParaRPr lang="en-GB" sz="1600"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a:t>
            </a:r>
            <a:r>
              <a:rPr lang="en-GB" sz="1600" dirty="0">
                <a:solidFill>
                  <a:srgbClr val="000000"/>
                </a:solidFill>
                <a:latin typeface="Lucida Console" pitchFamily="49" charset="0"/>
              </a:rPr>
              <a:t> f3(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y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x;</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try</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	</a:t>
            </a:r>
            <a:r>
              <a:rPr lang="en-GB" sz="1600" dirty="0">
                <a:solidFill>
                  <a:srgbClr val="000000"/>
                </a:solidFill>
                <a:latin typeface="Lucida Console" pitchFamily="49" charset="0"/>
              </a:rPr>
              <a:t>x = 10 / y;</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 </a:t>
            </a:r>
            <a:r>
              <a:rPr lang="en-GB" sz="1600" dirty="0">
                <a:solidFill>
                  <a:schemeClr val="accent6">
                    <a:lumMod val="50000"/>
                  </a:schemeClr>
                </a:solidFill>
                <a:latin typeface="Lucida Console" pitchFamily="49" charset="0"/>
              </a:rPr>
              <a:t>// Does not run</a:t>
            </a:r>
            <a:r>
              <a:rPr lang="en-GB" sz="1600" dirty="0">
                <a:solidFill>
                  <a:srgbClr val="000000"/>
                </a:solidFill>
                <a:latin typeface="Lucida Console" pitchFamily="49" charset="0"/>
              </a:rPr>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catch</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ArithmeticException</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exn</a:t>
            </a:r>
            <a:r>
              <a:rPr lang="en-GB" sz="1600" dirty="0">
                <a:solidFill>
                  <a:srgbClr val="000000"/>
                </a:solidFill>
                <a:latin typeface="Lucida Console" pitchFamily="49" charset="0"/>
              </a:rPr>
              <a:t>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a:solidFill>
                  <a:schemeClr val="accent6">
                    <a:lumMod val="50000"/>
                  </a:schemeClr>
                </a:solidFill>
                <a:latin typeface="Lucida Console" pitchFamily="49" charset="0"/>
              </a:rPr>
              <a:t>// Rest of method</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a:t>
            </a:r>
            <a:r>
              <a:rPr lang="en-GB" sz="1600" dirty="0">
                <a:solidFill>
                  <a:srgbClr val="000000"/>
                </a:solidFill>
                <a:latin typeface="Lucida Console" pitchFamily="49" charset="0"/>
              </a:rPr>
              <a:t> f4() {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p>
        </p:txBody>
      </p:sp>
      <p:sp>
        <p:nvSpPr>
          <p:cNvPr id="8196" name="Rectangle 2"/>
          <p:cNvSpPr>
            <a:spLocks noGrp="1" noChangeArrowheads="1"/>
          </p:cNvSpPr>
          <p:nvPr>
            <p:ph type="title"/>
          </p:nvPr>
        </p:nvSpPr>
        <p:spPr/>
        <p:txBody>
          <a:bodyPr/>
          <a:lstStyle/>
          <a:p>
            <a:pPr eaLnBrk="1" hangingPunct="1"/>
            <a:r>
              <a:rPr lang="en-GB" dirty="0" smtClean="0"/>
              <a:t>Understanding Execution Flow – 2</a:t>
            </a:r>
          </a:p>
        </p:txBody>
      </p:sp>
      <p:sp>
        <p:nvSpPr>
          <p:cNvPr id="812035" name="Rectangle 3"/>
          <p:cNvSpPr>
            <a:spLocks noChangeArrowheads="1"/>
          </p:cNvSpPr>
          <p:nvPr/>
        </p:nvSpPr>
        <p:spPr bwMode="auto">
          <a:xfrm>
            <a:off x="1737474" y="1285371"/>
            <a:ext cx="3543300" cy="3316288"/>
          </a:xfrm>
          <a:prstGeom prst="rect">
            <a:avLst/>
          </a:prstGeom>
          <a:solidFill>
            <a:srgbClr val="FCFEB9"/>
          </a:solidFill>
          <a:ln w="12700">
            <a:solidFill>
              <a:schemeClr val="tx1"/>
            </a:solidFill>
            <a:miter lim="800000"/>
            <a:headEnd/>
            <a:tailEnd/>
          </a:ln>
          <a:effectLst>
            <a:outerShdw dist="71842" dir="2700000" algn="ctr" rotWithShape="0">
              <a:schemeClr val="bg2"/>
            </a:outerShdw>
          </a:effectLst>
        </p:spPr>
        <p:txBody>
          <a:bodyPr wrap="none" lIns="90488" tIns="44450" rIns="0" bIns="44450"/>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Program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static void</a:t>
            </a:r>
            <a:r>
              <a:rPr lang="en-GB" sz="1600" dirty="0">
                <a:solidFill>
                  <a:srgbClr val="000000"/>
                </a:solidFill>
                <a:latin typeface="Lucida Console" pitchFamily="49" charset="0"/>
              </a:rPr>
              <a:t> main()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try</a:t>
            </a:r>
            <a:r>
              <a:rPr lang="en-GB" sz="1600" dirty="0">
                <a:solidFill>
                  <a:srgbClr val="000000"/>
                </a:solidFill>
                <a:latin typeface="Lucida Console" pitchFamily="49" charset="0"/>
              </a:rPr>
              <a:t> {</a:t>
            </a:r>
            <a:br>
              <a:rPr lang="en-GB" sz="1600" dirty="0">
                <a:solidFill>
                  <a:srgbClr val="000000"/>
                </a:solidFill>
                <a:latin typeface="Lucida Console" pitchFamily="49" charset="0"/>
              </a:rPr>
            </a:br>
            <a:r>
              <a:rPr lang="en-GB" sz="1600" dirty="0">
                <a:solidFill>
                  <a:srgbClr val="000000"/>
                </a:solidFill>
                <a:latin typeface="Lucida Console" pitchFamily="49" charset="0"/>
              </a:rPr>
              <a:t>			Task.f1( </a:t>
            </a:r>
            <a:r>
              <a:rPr lang="en-GB" sz="1600" b="1" dirty="0">
                <a:solidFill>
                  <a:srgbClr val="FA3200"/>
                </a:solidFill>
                <a:latin typeface="Lucida Console" pitchFamily="49" charset="0"/>
              </a:rPr>
              <a:t>0</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Task.f2();</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catch</a:t>
            </a:r>
            <a:r>
              <a:rPr lang="en-GB" sz="1600" dirty="0">
                <a:solidFill>
                  <a:srgbClr val="000000"/>
                </a:solidFill>
                <a:latin typeface="Lucida Console" pitchFamily="49" charset="0"/>
              </a:rPr>
              <a:t>( Exception </a:t>
            </a:r>
            <a:r>
              <a:rPr lang="en-GB" sz="1600" dirty="0" err="1">
                <a:solidFill>
                  <a:srgbClr val="000000"/>
                </a:solidFill>
                <a:latin typeface="Lucida Console" pitchFamily="49" charset="0"/>
              </a:rPr>
              <a:t>exn</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err="1">
                <a:solidFill>
                  <a:srgbClr val="000000"/>
                </a:solidFill>
                <a:latin typeface="Lucida Console" pitchFamily="49" charset="0"/>
              </a:rPr>
              <a:t>System.out.println</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err="1">
                <a:solidFill>
                  <a:srgbClr val="000000"/>
                </a:solidFill>
                <a:latin typeface="Lucida Console" pitchFamily="49" charset="0"/>
              </a:rPr>
              <a:t>exn.getMessage</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p>
        </p:txBody>
      </p:sp>
      <p:sp>
        <p:nvSpPr>
          <p:cNvPr id="812037" name="AutoShape 5"/>
          <p:cNvSpPr>
            <a:spLocks noChangeArrowheads="1"/>
          </p:cNvSpPr>
          <p:nvPr/>
        </p:nvSpPr>
        <p:spPr bwMode="hidden">
          <a:xfrm>
            <a:off x="1706564" y="6292851"/>
            <a:ext cx="1120775" cy="423863"/>
          </a:xfrm>
          <a:prstGeom prst="bevel">
            <a:avLst>
              <a:gd name="adj" fmla="val 7565"/>
            </a:avLst>
          </a:prstGeom>
          <a:solidFill>
            <a:schemeClr val="bg1"/>
          </a:solidFill>
          <a:ln w="9525">
            <a:solidFill>
              <a:schemeClr val="tx1"/>
            </a:solidFill>
            <a:miter lim="800000"/>
            <a:headEnd/>
            <a:tailEnd/>
          </a:ln>
          <a:effectLst/>
        </p:spPr>
        <p:txBody>
          <a:bodyPr wrap="none" anchor="ctr"/>
          <a:lstStyle/>
          <a:p>
            <a:pPr algn="ctr" eaLnBrk="0" hangingPunct="0">
              <a:defRPr/>
            </a:pPr>
            <a:r>
              <a:rPr lang="en-GB" sz="2000" b="1"/>
              <a:t>Step</a:t>
            </a:r>
          </a:p>
        </p:txBody>
      </p:sp>
      <p:sp>
        <p:nvSpPr>
          <p:cNvPr id="8216" name="Rectangle 23"/>
          <p:cNvSpPr>
            <a:spLocks noChangeArrowheads="1"/>
          </p:cNvSpPr>
          <p:nvPr/>
        </p:nvSpPr>
        <p:spPr bwMode="auto">
          <a:xfrm>
            <a:off x="1737474" y="1285371"/>
            <a:ext cx="3543300" cy="3316288"/>
          </a:xfrm>
          <a:prstGeom prst="rect">
            <a:avLst/>
          </a:prstGeom>
          <a:solidFill>
            <a:schemeClr val="bg1"/>
          </a:solidFill>
          <a:ln w="19050">
            <a:solidFill>
              <a:schemeClr val="tx1"/>
            </a:solidFill>
            <a:miter lim="800000"/>
            <a:headEnd/>
            <a:tailEnd/>
          </a:ln>
        </p:spPr>
        <p:txBody>
          <a:bodyPr wrap="none" lIns="90488" tIns="44450" rIns="0" bIns="44450"/>
          <a:lstStyle/>
          <a:p>
            <a:pPr defTabSz="739775" eaLnBrk="0" hangingPunct="0">
              <a:tabLst>
                <a:tab pos="341313" algn="l"/>
                <a:tab pos="690563" algn="l"/>
                <a:tab pos="1030288" algn="l"/>
                <a:tab pos="1371600" algn="l"/>
              </a:tabLst>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Program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static void</a:t>
            </a:r>
            <a:r>
              <a:rPr lang="en-GB" sz="1600" dirty="0">
                <a:solidFill>
                  <a:srgbClr val="000000"/>
                </a:solidFill>
                <a:latin typeface="Lucida Console" pitchFamily="49" charset="0"/>
              </a:rPr>
              <a:t> main()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try</a:t>
            </a:r>
            <a:r>
              <a:rPr lang="en-GB" sz="1600" dirty="0">
                <a:solidFill>
                  <a:srgbClr val="000000"/>
                </a:solidFill>
                <a:latin typeface="Lucida Console" pitchFamily="49" charset="0"/>
              </a:rPr>
              <a:t> {</a:t>
            </a:r>
            <a:br>
              <a:rPr lang="en-GB" sz="1600" dirty="0">
                <a:solidFill>
                  <a:srgbClr val="000000"/>
                </a:solidFill>
                <a:latin typeface="Lucida Console" pitchFamily="49" charset="0"/>
              </a:rPr>
            </a:br>
            <a:r>
              <a:rPr lang="en-GB" sz="1600" dirty="0">
                <a:solidFill>
                  <a:srgbClr val="000000"/>
                </a:solidFill>
                <a:latin typeface="Lucida Console" pitchFamily="49" charset="0"/>
              </a:rPr>
              <a:t>			Task.f1( </a:t>
            </a:r>
            <a:r>
              <a:rPr lang="en-GB" sz="1600" b="1" dirty="0">
                <a:solidFill>
                  <a:srgbClr val="FA3200"/>
                </a:solidFill>
                <a:latin typeface="Lucida Console" pitchFamily="49" charset="0"/>
              </a:rPr>
              <a:t>0</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Task.f2();</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catch</a:t>
            </a:r>
            <a:r>
              <a:rPr lang="en-GB" sz="1600" dirty="0">
                <a:solidFill>
                  <a:srgbClr val="000000"/>
                </a:solidFill>
                <a:latin typeface="Lucida Console" pitchFamily="49" charset="0"/>
              </a:rPr>
              <a:t>( Exception </a:t>
            </a:r>
            <a:r>
              <a:rPr lang="en-GB" sz="1600" dirty="0" err="1">
                <a:solidFill>
                  <a:srgbClr val="000000"/>
                </a:solidFill>
                <a:latin typeface="Lucida Console" pitchFamily="49" charset="0"/>
              </a:rPr>
              <a:t>exn</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err="1">
                <a:solidFill>
                  <a:srgbClr val="000000"/>
                </a:solidFill>
                <a:latin typeface="Lucida Console" pitchFamily="49" charset="0"/>
              </a:rPr>
              <a:t>Syetem.out.println</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err="1">
                <a:solidFill>
                  <a:srgbClr val="000000"/>
                </a:solidFill>
                <a:latin typeface="Lucida Console" pitchFamily="49" charset="0"/>
              </a:rPr>
              <a:t>exn.getMessage</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p:txBody>
      </p:sp>
      <p:sp>
        <p:nvSpPr>
          <p:cNvPr id="812038" name="Rectangle 6"/>
          <p:cNvSpPr>
            <a:spLocks noChangeArrowheads="1"/>
          </p:cNvSpPr>
          <p:nvPr/>
        </p:nvSpPr>
        <p:spPr bwMode="hidden">
          <a:xfrm>
            <a:off x="1737474" y="1620334"/>
            <a:ext cx="241300" cy="207962"/>
          </a:xfrm>
          <a:prstGeom prst="rect">
            <a:avLst/>
          </a:prstGeom>
          <a:solidFill>
            <a:schemeClr val="bg1"/>
          </a:solidFill>
          <a:ln w="19050">
            <a:solidFill>
              <a:srgbClr val="004050"/>
            </a:solidFill>
            <a:miter lim="800000"/>
            <a:headEnd/>
            <a:tailEnd/>
          </a:ln>
        </p:spPr>
        <p:txBody>
          <a:bodyPr wrap="none" anchor="ctr"/>
          <a:lstStyle/>
          <a:p>
            <a:pPr eaLnBrk="0" hangingPunct="0">
              <a:spcBef>
                <a:spcPct val="50000"/>
              </a:spcBef>
            </a:pPr>
            <a:endParaRPr lang="en-US"/>
          </a:p>
        </p:txBody>
      </p:sp>
      <p:sp>
        <p:nvSpPr>
          <p:cNvPr id="812039" name="Rectangle 7"/>
          <p:cNvSpPr>
            <a:spLocks noChangeArrowheads="1"/>
          </p:cNvSpPr>
          <p:nvPr/>
        </p:nvSpPr>
        <p:spPr bwMode="hidden">
          <a:xfrm>
            <a:off x="1737474" y="1866397"/>
            <a:ext cx="241300" cy="207963"/>
          </a:xfrm>
          <a:prstGeom prst="rect">
            <a:avLst/>
          </a:prstGeom>
          <a:solidFill>
            <a:schemeClr val="bg1"/>
          </a:solidFill>
          <a:ln w="19050">
            <a:solidFill>
              <a:srgbClr val="004050"/>
            </a:solidFill>
            <a:miter lim="800000"/>
            <a:headEnd/>
            <a:tailEnd/>
          </a:ln>
        </p:spPr>
        <p:txBody>
          <a:bodyPr wrap="none" anchor="ctr"/>
          <a:lstStyle/>
          <a:p>
            <a:pPr eaLnBrk="0" hangingPunct="0">
              <a:spcBef>
                <a:spcPct val="50000"/>
              </a:spcBef>
            </a:pPr>
            <a:endParaRPr lang="en-US"/>
          </a:p>
        </p:txBody>
      </p:sp>
      <p:sp>
        <p:nvSpPr>
          <p:cNvPr id="812040" name="Rectangle 8"/>
          <p:cNvSpPr>
            <a:spLocks noChangeArrowheads="1"/>
          </p:cNvSpPr>
          <p:nvPr/>
        </p:nvSpPr>
        <p:spPr bwMode="hidden">
          <a:xfrm>
            <a:off x="1737474" y="2112459"/>
            <a:ext cx="241300" cy="207962"/>
          </a:xfrm>
          <a:prstGeom prst="rect">
            <a:avLst/>
          </a:prstGeom>
          <a:solidFill>
            <a:schemeClr val="bg1"/>
          </a:solidFill>
          <a:ln w="19050">
            <a:solidFill>
              <a:srgbClr val="004050"/>
            </a:solidFill>
            <a:miter lim="800000"/>
            <a:headEnd/>
            <a:tailEnd/>
          </a:ln>
        </p:spPr>
        <p:txBody>
          <a:bodyPr wrap="none" anchor="ctr"/>
          <a:lstStyle/>
          <a:p>
            <a:pPr eaLnBrk="0" hangingPunct="0">
              <a:spcBef>
                <a:spcPct val="50000"/>
              </a:spcBef>
            </a:pPr>
            <a:endParaRPr lang="en-US"/>
          </a:p>
        </p:txBody>
      </p:sp>
      <p:sp>
        <p:nvSpPr>
          <p:cNvPr id="812052" name="Rectangle 20"/>
          <p:cNvSpPr>
            <a:spLocks noChangeArrowheads="1"/>
          </p:cNvSpPr>
          <p:nvPr/>
        </p:nvSpPr>
        <p:spPr bwMode="hidden">
          <a:xfrm>
            <a:off x="1737474" y="2358522"/>
            <a:ext cx="241300" cy="207963"/>
          </a:xfrm>
          <a:prstGeom prst="rect">
            <a:avLst/>
          </a:prstGeom>
          <a:solidFill>
            <a:schemeClr val="bg1"/>
          </a:solidFill>
          <a:ln w="19050">
            <a:solidFill>
              <a:srgbClr val="004050"/>
            </a:solidFill>
            <a:miter lim="800000"/>
            <a:headEnd/>
            <a:tailEnd/>
          </a:ln>
        </p:spPr>
        <p:txBody>
          <a:bodyPr wrap="none" anchor="ctr"/>
          <a:lstStyle/>
          <a:p>
            <a:pPr eaLnBrk="0" hangingPunct="0">
              <a:spcBef>
                <a:spcPct val="50000"/>
              </a:spcBef>
            </a:pPr>
            <a:endParaRPr lang="en-US"/>
          </a:p>
        </p:txBody>
      </p:sp>
      <p:sp>
        <p:nvSpPr>
          <p:cNvPr id="812054" name="Rectangle 22"/>
          <p:cNvSpPr>
            <a:spLocks noChangeArrowheads="1"/>
          </p:cNvSpPr>
          <p:nvPr/>
        </p:nvSpPr>
        <p:spPr bwMode="hidden">
          <a:xfrm>
            <a:off x="1737474" y="4069847"/>
            <a:ext cx="241300" cy="207963"/>
          </a:xfrm>
          <a:prstGeom prst="rect">
            <a:avLst/>
          </a:prstGeom>
          <a:solidFill>
            <a:schemeClr val="bg1"/>
          </a:solidFill>
          <a:ln w="19050">
            <a:solidFill>
              <a:srgbClr val="004050"/>
            </a:solidFill>
            <a:miter lim="800000"/>
            <a:headEnd/>
            <a:tailEnd/>
          </a:ln>
        </p:spPr>
        <p:txBody>
          <a:bodyPr wrap="none" anchor="ctr"/>
          <a:lstStyle/>
          <a:p>
            <a:pPr eaLnBrk="0" hangingPunct="0">
              <a:spcBef>
                <a:spcPct val="50000"/>
              </a:spcBef>
            </a:pPr>
            <a:endParaRPr lang="en-US"/>
          </a:p>
        </p:txBody>
      </p:sp>
      <p:sp>
        <p:nvSpPr>
          <p:cNvPr id="812041" name="Rectangle 9"/>
          <p:cNvSpPr>
            <a:spLocks noChangeArrowheads="1"/>
          </p:cNvSpPr>
          <p:nvPr/>
        </p:nvSpPr>
        <p:spPr bwMode="hidden">
          <a:xfrm>
            <a:off x="5360150" y="1591759"/>
            <a:ext cx="225425" cy="2460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2042" name="Rectangle 10"/>
          <p:cNvSpPr>
            <a:spLocks noChangeArrowheads="1"/>
          </p:cNvSpPr>
          <p:nvPr/>
        </p:nvSpPr>
        <p:spPr bwMode="hidden">
          <a:xfrm>
            <a:off x="5360150" y="3293559"/>
            <a:ext cx="225425" cy="2460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2043" name="Rectangle 11"/>
          <p:cNvSpPr>
            <a:spLocks noChangeArrowheads="1"/>
          </p:cNvSpPr>
          <p:nvPr/>
        </p:nvSpPr>
        <p:spPr bwMode="hidden">
          <a:xfrm>
            <a:off x="5360150" y="3539622"/>
            <a:ext cx="225425" cy="2460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2044" name="Rectangle 12"/>
          <p:cNvSpPr>
            <a:spLocks noChangeArrowheads="1"/>
          </p:cNvSpPr>
          <p:nvPr/>
        </p:nvSpPr>
        <p:spPr bwMode="hidden">
          <a:xfrm>
            <a:off x="5360150" y="3785684"/>
            <a:ext cx="225425" cy="2460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2045" name="Rectangle 13"/>
          <p:cNvSpPr>
            <a:spLocks noChangeArrowheads="1"/>
          </p:cNvSpPr>
          <p:nvPr/>
        </p:nvSpPr>
        <p:spPr bwMode="hidden">
          <a:xfrm>
            <a:off x="5360150" y="4031747"/>
            <a:ext cx="225425" cy="2460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2046" name="Rectangle 14"/>
          <p:cNvSpPr>
            <a:spLocks noChangeArrowheads="1"/>
          </p:cNvSpPr>
          <p:nvPr/>
        </p:nvSpPr>
        <p:spPr bwMode="hidden">
          <a:xfrm>
            <a:off x="5360150" y="4782634"/>
            <a:ext cx="225425" cy="2460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2047" name="Rectangle 15"/>
          <p:cNvSpPr>
            <a:spLocks noChangeArrowheads="1"/>
          </p:cNvSpPr>
          <p:nvPr/>
        </p:nvSpPr>
        <p:spPr bwMode="hidden">
          <a:xfrm>
            <a:off x="5360150" y="5028697"/>
            <a:ext cx="225425" cy="2460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2048" name="Rectangle 16"/>
          <p:cNvSpPr>
            <a:spLocks noChangeArrowheads="1"/>
          </p:cNvSpPr>
          <p:nvPr/>
        </p:nvSpPr>
        <p:spPr bwMode="hidden">
          <a:xfrm>
            <a:off x="5360150" y="2074359"/>
            <a:ext cx="225425" cy="2460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2049" name="Rectangle 17"/>
          <p:cNvSpPr>
            <a:spLocks noChangeArrowheads="1"/>
          </p:cNvSpPr>
          <p:nvPr/>
        </p:nvSpPr>
        <p:spPr bwMode="hidden">
          <a:xfrm>
            <a:off x="5360150" y="1828297"/>
            <a:ext cx="225425" cy="2460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2050" name="Rectangle 18"/>
          <p:cNvSpPr>
            <a:spLocks noChangeArrowheads="1"/>
          </p:cNvSpPr>
          <p:nvPr/>
        </p:nvSpPr>
        <p:spPr bwMode="hidden">
          <a:xfrm>
            <a:off x="5360150" y="5731959"/>
            <a:ext cx="225425" cy="2460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2051" name="Rectangle 19"/>
          <p:cNvSpPr>
            <a:spLocks noChangeArrowheads="1"/>
          </p:cNvSpPr>
          <p:nvPr/>
        </p:nvSpPr>
        <p:spPr bwMode="hidden">
          <a:xfrm>
            <a:off x="5360150" y="2320422"/>
            <a:ext cx="225425" cy="2460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2053" name="Rectangle 21"/>
          <p:cNvSpPr>
            <a:spLocks noChangeArrowheads="1"/>
          </p:cNvSpPr>
          <p:nvPr/>
        </p:nvSpPr>
        <p:spPr bwMode="hidden">
          <a:xfrm>
            <a:off x="5360150" y="2814134"/>
            <a:ext cx="225425" cy="2460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2056" name="Rectangle 24"/>
          <p:cNvSpPr>
            <a:spLocks noChangeArrowheads="1"/>
          </p:cNvSpPr>
          <p:nvPr/>
        </p:nvSpPr>
        <p:spPr bwMode="hidden">
          <a:xfrm>
            <a:off x="5360150" y="5257297"/>
            <a:ext cx="225425" cy="2460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Tree>
    <p:extLst>
      <p:ext uri="{BB962C8B-B14F-4D97-AF65-F5344CB8AC3E}">
        <p14:creationId xmlns:p14="http://schemas.microsoft.com/office/powerpoint/2010/main" val="317051929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12037"/>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120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12038"/>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120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12039"/>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8120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1" nodeType="clickEffect">
                                  <p:stCondLst>
                                    <p:cond delay="0"/>
                                  </p:stCondLst>
                                  <p:childTnLst>
                                    <p:set>
                                      <p:cBhvr>
                                        <p:cTn id="22" dur="indefinite"/>
                                        <p:tgtEl>
                                          <p:spTgt spid="812040"/>
                                        </p:tgtEl>
                                        <p:attrNameLst>
                                          <p:attrName>fillcolor</p:attrName>
                                        </p:attrNameLst>
                                      </p:cBhvr>
                                      <p:to>
                                        <p:clrVal>
                                          <a:srgbClr val="00FF00"/>
                                        </p:clrVal>
                                      </p:to>
                                    </p:set>
                                    <p:set>
                                      <p:cBhvr>
                                        <p:cTn id="23" dur="indefinite"/>
                                        <p:tgtEl>
                                          <p:spTgt spid="812040"/>
                                        </p:tgtEl>
                                        <p:attrNameLst>
                                          <p:attrName>fill.type</p:attrName>
                                        </p:attrNameLst>
                                      </p:cBhvr>
                                      <p:to>
                                        <p:strVal val="solid"/>
                                      </p:to>
                                    </p:set>
                                    <p:set>
                                      <p:cBhvr>
                                        <p:cTn id="24" dur="indefinite"/>
                                        <p:tgtEl>
                                          <p:spTgt spid="812040"/>
                                        </p:tgtEl>
                                        <p:attrNameLst>
                                          <p:attrName>fill.on</p:attrName>
                                        </p:attrNameLst>
                                      </p:cBhvr>
                                      <p:to>
                                        <p:strVal val="true"/>
                                      </p:to>
                                    </p:set>
                                  </p:childTnLst>
                                </p:cTn>
                              </p:par>
                              <p:par>
                                <p:cTn id="25" presetID="1" presetClass="entr" presetSubtype="0" fill="hold" grpId="0" nodeType="withEffect">
                                  <p:stCondLst>
                                    <p:cond delay="0"/>
                                  </p:stCondLst>
                                  <p:childTnLst>
                                    <p:set>
                                      <p:cBhvr>
                                        <p:cTn id="26" dur="1" fill="hold">
                                          <p:stCondLst>
                                            <p:cond delay="0"/>
                                          </p:stCondLst>
                                        </p:cTn>
                                        <p:tgtEl>
                                          <p:spTgt spid="8120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12049"/>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81204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2042"/>
                                        </p:tgtEl>
                                        <p:attrNameLst>
                                          <p:attrName>style.visibility</p:attrName>
                                        </p:attrNameLst>
                                      </p:cBhvr>
                                      <p:to>
                                        <p:strVal val="visible"/>
                                      </p:to>
                                    </p:set>
                                  </p:childTnLst>
                                </p:cTn>
                              </p:par>
                              <p:par>
                                <p:cTn id="37" presetID="1" presetClass="emph" presetSubtype="1" nodeType="withEffect">
                                  <p:stCondLst>
                                    <p:cond delay="0"/>
                                  </p:stCondLst>
                                  <p:childTnLst>
                                    <p:set>
                                      <p:cBhvr>
                                        <p:cTn id="38" dur="indefinite"/>
                                        <p:tgtEl>
                                          <p:spTgt spid="812049"/>
                                        </p:tgtEl>
                                        <p:attrNameLst>
                                          <p:attrName>fillcolor</p:attrName>
                                        </p:attrNameLst>
                                      </p:cBhvr>
                                      <p:to>
                                        <p:clrVal>
                                          <a:srgbClr val="00FF00"/>
                                        </p:clrVal>
                                      </p:to>
                                    </p:set>
                                    <p:set>
                                      <p:cBhvr>
                                        <p:cTn id="39" dur="indefinite"/>
                                        <p:tgtEl>
                                          <p:spTgt spid="812049"/>
                                        </p:tgtEl>
                                        <p:attrNameLst>
                                          <p:attrName>fill.type</p:attrName>
                                        </p:attrNameLst>
                                      </p:cBhvr>
                                      <p:to>
                                        <p:strVal val="solid"/>
                                      </p:to>
                                    </p:set>
                                    <p:set>
                                      <p:cBhvr>
                                        <p:cTn id="40" dur="indefinite"/>
                                        <p:tgtEl>
                                          <p:spTgt spid="812049"/>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812042"/>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81204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812043"/>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81204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812044"/>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81204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812045"/>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81204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812046"/>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81204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812047"/>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81205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812056"/>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812049"/>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81204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mph" presetSubtype="1" nodeType="clickEffect">
                                  <p:stCondLst>
                                    <p:cond delay="0"/>
                                  </p:stCondLst>
                                  <p:childTnLst>
                                    <p:set>
                                      <p:cBhvr>
                                        <p:cTn id="90" dur="indefinite"/>
                                        <p:tgtEl>
                                          <p:spTgt spid="812048"/>
                                        </p:tgtEl>
                                        <p:attrNameLst>
                                          <p:attrName>fillcolor</p:attrName>
                                        </p:attrNameLst>
                                      </p:cBhvr>
                                      <p:to>
                                        <p:clrVal>
                                          <a:srgbClr val="00FF00"/>
                                        </p:clrVal>
                                      </p:to>
                                    </p:set>
                                    <p:set>
                                      <p:cBhvr>
                                        <p:cTn id="91" dur="indefinite"/>
                                        <p:tgtEl>
                                          <p:spTgt spid="812048"/>
                                        </p:tgtEl>
                                        <p:attrNameLst>
                                          <p:attrName>fill.type</p:attrName>
                                        </p:attrNameLst>
                                      </p:cBhvr>
                                      <p:to>
                                        <p:strVal val="solid"/>
                                      </p:to>
                                    </p:set>
                                    <p:set>
                                      <p:cBhvr>
                                        <p:cTn id="92" dur="indefinite"/>
                                        <p:tgtEl>
                                          <p:spTgt spid="812048"/>
                                        </p:tgtEl>
                                        <p:attrNameLst>
                                          <p:attrName>fill.on</p:attrName>
                                        </p:attrNameLst>
                                      </p:cBhvr>
                                      <p:to>
                                        <p:strVal val="true"/>
                                      </p:to>
                                    </p:set>
                                  </p:childTnLst>
                                </p:cTn>
                              </p:par>
                              <p:par>
                                <p:cTn id="93" presetID="1" presetClass="entr" presetSubtype="0" fill="hold" grpId="0" nodeType="withEffect">
                                  <p:stCondLst>
                                    <p:cond delay="0"/>
                                  </p:stCondLst>
                                  <p:childTnLst>
                                    <p:set>
                                      <p:cBhvr>
                                        <p:cTn id="94" dur="1" fill="hold">
                                          <p:stCondLst>
                                            <p:cond delay="0"/>
                                          </p:stCondLst>
                                        </p:cTn>
                                        <p:tgtEl>
                                          <p:spTgt spid="81205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812050"/>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812048"/>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81205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812051"/>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2" nodeType="clickEffect">
                                  <p:stCondLst>
                                    <p:cond delay="0"/>
                                  </p:stCondLst>
                                  <p:childTnLst>
                                    <p:set>
                                      <p:cBhvr>
                                        <p:cTn id="112" dur="1" fill="hold">
                                          <p:stCondLst>
                                            <p:cond delay="0"/>
                                          </p:stCondLst>
                                        </p:cTn>
                                        <p:tgtEl>
                                          <p:spTgt spid="812039"/>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812040"/>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81205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mph" presetSubtype="1" nodeType="clickEffect">
                                  <p:stCondLst>
                                    <p:cond delay="0"/>
                                  </p:stCondLst>
                                  <p:childTnLst>
                                    <p:set>
                                      <p:cBhvr>
                                        <p:cTn id="120" dur="indefinite"/>
                                        <p:tgtEl>
                                          <p:spTgt spid="812052"/>
                                        </p:tgtEl>
                                        <p:attrNameLst>
                                          <p:attrName>fillcolor</p:attrName>
                                        </p:attrNameLst>
                                      </p:cBhvr>
                                      <p:to>
                                        <p:clrVal>
                                          <a:srgbClr val="00FF00"/>
                                        </p:clrVal>
                                      </p:to>
                                    </p:set>
                                    <p:set>
                                      <p:cBhvr>
                                        <p:cTn id="121" dur="indefinite"/>
                                        <p:tgtEl>
                                          <p:spTgt spid="812052"/>
                                        </p:tgtEl>
                                        <p:attrNameLst>
                                          <p:attrName>fill.type</p:attrName>
                                        </p:attrNameLst>
                                      </p:cBhvr>
                                      <p:to>
                                        <p:strVal val="solid"/>
                                      </p:to>
                                    </p:set>
                                    <p:set>
                                      <p:cBhvr>
                                        <p:cTn id="122" dur="indefinite"/>
                                        <p:tgtEl>
                                          <p:spTgt spid="812052"/>
                                        </p:tgtEl>
                                        <p:attrNameLst>
                                          <p:attrName>fill.on</p:attrName>
                                        </p:attrNameLst>
                                      </p:cBhvr>
                                      <p:to>
                                        <p:strVal val="true"/>
                                      </p:to>
                                    </p:set>
                                  </p:childTnLst>
                                </p:cTn>
                              </p:par>
                              <p:par>
                                <p:cTn id="123" presetID="1" presetClass="entr" presetSubtype="0" fill="hold" grpId="0" nodeType="withEffect">
                                  <p:stCondLst>
                                    <p:cond delay="0"/>
                                  </p:stCondLst>
                                  <p:childTnLst>
                                    <p:set>
                                      <p:cBhvr>
                                        <p:cTn id="124" dur="1" fill="hold">
                                          <p:stCondLst>
                                            <p:cond delay="0"/>
                                          </p:stCondLst>
                                        </p:cTn>
                                        <p:tgtEl>
                                          <p:spTgt spid="812053"/>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812053"/>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grpId="1" nodeType="clickEffect">
                                  <p:stCondLst>
                                    <p:cond delay="0"/>
                                  </p:stCondLst>
                                  <p:childTnLst>
                                    <p:set>
                                      <p:cBhvr>
                                        <p:cTn id="132" dur="1" fill="hold">
                                          <p:stCondLst>
                                            <p:cond delay="0"/>
                                          </p:stCondLst>
                                        </p:cTn>
                                        <p:tgtEl>
                                          <p:spTgt spid="812052"/>
                                        </p:tgtEl>
                                        <p:attrNameLst>
                                          <p:attrName>style.visibility</p:attrName>
                                        </p:attrNameLst>
                                      </p:cBhvr>
                                      <p:to>
                                        <p:strVal val="hidden"/>
                                      </p:to>
                                    </p:set>
                                  </p:childTnLst>
                                </p:cTn>
                              </p:par>
                              <p:par>
                                <p:cTn id="133" presetID="1" presetClass="entr" presetSubtype="0" fill="hold" grpId="0" nodeType="withEffect">
                                  <p:stCondLst>
                                    <p:cond delay="0"/>
                                  </p:stCondLst>
                                  <p:childTnLst>
                                    <p:set>
                                      <p:cBhvr>
                                        <p:cTn id="134" dur="1" fill="hold">
                                          <p:stCondLst>
                                            <p:cond delay="0"/>
                                          </p:stCondLst>
                                        </p:cTn>
                                        <p:tgtEl>
                                          <p:spTgt spid="812054"/>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812054"/>
                                        </p:tgtEl>
                                        <p:attrNameLst>
                                          <p:attrName>style.visibility</p:attrName>
                                        </p:attrNameLst>
                                      </p:cBhvr>
                                      <p:to>
                                        <p:strVal val="hidden"/>
                                      </p:to>
                                    </p:set>
                                  </p:childTnLst>
                                </p:cTn>
                              </p:par>
                            </p:childTnLst>
                          </p:cTn>
                        </p:par>
                      </p:childTnLst>
                    </p:cTn>
                  </p:par>
                </p:childTnLst>
              </p:cTn>
              <p:nextCondLst>
                <p:cond evt="onClick" delay="0">
                  <p:tgtEl>
                    <p:spTgt spid="812037"/>
                  </p:tgtEl>
                </p:cond>
              </p:nextCondLst>
            </p:seq>
          </p:childTnLst>
        </p:cTn>
      </p:par>
    </p:tnLst>
    <p:bldLst>
      <p:bldP spid="812038" grpId="0" animBg="1"/>
      <p:bldP spid="812038" grpId="1" animBg="1"/>
      <p:bldP spid="812039" grpId="0" animBg="1"/>
      <p:bldP spid="812039" grpId="1" animBg="1"/>
      <p:bldP spid="812039" grpId="2" animBg="1"/>
      <p:bldP spid="812040" grpId="0" animBg="1"/>
      <p:bldP spid="812040" grpId="1" animBg="1"/>
      <p:bldP spid="812052" grpId="0" animBg="1"/>
      <p:bldP spid="812052" grpId="1" animBg="1"/>
      <p:bldP spid="812054" grpId="0" animBg="1"/>
      <p:bldP spid="812054" grpId="1" animBg="1"/>
      <p:bldP spid="812041" grpId="0" animBg="1"/>
      <p:bldP spid="812041" grpId="1" animBg="1"/>
      <p:bldP spid="812042" grpId="0" animBg="1"/>
      <p:bldP spid="812042" grpId="1" animBg="1"/>
      <p:bldP spid="812043" grpId="0" animBg="1"/>
      <p:bldP spid="812043" grpId="1" animBg="1"/>
      <p:bldP spid="812044" grpId="0" animBg="1"/>
      <p:bldP spid="812044" grpId="1" animBg="1"/>
      <p:bldP spid="812045" grpId="0" animBg="1"/>
      <p:bldP spid="812045" grpId="1" animBg="1"/>
      <p:bldP spid="812046" grpId="0" animBg="1"/>
      <p:bldP spid="812046" grpId="1" animBg="1"/>
      <p:bldP spid="812047" grpId="0" animBg="1"/>
      <p:bldP spid="812047" grpId="1" animBg="1"/>
      <p:bldP spid="812048" grpId="0" animBg="1"/>
      <p:bldP spid="812048" grpId="1" animBg="1"/>
      <p:bldP spid="812049" grpId="0" animBg="1"/>
      <p:bldP spid="812049" grpId="1" animBg="1"/>
      <p:bldP spid="812050" grpId="0" animBg="1"/>
      <p:bldP spid="812050" grpId="1" animBg="1"/>
      <p:bldP spid="812051" grpId="0" animBg="1"/>
      <p:bldP spid="812051" grpId="1" animBg="1"/>
      <p:bldP spid="812053" grpId="0" animBg="1"/>
      <p:bldP spid="812053" grpId="1" animBg="1"/>
      <p:bldP spid="812056" grpId="0" animBg="1"/>
      <p:bldP spid="812056"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Contents</a:t>
            </a:r>
            <a:endParaRPr lang="en-IN" dirty="0"/>
          </a:p>
        </p:txBody>
      </p:sp>
      <p:sp>
        <p:nvSpPr>
          <p:cNvPr id="3" name="Text Placeholder 2"/>
          <p:cNvSpPr>
            <a:spLocks noGrp="1"/>
          </p:cNvSpPr>
          <p:nvPr>
            <p:ph type="body" sz="quarter" idx="15"/>
          </p:nvPr>
        </p:nvSpPr>
        <p:spPr>
          <a:xfrm>
            <a:off x="5037138" y="1349985"/>
            <a:ext cx="6593208" cy="4526834"/>
          </a:xfrm>
        </p:spPr>
        <p:txBody>
          <a:bodyPr vert="horz" lIns="0" tIns="0" rIns="0" bIns="0" rtlCol="0" anchor="t" anchorCtr="0">
            <a:noAutofit/>
          </a:bodyPr>
          <a:lstStyle/>
          <a:p>
            <a:pPr marL="342900" indent="-342900">
              <a:buChar char="•"/>
            </a:pPr>
            <a:r>
              <a:rPr lang="en-GB" b="1" dirty="0"/>
              <a:t>Objectives</a:t>
            </a:r>
          </a:p>
          <a:p>
            <a:pPr marL="684000" lvl="1" indent="-342900">
              <a:buSzPct val="115000"/>
            </a:pPr>
            <a:r>
              <a:rPr lang="en-GB" dirty="0"/>
              <a:t>To explain exception handling </a:t>
            </a:r>
            <a:r>
              <a:rPr lang="en-GB" dirty="0" smtClean="0"/>
              <a:t>in Java and C#</a:t>
            </a:r>
            <a:endParaRPr lang="en-GB" dirty="0"/>
          </a:p>
          <a:p>
            <a:pPr marL="342900" indent="-342900">
              <a:buChar char="•"/>
            </a:pPr>
            <a:endParaRPr lang="en-GB" b="1" dirty="0"/>
          </a:p>
          <a:p>
            <a:pPr marL="342900" indent="-342900">
              <a:buChar char="•"/>
            </a:pPr>
            <a:r>
              <a:rPr lang="en-GB" b="1" dirty="0"/>
              <a:t>Contents</a:t>
            </a:r>
          </a:p>
          <a:p>
            <a:pPr marL="684000" lvl="1" indent="-342900">
              <a:buSzPct val="115000"/>
            </a:pPr>
            <a:r>
              <a:rPr lang="en-GB" dirty="0"/>
              <a:t>Exception handling </a:t>
            </a:r>
            <a:r>
              <a:rPr lang="en-GB" dirty="0" smtClean="0"/>
              <a:t>syntax</a:t>
            </a:r>
            <a:endParaRPr lang="en-GB" dirty="0"/>
          </a:p>
          <a:p>
            <a:pPr marL="684000" lvl="1" indent="-342900">
              <a:buSzPct val="115000"/>
            </a:pPr>
            <a:r>
              <a:rPr lang="en-GB" dirty="0"/>
              <a:t>Throwing exceptions</a:t>
            </a:r>
          </a:p>
          <a:p>
            <a:pPr marL="684000" lvl="1" indent="-342900">
              <a:buSzPct val="115000"/>
            </a:pPr>
            <a:r>
              <a:rPr lang="en-GB" dirty="0"/>
              <a:t>Understanding execution flow with exceptions</a:t>
            </a:r>
          </a:p>
          <a:p>
            <a:pPr marL="684000" lvl="1" indent="-342900">
              <a:buSzPct val="115000"/>
            </a:pPr>
            <a:r>
              <a:rPr lang="en-GB" dirty="0"/>
              <a:t>The try-with-resources statement</a:t>
            </a:r>
          </a:p>
          <a:p>
            <a:pPr marL="342900" indent="-342900">
              <a:buChar char="•"/>
            </a:pPr>
            <a:endParaRPr lang="en-GB" b="1" dirty="0"/>
          </a:p>
          <a:p>
            <a:pPr marL="342900" indent="-342900">
              <a:buChar char="•"/>
            </a:pPr>
            <a:r>
              <a:rPr lang="en-GB" b="1" dirty="0"/>
              <a:t>Hands on Labs</a:t>
            </a:r>
          </a:p>
          <a:p>
            <a:pPr marL="684000" lvl="1" indent="-342900">
              <a:buSzPct val="115000"/>
            </a:pPr>
            <a:r>
              <a:rPr lang="en-GB" dirty="0"/>
              <a:t>Working with exceptions</a:t>
            </a:r>
          </a:p>
          <a:p>
            <a:pPr marL="342900" indent="-342900">
              <a:buChar char="•"/>
            </a:pPr>
            <a:endParaRPr lang="en-IN" b="1" dirty="0"/>
          </a:p>
        </p:txBody>
      </p:sp>
    </p:spTree>
    <p:extLst>
      <p:ext uri="{BB962C8B-B14F-4D97-AF65-F5344CB8AC3E}">
        <p14:creationId xmlns:p14="http://schemas.microsoft.com/office/powerpoint/2010/main" val="273313558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dirty="0" smtClean="0"/>
              <a:t>Understanding Execution Flow – 3</a:t>
            </a:r>
          </a:p>
        </p:txBody>
      </p:sp>
      <p:sp>
        <p:nvSpPr>
          <p:cNvPr id="814083" name="Rectangle 3"/>
          <p:cNvSpPr>
            <a:spLocks noChangeArrowheads="1"/>
          </p:cNvSpPr>
          <p:nvPr/>
        </p:nvSpPr>
        <p:spPr bwMode="auto">
          <a:xfrm>
            <a:off x="6015038" y="1336833"/>
            <a:ext cx="4437062" cy="5379882"/>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none" lIns="90488" tIns="44450" rIns="0" bIns="44450"/>
          <a:lstStyle/>
          <a:p>
            <a:pPr defTabSz="739775" eaLnBrk="0" hangingPunct="0">
              <a:tabLst>
                <a:tab pos="341313" algn="l"/>
                <a:tab pos="690563" algn="l"/>
                <a:tab pos="1030288" algn="l"/>
                <a:tab pos="1371600" algn="l"/>
              </a:tabLst>
              <a:defRPr/>
            </a:pPr>
            <a:endParaRPr lang="en-US" sz="1600">
              <a:solidFill>
                <a:srgbClr val="000000"/>
              </a:solidFill>
              <a:latin typeface="Lucida Console" pitchFamily="49" charset="0"/>
            </a:endParaRPr>
          </a:p>
        </p:txBody>
      </p:sp>
      <p:sp>
        <p:nvSpPr>
          <p:cNvPr id="814085" name="AutoShape 5"/>
          <p:cNvSpPr>
            <a:spLocks noChangeArrowheads="1"/>
          </p:cNvSpPr>
          <p:nvPr/>
        </p:nvSpPr>
        <p:spPr bwMode="hidden">
          <a:xfrm>
            <a:off x="1706564" y="6292851"/>
            <a:ext cx="1120775" cy="423863"/>
          </a:xfrm>
          <a:prstGeom prst="bevel">
            <a:avLst>
              <a:gd name="adj" fmla="val 7565"/>
            </a:avLst>
          </a:prstGeom>
          <a:solidFill>
            <a:schemeClr val="bg1"/>
          </a:solidFill>
          <a:ln w="9525">
            <a:solidFill>
              <a:schemeClr val="tx1"/>
            </a:solidFill>
            <a:miter lim="800000"/>
            <a:headEnd/>
            <a:tailEnd/>
          </a:ln>
          <a:effectLst/>
        </p:spPr>
        <p:txBody>
          <a:bodyPr wrap="none" anchor="ctr"/>
          <a:lstStyle/>
          <a:p>
            <a:pPr algn="ctr" eaLnBrk="0" hangingPunct="0">
              <a:defRPr/>
            </a:pPr>
            <a:r>
              <a:rPr lang="en-GB" sz="2000" b="1"/>
              <a:t>Step</a:t>
            </a:r>
          </a:p>
        </p:txBody>
      </p:sp>
      <p:sp>
        <p:nvSpPr>
          <p:cNvPr id="814103" name="Rectangle 23"/>
          <p:cNvSpPr>
            <a:spLocks noChangeArrowheads="1"/>
          </p:cNvSpPr>
          <p:nvPr/>
        </p:nvSpPr>
        <p:spPr bwMode="auto">
          <a:xfrm>
            <a:off x="6040438" y="1336832"/>
            <a:ext cx="4437062" cy="5627687"/>
          </a:xfrm>
          <a:prstGeom prst="rect">
            <a:avLst/>
          </a:prstGeom>
          <a:noFill/>
          <a:ln w="12700">
            <a:noFill/>
            <a:miter lim="800000"/>
            <a:headEnd/>
            <a:tailEnd/>
          </a:ln>
          <a:effectLst/>
        </p:spPr>
        <p:txBody>
          <a:bodyPr wrap="none" lIns="90488" tIns="44450" rIns="0" bIns="44450"/>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Task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 </a:t>
            </a:r>
            <a:r>
              <a:rPr lang="en-GB" sz="1600" dirty="0">
                <a:solidFill>
                  <a:srgbClr val="000000"/>
                </a:solidFill>
                <a:latin typeface="Lucida Console" pitchFamily="49" charset="0"/>
              </a:rPr>
              <a:t>f1(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a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f3( a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f4();</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endParaRPr lang="en-GB" sz="1600"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a:t>
            </a:r>
            <a:r>
              <a:rPr lang="en-GB" sz="1600" dirty="0">
                <a:solidFill>
                  <a:srgbClr val="000000"/>
                </a:solidFill>
                <a:latin typeface="Lucida Console" pitchFamily="49" charset="0"/>
              </a:rPr>
              <a:t> f2() { ... }</a:t>
            </a:r>
          </a:p>
          <a:p>
            <a:pPr defTabSz="739775" eaLnBrk="0" hangingPunct="0">
              <a:tabLst>
                <a:tab pos="341313" algn="l"/>
                <a:tab pos="690563" algn="l"/>
                <a:tab pos="1030288" algn="l"/>
                <a:tab pos="1371600" algn="l"/>
              </a:tabLst>
              <a:defRPr/>
            </a:pPr>
            <a:endParaRPr lang="en-GB" sz="1600"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 </a:t>
            </a:r>
            <a:r>
              <a:rPr lang="en-GB" sz="1600" dirty="0">
                <a:solidFill>
                  <a:srgbClr val="000000"/>
                </a:solidFill>
                <a:latin typeface="Lucida Console" pitchFamily="49" charset="0"/>
              </a:rPr>
              <a:t>f3(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y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x;</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try</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  </a:t>
            </a:r>
            <a:r>
              <a:rPr lang="en-GB" sz="1600" dirty="0">
                <a:solidFill>
                  <a:srgbClr val="000000"/>
                </a:solidFill>
                <a:latin typeface="Lucida Console" pitchFamily="49" charset="0"/>
              </a:rPr>
              <a:t>x = 10 / y;</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err="1">
                <a:solidFill>
                  <a:srgbClr val="000000"/>
                </a:solidFill>
                <a:latin typeface="Lucida Console" pitchFamily="49" charset="0"/>
              </a:rPr>
              <a:t>System.out.println</a:t>
            </a:r>
            <a:r>
              <a:rPr lang="en-GB" sz="1600" dirty="0">
                <a:solidFill>
                  <a:srgbClr val="000000"/>
                </a:solidFill>
                <a:latin typeface="Lucida Console" pitchFamily="49" charset="0"/>
              </a:rPr>
              <a:t>( </a:t>
            </a:r>
            <a:r>
              <a:rPr lang="en-GB" sz="1600" dirty="0">
                <a:solidFill>
                  <a:srgbClr val="FA3200"/>
                </a:solidFill>
                <a:latin typeface="Lucida Console" pitchFamily="49" charset="0"/>
              </a:rPr>
              <a:t>“AAA"</a:t>
            </a:r>
            <a:r>
              <a:rPr lang="en-GB" sz="1600" dirty="0">
                <a:solidFill>
                  <a:srgbClr val="000000"/>
                </a:solidFill>
                <a:latin typeface="Lucida Console" pitchFamily="49" charset="0"/>
              </a:rPr>
              <a:t>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finally</a:t>
            </a:r>
            <a:r>
              <a:rPr lang="en-GB" sz="1600" dirty="0">
                <a:solidFill>
                  <a:srgbClr val="000000"/>
                </a:solidFill>
                <a:latin typeface="Lucida Console" pitchFamily="49" charset="0"/>
              </a:rPr>
              <a:t>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err="1">
                <a:solidFill>
                  <a:srgbClr val="000000"/>
                </a:solidFill>
                <a:latin typeface="Lucida Console" pitchFamily="49" charset="0"/>
              </a:rPr>
              <a:t>System.out.println</a:t>
            </a:r>
            <a:r>
              <a:rPr lang="en-GB" sz="1600" dirty="0">
                <a:solidFill>
                  <a:srgbClr val="000000"/>
                </a:solidFill>
                <a:latin typeface="Lucida Console" pitchFamily="49" charset="0"/>
              </a:rPr>
              <a:t>( “BBB"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chemeClr val="accent6">
                    <a:lumMod val="50000"/>
                  </a:schemeClr>
                </a:solidFill>
                <a:latin typeface="Lucida Console" pitchFamily="49" charset="0"/>
              </a:rPr>
              <a:t>// does not run if try fails</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a:t>
            </a:r>
            <a:r>
              <a:rPr lang="en-GB" sz="1600" dirty="0">
                <a:solidFill>
                  <a:srgbClr val="000000"/>
                </a:solidFill>
                <a:latin typeface="Lucida Console" pitchFamily="49" charset="0"/>
              </a:rPr>
              <a:t> f4() {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p>
        </p:txBody>
      </p:sp>
      <p:sp>
        <p:nvSpPr>
          <p:cNvPr id="9240" name="Rectangle 24"/>
          <p:cNvSpPr>
            <a:spLocks noChangeArrowheads="1"/>
          </p:cNvSpPr>
          <p:nvPr/>
        </p:nvSpPr>
        <p:spPr bwMode="auto">
          <a:xfrm>
            <a:off x="1701800" y="1316193"/>
            <a:ext cx="3543300" cy="3316288"/>
          </a:xfrm>
          <a:prstGeom prst="rect">
            <a:avLst/>
          </a:prstGeom>
          <a:solidFill>
            <a:schemeClr val="bg1"/>
          </a:solidFill>
          <a:ln w="19050">
            <a:solidFill>
              <a:srgbClr val="004050"/>
            </a:solidFill>
            <a:miter lim="800000"/>
            <a:headEnd/>
            <a:tailEnd/>
          </a:ln>
        </p:spPr>
        <p:txBody>
          <a:bodyPr wrap="none" lIns="90488" tIns="44450" rIns="0" bIns="44450"/>
          <a:lstStyle/>
          <a:p>
            <a:pPr defTabSz="739775" eaLnBrk="0" hangingPunct="0">
              <a:tabLst>
                <a:tab pos="341313" algn="l"/>
                <a:tab pos="690563" algn="l"/>
                <a:tab pos="1030288" algn="l"/>
                <a:tab pos="1371600" algn="l"/>
              </a:tabLst>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Program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static void</a:t>
            </a:r>
            <a:r>
              <a:rPr lang="en-GB" sz="1600" dirty="0">
                <a:solidFill>
                  <a:srgbClr val="000000"/>
                </a:solidFill>
                <a:latin typeface="Lucida Console" pitchFamily="49" charset="0"/>
              </a:rPr>
              <a:t> main()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try</a:t>
            </a:r>
            <a:r>
              <a:rPr lang="en-GB" sz="1600" dirty="0">
                <a:solidFill>
                  <a:srgbClr val="000000"/>
                </a:solidFill>
                <a:latin typeface="Lucida Console" pitchFamily="49" charset="0"/>
              </a:rPr>
              <a:t> {</a:t>
            </a:r>
            <a:br>
              <a:rPr lang="en-GB" sz="1600" dirty="0">
                <a:solidFill>
                  <a:srgbClr val="000000"/>
                </a:solidFill>
                <a:latin typeface="Lucida Console" pitchFamily="49" charset="0"/>
              </a:rPr>
            </a:br>
            <a:r>
              <a:rPr lang="en-GB" sz="1600" dirty="0">
                <a:solidFill>
                  <a:srgbClr val="000000"/>
                </a:solidFill>
                <a:latin typeface="Lucida Console" pitchFamily="49" charset="0"/>
              </a:rPr>
              <a:t>			Task.f1( </a:t>
            </a:r>
            <a:r>
              <a:rPr lang="en-GB" sz="1600" b="1" dirty="0">
                <a:solidFill>
                  <a:srgbClr val="FA3200"/>
                </a:solidFill>
                <a:latin typeface="Lucida Console" pitchFamily="49" charset="0"/>
              </a:rPr>
              <a:t>0 </a:t>
            </a:r>
            <a:r>
              <a:rPr lang="en-GB" sz="1600" dirty="0">
                <a:solidFill>
                  <a:srgbClr val="000000"/>
                </a:solidFill>
                <a:latin typeface="Lucida Console" pitchFamily="49" charset="0"/>
              </a:rPr>
              <a:t>);</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Task.f2();</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catch</a:t>
            </a:r>
            <a:r>
              <a:rPr lang="en-GB" sz="1600" dirty="0">
                <a:solidFill>
                  <a:srgbClr val="000000"/>
                </a:solidFill>
                <a:latin typeface="Lucida Console" pitchFamily="49" charset="0"/>
              </a:rPr>
              <a:t>( Exception </a:t>
            </a:r>
            <a:r>
              <a:rPr lang="en-GB" sz="1600" dirty="0" err="1">
                <a:solidFill>
                  <a:srgbClr val="000000"/>
                </a:solidFill>
                <a:latin typeface="Lucida Console" pitchFamily="49" charset="0"/>
              </a:rPr>
              <a:t>exn</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err="1">
                <a:solidFill>
                  <a:srgbClr val="000000"/>
                </a:solidFill>
                <a:latin typeface="Lucida Console" pitchFamily="49" charset="0"/>
              </a:rPr>
              <a:t>System.out.println</a:t>
            </a:r>
            <a:r>
              <a:rPr lang="en-GB" sz="1600" dirty="0">
                <a:solidFill>
                  <a:srgbClr val="000000"/>
                </a:solidFill>
                <a:latin typeface="Lucida Console" pitchFamily="49" charset="0"/>
              </a:rPr>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err="1">
                <a:solidFill>
                  <a:srgbClr val="000000"/>
                </a:solidFill>
                <a:latin typeface="Lucida Console" pitchFamily="49" charset="0"/>
              </a:rPr>
              <a:t>exn.getMessage</a:t>
            </a:r>
            <a:r>
              <a:rPr lang="en-GB" sz="1600" dirty="0">
                <a:solidFill>
                  <a:srgbClr val="000000"/>
                </a:solidFill>
                <a:latin typeface="Lucida Console" pitchFamily="49" charset="0"/>
              </a:rPr>
              <a:t>());</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p:txBody>
      </p:sp>
      <p:sp>
        <p:nvSpPr>
          <p:cNvPr id="814086" name="Rectangle 6"/>
          <p:cNvSpPr>
            <a:spLocks noChangeArrowheads="1"/>
          </p:cNvSpPr>
          <p:nvPr/>
        </p:nvSpPr>
        <p:spPr bwMode="hidden">
          <a:xfrm>
            <a:off x="1706652" y="1597181"/>
            <a:ext cx="254000" cy="258762"/>
          </a:xfrm>
          <a:prstGeom prst="rect">
            <a:avLst/>
          </a:prstGeom>
          <a:solidFill>
            <a:schemeClr val="bg1"/>
          </a:solidFill>
          <a:ln w="19050">
            <a:solidFill>
              <a:srgbClr val="004050"/>
            </a:solidFill>
            <a:miter lim="800000"/>
            <a:headEnd/>
            <a:tailEnd/>
          </a:ln>
        </p:spPr>
        <p:txBody>
          <a:bodyPr wrap="none" anchor="ctr"/>
          <a:lstStyle/>
          <a:p>
            <a:pPr eaLnBrk="0" hangingPunct="0">
              <a:spcBef>
                <a:spcPct val="50000"/>
              </a:spcBef>
            </a:pPr>
            <a:endParaRPr lang="en-US"/>
          </a:p>
        </p:txBody>
      </p:sp>
      <p:sp>
        <p:nvSpPr>
          <p:cNvPr id="814087" name="Rectangle 7"/>
          <p:cNvSpPr>
            <a:spLocks noChangeArrowheads="1"/>
          </p:cNvSpPr>
          <p:nvPr/>
        </p:nvSpPr>
        <p:spPr bwMode="hidden">
          <a:xfrm>
            <a:off x="1706652" y="1843244"/>
            <a:ext cx="254000" cy="258763"/>
          </a:xfrm>
          <a:prstGeom prst="rect">
            <a:avLst/>
          </a:prstGeom>
          <a:solidFill>
            <a:schemeClr val="bg1"/>
          </a:solidFill>
          <a:ln w="19050">
            <a:solidFill>
              <a:srgbClr val="004050"/>
            </a:solidFill>
            <a:miter lim="800000"/>
            <a:headEnd/>
            <a:tailEnd/>
          </a:ln>
        </p:spPr>
        <p:txBody>
          <a:bodyPr wrap="none" anchor="ctr"/>
          <a:lstStyle/>
          <a:p>
            <a:pPr eaLnBrk="0" hangingPunct="0">
              <a:spcBef>
                <a:spcPct val="50000"/>
              </a:spcBef>
            </a:pPr>
            <a:endParaRPr lang="en-US"/>
          </a:p>
        </p:txBody>
      </p:sp>
      <p:sp>
        <p:nvSpPr>
          <p:cNvPr id="814088" name="Rectangle 8"/>
          <p:cNvSpPr>
            <a:spLocks noChangeArrowheads="1"/>
          </p:cNvSpPr>
          <p:nvPr/>
        </p:nvSpPr>
        <p:spPr bwMode="hidden">
          <a:xfrm>
            <a:off x="1706652" y="2089306"/>
            <a:ext cx="254000" cy="258762"/>
          </a:xfrm>
          <a:prstGeom prst="rect">
            <a:avLst/>
          </a:prstGeom>
          <a:solidFill>
            <a:schemeClr val="bg1"/>
          </a:solidFill>
          <a:ln w="19050">
            <a:solidFill>
              <a:srgbClr val="004050"/>
            </a:solidFill>
            <a:miter lim="800000"/>
            <a:headEnd/>
            <a:tailEnd/>
          </a:ln>
        </p:spPr>
        <p:txBody>
          <a:bodyPr wrap="none" anchor="ctr"/>
          <a:lstStyle/>
          <a:p>
            <a:pPr eaLnBrk="0" hangingPunct="0">
              <a:spcBef>
                <a:spcPct val="50000"/>
              </a:spcBef>
            </a:pPr>
            <a:endParaRPr lang="en-US"/>
          </a:p>
        </p:txBody>
      </p:sp>
      <p:sp>
        <p:nvSpPr>
          <p:cNvPr id="814098" name="Rectangle 18"/>
          <p:cNvSpPr>
            <a:spLocks noChangeArrowheads="1"/>
          </p:cNvSpPr>
          <p:nvPr/>
        </p:nvSpPr>
        <p:spPr bwMode="hidden">
          <a:xfrm>
            <a:off x="1706652" y="2810031"/>
            <a:ext cx="254000" cy="258762"/>
          </a:xfrm>
          <a:prstGeom prst="rect">
            <a:avLst/>
          </a:prstGeom>
          <a:solidFill>
            <a:schemeClr val="bg1"/>
          </a:solidFill>
          <a:ln w="19050">
            <a:solidFill>
              <a:srgbClr val="004050"/>
            </a:solidFill>
            <a:miter lim="800000"/>
            <a:headEnd/>
            <a:tailEnd/>
          </a:ln>
        </p:spPr>
        <p:txBody>
          <a:bodyPr wrap="none" anchor="ctr"/>
          <a:lstStyle/>
          <a:p>
            <a:pPr eaLnBrk="0" hangingPunct="0">
              <a:spcBef>
                <a:spcPct val="50000"/>
              </a:spcBef>
            </a:pPr>
            <a:endParaRPr lang="en-US"/>
          </a:p>
        </p:txBody>
      </p:sp>
      <p:sp>
        <p:nvSpPr>
          <p:cNvPr id="814099" name="Rectangle 19"/>
          <p:cNvSpPr>
            <a:spLocks noChangeArrowheads="1"/>
          </p:cNvSpPr>
          <p:nvPr/>
        </p:nvSpPr>
        <p:spPr bwMode="hidden">
          <a:xfrm>
            <a:off x="1706652" y="3056094"/>
            <a:ext cx="254000" cy="258763"/>
          </a:xfrm>
          <a:prstGeom prst="rect">
            <a:avLst/>
          </a:prstGeom>
          <a:solidFill>
            <a:schemeClr val="bg1"/>
          </a:solidFill>
          <a:ln w="19050">
            <a:solidFill>
              <a:srgbClr val="004050"/>
            </a:solidFill>
            <a:miter lim="800000"/>
            <a:headEnd/>
            <a:tailEnd/>
          </a:ln>
        </p:spPr>
        <p:txBody>
          <a:bodyPr wrap="none" anchor="ctr"/>
          <a:lstStyle/>
          <a:p>
            <a:pPr eaLnBrk="0" hangingPunct="0">
              <a:spcBef>
                <a:spcPct val="50000"/>
              </a:spcBef>
            </a:pPr>
            <a:endParaRPr lang="en-US"/>
          </a:p>
        </p:txBody>
      </p:sp>
      <p:sp>
        <p:nvSpPr>
          <p:cNvPr id="814100" name="Rectangle 20"/>
          <p:cNvSpPr>
            <a:spLocks noChangeArrowheads="1"/>
          </p:cNvSpPr>
          <p:nvPr/>
        </p:nvSpPr>
        <p:spPr bwMode="hidden">
          <a:xfrm>
            <a:off x="1706652" y="3289456"/>
            <a:ext cx="254000" cy="531812"/>
          </a:xfrm>
          <a:prstGeom prst="rect">
            <a:avLst/>
          </a:prstGeom>
          <a:solidFill>
            <a:schemeClr val="bg1"/>
          </a:solidFill>
          <a:ln w="19050">
            <a:solidFill>
              <a:srgbClr val="004050"/>
            </a:solidFill>
            <a:miter lim="800000"/>
            <a:headEnd/>
            <a:tailEnd/>
          </a:ln>
        </p:spPr>
        <p:txBody>
          <a:bodyPr wrap="none" anchor="ctr"/>
          <a:lstStyle/>
          <a:p>
            <a:pPr eaLnBrk="0" hangingPunct="0">
              <a:spcBef>
                <a:spcPct val="50000"/>
              </a:spcBef>
            </a:pPr>
            <a:endParaRPr lang="en-US"/>
          </a:p>
        </p:txBody>
      </p:sp>
      <p:sp>
        <p:nvSpPr>
          <p:cNvPr id="814101" name="Rectangle 21"/>
          <p:cNvSpPr>
            <a:spLocks noChangeArrowheads="1"/>
          </p:cNvSpPr>
          <p:nvPr/>
        </p:nvSpPr>
        <p:spPr bwMode="hidden">
          <a:xfrm>
            <a:off x="1706652" y="3794281"/>
            <a:ext cx="254000" cy="273050"/>
          </a:xfrm>
          <a:prstGeom prst="rect">
            <a:avLst/>
          </a:prstGeom>
          <a:solidFill>
            <a:schemeClr val="bg1"/>
          </a:solidFill>
          <a:ln w="19050">
            <a:solidFill>
              <a:srgbClr val="004050"/>
            </a:solidFill>
            <a:miter lim="800000"/>
            <a:headEnd/>
            <a:tailEnd/>
          </a:ln>
        </p:spPr>
        <p:txBody>
          <a:bodyPr wrap="none" anchor="ctr"/>
          <a:lstStyle/>
          <a:p>
            <a:pPr eaLnBrk="0" hangingPunct="0">
              <a:spcBef>
                <a:spcPct val="50000"/>
              </a:spcBef>
            </a:pPr>
            <a:endParaRPr lang="en-US"/>
          </a:p>
        </p:txBody>
      </p:sp>
      <p:sp>
        <p:nvSpPr>
          <p:cNvPr id="814102" name="Rectangle 22"/>
          <p:cNvSpPr>
            <a:spLocks noChangeArrowheads="1"/>
          </p:cNvSpPr>
          <p:nvPr/>
        </p:nvSpPr>
        <p:spPr bwMode="hidden">
          <a:xfrm>
            <a:off x="1706652" y="4040343"/>
            <a:ext cx="254000" cy="273050"/>
          </a:xfrm>
          <a:prstGeom prst="rect">
            <a:avLst/>
          </a:prstGeom>
          <a:solidFill>
            <a:schemeClr val="bg1"/>
          </a:solidFill>
          <a:ln w="19050">
            <a:solidFill>
              <a:srgbClr val="004050"/>
            </a:solidFill>
            <a:miter lim="800000"/>
            <a:headEnd/>
            <a:tailEnd/>
          </a:ln>
        </p:spPr>
        <p:txBody>
          <a:bodyPr wrap="none" anchor="ctr"/>
          <a:lstStyle/>
          <a:p>
            <a:pPr eaLnBrk="0" hangingPunct="0">
              <a:spcBef>
                <a:spcPct val="50000"/>
              </a:spcBef>
            </a:pPr>
            <a:endParaRPr lang="en-US"/>
          </a:p>
        </p:txBody>
      </p:sp>
      <p:sp>
        <p:nvSpPr>
          <p:cNvPr id="814089" name="Rectangle 9"/>
          <p:cNvSpPr>
            <a:spLocks noChangeArrowheads="1"/>
          </p:cNvSpPr>
          <p:nvPr/>
        </p:nvSpPr>
        <p:spPr bwMode="hidden">
          <a:xfrm>
            <a:off x="6015038" y="1632106"/>
            <a:ext cx="246062" cy="2333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4090" name="Rectangle 10"/>
          <p:cNvSpPr>
            <a:spLocks noChangeArrowheads="1"/>
          </p:cNvSpPr>
          <p:nvPr/>
        </p:nvSpPr>
        <p:spPr bwMode="hidden">
          <a:xfrm>
            <a:off x="6015038" y="1878169"/>
            <a:ext cx="246062" cy="2333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4091" name="Rectangle 11"/>
          <p:cNvSpPr>
            <a:spLocks noChangeArrowheads="1"/>
          </p:cNvSpPr>
          <p:nvPr/>
        </p:nvSpPr>
        <p:spPr bwMode="hidden">
          <a:xfrm>
            <a:off x="6015038" y="3341844"/>
            <a:ext cx="246062" cy="2333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4092" name="Rectangle 12"/>
          <p:cNvSpPr>
            <a:spLocks noChangeArrowheads="1"/>
          </p:cNvSpPr>
          <p:nvPr/>
        </p:nvSpPr>
        <p:spPr bwMode="hidden">
          <a:xfrm>
            <a:off x="6015038" y="3587906"/>
            <a:ext cx="246062" cy="2333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4093" name="Rectangle 13"/>
          <p:cNvSpPr>
            <a:spLocks noChangeArrowheads="1"/>
          </p:cNvSpPr>
          <p:nvPr/>
        </p:nvSpPr>
        <p:spPr bwMode="hidden">
          <a:xfrm>
            <a:off x="6015038" y="3833969"/>
            <a:ext cx="246062" cy="2333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4094" name="Rectangle 14"/>
          <p:cNvSpPr>
            <a:spLocks noChangeArrowheads="1"/>
          </p:cNvSpPr>
          <p:nvPr/>
        </p:nvSpPr>
        <p:spPr bwMode="hidden">
          <a:xfrm>
            <a:off x="6015038" y="4080031"/>
            <a:ext cx="246062" cy="2333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4095" name="Rectangle 15"/>
          <p:cNvSpPr>
            <a:spLocks noChangeArrowheads="1"/>
          </p:cNvSpPr>
          <p:nvPr/>
        </p:nvSpPr>
        <p:spPr bwMode="hidden">
          <a:xfrm>
            <a:off x="6015038" y="4821394"/>
            <a:ext cx="246062" cy="2333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4096" name="Rectangle 16"/>
          <p:cNvSpPr>
            <a:spLocks noChangeArrowheads="1"/>
          </p:cNvSpPr>
          <p:nvPr/>
        </p:nvSpPr>
        <p:spPr bwMode="hidden">
          <a:xfrm>
            <a:off x="6015038" y="5067456"/>
            <a:ext cx="246062" cy="2333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4097" name="Rectangle 17"/>
          <p:cNvSpPr>
            <a:spLocks noChangeArrowheads="1"/>
          </p:cNvSpPr>
          <p:nvPr/>
        </p:nvSpPr>
        <p:spPr bwMode="hidden">
          <a:xfrm>
            <a:off x="6015038" y="5313519"/>
            <a:ext cx="246062" cy="2333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Tree>
    <p:extLst>
      <p:ext uri="{BB962C8B-B14F-4D97-AF65-F5344CB8AC3E}">
        <p14:creationId xmlns:p14="http://schemas.microsoft.com/office/powerpoint/2010/main" val="165138620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14085"/>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140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1408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1408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14087"/>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8140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1" nodeType="clickEffect">
                                  <p:stCondLst>
                                    <p:cond delay="0"/>
                                  </p:stCondLst>
                                  <p:childTnLst>
                                    <p:set>
                                      <p:cBhvr>
                                        <p:cTn id="22" dur="indefinite"/>
                                        <p:tgtEl>
                                          <p:spTgt spid="814088"/>
                                        </p:tgtEl>
                                        <p:attrNameLst>
                                          <p:attrName>fillcolor</p:attrName>
                                        </p:attrNameLst>
                                      </p:cBhvr>
                                      <p:to>
                                        <p:clrVal>
                                          <a:srgbClr val="00FF00"/>
                                        </p:clrVal>
                                      </p:to>
                                    </p:set>
                                    <p:set>
                                      <p:cBhvr>
                                        <p:cTn id="23" dur="indefinite"/>
                                        <p:tgtEl>
                                          <p:spTgt spid="814088"/>
                                        </p:tgtEl>
                                        <p:attrNameLst>
                                          <p:attrName>fill.type</p:attrName>
                                        </p:attrNameLst>
                                      </p:cBhvr>
                                      <p:to>
                                        <p:strVal val="solid"/>
                                      </p:to>
                                    </p:set>
                                    <p:set>
                                      <p:cBhvr>
                                        <p:cTn id="24" dur="indefinite"/>
                                        <p:tgtEl>
                                          <p:spTgt spid="814088"/>
                                        </p:tgtEl>
                                        <p:attrNameLst>
                                          <p:attrName>fill.on</p:attrName>
                                        </p:attrNameLst>
                                      </p:cBhvr>
                                      <p:to>
                                        <p:strVal val="true"/>
                                      </p:to>
                                    </p:set>
                                  </p:childTnLst>
                                </p:cTn>
                              </p:par>
                              <p:par>
                                <p:cTn id="25" presetID="1" presetClass="entr" presetSubtype="0" fill="hold" grpId="0" nodeType="withEffect">
                                  <p:stCondLst>
                                    <p:cond delay="0"/>
                                  </p:stCondLst>
                                  <p:childTnLst>
                                    <p:set>
                                      <p:cBhvr>
                                        <p:cTn id="26" dur="1" fill="hold">
                                          <p:stCondLst>
                                            <p:cond delay="0"/>
                                          </p:stCondLst>
                                        </p:cTn>
                                        <p:tgtEl>
                                          <p:spTgt spid="81408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814089"/>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81409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1" nodeType="clickEffect">
                                  <p:stCondLst>
                                    <p:cond delay="0"/>
                                  </p:stCondLst>
                                  <p:childTnLst>
                                    <p:set>
                                      <p:cBhvr>
                                        <p:cTn id="36" dur="indefinite"/>
                                        <p:tgtEl>
                                          <p:spTgt spid="814090"/>
                                        </p:tgtEl>
                                        <p:attrNameLst>
                                          <p:attrName>fillcolor</p:attrName>
                                        </p:attrNameLst>
                                      </p:cBhvr>
                                      <p:to>
                                        <p:clrVal>
                                          <a:srgbClr val="00FF00"/>
                                        </p:clrVal>
                                      </p:to>
                                    </p:set>
                                    <p:set>
                                      <p:cBhvr>
                                        <p:cTn id="37" dur="indefinite"/>
                                        <p:tgtEl>
                                          <p:spTgt spid="814090"/>
                                        </p:tgtEl>
                                        <p:attrNameLst>
                                          <p:attrName>fill.type</p:attrName>
                                        </p:attrNameLst>
                                      </p:cBhvr>
                                      <p:to>
                                        <p:strVal val="solid"/>
                                      </p:to>
                                    </p:set>
                                    <p:set>
                                      <p:cBhvr>
                                        <p:cTn id="38" dur="indefinite"/>
                                        <p:tgtEl>
                                          <p:spTgt spid="814090"/>
                                        </p:tgtEl>
                                        <p:attrNameLst>
                                          <p:attrName>fill.on</p:attrName>
                                        </p:attrNameLst>
                                      </p:cBhvr>
                                      <p:to>
                                        <p:strVal val="true"/>
                                      </p:to>
                                    </p:set>
                                  </p:childTnLst>
                                </p:cTn>
                              </p:par>
                              <p:par>
                                <p:cTn id="39" presetID="1" presetClass="entr" presetSubtype="0" fill="hold" grpId="0" nodeType="withEffect">
                                  <p:stCondLst>
                                    <p:cond delay="0"/>
                                  </p:stCondLst>
                                  <p:childTnLst>
                                    <p:set>
                                      <p:cBhvr>
                                        <p:cTn id="40" dur="1" fill="hold">
                                          <p:stCondLst>
                                            <p:cond delay="0"/>
                                          </p:stCondLst>
                                        </p:cTn>
                                        <p:tgtEl>
                                          <p:spTgt spid="81409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814091"/>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81409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814092"/>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81409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814093"/>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81409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814094"/>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81409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814095"/>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81409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814096"/>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81409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814097"/>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814090"/>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814088"/>
                                        </p:tgtEl>
                                        <p:attrNameLst>
                                          <p:attrName>style.visibility</p:attrName>
                                        </p:attrNameLst>
                                      </p:cBhvr>
                                      <p:to>
                                        <p:strVal val="hidden"/>
                                      </p:to>
                                    </p:set>
                                  </p:childTnLst>
                                </p:cTn>
                              </p:par>
                              <p:par>
                                <p:cTn id="89" presetID="1" presetClass="entr" presetSubtype="0" fill="hold" grpId="0" nodeType="withEffect">
                                  <p:stCondLst>
                                    <p:cond delay="0"/>
                                  </p:stCondLst>
                                  <p:childTnLst>
                                    <p:set>
                                      <p:cBhvr>
                                        <p:cTn id="90" dur="1" fill="hold">
                                          <p:stCondLst>
                                            <p:cond delay="0"/>
                                          </p:stCondLst>
                                        </p:cTn>
                                        <p:tgtEl>
                                          <p:spTgt spid="81409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814098"/>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81409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814099"/>
                                        </p:tgtEl>
                                        <p:attrNameLst>
                                          <p:attrName>style.visibility</p:attrName>
                                        </p:attrNameLst>
                                      </p:cBhvr>
                                      <p:to>
                                        <p:strVal val="hidden"/>
                                      </p:to>
                                    </p:set>
                                  </p:childTnLst>
                                </p:cTn>
                              </p:par>
                              <p:par>
                                <p:cTn id="101" presetID="1" presetClass="entr" presetSubtype="0" fill="hold" grpId="0" nodeType="withEffect">
                                  <p:stCondLst>
                                    <p:cond delay="0"/>
                                  </p:stCondLst>
                                  <p:childTnLst>
                                    <p:set>
                                      <p:cBhvr>
                                        <p:cTn id="102" dur="1" fill="hold">
                                          <p:stCondLst>
                                            <p:cond delay="0"/>
                                          </p:stCondLst>
                                        </p:cTn>
                                        <p:tgtEl>
                                          <p:spTgt spid="81410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814100"/>
                                        </p:tgtEl>
                                        <p:attrNameLst>
                                          <p:attrName>style.visibility</p:attrName>
                                        </p:attrNameLst>
                                      </p:cBhvr>
                                      <p:to>
                                        <p:strVal val="hidden"/>
                                      </p:to>
                                    </p:set>
                                  </p:childTnLst>
                                </p:cTn>
                              </p:par>
                              <p:par>
                                <p:cTn id="107" presetID="1" presetClass="entr" presetSubtype="0" fill="hold" grpId="0" nodeType="withEffect">
                                  <p:stCondLst>
                                    <p:cond delay="0"/>
                                  </p:stCondLst>
                                  <p:childTnLst>
                                    <p:set>
                                      <p:cBhvr>
                                        <p:cTn id="108" dur="1" fill="hold">
                                          <p:stCondLst>
                                            <p:cond delay="0"/>
                                          </p:stCondLst>
                                        </p:cTn>
                                        <p:tgtEl>
                                          <p:spTgt spid="814101"/>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814101"/>
                                        </p:tgtEl>
                                        <p:attrNameLst>
                                          <p:attrName>style.visibility</p:attrName>
                                        </p:attrNameLst>
                                      </p:cBhvr>
                                      <p:to>
                                        <p:strVal val="hidden"/>
                                      </p:to>
                                    </p:set>
                                  </p:childTnLst>
                                </p:cTn>
                              </p:par>
                              <p:par>
                                <p:cTn id="113" presetID="1" presetClass="entr" presetSubtype="0" fill="hold" grpId="0" nodeType="withEffect">
                                  <p:stCondLst>
                                    <p:cond delay="0"/>
                                  </p:stCondLst>
                                  <p:childTnLst>
                                    <p:set>
                                      <p:cBhvr>
                                        <p:cTn id="114" dur="1" fill="hold">
                                          <p:stCondLst>
                                            <p:cond delay="0"/>
                                          </p:stCondLst>
                                        </p:cTn>
                                        <p:tgtEl>
                                          <p:spTgt spid="814102"/>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814102"/>
                                        </p:tgtEl>
                                        <p:attrNameLst>
                                          <p:attrName>style.visibility</p:attrName>
                                        </p:attrNameLst>
                                      </p:cBhvr>
                                      <p:to>
                                        <p:strVal val="hidden"/>
                                      </p:to>
                                    </p:set>
                                  </p:childTnLst>
                                </p:cTn>
                              </p:par>
                            </p:childTnLst>
                          </p:cTn>
                        </p:par>
                      </p:childTnLst>
                    </p:cTn>
                  </p:par>
                </p:childTnLst>
              </p:cTn>
              <p:nextCondLst>
                <p:cond evt="onClick" delay="0">
                  <p:tgtEl>
                    <p:spTgt spid="814085"/>
                  </p:tgtEl>
                </p:cond>
              </p:nextCondLst>
            </p:seq>
          </p:childTnLst>
        </p:cTn>
      </p:par>
    </p:tnLst>
    <p:bldLst>
      <p:bldP spid="814086" grpId="0" animBg="1"/>
      <p:bldP spid="814086" grpId="1" animBg="1"/>
      <p:bldP spid="814087" grpId="0" animBg="1"/>
      <p:bldP spid="814087" grpId="1" animBg="1"/>
      <p:bldP spid="814088" grpId="0" animBg="1"/>
      <p:bldP spid="814088" grpId="1" animBg="1"/>
      <p:bldP spid="814098" grpId="0" animBg="1"/>
      <p:bldP spid="814098" grpId="1" animBg="1"/>
      <p:bldP spid="814099" grpId="0" animBg="1"/>
      <p:bldP spid="814099" grpId="1" animBg="1"/>
      <p:bldP spid="814100" grpId="0" animBg="1"/>
      <p:bldP spid="814100" grpId="1" animBg="1"/>
      <p:bldP spid="814101" grpId="0" animBg="1"/>
      <p:bldP spid="814101" grpId="1" animBg="1"/>
      <p:bldP spid="814102" grpId="0" animBg="1"/>
      <p:bldP spid="814102" grpId="1" animBg="1"/>
      <p:bldP spid="814089" grpId="0" animBg="1"/>
      <p:bldP spid="814089" grpId="1" animBg="1"/>
      <p:bldP spid="814090" grpId="0" animBg="1"/>
      <p:bldP spid="814090" grpId="1" animBg="1"/>
      <p:bldP spid="814091" grpId="0" animBg="1"/>
      <p:bldP spid="814091" grpId="1" animBg="1"/>
      <p:bldP spid="814092" grpId="0" animBg="1"/>
      <p:bldP spid="814092" grpId="1" animBg="1"/>
      <p:bldP spid="814093" grpId="0" animBg="1"/>
      <p:bldP spid="814093" grpId="1" animBg="1"/>
      <p:bldP spid="814094" grpId="0" animBg="1"/>
      <p:bldP spid="814094" grpId="1" animBg="1"/>
      <p:bldP spid="814095" grpId="0" animBg="1"/>
      <p:bldP spid="814095" grpId="1" animBg="1"/>
      <p:bldP spid="814096" grpId="0" animBg="1"/>
      <p:bldP spid="814096" grpId="1" animBg="1"/>
      <p:bldP spid="814097" grpId="0" animBg="1"/>
      <p:bldP spid="814097"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title"/>
          </p:nvPr>
        </p:nvSpPr>
        <p:spPr/>
        <p:txBody>
          <a:bodyPr/>
          <a:lstStyle/>
          <a:p>
            <a:pPr eaLnBrk="1" hangingPunct="1"/>
            <a:r>
              <a:rPr lang="en-GB" dirty="0" smtClean="0"/>
              <a:t>Throwing Exceptions</a:t>
            </a:r>
          </a:p>
        </p:txBody>
      </p:sp>
      <p:sp>
        <p:nvSpPr>
          <p:cNvPr id="10243" name="Rectangle 4"/>
          <p:cNvSpPr>
            <a:spLocks noGrp="1" noChangeArrowheads="1"/>
          </p:cNvSpPr>
          <p:nvPr>
            <p:ph idx="1"/>
          </p:nvPr>
        </p:nvSpPr>
        <p:spPr>
          <a:xfrm>
            <a:off x="341272" y="1368256"/>
            <a:ext cx="11114413" cy="3779097"/>
          </a:xfrm>
        </p:spPr>
        <p:txBody>
          <a:bodyPr vert="horz" lIns="0" tIns="0" rIns="0" bIns="0" rtlCol="0" anchor="t" anchorCtr="0">
            <a:noAutofit/>
          </a:bodyPr>
          <a:lstStyle/>
          <a:p>
            <a:pPr marL="342900" indent="-342900">
              <a:buFont typeface="Arial" panose="020B0604020202020204" pitchFamily="34" charset="0"/>
              <a:buChar char="•"/>
            </a:pPr>
            <a:r>
              <a:rPr lang="en-GB" b="1" dirty="0"/>
              <a:t>To 'raise' an exception, we throw (an instance of) it</a:t>
            </a:r>
          </a:p>
          <a:p>
            <a:pPr marL="684000" lvl="1" indent="-342900">
              <a:buSzPct val="115000"/>
              <a:buFont typeface="Arial" panose="020B0604020202020204" pitchFamily="34" charset="0"/>
              <a:buChar char="•"/>
            </a:pPr>
            <a:r>
              <a:rPr lang="en-GB" dirty="0"/>
              <a:t>Pass information through constructor arguments</a:t>
            </a:r>
          </a:p>
          <a:p>
            <a:endParaRPr lang="en-GB" b="1" dirty="0" smtClean="0"/>
          </a:p>
          <a:p>
            <a:endParaRPr lang="en-GB" b="1" dirty="0"/>
          </a:p>
          <a:p>
            <a:endParaRPr lang="en-GB" b="1" dirty="0" smtClean="0"/>
          </a:p>
          <a:p>
            <a:endParaRPr lang="en-GB" b="1" dirty="0"/>
          </a:p>
          <a:p>
            <a:pPr>
              <a:spcAft>
                <a:spcPts val="0"/>
              </a:spcAft>
            </a:pPr>
            <a:endParaRPr lang="en-GB" b="1" dirty="0" smtClean="0"/>
          </a:p>
          <a:p>
            <a:endParaRPr lang="en-GB" b="1" dirty="0"/>
          </a:p>
          <a:p>
            <a:pPr marL="342900" indent="-342900">
              <a:buFont typeface="Arial" panose="020B0604020202020204" pitchFamily="34" charset="0"/>
              <a:buChar char="•"/>
            </a:pPr>
            <a:r>
              <a:rPr lang="en-GB" b="1" dirty="0"/>
              <a:t>You can re-throw a caught exception</a:t>
            </a:r>
          </a:p>
          <a:p>
            <a:pPr marL="684000" lvl="1" indent="-342900">
              <a:buSzPct val="115000"/>
              <a:buFont typeface="Arial" panose="020B0604020202020204" pitchFamily="34" charset="0"/>
              <a:buChar char="•"/>
            </a:pPr>
            <a:r>
              <a:rPr lang="en-GB" dirty="0"/>
              <a:t>This maintains original stack location where exception thrown</a:t>
            </a:r>
          </a:p>
        </p:txBody>
      </p:sp>
      <p:sp>
        <p:nvSpPr>
          <p:cNvPr id="816133" name="Rectangle 5"/>
          <p:cNvSpPr>
            <a:spLocks noChangeArrowheads="1"/>
          </p:cNvSpPr>
          <p:nvPr/>
        </p:nvSpPr>
        <p:spPr bwMode="auto">
          <a:xfrm>
            <a:off x="2028783" y="2187094"/>
            <a:ext cx="8240159" cy="2028761"/>
          </a:xfrm>
          <a:prstGeom prst="rect">
            <a:avLst/>
          </a:prstGeom>
          <a:solidFill>
            <a:schemeClr val="bg1"/>
          </a:solidFill>
          <a:ln w="19050">
            <a:solidFill>
              <a:srgbClr val="004050"/>
            </a:solidFill>
            <a:miter lim="800000"/>
            <a:headEnd/>
            <a:tailEnd/>
          </a:ln>
          <a:effectLst/>
        </p:spPr>
        <p:txBody>
          <a:bodyPr wrap="square" lIns="90488" tIns="44450" rIns="90488" bIns="44450">
            <a:spAutoFit/>
          </a:bodyPr>
          <a:lstStyle/>
          <a:p>
            <a:pPr defTabSz="739775" eaLnBrk="0" hangingPunct="0">
              <a:tabLst>
                <a:tab pos="341313" algn="l"/>
                <a:tab pos="690563" algn="l"/>
              </a:tabLst>
              <a:defRPr/>
            </a:pPr>
            <a:r>
              <a:rPr lang="en-GB" dirty="0">
                <a:solidFill>
                  <a:srgbClr val="0000C8"/>
                </a:solidFill>
                <a:latin typeface="Lucida Console" pitchFamily="49" charset="0"/>
              </a:rPr>
              <a:t>void</a:t>
            </a:r>
            <a:r>
              <a:rPr lang="en-GB" dirty="0">
                <a:solidFill>
                  <a:srgbClr val="000000"/>
                </a:solidFill>
                <a:latin typeface="Lucida Console" pitchFamily="49" charset="0"/>
              </a:rPr>
              <a:t> </a:t>
            </a:r>
            <a:r>
              <a:rPr lang="en-GB" dirty="0" err="1">
                <a:solidFill>
                  <a:srgbClr val="000000"/>
                </a:solidFill>
                <a:latin typeface="Lucida Console" pitchFamily="49" charset="0"/>
              </a:rPr>
              <a:t>printReport</a:t>
            </a:r>
            <a:r>
              <a:rPr lang="en-GB" dirty="0">
                <a:solidFill>
                  <a:srgbClr val="000000"/>
                </a:solidFill>
                <a:latin typeface="Lucida Console" pitchFamily="49" charset="0"/>
              </a:rPr>
              <a:t>( Report rpt ) {</a:t>
            </a:r>
          </a:p>
          <a:p>
            <a:pPr defTabSz="739775" eaLnBrk="0" hangingPunct="0">
              <a:tabLst>
                <a:tab pos="341313" algn="l"/>
                <a:tab pos="690563" algn="l"/>
              </a:tabLst>
              <a:defRPr/>
            </a:pPr>
            <a:r>
              <a:rPr lang="en-GB" dirty="0">
                <a:latin typeface="Lucida Console" pitchFamily="49" charset="0"/>
              </a:rPr>
              <a:t>	</a:t>
            </a:r>
            <a:r>
              <a:rPr lang="en-GB" dirty="0">
                <a:solidFill>
                  <a:srgbClr val="0000FF"/>
                </a:solidFill>
                <a:latin typeface="Lucida Console" pitchFamily="49" charset="0"/>
              </a:rPr>
              <a:t>if</a:t>
            </a:r>
            <a:r>
              <a:rPr lang="en-GB" dirty="0">
                <a:solidFill>
                  <a:srgbClr val="000000"/>
                </a:solidFill>
                <a:latin typeface="Lucida Console" pitchFamily="49" charset="0"/>
              </a:rPr>
              <a:t>( rpt == </a:t>
            </a:r>
            <a:r>
              <a:rPr lang="en-GB" dirty="0">
                <a:solidFill>
                  <a:srgbClr val="0000C8"/>
                </a:solidFill>
                <a:latin typeface="Lucida Console" pitchFamily="49" charset="0"/>
              </a:rPr>
              <a:t>null</a:t>
            </a:r>
            <a:r>
              <a:rPr lang="en-GB" dirty="0">
                <a:solidFill>
                  <a:srgbClr val="000000"/>
                </a:solidFill>
                <a:latin typeface="Lucida Console" pitchFamily="49" charset="0"/>
              </a:rPr>
              <a:t> ) {</a:t>
            </a:r>
          </a:p>
          <a:p>
            <a:pPr defTabSz="739775" eaLnBrk="0" hangingPunct="0">
              <a:tabLst>
                <a:tab pos="341313" algn="l"/>
                <a:tab pos="690563" algn="l"/>
              </a:tabLst>
              <a:defRPr/>
            </a:pPr>
            <a:r>
              <a:rPr lang="en-GB" dirty="0">
                <a:latin typeface="Lucida Console" pitchFamily="49" charset="0"/>
              </a:rPr>
              <a:t>		</a:t>
            </a:r>
            <a:r>
              <a:rPr lang="en-GB" dirty="0">
                <a:solidFill>
                  <a:srgbClr val="0000FF"/>
                </a:solidFill>
                <a:latin typeface="Lucida Console" pitchFamily="49" charset="0"/>
              </a:rPr>
              <a:t>throw </a:t>
            </a:r>
            <a:r>
              <a:rPr lang="en-GB" dirty="0">
                <a:solidFill>
                  <a:srgbClr val="FA3200"/>
                </a:solidFill>
                <a:latin typeface="Lucida Console" pitchFamily="49" charset="0"/>
              </a:rPr>
              <a:t>new</a:t>
            </a:r>
            <a:r>
              <a:rPr lang="en-GB" dirty="0">
                <a:latin typeface="Lucida Console" pitchFamily="49" charset="0"/>
              </a:rPr>
              <a:t> </a:t>
            </a:r>
            <a:r>
              <a:rPr lang="en-GB" dirty="0" err="1">
                <a:latin typeface="Lucida Console" pitchFamily="49" charset="0"/>
              </a:rPr>
              <a:t>Illegal</a:t>
            </a:r>
            <a:r>
              <a:rPr lang="en-GB" dirty="0" err="1">
                <a:solidFill>
                  <a:srgbClr val="000000"/>
                </a:solidFill>
                <a:latin typeface="Lucida Console" pitchFamily="49" charset="0"/>
              </a:rPr>
              <a:t>ArgumentException</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		 “’Report’ parameter null, can't print null report");  </a:t>
            </a:r>
          </a:p>
          <a:p>
            <a:pPr defTabSz="739775" eaLnBrk="0" hangingPunct="0">
              <a:tabLst>
                <a:tab pos="341313" algn="l"/>
                <a:tab pos="690563" algn="l"/>
              </a:tabLst>
              <a:defRPr/>
            </a:pPr>
            <a:r>
              <a:rPr lang="en-GB" dirty="0">
                <a:solidFill>
                  <a:srgbClr val="000000"/>
                </a:solidFill>
                <a:latin typeface="Lucida Console" pitchFamily="49" charset="0"/>
              </a:rPr>
              <a:t>	}</a:t>
            </a:r>
          </a:p>
          <a:p>
            <a:pPr defTabSz="739775" eaLnBrk="0" hangingPunct="0">
              <a:tabLst>
                <a:tab pos="341313" algn="l"/>
                <a:tab pos="690563" algn="l"/>
              </a:tabLst>
              <a:defRPr/>
            </a:pPr>
            <a:r>
              <a:rPr lang="en-GB" dirty="0">
                <a:solidFill>
                  <a:srgbClr val="000000"/>
                </a:solidFill>
                <a:latin typeface="Lucida Console" pitchFamily="49" charset="0"/>
              </a:rPr>
              <a:t>	...</a:t>
            </a:r>
            <a:br>
              <a:rPr lang="en-GB" dirty="0">
                <a:solidFill>
                  <a:srgbClr val="000000"/>
                </a:solidFill>
                <a:latin typeface="Lucida Console" pitchFamily="49" charset="0"/>
              </a:rPr>
            </a:br>
            <a:r>
              <a:rPr lang="en-GB" dirty="0">
                <a:solidFill>
                  <a:srgbClr val="000000"/>
                </a:solidFill>
                <a:latin typeface="Lucida Console" pitchFamily="49" charset="0"/>
              </a:rPr>
              <a:t>}</a:t>
            </a:r>
          </a:p>
        </p:txBody>
      </p:sp>
      <p:sp>
        <p:nvSpPr>
          <p:cNvPr id="816134" name="Rectangle 6"/>
          <p:cNvSpPr>
            <a:spLocks noChangeArrowheads="1"/>
          </p:cNvSpPr>
          <p:nvPr/>
        </p:nvSpPr>
        <p:spPr bwMode="auto">
          <a:xfrm>
            <a:off x="2028783" y="5233558"/>
            <a:ext cx="5361853" cy="1474763"/>
          </a:xfrm>
          <a:prstGeom prst="rect">
            <a:avLst/>
          </a:prstGeom>
          <a:solidFill>
            <a:schemeClr val="bg1"/>
          </a:solidFill>
          <a:ln w="19050">
            <a:solidFill>
              <a:srgbClr val="004050"/>
            </a:solidFill>
            <a:miter lim="800000"/>
            <a:headEnd/>
            <a:tailEnd/>
          </a:ln>
          <a:effectLst/>
        </p:spPr>
        <p:txBody>
          <a:bodyPr wrap="square" lIns="90488" tIns="44450" rIns="90488" bIns="44450">
            <a:spAutoFit/>
          </a:bodyPr>
          <a:lstStyle/>
          <a:p>
            <a:pPr defTabSz="739775" eaLnBrk="0" hangingPunct="0">
              <a:tabLst>
                <a:tab pos="341313" algn="l"/>
              </a:tabLst>
              <a:defRPr/>
            </a:pPr>
            <a:r>
              <a:rPr lang="en-GB" dirty="0">
                <a:solidFill>
                  <a:srgbClr val="0000FF"/>
                </a:solidFill>
                <a:latin typeface="Lucida Console" pitchFamily="49" charset="0"/>
              </a:rPr>
              <a:t>catch</a:t>
            </a:r>
            <a:r>
              <a:rPr lang="en-GB" dirty="0">
                <a:solidFill>
                  <a:srgbClr val="000000"/>
                </a:solidFill>
                <a:latin typeface="Lucida Console" pitchFamily="49" charset="0"/>
              </a:rPr>
              <a:t>(</a:t>
            </a:r>
            <a:r>
              <a:rPr lang="en-GB" dirty="0" err="1">
                <a:latin typeface="Lucida Console" pitchFamily="49" charset="0"/>
              </a:rPr>
              <a:t>Illegal</a:t>
            </a:r>
            <a:r>
              <a:rPr lang="en-GB" dirty="0" err="1">
                <a:solidFill>
                  <a:srgbClr val="000000"/>
                </a:solidFill>
                <a:latin typeface="Lucida Console" pitchFamily="49" charset="0"/>
              </a:rPr>
              <a:t>ArgumentException</a:t>
            </a:r>
            <a:r>
              <a:rPr lang="en-GB" dirty="0">
                <a:solidFill>
                  <a:srgbClr val="000000"/>
                </a:solidFill>
                <a:latin typeface="Lucida Console" pitchFamily="49" charset="0"/>
              </a:rPr>
              <a:t> </a:t>
            </a:r>
            <a:r>
              <a:rPr lang="en-GB" dirty="0" err="1">
                <a:solidFill>
                  <a:srgbClr val="000000"/>
                </a:solidFill>
                <a:latin typeface="Lucida Console" pitchFamily="49" charset="0"/>
              </a:rPr>
              <a:t>exn</a:t>
            </a:r>
            <a:r>
              <a:rPr lang="en-GB" dirty="0">
                <a:solidFill>
                  <a:srgbClr val="000000"/>
                </a:solidFill>
                <a:latin typeface="Lucida Console" pitchFamily="49" charset="0"/>
              </a:rPr>
              <a:t> ) {</a:t>
            </a:r>
          </a:p>
          <a:p>
            <a:pPr defTabSz="739775" eaLnBrk="0" hangingPunct="0">
              <a:tabLst>
                <a:tab pos="341313" algn="l"/>
              </a:tabLst>
              <a:defRPr/>
            </a:pPr>
            <a:r>
              <a:rPr lang="en-GB" dirty="0">
                <a:solidFill>
                  <a:srgbClr val="000000"/>
                </a:solidFill>
                <a:latin typeface="Lucida Console" pitchFamily="49" charset="0"/>
              </a:rPr>
              <a:t>	...</a:t>
            </a:r>
          </a:p>
          <a:p>
            <a:pPr defTabSz="739775" eaLnBrk="0" hangingPunct="0">
              <a:tabLst>
                <a:tab pos="341313" algn="l"/>
              </a:tabLst>
              <a:defRPr/>
            </a:pPr>
            <a:r>
              <a:rPr lang="en-GB" dirty="0">
                <a:solidFill>
                  <a:srgbClr val="000000"/>
                </a:solidFill>
                <a:latin typeface="Lucida Console" pitchFamily="49" charset="0"/>
              </a:rPr>
              <a:t>  </a:t>
            </a:r>
            <a:r>
              <a:rPr lang="en-GB" dirty="0">
                <a:solidFill>
                  <a:srgbClr val="0000FF"/>
                </a:solidFill>
                <a:latin typeface="Lucida Console" pitchFamily="49" charset="0"/>
              </a:rPr>
              <a:t>throw </a:t>
            </a:r>
            <a:r>
              <a:rPr lang="en-GB" dirty="0" err="1">
                <a:latin typeface="Lucida Console" pitchFamily="49" charset="0"/>
              </a:rPr>
              <a:t>exn</a:t>
            </a:r>
            <a:r>
              <a:rPr lang="en-GB" dirty="0">
                <a:solidFill>
                  <a:srgbClr val="000000"/>
                </a:solidFill>
                <a:latin typeface="Lucida Console" pitchFamily="49" charset="0"/>
              </a:rPr>
              <a:t>;</a:t>
            </a:r>
          </a:p>
          <a:p>
            <a:pPr defTabSz="739775" eaLnBrk="0" hangingPunct="0">
              <a:tabLst>
                <a:tab pos="341313" algn="l"/>
              </a:tabLst>
              <a:defRPr/>
            </a:pPr>
            <a:r>
              <a:rPr lang="en-GB" dirty="0">
                <a:solidFill>
                  <a:srgbClr val="000000"/>
                </a:solidFill>
                <a:latin typeface="Lucida Console" pitchFamily="49" charset="0"/>
              </a:rPr>
              <a:t>}</a:t>
            </a:r>
          </a:p>
        </p:txBody>
      </p:sp>
      <p:sp>
        <p:nvSpPr>
          <p:cNvPr id="816135" name="Rectangle 7"/>
          <p:cNvSpPr>
            <a:spLocks noChangeArrowheads="1"/>
          </p:cNvSpPr>
          <p:nvPr/>
        </p:nvSpPr>
        <p:spPr bwMode="auto">
          <a:xfrm>
            <a:off x="4479112" y="6129657"/>
            <a:ext cx="1432165" cy="335989"/>
          </a:xfrm>
          <a:prstGeom prst="rect">
            <a:avLst/>
          </a:prstGeom>
          <a:solidFill>
            <a:srgbClr val="FFCCFF"/>
          </a:solidFill>
          <a:ln w="19050">
            <a:solidFill>
              <a:schemeClr val="tx1"/>
            </a:solidFill>
            <a:miter lim="800000"/>
            <a:headEnd/>
            <a:tailEnd/>
          </a:ln>
          <a:effectLst/>
        </p:spPr>
        <p:txBody>
          <a:bodyPr wrap="square" lIns="90488" tIns="44450" rIns="90488" bIns="44450">
            <a:spAutoFit/>
          </a:bodyPr>
          <a:lstStyle/>
          <a:p>
            <a:pPr algn="ctr" defTabSz="739775" eaLnBrk="0" hangingPunct="0">
              <a:tabLst>
                <a:tab pos="341313" algn="l"/>
                <a:tab pos="690563" algn="l"/>
                <a:tab pos="1030288" algn="l"/>
                <a:tab pos="1371600" algn="l"/>
              </a:tabLst>
              <a:defRPr/>
            </a:pPr>
            <a:r>
              <a:rPr lang="en-GB" sz="1600" dirty="0">
                <a:solidFill>
                  <a:srgbClr val="000000"/>
                </a:solidFill>
              </a:rPr>
              <a:t>Re-throw!</a:t>
            </a:r>
          </a:p>
        </p:txBody>
      </p:sp>
      <p:sp>
        <p:nvSpPr>
          <p:cNvPr id="10247" name="Line 8"/>
          <p:cNvSpPr>
            <a:spLocks noChangeShapeType="1"/>
          </p:cNvSpPr>
          <p:nvPr/>
        </p:nvSpPr>
        <p:spPr bwMode="auto">
          <a:xfrm flipH="1" flipV="1">
            <a:off x="3309627" y="6020840"/>
            <a:ext cx="1150772" cy="259612"/>
          </a:xfrm>
          <a:prstGeom prst="line">
            <a:avLst/>
          </a:prstGeom>
          <a:noFill/>
          <a:ln w="19050">
            <a:solidFill>
              <a:srgbClr val="004050"/>
            </a:solidFill>
            <a:round/>
            <a:headEnd/>
            <a:tailEnd type="triangle" w="med" len="med"/>
          </a:ln>
        </p:spPr>
        <p:txBody>
          <a:bodyPr wrap="square">
            <a:spAutoFit/>
          </a:bodyPr>
          <a:lstStyle/>
          <a:p>
            <a:endParaRPr lang="en-GB"/>
          </a:p>
        </p:txBody>
      </p:sp>
      <p:sp>
        <p:nvSpPr>
          <p:cNvPr id="816157" name="Rectangle 29"/>
          <p:cNvSpPr>
            <a:spLocks noChangeArrowheads="1"/>
          </p:cNvSpPr>
          <p:nvPr/>
        </p:nvSpPr>
        <p:spPr bwMode="auto">
          <a:xfrm>
            <a:off x="3976029" y="3872022"/>
            <a:ext cx="2106083" cy="335989"/>
          </a:xfrm>
          <a:prstGeom prst="rect">
            <a:avLst/>
          </a:prstGeom>
          <a:solidFill>
            <a:srgbClr val="FFCCFF"/>
          </a:solidFill>
          <a:ln w="19050">
            <a:solidFill>
              <a:srgbClr val="004050"/>
            </a:solidFill>
            <a:miter lim="800000"/>
            <a:headEnd/>
            <a:tailEnd/>
          </a:ln>
          <a:effectLst/>
        </p:spPr>
        <p:txBody>
          <a:bodyPr wrap="square" lIns="90488" tIns="44450" rIns="90488" bIns="44450">
            <a:spAutoFit/>
          </a:bodyPr>
          <a:lstStyle/>
          <a:p>
            <a:pPr algn="ctr" defTabSz="739775" eaLnBrk="0" hangingPunct="0">
              <a:tabLst>
                <a:tab pos="341313" algn="l"/>
                <a:tab pos="690563" algn="l"/>
                <a:tab pos="1030288" algn="l"/>
                <a:tab pos="1371600" algn="l"/>
              </a:tabLst>
              <a:defRPr/>
            </a:pPr>
            <a:r>
              <a:rPr lang="en-GB" sz="1600" dirty="0">
                <a:solidFill>
                  <a:srgbClr val="000000"/>
                </a:solidFill>
              </a:rPr>
              <a:t>Don’t forget ‘new’</a:t>
            </a:r>
          </a:p>
        </p:txBody>
      </p:sp>
      <p:sp>
        <p:nvSpPr>
          <p:cNvPr id="10249" name="Line 30"/>
          <p:cNvSpPr>
            <a:spLocks noChangeShapeType="1"/>
          </p:cNvSpPr>
          <p:nvPr/>
        </p:nvSpPr>
        <p:spPr bwMode="auto">
          <a:xfrm flipH="1" flipV="1">
            <a:off x="4164145" y="3031091"/>
            <a:ext cx="330327" cy="837315"/>
          </a:xfrm>
          <a:prstGeom prst="line">
            <a:avLst/>
          </a:prstGeom>
          <a:noFill/>
          <a:ln w="19050">
            <a:solidFill>
              <a:srgbClr val="004050"/>
            </a:solidFill>
            <a:round/>
            <a:headEnd/>
            <a:tailEnd type="triangle" w="med" len="med"/>
          </a:ln>
        </p:spPr>
        <p:txBody>
          <a:bodyPr wrap="square">
            <a:spAutoFit/>
          </a:bodyPr>
          <a:lstStyle/>
          <a:p>
            <a:endParaRPr lang="en-GB"/>
          </a:p>
        </p:txBody>
      </p:sp>
      <p:sp>
        <p:nvSpPr>
          <p:cNvPr id="816161" name="Rectangle 33"/>
          <p:cNvSpPr>
            <a:spLocks noChangeArrowheads="1"/>
          </p:cNvSpPr>
          <p:nvPr/>
        </p:nvSpPr>
        <p:spPr bwMode="auto">
          <a:xfrm>
            <a:off x="7073379" y="2184864"/>
            <a:ext cx="3018365" cy="335989"/>
          </a:xfrm>
          <a:prstGeom prst="rect">
            <a:avLst/>
          </a:prstGeom>
          <a:solidFill>
            <a:srgbClr val="FFCCFF"/>
          </a:solidFill>
          <a:ln w="19050">
            <a:solidFill>
              <a:srgbClr val="004050"/>
            </a:solidFill>
            <a:miter lim="800000"/>
            <a:headEnd/>
            <a:tailEnd/>
          </a:ln>
          <a:effectLst/>
        </p:spPr>
        <p:txBody>
          <a:bodyPr wrap="square" lIns="90488" tIns="44450" rIns="90488" bIns="44450">
            <a:spAutoFit/>
          </a:bodyPr>
          <a:lstStyle/>
          <a:p>
            <a:pPr algn="ctr" defTabSz="739775" eaLnBrk="0" hangingPunct="0">
              <a:tabLst>
                <a:tab pos="341313" algn="l"/>
                <a:tab pos="690563" algn="l"/>
                <a:tab pos="1030288" algn="l"/>
                <a:tab pos="1371600" algn="l"/>
              </a:tabLst>
              <a:defRPr/>
            </a:pPr>
            <a:r>
              <a:rPr lang="en-GB" sz="1600" dirty="0">
                <a:solidFill>
                  <a:srgbClr val="000000"/>
                </a:solidFill>
              </a:rPr>
              <a:t>Predefined Java Exception!</a:t>
            </a:r>
          </a:p>
        </p:txBody>
      </p:sp>
      <p:sp>
        <p:nvSpPr>
          <p:cNvPr id="10251" name="Line 34"/>
          <p:cNvSpPr>
            <a:spLocks noChangeShapeType="1"/>
          </p:cNvSpPr>
          <p:nvPr/>
        </p:nvSpPr>
        <p:spPr bwMode="auto">
          <a:xfrm flipH="1">
            <a:off x="6376854" y="2354197"/>
            <a:ext cx="660400" cy="393700"/>
          </a:xfrm>
          <a:prstGeom prst="line">
            <a:avLst/>
          </a:prstGeom>
          <a:noFill/>
          <a:ln w="19050">
            <a:solidFill>
              <a:srgbClr val="004050"/>
            </a:solidFill>
            <a:round/>
            <a:headEnd/>
            <a:tailEnd type="triangle" w="med" len="med"/>
          </a:ln>
        </p:spPr>
        <p:txBody>
          <a:bodyPr>
            <a:spAutoFit/>
          </a:bodyPr>
          <a:lstStyle/>
          <a:p>
            <a:endParaRPr lang="en-GB"/>
          </a:p>
        </p:txBody>
      </p:sp>
    </p:spTree>
    <p:extLst>
      <p:ext uri="{BB962C8B-B14F-4D97-AF65-F5344CB8AC3E}">
        <p14:creationId xmlns:p14="http://schemas.microsoft.com/office/powerpoint/2010/main" val="11328427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Finally clause – revisited</a:t>
            </a:r>
            <a:endParaRPr lang="en-GB" dirty="0"/>
          </a:p>
        </p:txBody>
      </p:sp>
      <p:sp>
        <p:nvSpPr>
          <p:cNvPr id="4" name="Rectangle 5"/>
          <p:cNvSpPr>
            <a:spLocks noChangeArrowheads="1"/>
          </p:cNvSpPr>
          <p:nvPr/>
        </p:nvSpPr>
        <p:spPr bwMode="auto">
          <a:xfrm>
            <a:off x="1934361" y="1368927"/>
            <a:ext cx="8240159" cy="4244752"/>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eaLnBrk="1" hangingPunct="1"/>
            <a:r>
              <a:rPr lang="en-US" dirty="0" err="1">
                <a:latin typeface="Lucida Console" pitchFamily="49" charset="0"/>
                <a:cs typeface="Courier New" pitchFamily="49" charset="0"/>
              </a:rPr>
              <a:t>InputStream</a:t>
            </a:r>
            <a:r>
              <a:rPr lang="en-US" dirty="0">
                <a:latin typeface="Lucida Console" pitchFamily="49" charset="0"/>
                <a:cs typeface="Courier New" pitchFamily="49" charset="0"/>
              </a:rPr>
              <a:t> in = </a:t>
            </a:r>
            <a:r>
              <a:rPr lang="en-US" dirty="0">
                <a:solidFill>
                  <a:srgbClr val="0000FF"/>
                </a:solidFill>
                <a:latin typeface="Lucida Console" pitchFamily="49" charset="0"/>
                <a:cs typeface="Courier New" pitchFamily="49" charset="0"/>
              </a:rPr>
              <a:t>null</a:t>
            </a:r>
            <a:r>
              <a:rPr lang="en-US" dirty="0">
                <a:latin typeface="Lucida Console" pitchFamily="49" charset="0"/>
                <a:cs typeface="Courier New" pitchFamily="49" charset="0"/>
              </a:rPr>
              <a:t>;</a:t>
            </a:r>
          </a:p>
          <a:p>
            <a:pPr eaLnBrk="1" hangingPunct="1"/>
            <a:r>
              <a:rPr lang="en-US" dirty="0">
                <a:solidFill>
                  <a:srgbClr val="0000C8"/>
                </a:solidFill>
                <a:latin typeface="Lucida Console" pitchFamily="49" charset="0"/>
                <a:cs typeface="Courier New" pitchFamily="49" charset="0"/>
              </a:rPr>
              <a:t>try</a:t>
            </a:r>
            <a:r>
              <a:rPr lang="en-US" dirty="0">
                <a:latin typeface="Lucida Console" pitchFamily="49" charset="0"/>
                <a:cs typeface="Courier New" pitchFamily="49" charset="0"/>
              </a:rPr>
              <a:t> {</a:t>
            </a:r>
          </a:p>
          <a:p>
            <a:pPr eaLnBrk="1" hangingPunct="1"/>
            <a:r>
              <a:rPr lang="en-US" dirty="0">
                <a:latin typeface="Lucida Console" pitchFamily="49" charset="0"/>
                <a:cs typeface="Courier New" pitchFamily="49" charset="0"/>
              </a:rPr>
              <a:t>    </a:t>
            </a:r>
            <a:r>
              <a:rPr lang="en-US" dirty="0" err="1">
                <a:latin typeface="Lucida Console" pitchFamily="49" charset="0"/>
                <a:cs typeface="Courier New" pitchFamily="49" charset="0"/>
              </a:rPr>
              <a:t>System.out.println</a:t>
            </a:r>
            <a:r>
              <a:rPr lang="en-US" dirty="0">
                <a:latin typeface="Lucida Console" pitchFamily="49" charset="0"/>
                <a:cs typeface="Courier New" pitchFamily="49" charset="0"/>
              </a:rPr>
              <a:t>(“We are opening a file");</a:t>
            </a:r>
          </a:p>
          <a:p>
            <a:pPr eaLnBrk="1" hangingPunct="1"/>
            <a:r>
              <a:rPr lang="en-US" dirty="0">
                <a:latin typeface="Lucida Console" pitchFamily="49" charset="0"/>
                <a:cs typeface="Courier New" pitchFamily="49" charset="0"/>
              </a:rPr>
              <a:t>    in = </a:t>
            </a:r>
            <a:r>
              <a:rPr lang="en-US" dirty="0">
                <a:solidFill>
                  <a:srgbClr val="0000C8"/>
                </a:solidFill>
                <a:latin typeface="Lucida Console" pitchFamily="49" charset="0"/>
                <a:cs typeface="Courier New" pitchFamily="49" charset="0"/>
              </a:rPr>
              <a:t>new</a:t>
            </a:r>
            <a:r>
              <a:rPr lang="en-US" dirty="0">
                <a:latin typeface="Lucida Console" pitchFamily="49" charset="0"/>
                <a:cs typeface="Courier New" pitchFamily="49" charset="0"/>
              </a:rPr>
              <a:t> </a:t>
            </a:r>
            <a:r>
              <a:rPr lang="en-US" dirty="0" err="1">
                <a:latin typeface="Lucida Console" pitchFamily="49" charset="0"/>
                <a:cs typeface="Courier New" pitchFamily="49" charset="0"/>
              </a:rPr>
              <a:t>FileInputStream</a:t>
            </a:r>
            <a:r>
              <a:rPr lang="en-US" dirty="0">
                <a:latin typeface="Lucida Console" pitchFamily="49" charset="0"/>
                <a:cs typeface="Courier New" pitchFamily="49" charset="0"/>
              </a:rPr>
              <a:t>(“ThisFileIsMissing.txt");</a:t>
            </a:r>
          </a:p>
          <a:p>
            <a:pPr eaLnBrk="1" hangingPunct="1"/>
            <a:r>
              <a:rPr lang="en-US" dirty="0">
                <a:latin typeface="Lucida Console" pitchFamily="49" charset="0"/>
                <a:cs typeface="Courier New" pitchFamily="49" charset="0"/>
              </a:rPr>
              <a:t>    </a:t>
            </a:r>
            <a:r>
              <a:rPr lang="en-US" dirty="0" err="1">
                <a:latin typeface="Lucida Console" pitchFamily="49" charset="0"/>
                <a:cs typeface="Courier New" pitchFamily="49" charset="0"/>
              </a:rPr>
              <a:t>System.out.println</a:t>
            </a:r>
            <a:r>
              <a:rPr lang="en-US" dirty="0">
                <a:latin typeface="Lucida Console" pitchFamily="49" charset="0"/>
                <a:cs typeface="Courier New" pitchFamily="49" charset="0"/>
              </a:rPr>
              <a:t>("File open");</a:t>
            </a:r>
          </a:p>
          <a:p>
            <a:pPr eaLnBrk="1" hangingPunct="1"/>
            <a:r>
              <a:rPr lang="en-US" dirty="0">
                <a:latin typeface="Lucida Console" pitchFamily="49" charset="0"/>
                <a:cs typeface="Courier New" pitchFamily="49" charset="0"/>
              </a:rPr>
              <a:t>    </a:t>
            </a:r>
            <a:r>
              <a:rPr lang="en-US" dirty="0" err="1">
                <a:solidFill>
                  <a:srgbClr val="0000C8"/>
                </a:solidFill>
                <a:latin typeface="Lucida Console" pitchFamily="49" charset="0"/>
                <a:cs typeface="Courier New" pitchFamily="49" charset="0"/>
              </a:rPr>
              <a:t>int</a:t>
            </a:r>
            <a:r>
              <a:rPr lang="en-US" dirty="0">
                <a:latin typeface="Lucida Console" pitchFamily="49" charset="0"/>
                <a:cs typeface="Courier New" pitchFamily="49" charset="0"/>
              </a:rPr>
              <a:t> data = </a:t>
            </a:r>
            <a:r>
              <a:rPr lang="en-US" dirty="0" err="1">
                <a:latin typeface="Lucida Console" pitchFamily="49" charset="0"/>
                <a:cs typeface="Courier New" pitchFamily="49" charset="0"/>
              </a:rPr>
              <a:t>in.read</a:t>
            </a:r>
            <a:r>
              <a:rPr lang="en-US" dirty="0">
                <a:latin typeface="Lucida Console" pitchFamily="49" charset="0"/>
                <a:cs typeface="Courier New" pitchFamily="49" charset="0"/>
              </a:rPr>
              <a:t>();</a:t>
            </a:r>
          </a:p>
          <a:p>
            <a:pPr eaLnBrk="1" hangingPunct="1"/>
            <a:r>
              <a:rPr lang="en-US" dirty="0">
                <a:latin typeface="Lucida Console" pitchFamily="49" charset="0"/>
                <a:cs typeface="Courier New" pitchFamily="49" charset="0"/>
              </a:rPr>
              <a:t>} </a:t>
            </a:r>
            <a:r>
              <a:rPr lang="en-US" dirty="0">
                <a:solidFill>
                  <a:srgbClr val="0000C8"/>
                </a:solidFill>
                <a:latin typeface="Lucida Console" pitchFamily="49" charset="0"/>
                <a:cs typeface="Courier New" pitchFamily="49" charset="0"/>
              </a:rPr>
              <a:t>catch</a:t>
            </a:r>
            <a:r>
              <a:rPr lang="en-US" dirty="0">
                <a:latin typeface="Lucida Console" pitchFamily="49" charset="0"/>
                <a:cs typeface="Courier New" pitchFamily="49" charset="0"/>
              </a:rPr>
              <a:t> (</a:t>
            </a:r>
            <a:r>
              <a:rPr lang="en-US" dirty="0" err="1">
                <a:latin typeface="Lucida Console" pitchFamily="49" charset="0"/>
                <a:cs typeface="Courier New" pitchFamily="49" charset="0"/>
              </a:rPr>
              <a:t>IOException</a:t>
            </a:r>
            <a:r>
              <a:rPr lang="en-US" dirty="0">
                <a:latin typeface="Lucida Console" pitchFamily="49" charset="0"/>
                <a:cs typeface="Courier New" pitchFamily="49" charset="0"/>
              </a:rPr>
              <a:t> </a:t>
            </a:r>
            <a:r>
              <a:rPr lang="en-US" dirty="0" err="1">
                <a:latin typeface="Lucida Console" pitchFamily="49" charset="0"/>
                <a:cs typeface="Courier New" pitchFamily="49" charset="0"/>
              </a:rPr>
              <a:t>ioe</a:t>
            </a:r>
            <a:r>
              <a:rPr lang="en-US" dirty="0">
                <a:latin typeface="Lucida Console" pitchFamily="49" charset="0"/>
                <a:cs typeface="Courier New" pitchFamily="49" charset="0"/>
              </a:rPr>
              <a:t>) {</a:t>
            </a:r>
          </a:p>
          <a:p>
            <a:pPr eaLnBrk="1" hangingPunct="1"/>
            <a:r>
              <a:rPr lang="en-US" dirty="0">
                <a:latin typeface="Lucida Console" pitchFamily="49" charset="0"/>
                <a:cs typeface="Courier New" pitchFamily="49" charset="0"/>
              </a:rPr>
              <a:t>    </a:t>
            </a:r>
            <a:r>
              <a:rPr lang="en-US" dirty="0" err="1">
                <a:latin typeface="Lucida Console" pitchFamily="49" charset="0"/>
                <a:cs typeface="Courier New" pitchFamily="49" charset="0"/>
              </a:rPr>
              <a:t>System.out.println</a:t>
            </a:r>
            <a:r>
              <a:rPr lang="en-US" dirty="0">
                <a:latin typeface="Lucida Console" pitchFamily="49" charset="0"/>
                <a:cs typeface="Courier New" pitchFamily="49" charset="0"/>
              </a:rPr>
              <a:t>(</a:t>
            </a:r>
            <a:r>
              <a:rPr lang="en-US" dirty="0" err="1">
                <a:latin typeface="Lucida Console" pitchFamily="49" charset="0"/>
                <a:cs typeface="Courier New" pitchFamily="49" charset="0"/>
              </a:rPr>
              <a:t>ioe.getMessage</a:t>
            </a:r>
            <a:r>
              <a:rPr lang="en-US" dirty="0">
                <a:latin typeface="Lucida Console" pitchFamily="49" charset="0"/>
                <a:cs typeface="Courier New" pitchFamily="49" charset="0"/>
              </a:rPr>
              <a:t>());</a:t>
            </a:r>
          </a:p>
          <a:p>
            <a:pPr eaLnBrk="1" hangingPunct="1"/>
            <a:r>
              <a:rPr lang="en-US" dirty="0">
                <a:latin typeface="Lucida Console" pitchFamily="49" charset="0"/>
                <a:cs typeface="Courier New" pitchFamily="49" charset="0"/>
              </a:rPr>
              <a:t>} </a:t>
            </a:r>
            <a:r>
              <a:rPr lang="en-US" dirty="0">
                <a:solidFill>
                  <a:srgbClr val="0000C8"/>
                </a:solidFill>
                <a:latin typeface="Lucida Console" pitchFamily="49" charset="0"/>
                <a:cs typeface="Courier New" pitchFamily="49" charset="0"/>
              </a:rPr>
              <a:t>finally</a:t>
            </a:r>
            <a:r>
              <a:rPr lang="en-US" dirty="0">
                <a:latin typeface="Lucida Console" pitchFamily="49" charset="0"/>
                <a:cs typeface="Courier New" pitchFamily="49" charset="0"/>
              </a:rPr>
              <a:t> {</a:t>
            </a:r>
          </a:p>
          <a:p>
            <a:pPr eaLnBrk="1" hangingPunct="1"/>
            <a:r>
              <a:rPr lang="en-US" dirty="0">
                <a:latin typeface="Lucida Console" pitchFamily="49" charset="0"/>
                <a:cs typeface="Courier New" pitchFamily="49" charset="0"/>
              </a:rPr>
              <a:t>    </a:t>
            </a:r>
            <a:r>
              <a:rPr lang="en-US" dirty="0">
                <a:solidFill>
                  <a:srgbClr val="0000C8"/>
                </a:solidFill>
                <a:latin typeface="Lucida Console" pitchFamily="49" charset="0"/>
                <a:cs typeface="Courier New" pitchFamily="49" charset="0"/>
              </a:rPr>
              <a:t>try</a:t>
            </a:r>
            <a:r>
              <a:rPr lang="en-US" dirty="0">
                <a:latin typeface="Lucida Console" pitchFamily="49" charset="0"/>
                <a:cs typeface="Courier New" pitchFamily="49" charset="0"/>
              </a:rPr>
              <a:t> {</a:t>
            </a:r>
          </a:p>
          <a:p>
            <a:pPr eaLnBrk="1" hangingPunct="1"/>
            <a:r>
              <a:rPr lang="en-US" dirty="0">
                <a:latin typeface="Lucida Console" pitchFamily="49" charset="0"/>
                <a:cs typeface="Courier New" pitchFamily="49" charset="0"/>
              </a:rPr>
              <a:t>        </a:t>
            </a:r>
            <a:r>
              <a:rPr lang="en-US" dirty="0">
                <a:solidFill>
                  <a:srgbClr val="0000C8"/>
                </a:solidFill>
                <a:latin typeface="Lucida Console" pitchFamily="49" charset="0"/>
                <a:cs typeface="Courier New" pitchFamily="49" charset="0"/>
              </a:rPr>
              <a:t>if</a:t>
            </a:r>
            <a:r>
              <a:rPr lang="en-US" dirty="0">
                <a:latin typeface="Lucida Console" pitchFamily="49" charset="0"/>
                <a:cs typeface="Courier New" pitchFamily="49" charset="0"/>
              </a:rPr>
              <a:t>(in != </a:t>
            </a:r>
            <a:r>
              <a:rPr lang="en-US" dirty="0">
                <a:solidFill>
                  <a:srgbClr val="0000C8"/>
                </a:solidFill>
                <a:latin typeface="Lucida Console" pitchFamily="49" charset="0"/>
                <a:cs typeface="Courier New" pitchFamily="49" charset="0"/>
              </a:rPr>
              <a:t>null</a:t>
            </a:r>
            <a:r>
              <a:rPr lang="en-US" dirty="0">
                <a:latin typeface="Lucida Console" pitchFamily="49" charset="0"/>
                <a:cs typeface="Courier New" pitchFamily="49" charset="0"/>
              </a:rPr>
              <a:t>) </a:t>
            </a:r>
            <a:r>
              <a:rPr lang="en-US" dirty="0" err="1">
                <a:latin typeface="Lucida Console" pitchFamily="49" charset="0"/>
                <a:cs typeface="Courier New" pitchFamily="49" charset="0"/>
              </a:rPr>
              <a:t>in.close</a:t>
            </a:r>
            <a:r>
              <a:rPr lang="en-US" dirty="0">
                <a:latin typeface="Lucida Console" pitchFamily="49" charset="0"/>
                <a:cs typeface="Courier New" pitchFamily="49" charset="0"/>
              </a:rPr>
              <a:t>();</a:t>
            </a:r>
          </a:p>
          <a:p>
            <a:pPr eaLnBrk="1" hangingPunct="1"/>
            <a:r>
              <a:rPr lang="en-US" dirty="0">
                <a:latin typeface="Lucida Console" pitchFamily="49" charset="0"/>
                <a:cs typeface="Courier New" pitchFamily="49" charset="0"/>
              </a:rPr>
              <a:t>    } </a:t>
            </a:r>
            <a:r>
              <a:rPr lang="en-US" dirty="0">
                <a:solidFill>
                  <a:srgbClr val="0000C8"/>
                </a:solidFill>
                <a:latin typeface="Lucida Console" pitchFamily="49" charset="0"/>
                <a:cs typeface="Courier New" pitchFamily="49" charset="0"/>
              </a:rPr>
              <a:t>catch</a:t>
            </a:r>
            <a:r>
              <a:rPr lang="en-US" dirty="0">
                <a:latin typeface="Lucida Console" pitchFamily="49" charset="0"/>
                <a:cs typeface="Courier New" pitchFamily="49" charset="0"/>
              </a:rPr>
              <a:t>(</a:t>
            </a:r>
            <a:r>
              <a:rPr lang="en-US" dirty="0" err="1">
                <a:latin typeface="Lucida Console" pitchFamily="49" charset="0"/>
                <a:cs typeface="Courier New" pitchFamily="49" charset="0"/>
              </a:rPr>
              <a:t>IOException</a:t>
            </a:r>
            <a:r>
              <a:rPr lang="en-US" dirty="0">
                <a:latin typeface="Lucida Console" pitchFamily="49" charset="0"/>
                <a:cs typeface="Courier New" pitchFamily="49" charset="0"/>
              </a:rPr>
              <a:t> e) {</a:t>
            </a:r>
          </a:p>
          <a:p>
            <a:pPr eaLnBrk="1" hangingPunct="1"/>
            <a:r>
              <a:rPr lang="en-US" dirty="0">
                <a:latin typeface="Lucida Console" pitchFamily="49" charset="0"/>
                <a:cs typeface="Courier New" pitchFamily="49" charset="0"/>
              </a:rPr>
              <a:t>        </a:t>
            </a:r>
            <a:r>
              <a:rPr lang="en-US" dirty="0" err="1">
                <a:latin typeface="Lucida Console" pitchFamily="49" charset="0"/>
                <a:cs typeface="Courier New" pitchFamily="49" charset="0"/>
              </a:rPr>
              <a:t>System.out.println</a:t>
            </a:r>
            <a:r>
              <a:rPr lang="en-US" dirty="0">
                <a:latin typeface="Lucida Console" pitchFamily="49" charset="0"/>
                <a:cs typeface="Courier New" pitchFamily="49" charset="0"/>
              </a:rPr>
              <a:t>("Failed to close file");</a:t>
            </a:r>
          </a:p>
          <a:p>
            <a:pPr eaLnBrk="1" hangingPunct="1"/>
            <a:r>
              <a:rPr lang="en-US" dirty="0">
                <a:latin typeface="Lucida Console" pitchFamily="49" charset="0"/>
                <a:cs typeface="Courier New" pitchFamily="49" charset="0"/>
              </a:rPr>
              <a:t>    }</a:t>
            </a:r>
          </a:p>
          <a:p>
            <a:pPr eaLnBrk="1" hangingPunct="1"/>
            <a:r>
              <a:rPr lang="en-US" dirty="0">
                <a:latin typeface="Lucida Console" pitchFamily="49" charset="0"/>
                <a:cs typeface="Courier New" pitchFamily="49" charset="0"/>
              </a:rPr>
              <a:t>}</a:t>
            </a:r>
          </a:p>
        </p:txBody>
      </p:sp>
      <p:sp>
        <p:nvSpPr>
          <p:cNvPr id="5" name="Rectangle 29"/>
          <p:cNvSpPr>
            <a:spLocks noChangeArrowheads="1"/>
          </p:cNvSpPr>
          <p:nvPr/>
        </p:nvSpPr>
        <p:spPr bwMode="auto">
          <a:xfrm>
            <a:off x="7214519" y="3613860"/>
            <a:ext cx="2106083" cy="366767"/>
          </a:xfrm>
          <a:prstGeom prst="rect">
            <a:avLst/>
          </a:prstGeom>
          <a:solidFill>
            <a:srgbClr val="FFCCFF"/>
          </a:solidFill>
          <a:ln w="1905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algn="ctr" defTabSz="739775" eaLnBrk="0" hangingPunct="0">
              <a:tabLst>
                <a:tab pos="341313" algn="l"/>
                <a:tab pos="690563" algn="l"/>
                <a:tab pos="1030288" algn="l"/>
                <a:tab pos="1371600" algn="l"/>
              </a:tabLst>
              <a:defRPr/>
            </a:pPr>
            <a:r>
              <a:rPr lang="en-GB" dirty="0">
                <a:solidFill>
                  <a:srgbClr val="000000"/>
                </a:solidFill>
              </a:rPr>
              <a:t>Runs regardless</a:t>
            </a:r>
          </a:p>
        </p:txBody>
      </p:sp>
      <p:sp>
        <p:nvSpPr>
          <p:cNvPr id="6" name="Line 30"/>
          <p:cNvSpPr>
            <a:spLocks noChangeShapeType="1"/>
          </p:cNvSpPr>
          <p:nvPr/>
        </p:nvSpPr>
        <p:spPr bwMode="auto">
          <a:xfrm flipH="1" flipV="1">
            <a:off x="5123543" y="3800125"/>
            <a:ext cx="2075543" cy="1"/>
          </a:xfrm>
          <a:prstGeom prst="line">
            <a:avLst/>
          </a:prstGeom>
          <a:noFill/>
          <a:ln w="19050">
            <a:solidFill>
              <a:srgbClr val="004050"/>
            </a:solidFill>
            <a:round/>
            <a:headEnd/>
            <a:tailEnd type="triangle" w="med" len="med"/>
          </a:ln>
        </p:spPr>
        <p:txBody>
          <a:bodyPr wrap="square">
            <a:spAutoFit/>
          </a:bodyPr>
          <a:lstStyle/>
          <a:p>
            <a:endParaRPr lang="en-GB"/>
          </a:p>
        </p:txBody>
      </p:sp>
      <p:sp>
        <p:nvSpPr>
          <p:cNvPr id="7" name="Rectangle 29"/>
          <p:cNvSpPr>
            <a:spLocks noChangeArrowheads="1"/>
          </p:cNvSpPr>
          <p:nvPr/>
        </p:nvSpPr>
        <p:spPr bwMode="auto">
          <a:xfrm>
            <a:off x="7192748" y="4129117"/>
            <a:ext cx="2705996" cy="366767"/>
          </a:xfrm>
          <a:prstGeom prst="rect">
            <a:avLst/>
          </a:prstGeom>
          <a:solidFill>
            <a:srgbClr val="FFCCFF"/>
          </a:solidFill>
          <a:ln w="1905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algn="ctr" defTabSz="739775" eaLnBrk="0" hangingPunct="0">
              <a:tabLst>
                <a:tab pos="341313" algn="l"/>
                <a:tab pos="690563" algn="l"/>
                <a:tab pos="1030288" algn="l"/>
                <a:tab pos="1371600" algn="l"/>
              </a:tabLst>
              <a:defRPr/>
            </a:pPr>
            <a:r>
              <a:rPr lang="en-GB" dirty="0">
                <a:solidFill>
                  <a:srgbClr val="000000"/>
                </a:solidFill>
              </a:rPr>
              <a:t>Must close resources</a:t>
            </a:r>
          </a:p>
        </p:txBody>
      </p:sp>
      <p:sp>
        <p:nvSpPr>
          <p:cNvPr id="8" name="Line 30"/>
          <p:cNvSpPr>
            <a:spLocks noChangeShapeType="1"/>
          </p:cNvSpPr>
          <p:nvPr/>
        </p:nvSpPr>
        <p:spPr bwMode="auto">
          <a:xfrm flipH="1" flipV="1">
            <a:off x="6705600" y="4322641"/>
            <a:ext cx="486231" cy="7248"/>
          </a:xfrm>
          <a:prstGeom prst="line">
            <a:avLst/>
          </a:prstGeom>
          <a:noFill/>
          <a:ln w="19050">
            <a:solidFill>
              <a:srgbClr val="004050"/>
            </a:solidFill>
            <a:round/>
            <a:headEnd/>
            <a:tailEnd type="triangle" w="med" len="med"/>
          </a:ln>
        </p:spPr>
        <p:txBody>
          <a:bodyPr wrap="square">
            <a:spAutoFit/>
          </a:bodyPr>
          <a:lstStyle/>
          <a:p>
            <a:endParaRPr lang="en-GB"/>
          </a:p>
        </p:txBody>
      </p:sp>
    </p:spTree>
    <p:extLst>
      <p:ext uri="{BB962C8B-B14F-4D97-AF65-F5344CB8AC3E}">
        <p14:creationId xmlns:p14="http://schemas.microsoft.com/office/powerpoint/2010/main" val="28511008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 try-with-resources –another example</a:t>
            </a:r>
            <a:endParaRPr lang="en-GB" dirty="0"/>
          </a:p>
        </p:txBody>
      </p:sp>
      <p:sp>
        <p:nvSpPr>
          <p:cNvPr id="3" name="Content Placeholder 2"/>
          <p:cNvSpPr>
            <a:spLocks noGrp="1"/>
          </p:cNvSpPr>
          <p:nvPr>
            <p:ph idx="1"/>
          </p:nvPr>
        </p:nvSpPr>
        <p:spPr>
          <a:xfrm>
            <a:off x="341273" y="1368256"/>
            <a:ext cx="10508238" cy="645479"/>
          </a:xfrm>
        </p:spPr>
        <p:txBody>
          <a:bodyPr vert="horz" lIns="0" tIns="0" rIns="0" bIns="0" rtlCol="0" anchor="t" anchorCtr="0">
            <a:noAutofit/>
          </a:bodyPr>
          <a:lstStyle/>
          <a:p>
            <a:r>
              <a:rPr lang="en-GB" b="1" dirty="0"/>
              <a:t>Java SE 7 introduced a new statement that ‘auto closes’ resources</a:t>
            </a:r>
          </a:p>
          <a:p>
            <a:pPr marL="342900" lvl="1" indent="-342900">
              <a:buSzPct val="115000"/>
              <a:buFont typeface="Arial" panose="020B0604020202020204" pitchFamily="34" charset="0"/>
              <a:buChar char="•"/>
            </a:pPr>
            <a:r>
              <a:rPr lang="en-GB" dirty="0"/>
              <a:t>Can eliminate the need for a lengthy finally block</a:t>
            </a:r>
          </a:p>
        </p:txBody>
      </p:sp>
      <p:sp>
        <p:nvSpPr>
          <p:cNvPr id="4" name="Rectangle 5"/>
          <p:cNvSpPr>
            <a:spLocks noChangeArrowheads="1"/>
          </p:cNvSpPr>
          <p:nvPr/>
        </p:nvSpPr>
        <p:spPr bwMode="auto">
          <a:xfrm>
            <a:off x="1934360" y="2300269"/>
            <a:ext cx="8519358" cy="3044423"/>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eaLnBrk="1" hangingPunct="1"/>
            <a:endParaRPr lang="en-US" sz="1600" dirty="0">
              <a:latin typeface="Lucida Console" pitchFamily="49" charset="0"/>
              <a:cs typeface="Courier New" pitchFamily="49" charset="0"/>
            </a:endParaRPr>
          </a:p>
          <a:p>
            <a:pPr eaLnBrk="1" hangingPunct="1"/>
            <a:r>
              <a:rPr lang="en-US" sz="1600" dirty="0">
                <a:solidFill>
                  <a:srgbClr val="0000C8"/>
                </a:solidFill>
                <a:latin typeface="Lucida Console" pitchFamily="49" charset="0"/>
                <a:cs typeface="Courier New" pitchFamily="49" charset="0"/>
              </a:rPr>
              <a:t>try</a:t>
            </a:r>
            <a:r>
              <a:rPr lang="en-US" sz="1600" dirty="0">
                <a:latin typeface="Lucida Console" pitchFamily="49" charset="0"/>
                <a:cs typeface="Courier New" pitchFamily="49" charset="0"/>
              </a:rPr>
              <a:t> (</a:t>
            </a:r>
            <a:r>
              <a:rPr lang="en-US" sz="1600" dirty="0" err="1">
                <a:latin typeface="Lucida Console" pitchFamily="49" charset="0"/>
                <a:cs typeface="Courier New" pitchFamily="49" charset="0"/>
              </a:rPr>
              <a:t>InputStream</a:t>
            </a:r>
            <a:r>
              <a:rPr lang="en-US" sz="1600" dirty="0">
                <a:latin typeface="Lucida Console" pitchFamily="49" charset="0"/>
                <a:cs typeface="Courier New" pitchFamily="49" charset="0"/>
              </a:rPr>
              <a:t> in = </a:t>
            </a:r>
            <a:r>
              <a:rPr lang="en-US" sz="1600" dirty="0">
                <a:solidFill>
                  <a:srgbClr val="0000C8"/>
                </a:solidFill>
                <a:latin typeface="Lucida Console" pitchFamily="49" charset="0"/>
                <a:cs typeface="Courier New" pitchFamily="49" charset="0"/>
              </a:rPr>
              <a:t>new</a:t>
            </a:r>
            <a:r>
              <a:rPr lang="en-US" sz="1600" dirty="0">
                <a:latin typeface="Lucida Console" pitchFamily="49" charset="0"/>
                <a:cs typeface="Courier New" pitchFamily="49" charset="0"/>
              </a:rPr>
              <a:t> </a:t>
            </a:r>
            <a:r>
              <a:rPr lang="en-US" sz="1600" dirty="0" err="1">
                <a:latin typeface="Lucida Console" pitchFamily="49" charset="0"/>
                <a:cs typeface="Courier New" pitchFamily="49" charset="0"/>
              </a:rPr>
              <a:t>FileInputStream</a:t>
            </a:r>
            <a:r>
              <a:rPr lang="en-US" sz="1600" dirty="0">
                <a:latin typeface="Lucida Console" pitchFamily="49" charset="0"/>
                <a:cs typeface="Courier New" pitchFamily="49" charset="0"/>
              </a:rPr>
              <a:t>(“ThisFileIsMissing.txt")) </a:t>
            </a:r>
            <a:br>
              <a:rPr lang="en-US" sz="1600" dirty="0">
                <a:latin typeface="Lucida Console" pitchFamily="49" charset="0"/>
                <a:cs typeface="Courier New" pitchFamily="49" charset="0"/>
              </a:rPr>
            </a:br>
            <a:r>
              <a:rPr lang="en-US" sz="1600" dirty="0">
                <a:latin typeface="Lucida Console" pitchFamily="49" charset="0"/>
                <a:cs typeface="Courier New" pitchFamily="49" charset="0"/>
              </a:rPr>
              <a:t>{</a:t>
            </a:r>
          </a:p>
          <a:p>
            <a:pPr eaLnBrk="1" hangingPunct="1"/>
            <a:r>
              <a:rPr lang="en-US" sz="1600" dirty="0">
                <a:latin typeface="Lucida Console" pitchFamily="49" charset="0"/>
                <a:cs typeface="Courier New" pitchFamily="49" charset="0"/>
              </a:rPr>
              <a:t>      </a:t>
            </a:r>
            <a:r>
              <a:rPr lang="en-US" sz="1600" dirty="0" err="1">
                <a:latin typeface="Lucida Console" pitchFamily="49" charset="0"/>
                <a:cs typeface="Courier New" pitchFamily="49" charset="0"/>
              </a:rPr>
              <a:t>System.out.println</a:t>
            </a:r>
            <a:r>
              <a:rPr lang="en-US" sz="1600" dirty="0">
                <a:latin typeface="Lucida Console" pitchFamily="49" charset="0"/>
                <a:cs typeface="Courier New" pitchFamily="49" charset="0"/>
              </a:rPr>
              <a:t>("File open");</a:t>
            </a:r>
          </a:p>
          <a:p>
            <a:pPr eaLnBrk="1" hangingPunct="1"/>
            <a:r>
              <a:rPr lang="en-US" sz="1600" dirty="0">
                <a:latin typeface="Lucida Console" pitchFamily="49" charset="0"/>
                <a:cs typeface="Courier New" pitchFamily="49" charset="0"/>
              </a:rPr>
              <a:t>      </a:t>
            </a:r>
            <a:r>
              <a:rPr lang="en-US" sz="1600" dirty="0" err="1">
                <a:solidFill>
                  <a:srgbClr val="0000C8"/>
                </a:solidFill>
                <a:latin typeface="Lucida Console" pitchFamily="49" charset="0"/>
                <a:cs typeface="Courier New" pitchFamily="49" charset="0"/>
              </a:rPr>
              <a:t>int</a:t>
            </a:r>
            <a:r>
              <a:rPr lang="en-US" sz="1600" dirty="0">
                <a:latin typeface="Lucida Console" pitchFamily="49" charset="0"/>
                <a:cs typeface="Courier New" pitchFamily="49" charset="0"/>
              </a:rPr>
              <a:t> data = </a:t>
            </a:r>
            <a:r>
              <a:rPr lang="en-US" sz="1600" dirty="0" err="1">
                <a:latin typeface="Lucida Console" pitchFamily="49" charset="0"/>
                <a:cs typeface="Courier New" pitchFamily="49" charset="0"/>
              </a:rPr>
              <a:t>in.read</a:t>
            </a:r>
            <a:r>
              <a:rPr lang="en-US" sz="1600" dirty="0">
                <a:latin typeface="Lucida Console" pitchFamily="49" charset="0"/>
                <a:cs typeface="Courier New" pitchFamily="49" charset="0"/>
              </a:rPr>
              <a:t>();</a:t>
            </a:r>
            <a:br>
              <a:rPr lang="en-US" sz="1600" dirty="0">
                <a:latin typeface="Lucida Console" pitchFamily="49" charset="0"/>
                <a:cs typeface="Courier New" pitchFamily="49" charset="0"/>
              </a:rPr>
            </a:br>
            <a:endParaRPr lang="en-US" sz="1600" dirty="0">
              <a:latin typeface="Lucida Console" pitchFamily="49" charset="0"/>
              <a:cs typeface="Courier New" pitchFamily="49" charset="0"/>
            </a:endParaRPr>
          </a:p>
          <a:p>
            <a:pPr eaLnBrk="1" hangingPunct="1"/>
            <a:r>
              <a:rPr lang="en-US" sz="1600" dirty="0">
                <a:latin typeface="Lucida Console" pitchFamily="49" charset="0"/>
                <a:cs typeface="Courier New" pitchFamily="49" charset="0"/>
              </a:rPr>
              <a:t>} </a:t>
            </a:r>
            <a:r>
              <a:rPr lang="en-US" sz="1600" dirty="0">
                <a:solidFill>
                  <a:srgbClr val="0000C8"/>
                </a:solidFill>
                <a:latin typeface="Lucida Console" pitchFamily="49" charset="0"/>
                <a:cs typeface="Courier New" pitchFamily="49" charset="0"/>
              </a:rPr>
              <a:t>catch</a:t>
            </a:r>
            <a:r>
              <a:rPr lang="en-US" sz="1600" dirty="0">
                <a:latin typeface="Lucida Console" pitchFamily="49" charset="0"/>
                <a:cs typeface="Courier New" pitchFamily="49" charset="0"/>
              </a:rPr>
              <a:t> (</a:t>
            </a:r>
            <a:r>
              <a:rPr lang="en-US" sz="1600" dirty="0" err="1">
                <a:latin typeface="Lucida Console" pitchFamily="49" charset="0"/>
                <a:cs typeface="Courier New" pitchFamily="49" charset="0"/>
              </a:rPr>
              <a:t>FileNotFoundException</a:t>
            </a:r>
            <a:r>
              <a:rPr lang="en-US" sz="1600" dirty="0">
                <a:latin typeface="Lucida Console" pitchFamily="49" charset="0"/>
                <a:cs typeface="Courier New" pitchFamily="49" charset="0"/>
              </a:rPr>
              <a:t> </a:t>
            </a:r>
            <a:r>
              <a:rPr lang="en-US" sz="1600" dirty="0" err="1">
                <a:latin typeface="Lucida Console" pitchFamily="49" charset="0"/>
                <a:cs typeface="Courier New" pitchFamily="49" charset="0"/>
              </a:rPr>
              <a:t>fnfe</a:t>
            </a:r>
            <a:r>
              <a:rPr lang="en-US" sz="1600" dirty="0">
                <a:latin typeface="Lucida Console" pitchFamily="49" charset="0"/>
                <a:cs typeface="Courier New" pitchFamily="49" charset="0"/>
              </a:rPr>
              <a:t>) {</a:t>
            </a:r>
          </a:p>
          <a:p>
            <a:pPr eaLnBrk="1" hangingPunct="1"/>
            <a:r>
              <a:rPr lang="en-US" sz="1600" dirty="0">
                <a:latin typeface="Lucida Console" pitchFamily="49" charset="0"/>
                <a:cs typeface="Courier New" pitchFamily="49" charset="0"/>
              </a:rPr>
              <a:t>    </a:t>
            </a:r>
            <a:r>
              <a:rPr lang="en-US" sz="1600" dirty="0" err="1">
                <a:latin typeface="Lucida Console" pitchFamily="49" charset="0"/>
                <a:cs typeface="Courier New" pitchFamily="49" charset="0"/>
              </a:rPr>
              <a:t>System.out.println</a:t>
            </a:r>
            <a:r>
              <a:rPr lang="en-US" sz="1600" dirty="0">
                <a:latin typeface="Lucida Console" pitchFamily="49" charset="0"/>
                <a:cs typeface="Courier New" pitchFamily="49" charset="0"/>
              </a:rPr>
              <a:t>(</a:t>
            </a:r>
            <a:r>
              <a:rPr lang="en-US" sz="1600" dirty="0" err="1">
                <a:latin typeface="Lucida Console" pitchFamily="49" charset="0"/>
                <a:cs typeface="Courier New" pitchFamily="49" charset="0"/>
              </a:rPr>
              <a:t>fnfe.getMessage</a:t>
            </a:r>
            <a:r>
              <a:rPr lang="en-US" sz="1600" dirty="0">
                <a:latin typeface="Lucida Console" pitchFamily="49" charset="0"/>
                <a:cs typeface="Courier New" pitchFamily="49" charset="0"/>
              </a:rPr>
              <a:t>());</a:t>
            </a:r>
            <a:br>
              <a:rPr lang="en-US" sz="1600" dirty="0">
                <a:latin typeface="Lucida Console" pitchFamily="49" charset="0"/>
                <a:cs typeface="Courier New" pitchFamily="49" charset="0"/>
              </a:rPr>
            </a:br>
            <a:endParaRPr lang="en-US" sz="1600" dirty="0">
              <a:latin typeface="Lucida Console" pitchFamily="49" charset="0"/>
              <a:cs typeface="Courier New" pitchFamily="49" charset="0"/>
            </a:endParaRPr>
          </a:p>
          <a:p>
            <a:pPr eaLnBrk="1" hangingPunct="1"/>
            <a:r>
              <a:rPr lang="en-US" sz="1600" dirty="0">
                <a:latin typeface="Lucida Console" pitchFamily="49" charset="0"/>
                <a:cs typeface="Courier New" pitchFamily="49" charset="0"/>
              </a:rPr>
              <a:t>} </a:t>
            </a:r>
            <a:r>
              <a:rPr lang="en-US" sz="1600" dirty="0">
                <a:solidFill>
                  <a:srgbClr val="0000C8"/>
                </a:solidFill>
                <a:latin typeface="Lucida Console" pitchFamily="49" charset="0"/>
                <a:cs typeface="Courier New" pitchFamily="49" charset="0"/>
              </a:rPr>
              <a:t>catch</a:t>
            </a:r>
            <a:r>
              <a:rPr lang="en-US" sz="1600" dirty="0">
                <a:latin typeface="Lucida Console" pitchFamily="49" charset="0"/>
                <a:cs typeface="Courier New" pitchFamily="49" charset="0"/>
              </a:rPr>
              <a:t> (</a:t>
            </a:r>
            <a:r>
              <a:rPr lang="en-US" sz="1600" dirty="0" err="1">
                <a:latin typeface="Lucida Console" pitchFamily="49" charset="0"/>
                <a:cs typeface="Courier New" pitchFamily="49" charset="0"/>
              </a:rPr>
              <a:t>IOException</a:t>
            </a:r>
            <a:r>
              <a:rPr lang="en-US" sz="1600" dirty="0">
                <a:latin typeface="Lucida Console" pitchFamily="49" charset="0"/>
                <a:cs typeface="Courier New" pitchFamily="49" charset="0"/>
              </a:rPr>
              <a:t> </a:t>
            </a:r>
            <a:r>
              <a:rPr lang="en-US" sz="1600" dirty="0" err="1">
                <a:latin typeface="Lucida Console" pitchFamily="49" charset="0"/>
                <a:cs typeface="Courier New" pitchFamily="49" charset="0"/>
              </a:rPr>
              <a:t>ioe</a:t>
            </a:r>
            <a:r>
              <a:rPr lang="en-US" sz="1600" dirty="0">
                <a:latin typeface="Lucida Console" pitchFamily="49" charset="0"/>
                <a:cs typeface="Courier New" pitchFamily="49" charset="0"/>
              </a:rPr>
              <a:t>) {</a:t>
            </a:r>
          </a:p>
          <a:p>
            <a:pPr eaLnBrk="1" hangingPunct="1"/>
            <a:r>
              <a:rPr lang="en-US" sz="1600" dirty="0">
                <a:latin typeface="Lucida Console" pitchFamily="49" charset="0"/>
                <a:cs typeface="Courier New" pitchFamily="49" charset="0"/>
              </a:rPr>
              <a:t>    </a:t>
            </a:r>
            <a:r>
              <a:rPr lang="en-US" sz="1600" dirty="0" err="1">
                <a:latin typeface="Lucida Console" pitchFamily="49" charset="0"/>
                <a:cs typeface="Courier New" pitchFamily="49" charset="0"/>
              </a:rPr>
              <a:t>System.out.println</a:t>
            </a:r>
            <a:r>
              <a:rPr lang="en-US" sz="1600" dirty="0">
                <a:latin typeface="Lucida Console" pitchFamily="49" charset="0"/>
                <a:cs typeface="Courier New" pitchFamily="49" charset="0"/>
              </a:rPr>
              <a:t>(</a:t>
            </a:r>
            <a:r>
              <a:rPr lang="en-US" sz="1600" dirty="0" err="1">
                <a:latin typeface="Lucida Console" pitchFamily="49" charset="0"/>
                <a:cs typeface="Courier New" pitchFamily="49" charset="0"/>
              </a:rPr>
              <a:t>ioe.getMessage</a:t>
            </a:r>
            <a:r>
              <a:rPr lang="en-US" sz="1600" dirty="0">
                <a:latin typeface="Lucida Console" pitchFamily="49" charset="0"/>
                <a:cs typeface="Courier New" pitchFamily="49" charset="0"/>
              </a:rPr>
              <a:t>());</a:t>
            </a:r>
          </a:p>
          <a:p>
            <a:pPr eaLnBrk="1" hangingPunct="1"/>
            <a:r>
              <a:rPr lang="en-US" sz="1600" dirty="0">
                <a:latin typeface="Lucida Console" pitchFamily="49" charset="0"/>
                <a:cs typeface="Courier New" pitchFamily="49" charset="0"/>
              </a:rPr>
              <a:t>}</a:t>
            </a:r>
          </a:p>
        </p:txBody>
      </p:sp>
    </p:spTree>
    <p:extLst>
      <p:ext uri="{BB962C8B-B14F-4D97-AF65-F5344CB8AC3E}">
        <p14:creationId xmlns:p14="http://schemas.microsoft.com/office/powerpoint/2010/main" val="31445577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Suppressed Exceptions</a:t>
            </a:r>
            <a:endParaRPr lang="en-GB" dirty="0"/>
          </a:p>
        </p:txBody>
      </p:sp>
      <p:sp>
        <p:nvSpPr>
          <p:cNvPr id="3" name="Content Placeholder 2"/>
          <p:cNvSpPr>
            <a:spLocks noGrp="1"/>
          </p:cNvSpPr>
          <p:nvPr>
            <p:ph idx="1"/>
          </p:nvPr>
        </p:nvSpPr>
        <p:spPr>
          <a:xfrm>
            <a:off x="341272" y="1368256"/>
            <a:ext cx="11516239" cy="1600975"/>
          </a:xfrm>
        </p:spPr>
        <p:txBody>
          <a:bodyPr vert="horz" lIns="0" tIns="0" rIns="0" bIns="0" rtlCol="0" anchor="t" anchorCtr="0">
            <a:noAutofit/>
          </a:bodyPr>
          <a:lstStyle/>
          <a:p>
            <a:r>
              <a:rPr lang="en-GB" b="1" dirty="0"/>
              <a:t>If exception occurs in try block of try-with-resources</a:t>
            </a:r>
          </a:p>
          <a:p>
            <a:pPr marL="342900" lvl="1" indent="-342900">
              <a:buSzPct val="115000"/>
              <a:buFont typeface="Arial" panose="020B0604020202020204" pitchFamily="34" charset="0"/>
              <a:buChar char="•"/>
            </a:pPr>
            <a:r>
              <a:rPr lang="en-GB" dirty="0"/>
              <a:t>An exception occurs while closing the resources</a:t>
            </a:r>
          </a:p>
          <a:p>
            <a:pPr marL="342900" lvl="1" indent="-342900">
              <a:buSzPct val="115000"/>
              <a:buFont typeface="Arial" panose="020B0604020202020204" pitchFamily="34" charset="0"/>
              <a:buChar char="•"/>
            </a:pPr>
            <a:r>
              <a:rPr lang="en-GB" dirty="0"/>
              <a:t>The resulting (close) exception is suppressed</a:t>
            </a:r>
          </a:p>
          <a:p>
            <a:pPr marL="0" lvl="1" indent="0">
              <a:buSzPct val="115000"/>
              <a:buNone/>
            </a:pPr>
            <a:r>
              <a:rPr lang="en-GB" dirty="0"/>
              <a:t>(So original exception of the ‘try’ is the one that a catch would handle)</a:t>
            </a:r>
          </a:p>
        </p:txBody>
      </p:sp>
      <p:sp>
        <p:nvSpPr>
          <p:cNvPr id="4" name="Rectangle 4"/>
          <p:cNvSpPr>
            <a:spLocks noChangeArrowheads="1"/>
          </p:cNvSpPr>
          <p:nvPr/>
        </p:nvSpPr>
        <p:spPr bwMode="auto">
          <a:xfrm>
            <a:off x="2162175" y="3143725"/>
            <a:ext cx="7015692" cy="1751762"/>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eaLnBrk="1" hangingPunct="1"/>
            <a:r>
              <a:rPr lang="en-US" dirty="0">
                <a:latin typeface="Lucida Console" pitchFamily="49" charset="0"/>
                <a:cs typeface="Courier New" pitchFamily="49" charset="0"/>
              </a:rPr>
              <a:t>} </a:t>
            </a:r>
            <a:r>
              <a:rPr lang="en-US" dirty="0">
                <a:solidFill>
                  <a:srgbClr val="0000C8"/>
                </a:solidFill>
                <a:latin typeface="Lucida Console" pitchFamily="49" charset="0"/>
                <a:cs typeface="Courier New" pitchFamily="49" charset="0"/>
              </a:rPr>
              <a:t>catch</a:t>
            </a:r>
            <a:r>
              <a:rPr lang="en-US" dirty="0">
                <a:latin typeface="Lucida Console" pitchFamily="49" charset="0"/>
                <a:cs typeface="Courier New" pitchFamily="49" charset="0"/>
              </a:rPr>
              <a:t> (Exception e) {</a:t>
            </a:r>
          </a:p>
          <a:p>
            <a:pPr eaLnBrk="1" hangingPunct="1"/>
            <a:r>
              <a:rPr lang="en-US" dirty="0">
                <a:latin typeface="Lucida Console" pitchFamily="49" charset="0"/>
                <a:cs typeface="Courier New" pitchFamily="49" charset="0"/>
              </a:rPr>
              <a:t>    </a:t>
            </a:r>
            <a:r>
              <a:rPr lang="en-US" dirty="0" err="1">
                <a:latin typeface="Lucida Console" pitchFamily="49" charset="0"/>
                <a:cs typeface="Courier New" pitchFamily="49" charset="0"/>
              </a:rPr>
              <a:t>System.out.println</a:t>
            </a:r>
            <a:r>
              <a:rPr lang="en-US" dirty="0">
                <a:latin typeface="Lucida Console" pitchFamily="49" charset="0"/>
                <a:cs typeface="Courier New" pitchFamily="49" charset="0"/>
              </a:rPr>
              <a:t>(</a:t>
            </a:r>
            <a:r>
              <a:rPr lang="en-US" dirty="0" err="1">
                <a:latin typeface="Lucida Console" pitchFamily="49" charset="0"/>
                <a:cs typeface="Courier New" pitchFamily="49" charset="0"/>
              </a:rPr>
              <a:t>e.getMessage</a:t>
            </a:r>
            <a:r>
              <a:rPr lang="en-US" dirty="0">
                <a:latin typeface="Lucida Console" pitchFamily="49" charset="0"/>
                <a:cs typeface="Courier New" pitchFamily="49" charset="0"/>
              </a:rPr>
              <a:t>());</a:t>
            </a:r>
          </a:p>
          <a:p>
            <a:pPr eaLnBrk="1" hangingPunct="1"/>
            <a:r>
              <a:rPr lang="en-US" dirty="0">
                <a:latin typeface="Lucida Console" pitchFamily="49" charset="0"/>
                <a:cs typeface="Courier New" pitchFamily="49" charset="0"/>
              </a:rPr>
              <a:t>    </a:t>
            </a:r>
            <a:r>
              <a:rPr lang="en-US" dirty="0">
                <a:solidFill>
                  <a:srgbClr val="0000C8"/>
                </a:solidFill>
                <a:latin typeface="Lucida Console" pitchFamily="49" charset="0"/>
                <a:cs typeface="Courier New" pitchFamily="49" charset="0"/>
              </a:rPr>
              <a:t>for</a:t>
            </a:r>
            <a:r>
              <a:rPr lang="en-US" dirty="0">
                <a:latin typeface="Lucida Console" pitchFamily="49" charset="0"/>
                <a:cs typeface="Courier New" pitchFamily="49" charset="0"/>
              </a:rPr>
              <a:t>(</a:t>
            </a:r>
            <a:r>
              <a:rPr lang="en-US" dirty="0" err="1">
                <a:latin typeface="Lucida Console" pitchFamily="49" charset="0"/>
                <a:cs typeface="Courier New" pitchFamily="49" charset="0"/>
              </a:rPr>
              <a:t>Throwable</a:t>
            </a:r>
            <a:r>
              <a:rPr lang="en-US" dirty="0">
                <a:latin typeface="Lucida Console" pitchFamily="49" charset="0"/>
                <a:cs typeface="Courier New" pitchFamily="49" charset="0"/>
              </a:rPr>
              <a:t> t : </a:t>
            </a:r>
            <a:r>
              <a:rPr lang="en-US" dirty="0" err="1">
                <a:latin typeface="Lucida Console" pitchFamily="49" charset="0"/>
                <a:cs typeface="Courier New" pitchFamily="49" charset="0"/>
              </a:rPr>
              <a:t>e.getSuppressed</a:t>
            </a:r>
            <a:r>
              <a:rPr lang="en-US" dirty="0">
                <a:latin typeface="Lucida Console" pitchFamily="49" charset="0"/>
                <a:cs typeface="Courier New" pitchFamily="49" charset="0"/>
              </a:rPr>
              <a:t>()) {</a:t>
            </a:r>
          </a:p>
          <a:p>
            <a:pPr eaLnBrk="1" hangingPunct="1"/>
            <a:r>
              <a:rPr lang="en-US" dirty="0">
                <a:latin typeface="Lucida Console" pitchFamily="49" charset="0"/>
                <a:cs typeface="Courier New" pitchFamily="49" charset="0"/>
              </a:rPr>
              <a:t>        </a:t>
            </a:r>
            <a:r>
              <a:rPr lang="en-US" dirty="0" err="1">
                <a:latin typeface="Lucida Console" pitchFamily="49" charset="0"/>
                <a:cs typeface="Courier New" pitchFamily="49" charset="0"/>
              </a:rPr>
              <a:t>System.out.println</a:t>
            </a:r>
            <a:r>
              <a:rPr lang="en-US" dirty="0">
                <a:latin typeface="Lucida Console" pitchFamily="49" charset="0"/>
                <a:cs typeface="Courier New" pitchFamily="49" charset="0"/>
              </a:rPr>
              <a:t>(</a:t>
            </a:r>
            <a:r>
              <a:rPr lang="en-US" dirty="0" err="1">
                <a:latin typeface="Lucida Console" pitchFamily="49" charset="0"/>
                <a:cs typeface="Courier New" pitchFamily="49" charset="0"/>
              </a:rPr>
              <a:t>t.getMessage</a:t>
            </a:r>
            <a:r>
              <a:rPr lang="en-US" dirty="0">
                <a:latin typeface="Lucida Console" pitchFamily="49" charset="0"/>
                <a:cs typeface="Courier New" pitchFamily="49" charset="0"/>
              </a:rPr>
              <a:t>());</a:t>
            </a:r>
          </a:p>
          <a:p>
            <a:pPr eaLnBrk="1" hangingPunct="1"/>
            <a:r>
              <a:rPr lang="en-US" dirty="0">
                <a:latin typeface="Lucida Console" pitchFamily="49" charset="0"/>
                <a:cs typeface="Courier New" pitchFamily="49" charset="0"/>
              </a:rPr>
              <a:t>    }</a:t>
            </a:r>
          </a:p>
          <a:p>
            <a:pPr eaLnBrk="1" hangingPunct="1"/>
            <a:r>
              <a:rPr lang="en-US" dirty="0">
                <a:latin typeface="Lucida Console" pitchFamily="49" charset="0"/>
                <a:cs typeface="Courier New" pitchFamily="49" charset="0"/>
              </a:rPr>
              <a:t>}</a:t>
            </a:r>
          </a:p>
        </p:txBody>
      </p:sp>
    </p:spTree>
    <p:extLst>
      <p:ext uri="{BB962C8B-B14F-4D97-AF65-F5344CB8AC3E}">
        <p14:creationId xmlns:p14="http://schemas.microsoft.com/office/powerpoint/2010/main" val="5300639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latin typeface="Krana Fat B" panose="00000B00000000000000" pitchFamily="50" charset="0"/>
              </a:rPr>
              <a:t>THANK YOU</a:t>
            </a:r>
            <a:endParaRPr lang="en-GB" dirty="0">
              <a:latin typeface="Krana Fat B" panose="00000B00000000000000" pitchFamily="50" charset="0"/>
            </a:endParaRPr>
          </a:p>
        </p:txBody>
      </p:sp>
      <p:sp>
        <p:nvSpPr>
          <p:cNvPr id="5" name="Text Placeholder 4"/>
          <p:cNvSpPr>
            <a:spLocks noGrp="1"/>
          </p:cNvSpPr>
          <p:nvPr>
            <p:ph type="body" sz="quarter" idx="12"/>
          </p:nvPr>
        </p:nvSpPr>
        <p:spPr/>
        <p:txBody>
          <a:bodyPr/>
          <a:lstStyle/>
          <a:p>
            <a:pPr defTabSz="762000"/>
            <a:r>
              <a:rPr lang="en-GB" dirty="0">
                <a:cs typeface="Arial" charset="0"/>
              </a:rPr>
              <a:t>Hope you </a:t>
            </a:r>
            <a:r>
              <a:rPr lang="en-GB" dirty="0" smtClean="0">
                <a:cs typeface="Arial" charset="0"/>
              </a:rPr>
              <a:t>enjoyed this learning journey.</a:t>
            </a:r>
            <a:endParaRPr lang="en-GB" baseline="30000" dirty="0">
              <a:cs typeface="Arial" charset="0"/>
            </a:endParaRPr>
          </a:p>
          <a:p>
            <a:endParaRPr lang="en-GB" dirty="0"/>
          </a:p>
          <a:p>
            <a:endParaRPr lang="en-GB" dirty="0"/>
          </a:p>
          <a:p>
            <a:endParaRPr lang="en-GB" dirty="0"/>
          </a:p>
        </p:txBody>
      </p:sp>
    </p:spTree>
    <p:extLst>
      <p:ext uri="{BB962C8B-B14F-4D97-AF65-F5344CB8AC3E}">
        <p14:creationId xmlns:p14="http://schemas.microsoft.com/office/powerpoint/2010/main" val="983629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Simple example of exception being thrown</a:t>
            </a:r>
            <a:endParaRPr lang="en-GB" dirty="0"/>
          </a:p>
        </p:txBody>
      </p:sp>
      <p:sp>
        <p:nvSpPr>
          <p:cNvPr id="3" name="Content Placeholder 2"/>
          <p:cNvSpPr>
            <a:spLocks noGrp="1"/>
          </p:cNvSpPr>
          <p:nvPr>
            <p:ph idx="1"/>
          </p:nvPr>
        </p:nvSpPr>
        <p:spPr>
          <a:xfrm>
            <a:off x="341273" y="1368256"/>
            <a:ext cx="7919150" cy="2371537"/>
          </a:xfrm>
        </p:spPr>
        <p:txBody>
          <a:bodyPr/>
          <a:lstStyle/>
          <a:p>
            <a:pPr marL="342900" indent="-342900">
              <a:buFont typeface="Arial" panose="020B0604020202020204" pitchFamily="34" charset="0"/>
              <a:buChar char="•"/>
            </a:pPr>
            <a:r>
              <a:rPr lang="en-GB" b="1" dirty="0" smtClean="0"/>
              <a:t>Coding error</a:t>
            </a:r>
          </a:p>
          <a:p>
            <a:endParaRPr lang="en-GB" b="1" dirty="0" smtClean="0"/>
          </a:p>
        </p:txBody>
      </p:sp>
      <p:sp>
        <p:nvSpPr>
          <p:cNvPr id="5" name="Rectangle 4"/>
          <p:cNvSpPr>
            <a:spLocks noChangeArrowheads="1"/>
          </p:cNvSpPr>
          <p:nvPr/>
        </p:nvSpPr>
        <p:spPr bwMode="auto">
          <a:xfrm>
            <a:off x="2054352" y="1838636"/>
            <a:ext cx="6647859" cy="1197764"/>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Lst>
              <a:defRPr/>
            </a:pPr>
            <a:r>
              <a:rPr lang="en-GB" dirty="0">
                <a:solidFill>
                  <a:srgbClr val="0000C8"/>
                </a:solidFill>
                <a:latin typeface="Lucida Console" pitchFamily="49" charset="0"/>
              </a:rPr>
              <a:t>public static void </a:t>
            </a:r>
            <a:r>
              <a:rPr lang="en-GB" dirty="0">
                <a:latin typeface="Lucida Console" pitchFamily="49" charset="0"/>
              </a:rPr>
              <a:t>main(String[] </a:t>
            </a:r>
            <a:r>
              <a:rPr lang="en-GB" dirty="0" err="1">
                <a:latin typeface="Lucida Console" pitchFamily="49" charset="0"/>
              </a:rPr>
              <a:t>args</a:t>
            </a:r>
            <a:r>
              <a:rPr lang="en-GB" dirty="0">
                <a:latin typeface="Lucida Console" pitchFamily="49" charset="0"/>
              </a:rPr>
              <a:t>) {</a:t>
            </a:r>
            <a:br>
              <a:rPr lang="en-GB" dirty="0">
                <a:latin typeface="Lucida Console" pitchFamily="49" charset="0"/>
              </a:rPr>
            </a:br>
            <a:r>
              <a:rPr lang="en-GB" dirty="0">
                <a:latin typeface="Lucida Console" pitchFamily="49" charset="0"/>
              </a:rPr>
              <a:t>  </a:t>
            </a:r>
            <a:r>
              <a:rPr lang="en-GB" dirty="0" err="1">
                <a:latin typeface="Lucida Console" pitchFamily="49" charset="0"/>
              </a:rPr>
              <a:t>int</a:t>
            </a:r>
            <a:r>
              <a:rPr lang="en-GB" dirty="0">
                <a:latin typeface="Lucida Console" pitchFamily="49" charset="0"/>
              </a:rPr>
              <a:t>[] ages = </a:t>
            </a:r>
            <a:r>
              <a:rPr lang="en-GB" dirty="0">
                <a:solidFill>
                  <a:srgbClr val="0000C8"/>
                </a:solidFill>
                <a:latin typeface="Lucida Console" pitchFamily="49" charset="0"/>
              </a:rPr>
              <a:t>new</a:t>
            </a:r>
            <a:r>
              <a:rPr lang="en-GB" dirty="0">
                <a:latin typeface="Lucida Console" pitchFamily="49" charset="0"/>
              </a:rPr>
              <a:t> </a:t>
            </a:r>
            <a:r>
              <a:rPr lang="en-GB" dirty="0" err="1">
                <a:latin typeface="Lucida Console" pitchFamily="49" charset="0"/>
              </a:rPr>
              <a:t>int</a:t>
            </a:r>
            <a:r>
              <a:rPr lang="en-GB" dirty="0">
                <a:latin typeface="Lucida Console" pitchFamily="49" charset="0"/>
              </a:rPr>
              <a:t>[7];</a:t>
            </a:r>
            <a:br>
              <a:rPr lang="en-GB" dirty="0">
                <a:latin typeface="Lucida Console" pitchFamily="49" charset="0"/>
              </a:rPr>
            </a:br>
            <a:r>
              <a:rPr lang="en-GB" dirty="0">
                <a:latin typeface="Lucida Console" pitchFamily="49" charset="0"/>
              </a:rPr>
              <a:t>  ages[7] = 34;</a:t>
            </a:r>
            <a:br>
              <a:rPr lang="en-GB" dirty="0">
                <a:latin typeface="Lucida Console" pitchFamily="49" charset="0"/>
              </a:rPr>
            </a:br>
            <a:r>
              <a:rPr lang="en-GB" dirty="0">
                <a:latin typeface="Lucida Console" pitchFamily="49" charset="0"/>
              </a:rPr>
              <a:t>}</a:t>
            </a:r>
          </a:p>
        </p:txBody>
      </p:sp>
      <p:sp>
        <p:nvSpPr>
          <p:cNvPr id="6" name="Rectangle 5"/>
          <p:cNvSpPr/>
          <p:nvPr/>
        </p:nvSpPr>
        <p:spPr>
          <a:xfrm>
            <a:off x="2054352" y="3814829"/>
            <a:ext cx="6647859" cy="707886"/>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2000" dirty="0">
                <a:solidFill>
                  <a:srgbClr val="FF0000"/>
                </a:solidFill>
                <a:latin typeface="Consolas" panose="020B0609020204030204" pitchFamily="49" charset="0"/>
              </a:rPr>
              <a:t>Exception in thread "main"       </a:t>
            </a:r>
          </a:p>
          <a:p>
            <a:r>
              <a:rPr lang="en-GB" sz="2000" dirty="0">
                <a:solidFill>
                  <a:srgbClr val="FF0000"/>
                </a:solidFill>
                <a:latin typeface="Consolas" panose="020B0609020204030204" pitchFamily="49" charset="0"/>
              </a:rPr>
              <a:t>   </a:t>
            </a:r>
            <a:r>
              <a:rPr lang="en-GB" sz="2000" b="1" dirty="0" err="1" smtClean="0">
                <a:solidFill>
                  <a:srgbClr val="0066CC"/>
                </a:solidFill>
                <a:latin typeface="Consolas" panose="020B0609020204030204" pitchFamily="49" charset="0"/>
              </a:rPr>
              <a:t>ArrayIndexOutOfBoundsException</a:t>
            </a:r>
            <a:r>
              <a:rPr lang="en-GB" sz="2000" dirty="0">
                <a:solidFill>
                  <a:srgbClr val="FF0000"/>
                </a:solidFill>
                <a:latin typeface="Consolas" panose="020B0609020204030204" pitchFamily="49" charset="0"/>
              </a:rPr>
              <a:t>: </a:t>
            </a:r>
            <a:r>
              <a:rPr lang="en-GB" sz="2000" dirty="0" smtClean="0">
                <a:solidFill>
                  <a:srgbClr val="FF0000"/>
                </a:solidFill>
                <a:latin typeface="Consolas" panose="020B0609020204030204" pitchFamily="49" charset="0"/>
              </a:rPr>
              <a:t>7</a:t>
            </a:r>
            <a:endParaRPr lang="en-GB" sz="2000" dirty="0">
              <a:solidFill>
                <a:srgbClr val="FF0000"/>
              </a:solidFill>
              <a:latin typeface="Consolas" panose="020B0609020204030204" pitchFamily="49" charset="0"/>
            </a:endParaRPr>
          </a:p>
        </p:txBody>
      </p:sp>
      <p:sp>
        <p:nvSpPr>
          <p:cNvPr id="4" name="Rounded Rectangular Callout 3"/>
          <p:cNvSpPr/>
          <p:nvPr/>
        </p:nvSpPr>
        <p:spPr>
          <a:xfrm>
            <a:off x="341273" y="3608315"/>
            <a:ext cx="1590429" cy="914400"/>
          </a:xfrm>
          <a:prstGeom prst="wedgeRoundRectCallout">
            <a:avLst>
              <a:gd name="adj1" fmla="val 60617"/>
              <a:gd name="adj2" fmla="val 33929"/>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Console </a:t>
            </a:r>
            <a:r>
              <a:rPr lang="en-GB" b="1" dirty="0" smtClean="0">
                <a:solidFill>
                  <a:schemeClr val="tx1"/>
                </a:solidFill>
              </a:rPr>
              <a:t>output</a:t>
            </a:r>
            <a:endParaRPr lang="en-GB" b="1" dirty="0">
              <a:solidFill>
                <a:schemeClr val="tx1"/>
              </a:solidFill>
            </a:endParaRPr>
          </a:p>
        </p:txBody>
      </p:sp>
    </p:spTree>
    <p:extLst>
      <p:ext uri="{BB962C8B-B14F-4D97-AF65-F5344CB8AC3E}">
        <p14:creationId xmlns:p14="http://schemas.microsoft.com/office/powerpoint/2010/main" val="13667461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GB" dirty="0"/>
              <a:t>A few unpredictable exceptions</a:t>
            </a:r>
            <a:endParaRPr lang="en-IN" dirty="0"/>
          </a:p>
        </p:txBody>
      </p:sp>
      <p:sp>
        <p:nvSpPr>
          <p:cNvPr id="5" name="Text Placeholder 4"/>
          <p:cNvSpPr>
            <a:spLocks noGrp="1"/>
          </p:cNvSpPr>
          <p:nvPr>
            <p:ph type="body" sz="quarter" idx="11"/>
          </p:nvPr>
        </p:nvSpPr>
        <p:spPr/>
        <p:txBody>
          <a:bodyPr vert="horz" lIns="0" tIns="0" rIns="0" bIns="0" rtlCol="0" anchor="t" anchorCtr="0">
            <a:noAutofit/>
          </a:bodyPr>
          <a:lstStyle/>
          <a:p>
            <a:pPr marL="342900" indent="-342900">
              <a:buChar char="•"/>
            </a:pPr>
            <a:r>
              <a:rPr lang="en-GB" b="1" dirty="0"/>
              <a:t>Accessing a file</a:t>
            </a:r>
          </a:p>
          <a:p>
            <a:pPr marL="684000" lvl="1" indent="-342900">
              <a:spcAft>
                <a:spcPts val="650"/>
              </a:spcAft>
              <a:buSzPct val="115000"/>
            </a:pPr>
            <a:r>
              <a:rPr lang="en-GB" dirty="0" err="1"/>
              <a:t>AccessDeniedException</a:t>
            </a:r>
            <a:endParaRPr lang="en-GB" dirty="0"/>
          </a:p>
          <a:p>
            <a:pPr marL="684000" lvl="1" indent="-342900">
              <a:spcAft>
                <a:spcPts val="650"/>
              </a:spcAft>
              <a:buSzPct val="115000"/>
            </a:pPr>
            <a:r>
              <a:rPr lang="en-GB" dirty="0" err="1"/>
              <a:t>FileNotFoundException</a:t>
            </a:r>
            <a:endParaRPr lang="en-GB" dirty="0"/>
          </a:p>
          <a:p>
            <a:pPr lvl="1">
              <a:spcAft>
                <a:spcPts val="650"/>
              </a:spcAft>
            </a:pPr>
            <a:endParaRPr lang="en-GB" dirty="0"/>
          </a:p>
          <a:p>
            <a:pPr marL="342900" indent="-342900">
              <a:buChar char="•"/>
            </a:pPr>
            <a:r>
              <a:rPr lang="en-GB" b="1" dirty="0"/>
              <a:t>Accessing objects</a:t>
            </a:r>
          </a:p>
          <a:p>
            <a:pPr marL="684000" lvl="1" indent="-342900">
              <a:spcAft>
                <a:spcPts val="650"/>
              </a:spcAft>
              <a:buSzPct val="115000"/>
            </a:pPr>
            <a:r>
              <a:rPr lang="en-GB" dirty="0" err="1"/>
              <a:t>NullReferenceException</a:t>
            </a:r>
            <a:endParaRPr lang="en-GB" dirty="0"/>
          </a:p>
          <a:p>
            <a:pPr lvl="1">
              <a:spcAft>
                <a:spcPts val="650"/>
              </a:spcAft>
            </a:pPr>
            <a:endParaRPr lang="en-GB" dirty="0"/>
          </a:p>
          <a:p>
            <a:pPr marL="342900" indent="-342900">
              <a:buChar char="•"/>
            </a:pPr>
            <a:r>
              <a:rPr lang="en-GB" b="1" dirty="0"/>
              <a:t>Networking</a:t>
            </a:r>
          </a:p>
          <a:p>
            <a:pPr marL="684000" lvl="1" indent="-342900">
              <a:spcAft>
                <a:spcPts val="650"/>
              </a:spcAft>
              <a:buSzPct val="115000"/>
            </a:pPr>
            <a:r>
              <a:rPr lang="en-GB" dirty="0" err="1"/>
              <a:t>SSLException</a:t>
            </a:r>
            <a:endParaRPr lang="en-GB" dirty="0"/>
          </a:p>
          <a:p>
            <a:pPr marL="684000" lvl="1" indent="-342900">
              <a:spcAft>
                <a:spcPts val="650"/>
              </a:spcAft>
              <a:buSzPct val="115000"/>
            </a:pPr>
            <a:r>
              <a:rPr lang="en-GB" dirty="0" err="1"/>
              <a:t>ConnectException</a:t>
            </a:r>
            <a:endParaRPr lang="en-GB" dirty="0"/>
          </a:p>
          <a:p>
            <a:pPr marL="684000" lvl="1" indent="-342900">
              <a:spcAft>
                <a:spcPts val="650"/>
              </a:spcAft>
              <a:buSzPct val="115000"/>
            </a:pPr>
            <a:r>
              <a:rPr lang="en-GB" dirty="0" err="1"/>
              <a:t>SocketTimeoutException</a:t>
            </a:r>
            <a:endParaRPr lang="en-GB" dirty="0"/>
          </a:p>
          <a:p>
            <a:pPr marL="342900" indent="-342900">
              <a:buChar char="•"/>
            </a:pPr>
            <a:endParaRPr lang="en-IN" b="1" dirty="0"/>
          </a:p>
        </p:txBody>
      </p:sp>
    </p:spTree>
    <p:extLst>
      <p:ext uri="{BB962C8B-B14F-4D97-AF65-F5344CB8AC3E}">
        <p14:creationId xmlns:p14="http://schemas.microsoft.com/office/powerpoint/2010/main" val="2758965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GB" dirty="0"/>
              <a:t>Types of </a:t>
            </a:r>
            <a:r>
              <a:rPr lang="en-GB" dirty="0" smtClean="0"/>
              <a:t>exceptions and errors</a:t>
            </a:r>
            <a:endParaRPr lang="en-IN" dirty="0"/>
          </a:p>
        </p:txBody>
      </p:sp>
      <p:sp>
        <p:nvSpPr>
          <p:cNvPr id="6" name="Text Placeholder 5"/>
          <p:cNvSpPr>
            <a:spLocks noGrp="1"/>
          </p:cNvSpPr>
          <p:nvPr>
            <p:ph type="body" sz="quarter" idx="15"/>
          </p:nvPr>
        </p:nvSpPr>
        <p:spPr>
          <a:xfrm>
            <a:off x="4720615" y="482476"/>
            <a:ext cx="7014186" cy="4978897"/>
          </a:xfrm>
        </p:spPr>
        <p:txBody>
          <a:bodyPr vert="horz" lIns="0" tIns="0" rIns="0" bIns="0" rtlCol="0" anchor="t" anchorCtr="0">
            <a:noAutofit/>
          </a:bodyPr>
          <a:lstStyle/>
          <a:p>
            <a:pPr marL="342900" indent="-342900">
              <a:buChar char="•"/>
            </a:pPr>
            <a:r>
              <a:rPr lang="en-GB" b="1" dirty="0"/>
              <a:t>class </a:t>
            </a:r>
            <a:r>
              <a:rPr lang="en-GB" b="1" dirty="0" err="1"/>
              <a:t>Throwable</a:t>
            </a:r>
            <a:r>
              <a:rPr lang="en-GB" b="1" dirty="0"/>
              <a:t> </a:t>
            </a:r>
            <a:r>
              <a:rPr lang="en-GB" b="1" dirty="0" smtClean="0"/>
              <a:t>(Exception in C#) is the base </a:t>
            </a:r>
            <a:r>
              <a:rPr lang="en-GB" b="1" dirty="0"/>
              <a:t>class of all Exceptions </a:t>
            </a:r>
            <a:r>
              <a:rPr lang="en-GB" b="1" dirty="0" smtClean="0"/>
              <a:t>and Errors. </a:t>
            </a:r>
            <a:r>
              <a:rPr lang="en-US" b="1" dirty="0" smtClean="0"/>
              <a:t>Three </a:t>
            </a:r>
            <a:r>
              <a:rPr lang="en-US" b="1" dirty="0"/>
              <a:t>main types:</a:t>
            </a:r>
          </a:p>
          <a:p>
            <a:pPr marL="684000" lvl="1" indent="-342900">
              <a:buSzPct val="115000"/>
            </a:pPr>
            <a:r>
              <a:rPr lang="en-US" dirty="0"/>
              <a:t>Error</a:t>
            </a:r>
          </a:p>
          <a:p>
            <a:pPr marL="1026000" lvl="2" indent="-342900">
              <a:buSzPct val="115000"/>
            </a:pPr>
            <a:r>
              <a:rPr lang="en-US" dirty="0"/>
              <a:t>Typically unrecoverable external error </a:t>
            </a:r>
          </a:p>
          <a:p>
            <a:pPr marL="1368000" lvl="3" indent="-342900">
              <a:buSzPct val="115000"/>
            </a:pPr>
            <a:r>
              <a:rPr lang="en-US" dirty="0"/>
              <a:t>Out of memory, stack overflow etc.</a:t>
            </a:r>
          </a:p>
          <a:p>
            <a:pPr marL="1026000" lvl="2" indent="-342900">
              <a:buSzPct val="115000"/>
            </a:pPr>
            <a:r>
              <a:rPr lang="en-US" dirty="0"/>
              <a:t>Unchecked by compiler</a:t>
            </a:r>
          </a:p>
          <a:p>
            <a:pPr marL="684000" lvl="1" indent="-342900">
              <a:buSzPct val="115000"/>
            </a:pPr>
            <a:r>
              <a:rPr lang="en-US" b="1" dirty="0" err="1"/>
              <a:t>RuntimeException</a:t>
            </a:r>
            <a:endParaRPr lang="en-US" b="1" dirty="0"/>
          </a:p>
          <a:p>
            <a:pPr marL="1026000" lvl="2" indent="-342900">
              <a:buSzPct val="115000"/>
            </a:pPr>
            <a:r>
              <a:rPr lang="en-US" dirty="0"/>
              <a:t>Typically programming error</a:t>
            </a:r>
          </a:p>
          <a:p>
            <a:pPr marL="1026000" lvl="2" indent="-342900">
              <a:buSzPct val="115000"/>
            </a:pPr>
            <a:r>
              <a:rPr lang="en-US" dirty="0"/>
              <a:t>Unchecked by compiler</a:t>
            </a:r>
          </a:p>
          <a:p>
            <a:pPr marL="684000" lvl="1" indent="-342900">
              <a:buSzPct val="115000"/>
            </a:pPr>
            <a:r>
              <a:rPr lang="en-US" b="1" dirty="0"/>
              <a:t>Exception</a:t>
            </a:r>
          </a:p>
          <a:p>
            <a:pPr marL="1026000" lvl="2" indent="-342900">
              <a:buSzPct val="115000"/>
            </a:pPr>
            <a:r>
              <a:rPr lang="en-US" dirty="0"/>
              <a:t>Recoverable error (Database/File IO </a:t>
            </a:r>
            <a:r>
              <a:rPr lang="en-US" dirty="0" smtClean="0"/>
              <a:t>etc.)</a:t>
            </a:r>
            <a:endParaRPr lang="en-US" dirty="0"/>
          </a:p>
          <a:p>
            <a:pPr marL="1026000" lvl="2" indent="-342900">
              <a:buSzPct val="115000"/>
            </a:pPr>
            <a:r>
              <a:rPr lang="en-US" i="1" dirty="0"/>
              <a:t>Checked</a:t>
            </a:r>
            <a:r>
              <a:rPr lang="en-US" dirty="0"/>
              <a:t> </a:t>
            </a:r>
            <a:r>
              <a:rPr lang="en-US" dirty="0" smtClean="0"/>
              <a:t>by Java compiler</a:t>
            </a:r>
            <a:br>
              <a:rPr lang="en-US" dirty="0" smtClean="0"/>
            </a:br>
            <a:r>
              <a:rPr lang="en-US" dirty="0" smtClean="0"/>
              <a:t>(must </a:t>
            </a:r>
            <a:r>
              <a:rPr lang="en-US" dirty="0"/>
              <a:t>be caught or thrown </a:t>
            </a:r>
            <a:r>
              <a:rPr lang="en-US" dirty="0" smtClean="0"/>
              <a:t>– </a:t>
            </a:r>
            <a:r>
              <a:rPr lang="en-US" dirty="0"/>
              <a:t>No C# equivalent)</a:t>
            </a:r>
          </a:p>
          <a:p>
            <a:pPr marL="342900" indent="-342900">
              <a:buChar char="•"/>
            </a:pPr>
            <a:endParaRPr lang="en-GB" b="1" dirty="0"/>
          </a:p>
          <a:p>
            <a:pPr marL="342900" indent="-342900">
              <a:buChar char="•"/>
            </a:pPr>
            <a:endParaRPr lang="en-IN" b="1" dirty="0"/>
          </a:p>
        </p:txBody>
      </p:sp>
    </p:spTree>
    <p:extLst>
      <p:ext uri="{BB962C8B-B14F-4D97-AF65-F5344CB8AC3E}">
        <p14:creationId xmlns:p14="http://schemas.microsoft.com/office/powerpoint/2010/main" val="40291038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Exceptions bubble up the call stack</a:t>
            </a:r>
            <a:endParaRPr lang="en-GB" dirty="0"/>
          </a:p>
        </p:txBody>
      </p:sp>
      <p:sp>
        <p:nvSpPr>
          <p:cNvPr id="6" name="Rounded Rectangle 5"/>
          <p:cNvSpPr/>
          <p:nvPr/>
        </p:nvSpPr>
        <p:spPr>
          <a:xfrm>
            <a:off x="2201695" y="1484723"/>
            <a:ext cx="1867711" cy="739303"/>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method1()</a:t>
            </a:r>
            <a:endParaRPr lang="en-GB" sz="1600" dirty="0">
              <a:solidFill>
                <a:schemeClr val="tx1"/>
              </a:solidFill>
              <a:latin typeface="Arial" pitchFamily="34" charset="0"/>
              <a:cs typeface="Arial" pitchFamily="34" charset="0"/>
            </a:endParaRPr>
          </a:p>
        </p:txBody>
      </p:sp>
      <p:sp>
        <p:nvSpPr>
          <p:cNvPr id="7" name="Rounded Rectangle 6"/>
          <p:cNvSpPr/>
          <p:nvPr/>
        </p:nvSpPr>
        <p:spPr>
          <a:xfrm>
            <a:off x="3271738" y="3020927"/>
            <a:ext cx="1867711" cy="739303"/>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method2()</a:t>
            </a:r>
            <a:endParaRPr lang="en-GB" sz="1600" dirty="0">
              <a:solidFill>
                <a:schemeClr val="tx1"/>
              </a:solidFill>
              <a:latin typeface="Arial" pitchFamily="34" charset="0"/>
              <a:cs typeface="Arial" pitchFamily="34" charset="0"/>
            </a:endParaRPr>
          </a:p>
        </p:txBody>
      </p:sp>
      <p:sp>
        <p:nvSpPr>
          <p:cNvPr id="8" name="Rounded Rectangle 7"/>
          <p:cNvSpPr/>
          <p:nvPr/>
        </p:nvSpPr>
        <p:spPr>
          <a:xfrm>
            <a:off x="4494180" y="4557131"/>
            <a:ext cx="1867711" cy="739303"/>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method3()</a:t>
            </a:r>
            <a:endParaRPr lang="en-GB" sz="1600" dirty="0">
              <a:solidFill>
                <a:schemeClr val="tx1"/>
              </a:solidFill>
              <a:latin typeface="Arial" pitchFamily="34" charset="0"/>
              <a:cs typeface="Arial" pitchFamily="34" charset="0"/>
            </a:endParaRPr>
          </a:p>
        </p:txBody>
      </p:sp>
      <p:cxnSp>
        <p:nvCxnSpPr>
          <p:cNvPr id="11" name="Straight Arrow Connector 10"/>
          <p:cNvCxnSpPr>
            <a:stCxn id="6" idx="2"/>
            <a:endCxn id="7" idx="0"/>
          </p:cNvCxnSpPr>
          <p:nvPr/>
        </p:nvCxnSpPr>
        <p:spPr>
          <a:xfrm>
            <a:off x="3135551" y="2224026"/>
            <a:ext cx="1070043" cy="796901"/>
          </a:xfrm>
          <a:prstGeom prst="straightConnector1">
            <a:avLst/>
          </a:prstGeom>
          <a:ln>
            <a:solidFill>
              <a:srgbClr val="004050"/>
            </a:solidFill>
            <a:tailEnd type="triangle"/>
          </a:ln>
        </p:spPr>
        <p:style>
          <a:lnRef idx="3">
            <a:schemeClr val="accent4"/>
          </a:lnRef>
          <a:fillRef idx="0">
            <a:schemeClr val="accent4"/>
          </a:fillRef>
          <a:effectRef idx="2">
            <a:schemeClr val="accent4"/>
          </a:effectRef>
          <a:fontRef idx="minor">
            <a:schemeClr val="tx1"/>
          </a:fontRef>
        </p:style>
      </p:cxnSp>
      <p:cxnSp>
        <p:nvCxnSpPr>
          <p:cNvPr id="12" name="Straight Arrow Connector 11"/>
          <p:cNvCxnSpPr/>
          <p:nvPr/>
        </p:nvCxnSpPr>
        <p:spPr>
          <a:xfrm>
            <a:off x="4383933" y="3760230"/>
            <a:ext cx="1070043" cy="796901"/>
          </a:xfrm>
          <a:prstGeom prst="straightConnector1">
            <a:avLst/>
          </a:prstGeom>
          <a:ln>
            <a:solidFill>
              <a:srgbClr val="004050"/>
            </a:solidFill>
            <a:tailEnd type="triangle"/>
          </a:ln>
        </p:spPr>
        <p:style>
          <a:lnRef idx="3">
            <a:schemeClr val="accent4"/>
          </a:lnRef>
          <a:fillRef idx="0">
            <a:schemeClr val="accent4"/>
          </a:fillRef>
          <a:effectRef idx="2">
            <a:schemeClr val="accent4"/>
          </a:effectRef>
          <a:fontRef idx="minor">
            <a:schemeClr val="tx1"/>
          </a:fontRef>
        </p:style>
      </p:cxnSp>
      <p:sp>
        <p:nvSpPr>
          <p:cNvPr id="13" name="TextBox 12"/>
          <p:cNvSpPr txBox="1"/>
          <p:nvPr/>
        </p:nvSpPr>
        <p:spPr>
          <a:xfrm>
            <a:off x="2438396" y="2330650"/>
            <a:ext cx="954107" cy="400110"/>
          </a:xfrm>
          <a:prstGeom prst="rect">
            <a:avLst/>
          </a:prstGeom>
          <a:noFill/>
        </p:spPr>
        <p:txBody>
          <a:bodyPr wrap="none" rtlCol="0">
            <a:spAutoFit/>
          </a:bodyPr>
          <a:lstStyle/>
          <a:p>
            <a:r>
              <a:rPr lang="en-GB" sz="2000" dirty="0">
                <a:latin typeface="Courier New" pitchFamily="49" charset="0"/>
                <a:cs typeface="Courier New" pitchFamily="49" charset="0"/>
              </a:rPr>
              <a:t>calls</a:t>
            </a:r>
          </a:p>
        </p:txBody>
      </p:sp>
      <p:sp>
        <p:nvSpPr>
          <p:cNvPr id="14" name="TextBox 13"/>
          <p:cNvSpPr txBox="1"/>
          <p:nvPr/>
        </p:nvSpPr>
        <p:spPr>
          <a:xfrm>
            <a:off x="3670174" y="3861349"/>
            <a:ext cx="954107" cy="400110"/>
          </a:xfrm>
          <a:prstGeom prst="rect">
            <a:avLst/>
          </a:prstGeom>
          <a:noFill/>
        </p:spPr>
        <p:txBody>
          <a:bodyPr wrap="none" rtlCol="0">
            <a:spAutoFit/>
          </a:bodyPr>
          <a:lstStyle/>
          <a:p>
            <a:r>
              <a:rPr lang="en-GB" sz="2000" dirty="0">
                <a:latin typeface="Courier New" pitchFamily="49" charset="0"/>
                <a:cs typeface="Courier New" pitchFamily="49" charset="0"/>
              </a:rPr>
              <a:t>calls</a:t>
            </a:r>
          </a:p>
        </p:txBody>
      </p:sp>
      <p:sp>
        <p:nvSpPr>
          <p:cNvPr id="15" name="Explosion 1 14"/>
          <p:cNvSpPr/>
          <p:nvPr/>
        </p:nvSpPr>
        <p:spPr>
          <a:xfrm>
            <a:off x="6050606" y="5395243"/>
            <a:ext cx="804153" cy="787940"/>
          </a:xfrm>
          <a:prstGeom prst="irregularSeal1">
            <a:avLst/>
          </a:prstGeom>
          <a:solidFill>
            <a:srgbClr val="28CFF9">
              <a:alpha val="40000"/>
            </a:srgbClr>
          </a:solidFill>
          <a:ln w="19050">
            <a:solidFill>
              <a:srgbClr val="7E007C"/>
            </a:solidFill>
            <a:prstDash val="sysDot"/>
          </a:ln>
        </p:spPr>
        <p:style>
          <a:lnRef idx="1">
            <a:schemeClr val="dk1"/>
          </a:lnRef>
          <a:fillRef idx="2">
            <a:schemeClr val="dk1"/>
          </a:fillRef>
          <a:effectRef idx="1">
            <a:schemeClr val="dk1"/>
          </a:effectRef>
          <a:fontRef idx="minor">
            <a:schemeClr val="dk1"/>
          </a:fontRef>
        </p:style>
        <p:txBody>
          <a:bodyPr rtlCol="0" anchor="ctr"/>
          <a:lstStyle/>
          <a:p>
            <a:pPr algn="ctr"/>
            <a:endParaRPr lang="en-GB" sz="1600" dirty="0">
              <a:solidFill>
                <a:schemeClr val="tx1"/>
              </a:solidFill>
              <a:latin typeface="Arial" pitchFamily="34" charset="0"/>
              <a:cs typeface="Arial" pitchFamily="34" charset="0"/>
            </a:endParaRPr>
          </a:p>
        </p:txBody>
      </p:sp>
      <p:cxnSp>
        <p:nvCxnSpPr>
          <p:cNvPr id="16" name="Straight Arrow Connector 15"/>
          <p:cNvCxnSpPr>
            <a:stCxn id="8" idx="2"/>
            <a:endCxn id="15" idx="1"/>
          </p:cNvCxnSpPr>
          <p:nvPr/>
        </p:nvCxnSpPr>
        <p:spPr>
          <a:xfrm>
            <a:off x="5428035" y="5296433"/>
            <a:ext cx="622570" cy="413074"/>
          </a:xfrm>
          <a:prstGeom prst="straightConnector1">
            <a:avLst/>
          </a:prstGeom>
          <a:ln>
            <a:solidFill>
              <a:srgbClr val="004050"/>
            </a:solidFill>
            <a:tailEnd type="triangle"/>
          </a:ln>
        </p:spPr>
        <p:style>
          <a:lnRef idx="3">
            <a:schemeClr val="accent4"/>
          </a:lnRef>
          <a:fillRef idx="0">
            <a:schemeClr val="accent4"/>
          </a:fillRef>
          <a:effectRef idx="2">
            <a:schemeClr val="accent4"/>
          </a:effectRef>
          <a:fontRef idx="minor">
            <a:schemeClr val="tx1"/>
          </a:fontRef>
        </p:style>
      </p:cxnSp>
      <p:sp>
        <p:nvSpPr>
          <p:cNvPr id="20" name="TextBox 19"/>
          <p:cNvSpPr txBox="1"/>
          <p:nvPr/>
        </p:nvSpPr>
        <p:spPr>
          <a:xfrm>
            <a:off x="2613489" y="5395242"/>
            <a:ext cx="3112857" cy="400110"/>
          </a:xfrm>
          <a:prstGeom prst="rect">
            <a:avLst/>
          </a:prstGeom>
          <a:noFill/>
        </p:spPr>
        <p:txBody>
          <a:bodyPr wrap="square" rtlCol="0">
            <a:spAutoFit/>
          </a:bodyPr>
          <a:lstStyle/>
          <a:p>
            <a:r>
              <a:rPr lang="en-GB" sz="2000" dirty="0">
                <a:latin typeface="Courier New" pitchFamily="49" charset="0"/>
                <a:cs typeface="Courier New" pitchFamily="49" charset="0"/>
              </a:rPr>
              <a:t>Throws an exception</a:t>
            </a:r>
          </a:p>
        </p:txBody>
      </p:sp>
      <p:sp>
        <p:nvSpPr>
          <p:cNvPr id="22" name="Freeform 21"/>
          <p:cNvSpPr/>
          <p:nvPr/>
        </p:nvSpPr>
        <p:spPr>
          <a:xfrm>
            <a:off x="5084326" y="3278997"/>
            <a:ext cx="2607693" cy="2718811"/>
          </a:xfrm>
          <a:custGeom>
            <a:avLst/>
            <a:gdLst>
              <a:gd name="connsiteX0" fmla="*/ 1731523 w 2607693"/>
              <a:gd name="connsiteY0" fmla="*/ 2602627 h 2718811"/>
              <a:gd name="connsiteX1" fmla="*/ 2587557 w 2607693"/>
              <a:gd name="connsiteY1" fmla="*/ 2466440 h 2718811"/>
              <a:gd name="connsiteX2" fmla="*/ 972766 w 2607693"/>
              <a:gd name="connsiteY2" fmla="*/ 365266 h 2718811"/>
              <a:gd name="connsiteX3" fmla="*/ 0 w 2607693"/>
              <a:gd name="connsiteY3" fmla="*/ 15070 h 2718811"/>
            </a:gdLst>
            <a:ahLst/>
            <a:cxnLst>
              <a:cxn ang="0">
                <a:pos x="connsiteX0" y="connsiteY0"/>
              </a:cxn>
              <a:cxn ang="0">
                <a:pos x="connsiteX1" y="connsiteY1"/>
              </a:cxn>
              <a:cxn ang="0">
                <a:pos x="connsiteX2" y="connsiteY2"/>
              </a:cxn>
              <a:cxn ang="0">
                <a:pos x="connsiteX3" y="connsiteY3"/>
              </a:cxn>
            </a:cxnLst>
            <a:rect l="l" t="t" r="r" b="b"/>
            <a:pathLst>
              <a:path w="2607693" h="2718811">
                <a:moveTo>
                  <a:pt x="1731523" y="2602627"/>
                </a:moveTo>
                <a:cubicBezTo>
                  <a:pt x="2222769" y="2720980"/>
                  <a:pt x="2714016" y="2839333"/>
                  <a:pt x="2587557" y="2466440"/>
                </a:cubicBezTo>
                <a:cubicBezTo>
                  <a:pt x="2461098" y="2093547"/>
                  <a:pt x="1404025" y="773828"/>
                  <a:pt x="972766" y="365266"/>
                </a:cubicBezTo>
                <a:cubicBezTo>
                  <a:pt x="541506" y="-43296"/>
                  <a:pt x="270753" y="-14113"/>
                  <a:pt x="0" y="15070"/>
                </a:cubicBezTo>
              </a:path>
            </a:pathLst>
          </a:custGeom>
          <a:ln w="19050">
            <a:solidFill>
              <a:srgbClr val="004050"/>
            </a:solidFill>
            <a:headEnd type="none" w="med" len="med"/>
            <a:tailEnd type="arrow" w="med" len="med"/>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GB"/>
          </a:p>
        </p:txBody>
      </p:sp>
      <p:sp>
        <p:nvSpPr>
          <p:cNvPr id="23" name="Freeform 22"/>
          <p:cNvSpPr/>
          <p:nvPr/>
        </p:nvSpPr>
        <p:spPr>
          <a:xfrm>
            <a:off x="4150467" y="1698733"/>
            <a:ext cx="1506948" cy="1498059"/>
          </a:xfrm>
          <a:custGeom>
            <a:avLst/>
            <a:gdLst>
              <a:gd name="connsiteX0" fmla="*/ 1011677 w 1506948"/>
              <a:gd name="connsiteY0" fmla="*/ 1498059 h 1498059"/>
              <a:gd name="connsiteX1" fmla="*/ 1459149 w 1506948"/>
              <a:gd name="connsiteY1" fmla="*/ 1186774 h 1498059"/>
              <a:gd name="connsiteX2" fmla="*/ 0 w 1506948"/>
              <a:gd name="connsiteY2" fmla="*/ 0 h 1498059"/>
            </a:gdLst>
            <a:ahLst/>
            <a:cxnLst>
              <a:cxn ang="0">
                <a:pos x="connsiteX0" y="connsiteY0"/>
              </a:cxn>
              <a:cxn ang="0">
                <a:pos x="connsiteX1" y="connsiteY1"/>
              </a:cxn>
              <a:cxn ang="0">
                <a:pos x="connsiteX2" y="connsiteY2"/>
              </a:cxn>
            </a:cxnLst>
            <a:rect l="l" t="t" r="r" b="b"/>
            <a:pathLst>
              <a:path w="1506948" h="1498059">
                <a:moveTo>
                  <a:pt x="1011677" y="1498059"/>
                </a:moveTo>
                <a:cubicBezTo>
                  <a:pt x="1319719" y="1467254"/>
                  <a:pt x="1627762" y="1436450"/>
                  <a:pt x="1459149" y="1186774"/>
                </a:cubicBezTo>
                <a:cubicBezTo>
                  <a:pt x="1290536" y="937098"/>
                  <a:pt x="645268" y="468549"/>
                  <a:pt x="0" y="0"/>
                </a:cubicBezTo>
              </a:path>
            </a:pathLst>
          </a:custGeom>
          <a:ln w="19050">
            <a:solidFill>
              <a:srgbClr val="004050"/>
            </a:solidFill>
            <a:headEnd type="none" w="med" len="med"/>
            <a:tailEnd type="arrow" w="med" len="med"/>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GB"/>
          </a:p>
        </p:txBody>
      </p:sp>
      <p:sp>
        <p:nvSpPr>
          <p:cNvPr id="24" name="TextBox 23"/>
          <p:cNvSpPr txBox="1"/>
          <p:nvPr/>
        </p:nvSpPr>
        <p:spPr>
          <a:xfrm>
            <a:off x="7337891" y="4788891"/>
            <a:ext cx="3116102" cy="646331"/>
          </a:xfrm>
          <a:prstGeom prst="rect">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dirty="0">
                <a:latin typeface="Courier New" pitchFamily="49" charset="0"/>
                <a:cs typeface="Courier New" pitchFamily="49" charset="0"/>
              </a:rPr>
              <a:t>Goes up the call stack if not handled</a:t>
            </a:r>
          </a:p>
        </p:txBody>
      </p:sp>
      <p:sp>
        <p:nvSpPr>
          <p:cNvPr id="26" name="TextBox 25"/>
          <p:cNvSpPr txBox="1"/>
          <p:nvPr/>
        </p:nvSpPr>
        <p:spPr>
          <a:xfrm>
            <a:off x="5058375" y="1867348"/>
            <a:ext cx="3116102" cy="646331"/>
          </a:xfrm>
          <a:prstGeom prst="rect">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dirty="0">
                <a:latin typeface="Courier New" pitchFamily="49" charset="0"/>
                <a:cs typeface="Courier New" pitchFamily="49" charset="0"/>
              </a:rPr>
              <a:t>Goes up the call stack if not handled</a:t>
            </a:r>
          </a:p>
        </p:txBody>
      </p:sp>
    </p:spTree>
    <p:extLst>
      <p:ext uri="{BB962C8B-B14F-4D97-AF65-F5344CB8AC3E}">
        <p14:creationId xmlns:p14="http://schemas.microsoft.com/office/powerpoint/2010/main" val="25964246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Example of Exception bubbling up</a:t>
            </a:r>
            <a:endParaRPr lang="en-GB" dirty="0"/>
          </a:p>
        </p:txBody>
      </p:sp>
      <p:sp>
        <p:nvSpPr>
          <p:cNvPr id="3" name="Content Placeholder 2"/>
          <p:cNvSpPr>
            <a:spLocks noGrp="1"/>
          </p:cNvSpPr>
          <p:nvPr>
            <p:ph idx="1"/>
          </p:nvPr>
        </p:nvSpPr>
        <p:spPr>
          <a:xfrm>
            <a:off x="341272" y="1368256"/>
            <a:ext cx="11073317" cy="3892113"/>
          </a:xfrm>
        </p:spPr>
        <p:txBody>
          <a:bodyPr vert="horz" lIns="0" tIns="0" rIns="0" bIns="0" rtlCol="0" anchor="t" anchorCtr="0">
            <a:noAutofit/>
          </a:bodyPr>
          <a:lstStyle/>
          <a:p>
            <a:r>
              <a:rPr lang="en-GB" b="1" dirty="0"/>
              <a:t>Same coding error but exception thrown in called method</a:t>
            </a:r>
          </a:p>
          <a:p>
            <a:endParaRPr lang="en-GB" b="1" dirty="0"/>
          </a:p>
        </p:txBody>
      </p:sp>
      <p:sp>
        <p:nvSpPr>
          <p:cNvPr id="7" name="Rectangle 6"/>
          <p:cNvSpPr/>
          <p:nvPr/>
        </p:nvSpPr>
        <p:spPr>
          <a:xfrm>
            <a:off x="2292483" y="2196960"/>
            <a:ext cx="6760726" cy="2123658"/>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ages</a:t>
            </a:r>
            <a:r>
              <a:rPr lang="en-GB" sz="1600" b="1"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[7];</a:t>
            </a:r>
          </a:p>
          <a:p>
            <a:r>
              <a:rPr lang="en-GB" sz="1600" i="1" dirty="0">
                <a:solidFill>
                  <a:srgbClr val="000000"/>
                </a:solidFill>
                <a:latin typeface="Consolas" panose="020B0609020204030204" pitchFamily="49" charset="0"/>
              </a:rPr>
              <a:t>	</a:t>
            </a:r>
            <a:r>
              <a:rPr lang="en-GB" b="1" i="1" dirty="0" err="1">
                <a:solidFill>
                  <a:srgbClr val="000000"/>
                </a:solidFill>
                <a:latin typeface="Consolas" panose="020B0609020204030204" pitchFamily="49" charset="0"/>
              </a:rPr>
              <a:t>processAges</a:t>
            </a:r>
            <a:r>
              <a:rPr lang="en-GB" b="1" i="1" dirty="0">
                <a:solidFill>
                  <a:srgbClr val="000000"/>
                </a:solidFill>
                <a:latin typeface="Consolas" panose="020B0609020204030204" pitchFamily="49" charset="0"/>
              </a:rPr>
              <a:t>(</a:t>
            </a:r>
            <a:r>
              <a:rPr lang="en-GB" b="1" i="1" dirty="0">
                <a:solidFill>
                  <a:srgbClr val="6A3E3E"/>
                </a:solidFill>
                <a:latin typeface="Consolas" panose="020B0609020204030204" pitchFamily="49" charset="0"/>
              </a:rPr>
              <a:t>ages</a:t>
            </a:r>
            <a:r>
              <a:rPr lang="en-GB" b="1" i="1" dirty="0">
                <a:solidFill>
                  <a:srgbClr val="000000"/>
                </a:solidFill>
                <a:latin typeface="Consolas" panose="020B0609020204030204" pitchFamily="49" charset="0"/>
              </a:rPr>
              <a:t>);</a:t>
            </a:r>
            <a:endParaRPr lang="en-GB" sz="1600" b="1" i="1"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processAges</a:t>
            </a:r>
            <a:r>
              <a:rPr lang="en-GB" sz="1600" b="1" dirty="0">
                <a:solidFill>
                  <a:srgbClr val="000000"/>
                </a:solidFill>
                <a:latin typeface="Consolas" panose="020B0609020204030204" pitchFamily="49" charset="0"/>
              </a:rPr>
              <a:t>(</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ages</a:t>
            </a:r>
            <a:r>
              <a:rPr lang="en-GB" sz="1600" b="1"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b="1" i="1" dirty="0">
                <a:solidFill>
                  <a:srgbClr val="000000"/>
                </a:solidFill>
                <a:latin typeface="Consolas" panose="020B0609020204030204" pitchFamily="49" charset="0"/>
              </a:rPr>
              <a:t>print(</a:t>
            </a:r>
            <a:r>
              <a:rPr lang="en-GB" sz="1600" b="1" i="1" dirty="0">
                <a:solidFill>
                  <a:srgbClr val="2A00FF"/>
                </a:solidFill>
                <a:latin typeface="Consolas" panose="020B0609020204030204" pitchFamily="49" charset="0"/>
              </a:rPr>
              <a:t>"Last age is"</a:t>
            </a:r>
            <a:r>
              <a:rPr lang="en-GB" sz="1600" b="1" i="1" dirty="0">
                <a:solidFill>
                  <a:srgbClr val="000000"/>
                </a:solidFill>
                <a:latin typeface="Consolas" panose="020B0609020204030204" pitchFamily="49" charset="0"/>
              </a:rPr>
              <a:t> + </a:t>
            </a:r>
            <a:r>
              <a:rPr lang="en-GB" sz="1600" b="1" i="1" dirty="0">
                <a:solidFill>
                  <a:srgbClr val="6A3E3E"/>
                </a:solidFill>
                <a:latin typeface="Consolas" panose="020B0609020204030204" pitchFamily="49" charset="0"/>
              </a:rPr>
              <a:t>ages</a:t>
            </a:r>
            <a:r>
              <a:rPr lang="en-GB" sz="1600" b="1" i="1" dirty="0">
                <a:solidFill>
                  <a:srgbClr val="000000"/>
                </a:solidFill>
                <a:latin typeface="Consolas" panose="020B0609020204030204" pitchFamily="49" charset="0"/>
              </a:rPr>
              <a:t>[7]);</a:t>
            </a:r>
          </a:p>
          <a:p>
            <a:r>
              <a:rPr lang="en-GB" sz="1600" dirty="0">
                <a:solidFill>
                  <a:srgbClr val="000000"/>
                </a:solidFill>
                <a:latin typeface="Consolas" panose="020B0609020204030204" pitchFamily="49" charset="0"/>
              </a:rPr>
              <a:t>}</a:t>
            </a:r>
          </a:p>
        </p:txBody>
      </p:sp>
      <p:sp>
        <p:nvSpPr>
          <p:cNvPr id="8" name="Rectangle 7"/>
          <p:cNvSpPr/>
          <p:nvPr/>
        </p:nvSpPr>
        <p:spPr>
          <a:xfrm>
            <a:off x="2292483" y="4711680"/>
            <a:ext cx="6760726" cy="92333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a:solidFill>
                  <a:srgbClr val="FF0000"/>
                </a:solidFill>
                <a:latin typeface="Consolas" panose="020B0609020204030204" pitchFamily="49" charset="0"/>
              </a:rPr>
              <a:t>Exception in thread "main" </a:t>
            </a:r>
            <a:r>
              <a:rPr lang="en-GB" b="1" dirty="0" err="1" smtClean="0">
                <a:solidFill>
                  <a:srgbClr val="0066CC"/>
                </a:solidFill>
                <a:latin typeface="Consolas" panose="020B0609020204030204" pitchFamily="49" charset="0"/>
              </a:rPr>
              <a:t>ArrayIndexOutOfBoundsException</a:t>
            </a:r>
            <a:r>
              <a:rPr lang="en-GB" b="1" dirty="0">
                <a:solidFill>
                  <a:srgbClr val="FF0000"/>
                </a:solidFill>
                <a:latin typeface="Consolas" panose="020B0609020204030204" pitchFamily="49" charset="0"/>
              </a:rPr>
              <a:t>: 7</a:t>
            </a:r>
          </a:p>
          <a:p>
            <a:r>
              <a:rPr lang="en-GB" b="1" dirty="0">
                <a:solidFill>
                  <a:srgbClr val="FF0000"/>
                </a:solidFill>
                <a:latin typeface="Consolas" panose="020B0609020204030204" pitchFamily="49" charset="0"/>
              </a:rPr>
              <a:t>	</a:t>
            </a:r>
          </a:p>
        </p:txBody>
      </p:sp>
      <p:sp>
        <p:nvSpPr>
          <p:cNvPr id="9" name="Rounded Rectangle 8"/>
          <p:cNvSpPr/>
          <p:nvPr/>
        </p:nvSpPr>
        <p:spPr>
          <a:xfrm>
            <a:off x="8605737" y="3727547"/>
            <a:ext cx="1424181" cy="466928"/>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cs typeface="Arial" pitchFamily="34" charset="0"/>
              </a:rPr>
              <a:t>exception</a:t>
            </a:r>
          </a:p>
        </p:txBody>
      </p:sp>
      <p:sp>
        <p:nvSpPr>
          <p:cNvPr id="14" name="Freeform 13"/>
          <p:cNvSpPr/>
          <p:nvPr/>
        </p:nvSpPr>
        <p:spPr>
          <a:xfrm>
            <a:off x="6018180" y="2949337"/>
            <a:ext cx="3482787" cy="758757"/>
          </a:xfrm>
          <a:custGeom>
            <a:avLst/>
            <a:gdLst>
              <a:gd name="connsiteX0" fmla="*/ 3190672 w 3482787"/>
              <a:gd name="connsiteY0" fmla="*/ 758757 h 758757"/>
              <a:gd name="connsiteX1" fmla="*/ 3171217 w 3482787"/>
              <a:gd name="connsiteY1" fmla="*/ 311285 h 758757"/>
              <a:gd name="connsiteX2" fmla="*/ 0 w 3482787"/>
              <a:gd name="connsiteY2" fmla="*/ 0 h 758757"/>
            </a:gdLst>
            <a:ahLst/>
            <a:cxnLst>
              <a:cxn ang="0">
                <a:pos x="connsiteX0" y="connsiteY0"/>
              </a:cxn>
              <a:cxn ang="0">
                <a:pos x="connsiteX1" y="connsiteY1"/>
              </a:cxn>
              <a:cxn ang="0">
                <a:pos x="connsiteX2" y="connsiteY2"/>
              </a:cxn>
            </a:cxnLst>
            <a:rect l="l" t="t" r="r" b="b"/>
            <a:pathLst>
              <a:path w="3482787" h="758757">
                <a:moveTo>
                  <a:pt x="3190672" y="758757"/>
                </a:moveTo>
                <a:cubicBezTo>
                  <a:pt x="3446834" y="598250"/>
                  <a:pt x="3702996" y="437744"/>
                  <a:pt x="3171217" y="311285"/>
                </a:cubicBezTo>
                <a:cubicBezTo>
                  <a:pt x="2639438" y="184826"/>
                  <a:pt x="1319719" y="92413"/>
                  <a:pt x="0" y="0"/>
                </a:cubicBezTo>
              </a:path>
            </a:pathLst>
          </a:custGeom>
          <a:ln>
            <a:solidFill>
              <a:srgbClr val="004050"/>
            </a:solidFill>
            <a:headEnd type="none" w="med" len="med"/>
            <a:tailEnd type="arrow"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a:p>
        </p:txBody>
      </p:sp>
      <p:sp>
        <p:nvSpPr>
          <p:cNvPr id="15" name="Freeform 14"/>
          <p:cNvSpPr/>
          <p:nvPr/>
        </p:nvSpPr>
        <p:spPr>
          <a:xfrm>
            <a:off x="7477328" y="4077744"/>
            <a:ext cx="1245140" cy="448254"/>
          </a:xfrm>
          <a:custGeom>
            <a:avLst/>
            <a:gdLst>
              <a:gd name="connsiteX0" fmla="*/ 0 w 1245140"/>
              <a:gd name="connsiteY0" fmla="*/ 0 h 448254"/>
              <a:gd name="connsiteX1" fmla="*/ 311285 w 1245140"/>
              <a:gd name="connsiteY1" fmla="*/ 447473 h 448254"/>
              <a:gd name="connsiteX2" fmla="*/ 1245140 w 1245140"/>
              <a:gd name="connsiteY2" fmla="*/ 116732 h 448254"/>
              <a:gd name="connsiteX3" fmla="*/ 1245140 w 1245140"/>
              <a:gd name="connsiteY3" fmla="*/ 116732 h 448254"/>
            </a:gdLst>
            <a:ahLst/>
            <a:cxnLst>
              <a:cxn ang="0">
                <a:pos x="connsiteX0" y="connsiteY0"/>
              </a:cxn>
              <a:cxn ang="0">
                <a:pos x="connsiteX1" y="connsiteY1"/>
              </a:cxn>
              <a:cxn ang="0">
                <a:pos x="connsiteX2" y="connsiteY2"/>
              </a:cxn>
              <a:cxn ang="0">
                <a:pos x="connsiteX3" y="connsiteY3"/>
              </a:cxn>
            </a:cxnLst>
            <a:rect l="l" t="t" r="r" b="b"/>
            <a:pathLst>
              <a:path w="1245140" h="448254">
                <a:moveTo>
                  <a:pt x="0" y="0"/>
                </a:moveTo>
                <a:cubicBezTo>
                  <a:pt x="51881" y="214009"/>
                  <a:pt x="103762" y="428018"/>
                  <a:pt x="311285" y="447473"/>
                </a:cubicBezTo>
                <a:cubicBezTo>
                  <a:pt x="518808" y="466928"/>
                  <a:pt x="1245140" y="116732"/>
                  <a:pt x="1245140" y="116732"/>
                </a:cubicBezTo>
                <a:lnTo>
                  <a:pt x="1245140" y="116732"/>
                </a:lnTo>
              </a:path>
            </a:pathLst>
          </a:custGeom>
          <a:ln>
            <a:solidFill>
              <a:srgbClr val="004050"/>
            </a:solidFill>
            <a:headEnd type="none" w="med" len="med"/>
            <a:tailEnd type="arrow"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a:p>
        </p:txBody>
      </p:sp>
      <p:sp>
        <p:nvSpPr>
          <p:cNvPr id="4" name="Rounded Rectangular Callout 3"/>
          <p:cNvSpPr/>
          <p:nvPr/>
        </p:nvSpPr>
        <p:spPr>
          <a:xfrm>
            <a:off x="341272" y="4798207"/>
            <a:ext cx="1577375" cy="816825"/>
          </a:xfrm>
          <a:prstGeom prst="wedgeRoundRectCallout">
            <a:avLst>
              <a:gd name="adj1" fmla="val 64635"/>
              <a:gd name="adj2" fmla="val -19307"/>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Console </a:t>
            </a:r>
            <a:r>
              <a:rPr lang="en-GB" b="1" dirty="0" smtClean="0">
                <a:solidFill>
                  <a:schemeClr val="tx1"/>
                </a:solidFill>
              </a:rPr>
              <a:t>output</a:t>
            </a:r>
            <a:endParaRPr lang="en-GB" b="1" dirty="0">
              <a:solidFill>
                <a:schemeClr val="tx1"/>
              </a:solidFill>
            </a:endParaRPr>
          </a:p>
        </p:txBody>
      </p:sp>
    </p:spTree>
    <p:extLst>
      <p:ext uri="{BB962C8B-B14F-4D97-AF65-F5344CB8AC3E}">
        <p14:creationId xmlns:p14="http://schemas.microsoft.com/office/powerpoint/2010/main" val="20681069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20114" y="1412642"/>
            <a:ext cx="8291097" cy="4524315"/>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a:solidFill>
                  <a:srgbClr val="7F0055"/>
                </a:solidFill>
                <a:latin typeface="Consolas" panose="020B0609020204030204" pitchFamily="49" charset="0"/>
              </a:rPr>
              <a:t>try</a:t>
            </a:r>
            <a:r>
              <a:rPr lang="en-GB" b="1" dirty="0">
                <a:solidFill>
                  <a:srgbClr val="000000"/>
                </a:solidFill>
                <a:latin typeface="Consolas" panose="020B0609020204030204" pitchFamily="49" charset="0"/>
              </a:rPr>
              <a:t> { </a:t>
            </a:r>
          </a:p>
          <a:p>
            <a:r>
              <a:rPr lang="en-GB" dirty="0">
                <a:solidFill>
                  <a:srgbClr val="000000"/>
                </a:solidFill>
                <a:latin typeface="Consolas" panose="020B0609020204030204" pitchFamily="49" charset="0"/>
              </a:rPr>
              <a:t>  </a:t>
            </a:r>
            <a:r>
              <a:rPr lang="en-GB" dirty="0">
                <a:solidFill>
                  <a:srgbClr val="3F7F5F"/>
                </a:solidFill>
                <a:latin typeface="Consolas" panose="020B0609020204030204" pitchFamily="49" charset="0"/>
              </a:rPr>
              <a:t>// guarded block  </a:t>
            </a:r>
          </a:p>
          <a:p>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execute_code</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p>
          <a:p>
            <a:r>
              <a:rPr lang="en-GB" b="1" dirty="0">
                <a:solidFill>
                  <a:srgbClr val="7F0055"/>
                </a:solidFill>
                <a:latin typeface="Consolas" panose="020B0609020204030204" pitchFamily="49" charset="0"/>
              </a:rPr>
              <a:t>catch</a:t>
            </a:r>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SomeSpecificExceptionType</a:t>
            </a:r>
            <a:r>
              <a:rPr lang="en-GB" b="1" dirty="0">
                <a:solidFill>
                  <a:srgbClr val="000000"/>
                </a:solidFill>
                <a:latin typeface="Consolas" panose="020B0609020204030204" pitchFamily="49" charset="0"/>
              </a:rPr>
              <a:t> </a:t>
            </a:r>
            <a:r>
              <a:rPr lang="en-GB" b="1" dirty="0" err="1">
                <a:solidFill>
                  <a:srgbClr val="6A3E3E"/>
                </a:solidFill>
                <a:latin typeface="Consolas" panose="020B0609020204030204" pitchFamily="49" charset="0"/>
              </a:rPr>
              <a:t>exn</a:t>
            </a:r>
            <a:r>
              <a:rPr lang="en-GB" b="1" dirty="0">
                <a:solidFill>
                  <a:srgbClr val="000000"/>
                </a:solidFill>
                <a:latin typeface="Consolas" panose="020B0609020204030204" pitchFamily="49" charset="0"/>
              </a:rPr>
              <a:t>) {</a:t>
            </a:r>
          </a:p>
          <a:p>
            <a:r>
              <a:rPr lang="en-GB" b="1" i="1" dirty="0">
                <a:solidFill>
                  <a:srgbClr val="000000"/>
                </a:solidFill>
                <a:latin typeface="Consolas" panose="020B0609020204030204" pitchFamily="49" charset="0"/>
              </a:rPr>
              <a:t>	print(</a:t>
            </a:r>
            <a:r>
              <a:rPr lang="en-GB" b="1" i="1" dirty="0">
                <a:solidFill>
                  <a:srgbClr val="2A00FF"/>
                </a:solidFill>
                <a:latin typeface="Consolas" panose="020B0609020204030204" pitchFamily="49" charset="0"/>
              </a:rPr>
              <a:t>"....: "</a:t>
            </a:r>
            <a:r>
              <a:rPr lang="en-GB" b="1" i="1" dirty="0">
                <a:solidFill>
                  <a:srgbClr val="000000"/>
                </a:solidFill>
                <a:latin typeface="Consolas" panose="020B0609020204030204" pitchFamily="49" charset="0"/>
              </a:rPr>
              <a:t> + </a:t>
            </a:r>
            <a:r>
              <a:rPr lang="en-GB" b="1" i="1" dirty="0" err="1">
                <a:solidFill>
                  <a:srgbClr val="6A3E3E"/>
                </a:solidFill>
                <a:latin typeface="Consolas" panose="020B0609020204030204" pitchFamily="49" charset="0"/>
              </a:rPr>
              <a:t>exn</a:t>
            </a:r>
            <a:r>
              <a:rPr lang="en-GB" b="1" i="1" dirty="0" err="1">
                <a:solidFill>
                  <a:srgbClr val="000000"/>
                </a:solidFill>
                <a:latin typeface="Consolas" panose="020B0609020204030204" pitchFamily="49" charset="0"/>
              </a:rPr>
              <a:t>.getMessage</a:t>
            </a:r>
            <a:r>
              <a:rPr lang="en-GB" b="1" i="1"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a:t>
            </a:r>
          </a:p>
          <a:p>
            <a:r>
              <a:rPr lang="en-GB" b="1" dirty="0">
                <a:solidFill>
                  <a:srgbClr val="7F0055"/>
                </a:solidFill>
                <a:latin typeface="Consolas" panose="020B0609020204030204" pitchFamily="49" charset="0"/>
              </a:rPr>
              <a:t>catch</a:t>
            </a:r>
            <a:r>
              <a:rPr lang="en-GB" b="1" dirty="0">
                <a:solidFill>
                  <a:srgbClr val="000000"/>
                </a:solidFill>
                <a:latin typeface="Consolas" panose="020B0609020204030204" pitchFamily="49" charset="0"/>
              </a:rPr>
              <a:t>( Exception </a:t>
            </a:r>
            <a:r>
              <a:rPr lang="en-GB" b="1" dirty="0" err="1">
                <a:solidFill>
                  <a:srgbClr val="6A3E3E"/>
                </a:solidFill>
                <a:latin typeface="Consolas" panose="020B0609020204030204" pitchFamily="49" charset="0"/>
              </a:rPr>
              <a:t>exn</a:t>
            </a:r>
            <a:r>
              <a:rPr lang="en-GB" b="1" dirty="0">
                <a:solidFill>
                  <a:srgbClr val="000000"/>
                </a:solidFill>
                <a:latin typeface="Consolas" panose="020B0609020204030204" pitchFamily="49" charset="0"/>
              </a:rPr>
              <a:t> ) {  </a:t>
            </a:r>
            <a:r>
              <a:rPr lang="en-GB" b="1" dirty="0">
                <a:solidFill>
                  <a:srgbClr val="3F7F5F"/>
                </a:solidFill>
                <a:latin typeface="Consolas" panose="020B0609020204030204" pitchFamily="49" charset="0"/>
              </a:rPr>
              <a:t>// catch everything else</a:t>
            </a:r>
          </a:p>
          <a:p>
            <a:r>
              <a:rPr lang="en-GB" b="1" i="1" dirty="0">
                <a:solidFill>
                  <a:srgbClr val="000000"/>
                </a:solidFill>
                <a:latin typeface="Consolas" panose="020B0609020204030204" pitchFamily="49" charset="0"/>
              </a:rPr>
              <a:t>	print(</a:t>
            </a:r>
            <a:r>
              <a:rPr lang="en-GB" b="1" i="1" dirty="0">
                <a:solidFill>
                  <a:srgbClr val="2A00FF"/>
                </a:solidFill>
                <a:latin typeface="Consolas" panose="020B0609020204030204" pitchFamily="49" charset="0"/>
              </a:rPr>
              <a:t>"General error: "</a:t>
            </a:r>
            <a:r>
              <a:rPr lang="en-GB" b="1" i="1" dirty="0">
                <a:solidFill>
                  <a:srgbClr val="000000"/>
                </a:solidFill>
                <a:latin typeface="Consolas" panose="020B0609020204030204" pitchFamily="49" charset="0"/>
              </a:rPr>
              <a:t> + </a:t>
            </a:r>
            <a:r>
              <a:rPr lang="en-GB" b="1" i="1" dirty="0" err="1">
                <a:solidFill>
                  <a:srgbClr val="6A3E3E"/>
                </a:solidFill>
                <a:latin typeface="Consolas" panose="020B0609020204030204" pitchFamily="49" charset="0"/>
              </a:rPr>
              <a:t>exn</a:t>
            </a:r>
            <a:r>
              <a:rPr lang="en-GB" b="1" i="1" dirty="0" err="1">
                <a:solidFill>
                  <a:srgbClr val="000000"/>
                </a:solidFill>
                <a:latin typeface="Consolas" panose="020B0609020204030204" pitchFamily="49" charset="0"/>
              </a:rPr>
              <a:t>.getMessage</a:t>
            </a:r>
            <a:r>
              <a:rPr lang="en-GB" b="1" i="1"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a:t>
            </a:r>
          </a:p>
          <a:p>
            <a:r>
              <a:rPr lang="en-GB" b="1" dirty="0">
                <a:solidFill>
                  <a:srgbClr val="7F0055"/>
                </a:solidFill>
                <a:latin typeface="Consolas" panose="020B0609020204030204" pitchFamily="49" charset="0"/>
              </a:rPr>
              <a:t>finally</a:t>
            </a:r>
            <a:r>
              <a:rPr lang="en-GB" b="1" dirty="0">
                <a:solidFill>
                  <a:srgbClr val="000000"/>
                </a:solidFill>
                <a:latin typeface="Consolas" panose="020B0609020204030204" pitchFamily="49" charset="0"/>
              </a:rPr>
              <a:t> {   </a:t>
            </a:r>
          </a:p>
          <a:p>
            <a:r>
              <a:rPr lang="en-GB" dirty="0">
                <a:solidFill>
                  <a:srgbClr val="000000"/>
                </a:solidFill>
                <a:latin typeface="Consolas" panose="020B0609020204030204" pitchFamily="49" charset="0"/>
              </a:rPr>
              <a:t>  </a:t>
            </a:r>
            <a:r>
              <a:rPr lang="en-GB" dirty="0">
                <a:solidFill>
                  <a:srgbClr val="3F7F5F"/>
                </a:solidFill>
                <a:latin typeface="Consolas" panose="020B0609020204030204" pitchFamily="49" charset="0"/>
              </a:rPr>
              <a:t>// closing files/connections  </a:t>
            </a:r>
          </a:p>
          <a:p>
            <a:r>
              <a:rPr lang="en-GB" dirty="0">
                <a:solidFill>
                  <a:srgbClr val="000000"/>
                </a:solidFill>
                <a:latin typeface="Consolas" panose="020B0609020204030204" pitchFamily="49" charset="0"/>
              </a:rPr>
              <a:t>}</a:t>
            </a:r>
          </a:p>
          <a:p>
            <a:r>
              <a:rPr lang="en-GB" dirty="0">
                <a:solidFill>
                  <a:srgbClr val="3F7F5F"/>
                </a:solidFill>
                <a:latin typeface="Consolas" panose="020B0609020204030204" pitchFamily="49" charset="0"/>
              </a:rPr>
              <a:t>//remainder of containing method</a:t>
            </a:r>
          </a:p>
        </p:txBody>
      </p:sp>
      <p:sp>
        <p:nvSpPr>
          <p:cNvPr id="6146" name="Rectangle 2"/>
          <p:cNvSpPr>
            <a:spLocks noGrp="1" noChangeArrowheads="1"/>
          </p:cNvSpPr>
          <p:nvPr>
            <p:ph type="title"/>
          </p:nvPr>
        </p:nvSpPr>
        <p:spPr/>
        <p:txBody>
          <a:bodyPr/>
          <a:lstStyle/>
          <a:p>
            <a:pPr eaLnBrk="1" hangingPunct="1"/>
            <a:r>
              <a:rPr lang="en-GB" dirty="0" smtClean="0"/>
              <a:t>try/catch/finally syntax </a:t>
            </a:r>
          </a:p>
        </p:txBody>
      </p:sp>
      <p:sp>
        <p:nvSpPr>
          <p:cNvPr id="807941" name="Rectangle 5"/>
          <p:cNvSpPr>
            <a:spLocks noChangeArrowheads="1"/>
          </p:cNvSpPr>
          <p:nvPr/>
        </p:nvSpPr>
        <p:spPr bwMode="auto">
          <a:xfrm>
            <a:off x="7861557" y="3212412"/>
            <a:ext cx="2441477" cy="320601"/>
          </a:xfrm>
          <a:prstGeom prst="rect">
            <a:avLst/>
          </a:prstGeom>
          <a:solidFill>
            <a:schemeClr val="bg1"/>
          </a:solidFill>
          <a:ln w="19050">
            <a:solidFill>
              <a:schemeClr val="tx1"/>
            </a:solidFill>
            <a:miter lim="800000"/>
            <a:headEnd/>
            <a:tailEnd/>
          </a:ln>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500" dirty="0">
                <a:solidFill>
                  <a:srgbClr val="000000"/>
                </a:solidFill>
              </a:rPr>
              <a:t>Clean up and/or abort</a:t>
            </a:r>
          </a:p>
        </p:txBody>
      </p:sp>
      <p:sp>
        <p:nvSpPr>
          <p:cNvPr id="6150" name="Line 6"/>
          <p:cNvSpPr>
            <a:spLocks noChangeShapeType="1"/>
          </p:cNvSpPr>
          <p:nvPr/>
        </p:nvSpPr>
        <p:spPr bwMode="auto">
          <a:xfrm flipH="1" flipV="1">
            <a:off x="6422774" y="3198383"/>
            <a:ext cx="1438783" cy="180775"/>
          </a:xfrm>
          <a:prstGeom prst="line">
            <a:avLst/>
          </a:prstGeom>
          <a:noFill/>
          <a:ln w="19050">
            <a:solidFill>
              <a:schemeClr val="tx1"/>
            </a:solidFill>
            <a:round/>
            <a:headEnd/>
            <a:tailEnd type="triangle" w="med" len="med"/>
          </a:ln>
        </p:spPr>
        <p:txBody>
          <a:bodyPr wrap="square">
            <a:spAutoFit/>
          </a:bodyPr>
          <a:lstStyle/>
          <a:p>
            <a:endParaRPr lang="en-GB"/>
          </a:p>
        </p:txBody>
      </p:sp>
      <p:sp>
        <p:nvSpPr>
          <p:cNvPr id="6151" name="Line 7"/>
          <p:cNvSpPr>
            <a:spLocks noChangeShapeType="1"/>
          </p:cNvSpPr>
          <p:nvPr/>
        </p:nvSpPr>
        <p:spPr bwMode="auto">
          <a:xfrm flipH="1">
            <a:off x="7412848" y="3395528"/>
            <a:ext cx="441680" cy="309892"/>
          </a:xfrm>
          <a:prstGeom prst="line">
            <a:avLst/>
          </a:prstGeom>
          <a:noFill/>
          <a:ln w="19050">
            <a:solidFill>
              <a:schemeClr val="tx1"/>
            </a:solidFill>
            <a:round/>
            <a:headEnd/>
            <a:tailEnd type="triangle" w="med" len="med"/>
          </a:ln>
        </p:spPr>
        <p:txBody>
          <a:bodyPr wrap="square">
            <a:spAutoFit/>
          </a:bodyPr>
          <a:lstStyle/>
          <a:p>
            <a:endParaRPr lang="en-GB"/>
          </a:p>
        </p:txBody>
      </p:sp>
      <p:sp>
        <p:nvSpPr>
          <p:cNvPr id="807945" name="Rectangle 9"/>
          <p:cNvSpPr>
            <a:spLocks noChangeArrowheads="1"/>
          </p:cNvSpPr>
          <p:nvPr/>
        </p:nvSpPr>
        <p:spPr bwMode="auto">
          <a:xfrm>
            <a:off x="7841333" y="4831738"/>
            <a:ext cx="2461701" cy="643766"/>
          </a:xfrm>
          <a:prstGeom prst="rect">
            <a:avLst/>
          </a:prstGeom>
          <a:solidFill>
            <a:schemeClr val="bg1"/>
          </a:solidFill>
          <a:ln w="19050">
            <a:solidFill>
              <a:schemeClr val="tx1"/>
            </a:solidFill>
            <a:miter lim="800000"/>
            <a:headEnd/>
            <a:tailEnd/>
          </a:ln>
          <a:effectLst/>
        </p:spPr>
        <p:txBody>
          <a:bodyPr wrap="square" lIns="90488" tIns="44450" rIns="90488" bIns="44450">
            <a:spAutoFit/>
          </a:bodyPr>
          <a:lstStyle/>
          <a:p>
            <a:pPr algn="ctr" defTabSz="739775" eaLnBrk="0" hangingPunct="0">
              <a:tabLst>
                <a:tab pos="341313" algn="l"/>
                <a:tab pos="690563" algn="l"/>
                <a:tab pos="1030288" algn="l"/>
                <a:tab pos="1371600" algn="l"/>
              </a:tabLst>
              <a:defRPr/>
            </a:pPr>
            <a:r>
              <a:rPr lang="en-GB" dirty="0">
                <a:solidFill>
                  <a:srgbClr val="000000"/>
                </a:solidFill>
              </a:rPr>
              <a:t>Execute this </a:t>
            </a:r>
            <a:br>
              <a:rPr lang="en-GB" dirty="0">
                <a:solidFill>
                  <a:srgbClr val="000000"/>
                </a:solidFill>
              </a:rPr>
            </a:br>
            <a:r>
              <a:rPr lang="en-GB" dirty="0">
                <a:solidFill>
                  <a:srgbClr val="000000"/>
                </a:solidFill>
              </a:rPr>
              <a:t>whatever </a:t>
            </a:r>
            <a:r>
              <a:rPr lang="en-GB" dirty="0" smtClean="0">
                <a:solidFill>
                  <a:srgbClr val="000000"/>
                </a:solidFill>
              </a:rPr>
              <a:t>happens </a:t>
            </a:r>
            <a:endParaRPr lang="en-GB" dirty="0">
              <a:solidFill>
                <a:srgbClr val="000000"/>
              </a:solidFill>
            </a:endParaRPr>
          </a:p>
        </p:txBody>
      </p:sp>
      <p:sp>
        <p:nvSpPr>
          <p:cNvPr id="6154" name="Line 10"/>
          <p:cNvSpPr>
            <a:spLocks noChangeShapeType="1"/>
          </p:cNvSpPr>
          <p:nvPr/>
        </p:nvSpPr>
        <p:spPr bwMode="auto">
          <a:xfrm flipH="1">
            <a:off x="6352774" y="5183526"/>
            <a:ext cx="1447283" cy="1530"/>
          </a:xfrm>
          <a:prstGeom prst="line">
            <a:avLst/>
          </a:prstGeom>
          <a:noFill/>
          <a:ln w="19050">
            <a:solidFill>
              <a:srgbClr val="004050"/>
            </a:solidFill>
            <a:round/>
            <a:headEnd/>
            <a:tailEnd type="triangle" w="med" len="med"/>
          </a:ln>
        </p:spPr>
        <p:txBody>
          <a:bodyPr wrap="square">
            <a:spAutoFit/>
          </a:bodyPr>
          <a:lstStyle/>
          <a:p>
            <a:endParaRPr lang="en-GB"/>
          </a:p>
        </p:txBody>
      </p:sp>
    </p:spTree>
    <p:extLst>
      <p:ext uri="{BB962C8B-B14F-4D97-AF65-F5344CB8AC3E}">
        <p14:creationId xmlns:p14="http://schemas.microsoft.com/office/powerpoint/2010/main" val="14614313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 Multiple Exceptions example</a:t>
            </a:r>
            <a:endParaRPr lang="en-GB" dirty="0"/>
          </a:p>
        </p:txBody>
      </p:sp>
      <p:sp>
        <p:nvSpPr>
          <p:cNvPr id="5" name="Rectangle 4"/>
          <p:cNvSpPr/>
          <p:nvPr/>
        </p:nvSpPr>
        <p:spPr>
          <a:xfrm>
            <a:off x="4338489" y="1446501"/>
            <a:ext cx="5823676" cy="2308324"/>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try</a:t>
            </a:r>
            <a:r>
              <a:rPr lang="en-GB" sz="1600" b="1" dirty="0">
                <a:solidFill>
                  <a:srgbClr val="000000"/>
                </a:solidFill>
                <a:latin typeface="Consolas" panose="020B0609020204030204" pitchFamily="49" charset="0"/>
              </a:rPr>
              <a:t> {</a:t>
            </a:r>
          </a:p>
          <a:p>
            <a:r>
              <a:rPr lang="en-GB" sz="1600" dirty="0">
                <a:solidFill>
                  <a:srgbClr val="3F7F5F"/>
                </a:solidFill>
                <a:latin typeface="Consolas" panose="020B0609020204030204" pitchFamily="49" charset="0"/>
              </a:rPr>
              <a:t>	// some code</a:t>
            </a:r>
          </a:p>
          <a:p>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catch</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IOException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ex</a:t>
            </a:r>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logger.error</a:t>
            </a:r>
            <a:r>
              <a:rPr lang="en-GB" sz="1600" b="1" dirty="0">
                <a:solidFill>
                  <a:srgbClr val="000000"/>
                </a:solidFill>
                <a:latin typeface="Consolas" panose="020B0609020204030204" pitchFamily="49" charset="0"/>
              </a:rPr>
              <a:t>(ex);</a:t>
            </a:r>
          </a:p>
          <a:p>
            <a:r>
              <a:rPr lang="en-GB" sz="1600" b="1" dirty="0">
                <a:solidFill>
                  <a:srgbClr val="7F0055"/>
                </a:solidFill>
                <a:latin typeface="Consolas" panose="020B0609020204030204" pitchFamily="49" charset="0"/>
              </a:rPr>
              <a:t>	throw</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Exception</a:t>
            </a:r>
            <a:r>
              <a:rPr lang="en-GB" sz="1600" b="1" dirty="0" smtClean="0">
                <a:solidFill>
                  <a:srgbClr val="000000"/>
                </a:solidFill>
                <a:latin typeface="Consolas" panose="020B0609020204030204" pitchFamily="49" charset="0"/>
              </a:rPr>
              <a:t>(</a:t>
            </a:r>
            <a:r>
              <a:rPr lang="en-GB" sz="1600" b="1" dirty="0">
                <a:solidFill>
                  <a:srgbClr val="6A3E3E"/>
                </a:solidFill>
                <a:latin typeface="Consolas" panose="020B0609020204030204" pitchFamily="49" charset="0"/>
              </a:rPr>
              <a:t>"Cannot open file"</a:t>
            </a:r>
            <a:r>
              <a:rPr lang="en-GB" sz="1600" b="1" dirty="0" smtClean="0">
                <a:solidFill>
                  <a:srgbClr val="000000"/>
                </a:solidFill>
                <a:latin typeface="Consolas" panose="020B0609020204030204" pitchFamily="49" charset="0"/>
              </a:rPr>
              <a:t>);</a:t>
            </a:r>
            <a:endParaRPr lang="en-GB" sz="1600" b="1"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catch</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SQLException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ex</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a:t>
            </a:r>
            <a:r>
              <a:rPr lang="en-GB" sz="1600" b="1" dirty="0" err="1" smtClean="0">
                <a:solidFill>
                  <a:srgbClr val="000000"/>
                </a:solidFill>
                <a:latin typeface="Consolas" panose="020B0609020204030204" pitchFamily="49" charset="0"/>
              </a:rPr>
              <a:t>logger.error</a:t>
            </a:r>
            <a:r>
              <a:rPr lang="en-GB" sz="1600" b="1" dirty="0" smtClean="0">
                <a:solidFill>
                  <a:srgbClr val="000000"/>
                </a:solidFill>
                <a:latin typeface="Consolas" panose="020B0609020204030204" pitchFamily="49" charset="0"/>
              </a:rPr>
              <a:t>(ex</a:t>
            </a:r>
            <a:r>
              <a:rPr lang="en-GB" sz="1600" b="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throw</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Exception</a:t>
            </a:r>
            <a:r>
              <a:rPr lang="en-GB" sz="1600" b="1" dirty="0" smtClean="0">
                <a:solidFill>
                  <a:srgbClr val="000000"/>
                </a:solidFill>
                <a:latin typeface="Consolas" panose="020B0609020204030204" pitchFamily="49" charset="0"/>
              </a:rPr>
              <a:t>(</a:t>
            </a:r>
            <a:r>
              <a:rPr lang="en-GB" sz="1600" b="1" dirty="0" smtClean="0">
                <a:solidFill>
                  <a:srgbClr val="6A3E3E"/>
                </a:solidFill>
                <a:latin typeface="Consolas" panose="020B0609020204030204" pitchFamily="49" charset="0"/>
              </a:rPr>
              <a:t>"Database error!"</a:t>
            </a:r>
            <a:r>
              <a:rPr lang="en-GB" sz="1600" b="1" dirty="0" smtClean="0">
                <a:solidFill>
                  <a:srgbClr val="000000"/>
                </a:solidFill>
                <a:latin typeface="Consolas" panose="020B0609020204030204" pitchFamily="49" charset="0"/>
              </a:rPr>
              <a:t>);</a:t>
            </a:r>
            <a:endParaRPr lang="en-GB" sz="1600" b="1"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a:t>
            </a:r>
          </a:p>
        </p:txBody>
      </p:sp>
      <p:sp>
        <p:nvSpPr>
          <p:cNvPr id="6" name="Rectangle 5"/>
          <p:cNvSpPr/>
          <p:nvPr/>
        </p:nvSpPr>
        <p:spPr>
          <a:xfrm>
            <a:off x="4338489" y="4225982"/>
            <a:ext cx="5823676" cy="1569660"/>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try</a:t>
            </a:r>
            <a:r>
              <a:rPr lang="en-GB" sz="1600" b="1" dirty="0">
                <a:solidFill>
                  <a:srgbClr val="000000"/>
                </a:solidFill>
                <a:latin typeface="Consolas" panose="020B0609020204030204" pitchFamily="49" charset="0"/>
              </a:rPr>
              <a:t> {</a:t>
            </a:r>
          </a:p>
          <a:p>
            <a:r>
              <a:rPr lang="en-GB" sz="1600" dirty="0">
                <a:solidFill>
                  <a:srgbClr val="3F7F5F"/>
                </a:solidFill>
                <a:latin typeface="Consolas" panose="020B0609020204030204" pitchFamily="49" charset="0"/>
              </a:rPr>
              <a:t>	// some code</a:t>
            </a:r>
          </a:p>
          <a:p>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catch</a:t>
            </a:r>
            <a:r>
              <a:rPr lang="en-GB" sz="1600" b="1" dirty="0">
                <a:solidFill>
                  <a:srgbClr val="000000"/>
                </a:solidFill>
                <a:latin typeface="Consolas" panose="020B0609020204030204" pitchFamily="49" charset="0"/>
              </a:rPr>
              <a:t>(</a:t>
            </a:r>
            <a:r>
              <a:rPr lang="en-GB" sz="1600" b="1" dirty="0" err="1">
                <a:solidFill>
                  <a:srgbClr val="000000"/>
                </a:solidFill>
                <a:latin typeface="Consolas" panose="020B0609020204030204" pitchFamily="49" charset="0"/>
              </a:rPr>
              <a:t>IOException</a:t>
            </a:r>
            <a:r>
              <a:rPr lang="en-GB" sz="1600" b="1" dirty="0">
                <a:solidFill>
                  <a:srgbClr val="000000"/>
                </a:solidFill>
                <a:latin typeface="Consolas" panose="020B0609020204030204" pitchFamily="49" charset="0"/>
              </a:rPr>
              <a:t> | </a:t>
            </a:r>
            <a:r>
              <a:rPr lang="en-GB" sz="1600" b="1" dirty="0" err="1">
                <a:solidFill>
                  <a:srgbClr val="000000"/>
                </a:solidFill>
                <a:latin typeface="Consolas" panose="020B0609020204030204" pitchFamily="49" charset="0"/>
              </a:rPr>
              <a:t>SQLException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ex</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logger.error</a:t>
            </a:r>
            <a:r>
              <a:rPr lang="en-GB" sz="1600" b="1" dirty="0">
                <a:solidFill>
                  <a:srgbClr val="000000"/>
                </a:solidFill>
                <a:latin typeface="Consolas" panose="020B0609020204030204" pitchFamily="49" charset="0"/>
              </a:rPr>
              <a:t>(ex);</a:t>
            </a:r>
            <a:endParaRPr lang="en-GB" sz="1600" i="1"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throw</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Exception</a:t>
            </a:r>
            <a:r>
              <a:rPr lang="en-GB" sz="1600" b="1" dirty="0" smtClean="0">
                <a:solidFill>
                  <a:srgbClr val="000000"/>
                </a:solidFill>
                <a:latin typeface="Consolas" panose="020B0609020204030204" pitchFamily="49" charset="0"/>
              </a:rPr>
              <a:t>(</a:t>
            </a:r>
            <a:r>
              <a:rPr lang="en-GB" sz="1600" b="1" dirty="0" smtClean="0">
                <a:solidFill>
                  <a:srgbClr val="6A3E3E"/>
                </a:solidFill>
                <a:latin typeface="Consolas" panose="020B0609020204030204" pitchFamily="49" charset="0"/>
              </a:rPr>
              <a:t>"Data access error!"</a:t>
            </a:r>
            <a:r>
              <a:rPr lang="en-GB" sz="1600" b="1" dirty="0" smtClean="0">
                <a:solidFill>
                  <a:srgbClr val="000000"/>
                </a:solidFill>
                <a:latin typeface="Consolas" panose="020B0609020204030204" pitchFamily="49" charset="0"/>
              </a:rPr>
              <a:t>);</a:t>
            </a:r>
            <a:endParaRPr lang="en-GB" sz="1600" b="1"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a:t>
            </a:r>
          </a:p>
        </p:txBody>
      </p:sp>
      <p:sp>
        <p:nvSpPr>
          <p:cNvPr id="7" name="Rounded Rectangular Callout 6"/>
          <p:cNvSpPr/>
          <p:nvPr/>
        </p:nvSpPr>
        <p:spPr>
          <a:xfrm>
            <a:off x="1932562" y="1830107"/>
            <a:ext cx="2042808" cy="758757"/>
          </a:xfrm>
          <a:prstGeom prst="wedgeRoundRectCallout">
            <a:avLst>
              <a:gd name="adj1" fmla="val 66786"/>
              <a:gd name="adj2" fmla="val -29025"/>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cs typeface="Arial" pitchFamily="34" charset="0"/>
              </a:rPr>
              <a:t>Before Java-7</a:t>
            </a:r>
          </a:p>
        </p:txBody>
      </p:sp>
      <p:sp>
        <p:nvSpPr>
          <p:cNvPr id="8" name="Rounded Rectangular Callout 7"/>
          <p:cNvSpPr/>
          <p:nvPr/>
        </p:nvSpPr>
        <p:spPr>
          <a:xfrm>
            <a:off x="1909867" y="4453337"/>
            <a:ext cx="2042808" cy="758757"/>
          </a:xfrm>
          <a:prstGeom prst="wedgeRoundRectCallout">
            <a:avLst>
              <a:gd name="adj1" fmla="val 66786"/>
              <a:gd name="adj2" fmla="val -29025"/>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cs typeface="Arial" pitchFamily="34" charset="0"/>
              </a:rPr>
              <a:t>Java-7</a:t>
            </a:r>
          </a:p>
        </p:txBody>
      </p:sp>
      <p:sp>
        <p:nvSpPr>
          <p:cNvPr id="9" name="Rounded Rectangular Callout 8"/>
          <p:cNvSpPr/>
          <p:nvPr/>
        </p:nvSpPr>
        <p:spPr>
          <a:xfrm>
            <a:off x="9914731" y="3003116"/>
            <a:ext cx="2042808" cy="758757"/>
          </a:xfrm>
          <a:prstGeom prst="wedgeRoundRectCallout">
            <a:avLst>
              <a:gd name="adj1" fmla="val -64056"/>
              <a:gd name="adj2" fmla="val -42930"/>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solidFill>
                  <a:schemeClr val="tx1"/>
                </a:solidFill>
                <a:cs typeface="Arial" pitchFamily="34" charset="0"/>
              </a:rPr>
              <a:t>Inform the caller</a:t>
            </a:r>
            <a:endParaRPr lang="en-GB" sz="1600" b="1" dirty="0">
              <a:solidFill>
                <a:schemeClr val="tx1"/>
              </a:solidFill>
              <a:cs typeface="Arial" pitchFamily="34" charset="0"/>
            </a:endParaRPr>
          </a:p>
        </p:txBody>
      </p:sp>
    </p:spTree>
    <p:extLst>
      <p:ext uri="{BB962C8B-B14F-4D97-AF65-F5344CB8AC3E}">
        <p14:creationId xmlns:p14="http://schemas.microsoft.com/office/powerpoint/2010/main" val="171950164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equenceNumber xmlns="E64DA411-94AE-4202-97C9-83273A834252" xsi:nil="true"/>
    <IsBuildFile xmlns="E64DA411-94AE-4202-97C9-83273A834252" xsi:nil="true"/>
    <BookTypeField0 xmlns="E64DA411-94AE-4202-97C9-83273A834252">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documentManagement>
</p:properties>
</file>

<file path=customXml/item2.xml><?xml version="1.0" encoding="utf-8"?>
<ct:contentTypeSchema xmlns:ct="http://schemas.microsoft.com/office/2006/metadata/contentType" xmlns:ma="http://schemas.microsoft.com/office/2006/metadata/properties/metaAttributes" ct:_="" ma:_="" ma:contentTypeName="Courseware" ma:contentTypeID="0x010100F0967B7CEE8D417F966757887D9466FB00BF827E6A33EABC489C0FABBC440ED818" ma:contentTypeVersion="0" ma:contentTypeDescription="Base content type which represents courseware documents" ma:contentTypeScope="" ma:versionID="8a59d95b2d855327d0cb7580dd693dff">
  <xsd:schema xmlns:xsd="http://www.w3.org/2001/XMLSchema" xmlns:xs="http://www.w3.org/2001/XMLSchema" xmlns:p="http://schemas.microsoft.com/office/2006/metadata/properties" xmlns:ns2="E64DA411-94AE-4202-97C9-83273A834252" targetNamespace="http://schemas.microsoft.com/office/2006/metadata/properties" ma:root="true" ma:fieldsID="926c69dd6e25a8455cbd6f3669752403" ns2:_="">
    <xsd:import namespace="E64DA411-94AE-4202-97C9-83273A834252"/>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4DA411-94AE-4202-97C9-83273A834252"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692E60A-3D2D-41C1-8432-1DCD0B1BB915}">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6794D9DE-4FDF-4DC0-8B2C-5438320C69D5"/>
    <ds:schemaRef ds:uri="http://www.w3.org/XML/1998/namespace"/>
  </ds:schemaRefs>
</ds:datastoreItem>
</file>

<file path=customXml/itemProps2.xml><?xml version="1.0" encoding="utf-8"?>
<ds:datastoreItem xmlns:ds="http://schemas.openxmlformats.org/officeDocument/2006/customXml" ds:itemID="{B5A16D27-B4CF-43A1-AC13-67B9D6D0EB06}"/>
</file>

<file path=customXml/itemProps3.xml><?xml version="1.0" encoding="utf-8"?>
<ds:datastoreItem xmlns:ds="http://schemas.openxmlformats.org/officeDocument/2006/customXml" ds:itemID="{B3A42472-DB76-4B8D-867D-1AC9194BA1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2062</TotalTime>
  <Words>3325</Words>
  <Application>Microsoft Office PowerPoint</Application>
  <PresentationFormat>Custom</PresentationFormat>
  <Paragraphs>483</Paragraphs>
  <Slides>25</Slides>
  <Notes>24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Master</vt:lpstr>
      <vt:lpstr>Exceptions</vt:lpstr>
      <vt:lpstr>PowerPoint Presentation</vt:lpstr>
      <vt:lpstr>Simple example of exception being thrown</vt:lpstr>
      <vt:lpstr>PowerPoint Presentation</vt:lpstr>
      <vt:lpstr>PowerPoint Presentation</vt:lpstr>
      <vt:lpstr>Exceptions bubble up the call stack</vt:lpstr>
      <vt:lpstr>Example of Exception bubbling up</vt:lpstr>
      <vt:lpstr>try/catch/finally syntax </vt:lpstr>
      <vt:lpstr>Java: Multiple Exceptions example</vt:lpstr>
      <vt:lpstr>C#: Multiple Exceptions example</vt:lpstr>
      <vt:lpstr>PowerPoint Presentation</vt:lpstr>
      <vt:lpstr>Java: Method throwing checked exceptions</vt:lpstr>
      <vt:lpstr>Java SE 7: Try-with-Resource</vt:lpstr>
      <vt:lpstr>C# "using" statement</vt:lpstr>
      <vt:lpstr>Best Practice Guidance</vt:lpstr>
      <vt:lpstr>PowerPoint Presentation</vt:lpstr>
      <vt:lpstr>Hands-On Labs</vt:lpstr>
      <vt:lpstr>Understanding Execution Flow – 1</vt:lpstr>
      <vt:lpstr>Understanding Execution Flow – 2</vt:lpstr>
      <vt:lpstr>Understanding Execution Flow – 3</vt:lpstr>
      <vt:lpstr>Throwing Exceptions</vt:lpstr>
      <vt:lpstr>Finally clause – revisited</vt:lpstr>
      <vt:lpstr>Java: try-with-resources –another example</vt:lpstr>
      <vt:lpstr>Suppressed Exceptions</vt:lpstr>
      <vt:lpstr>THANK YOU</vt:lpstr>
    </vt:vector>
  </TitlesOfParts>
  <Manager/>
  <Company>QA Ltd</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User</cp:lastModifiedBy>
  <cp:revision>197</cp:revision>
  <cp:lastPrinted>2019-07-03T09:46:41Z</cp:lastPrinted>
  <dcterms:created xsi:type="dcterms:W3CDTF">2019-09-05T08:17:12Z</dcterms:created>
  <dcterms:modified xsi:type="dcterms:W3CDTF">2020-05-26T10:43:59Z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0x010100F0967B7CEE8D417F966757887D9466FB00BF827E6A33EABC489C0FABBC440ED818</vt:lpwstr>
  </property>
  <property fmtid="{D5CDD505-2E9C-101B-9397-08002B2CF9AE}" pid="3" name="BookType">
    <vt:lpwstr>7</vt:lpwstr>
  </property>
</Properties>
</file>