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5"/>
  </p:notesMasterIdLst>
  <p:handoutMasterIdLst>
    <p:handoutMasterId r:id="rId36"/>
  </p:handoutMasterIdLst>
  <p:sldIdLst>
    <p:sldId id="776" r:id="rId5"/>
    <p:sldId id="788" r:id="rId6"/>
    <p:sldId id="797" r:id="rId7"/>
    <p:sldId id="798" r:id="rId8"/>
    <p:sldId id="799" r:id="rId9"/>
    <p:sldId id="800" r:id="rId10"/>
    <p:sldId id="801" r:id="rId11"/>
    <p:sldId id="802" r:id="rId12"/>
    <p:sldId id="803" r:id="rId13"/>
    <p:sldId id="804" r:id="rId14"/>
    <p:sldId id="805" r:id="rId15"/>
    <p:sldId id="806" r:id="rId16"/>
    <p:sldId id="807" r:id="rId17"/>
    <p:sldId id="808" r:id="rId18"/>
    <p:sldId id="809" r:id="rId19"/>
    <p:sldId id="810" r:id="rId20"/>
    <p:sldId id="811" r:id="rId21"/>
    <p:sldId id="820" r:id="rId22"/>
    <p:sldId id="821" r:id="rId23"/>
    <p:sldId id="822" r:id="rId24"/>
    <p:sldId id="824" r:id="rId25"/>
    <p:sldId id="823" r:id="rId26"/>
    <p:sldId id="750" r:id="rId27"/>
    <p:sldId id="825" r:id="rId28"/>
    <p:sldId id="826" r:id="rId29"/>
    <p:sldId id="827" r:id="rId30"/>
    <p:sldId id="828" r:id="rId31"/>
    <p:sldId id="829" r:id="rId32"/>
    <p:sldId id="830" r:id="rId33"/>
    <p:sldId id="831" r:id="rId34"/>
  </p:sldIdLst>
  <p:sldSz cx="12192000" cy="6858000"/>
  <p:notesSz cx="6645275" cy="9775825"/>
  <p:custDataLst>
    <p:tags r:id="rId3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slide" id="{DE8BF54A-1323-4403-83F8-D7B5510C9D53}">
          <p14:sldIdLst>
            <p14:sldId id="776"/>
            <p14:sldId id="788"/>
            <p14:sldId id="797"/>
            <p14:sldId id="798"/>
            <p14:sldId id="799"/>
            <p14:sldId id="800"/>
            <p14:sldId id="801"/>
            <p14:sldId id="802"/>
            <p14:sldId id="803"/>
            <p14:sldId id="804"/>
            <p14:sldId id="805"/>
            <p14:sldId id="806"/>
            <p14:sldId id="807"/>
            <p14:sldId id="808"/>
            <p14:sldId id="809"/>
            <p14:sldId id="810"/>
            <p14:sldId id="811"/>
            <p14:sldId id="820"/>
            <p14:sldId id="821"/>
            <p14:sldId id="822"/>
            <p14:sldId id="824"/>
            <p14:sldId id="823"/>
            <p14:sldId id="750"/>
            <p14:sldId id="825"/>
            <p14:sldId id="826"/>
            <p14:sldId id="827"/>
            <p14:sldId id="828"/>
            <p14:sldId id="829"/>
            <p14:sldId id="830"/>
            <p14:sldId id="831"/>
          </p14:sldIdLst>
        </p14:section>
      </p14:sectionLst>
    </p:ext>
    <p:ext uri="{EFAFB233-063F-42B5-8137-9DF3F51BA10A}">
      <p15:sldGuideLst xmlns="" xmlns:p15="http://schemas.microsoft.com/office/powerpoint/2012/main">
        <p15:guide id="1" pos="3840" userDrawn="1">
          <p15:clr>
            <a:srgbClr val="A4A3A4"/>
          </p15:clr>
        </p15:guide>
        <p15:guide id="2" orient="horz" pos="3770" userDrawn="1">
          <p15:clr>
            <a:srgbClr val="A4A3A4"/>
          </p15:clr>
        </p15:guide>
      </p15:sldGuideLst>
    </p:ext>
    <p:ext uri="{2D200454-40CA-4A62-9FC3-DE9A4176ACB9}">
      <p15:notesGuideLst xmlns=""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arrow, Joshua" initials="BJ" lastIdx="30" clrIdx="0">
    <p:extLst>
      <p:ext uri="{19B8F6BF-5375-455C-9EA6-DF929625EA0E}">
        <p15:presenceInfo xmlns="" xmlns:p15="http://schemas.microsoft.com/office/powerpoint/2012/main" userId="S-1-5-21-3476036342-1731177862-1559577602-51474" providerId="AD"/>
      </p:ext>
    </p:extLst>
  </p:cmAuthor>
  <p:cmAuthor id="2" name="Singh, Vaishali" initials="SV" lastIdx="7" clrIdx="1">
    <p:extLst>
      <p:ext uri="{19B8F6BF-5375-455C-9EA6-DF929625EA0E}">
        <p15:presenceInfo xmlns="" xmlns:p15="http://schemas.microsoft.com/office/powerpoint/2012/main" userId="S-1-5-21-3476036342-1731177862-1559577602-1552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050"/>
    <a:srgbClr val="7E007C"/>
    <a:srgbClr val="09EDB8"/>
    <a:srgbClr val="F3622C"/>
    <a:srgbClr val="FDE0D5"/>
    <a:srgbClr val="28CFF9"/>
    <a:srgbClr val="F91258"/>
    <a:srgbClr val="31D3AE"/>
    <a:srgbClr val="F3F3F3"/>
    <a:srgbClr val="F4F4F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568" autoAdjust="0"/>
    <p:restoredTop sz="96395" autoAdjust="0"/>
  </p:normalViewPr>
  <p:slideViewPr>
    <p:cSldViewPr snapToGrid="0" snapToObjects="1" showGuides="1">
      <p:cViewPr varScale="1">
        <p:scale>
          <a:sx n="66" d="100"/>
          <a:sy n="66" d="100"/>
        </p:scale>
        <p:origin x="-916" y="-76"/>
      </p:cViewPr>
      <p:guideLst>
        <p:guide orient="horz" pos="377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83" d="100"/>
          <a:sy n="83" d="100"/>
        </p:scale>
        <p:origin x="3990"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ags" Target="tags/tag1.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2879725" cy="49053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763964" y="1"/>
            <a:ext cx="2879725" cy="490538"/>
          </a:xfrm>
          <a:prstGeom prst="rect">
            <a:avLst/>
          </a:prstGeom>
        </p:spPr>
        <p:txBody>
          <a:bodyPr vert="horz" lIns="91440" tIns="45720" rIns="91440" bIns="45720" rtlCol="0"/>
          <a:lstStyle>
            <a:lvl1pPr algn="r">
              <a:defRPr sz="1200"/>
            </a:lvl1pPr>
          </a:lstStyle>
          <a:p>
            <a:fld id="{86D088FE-3E68-47FE-8BA4-634CD34BABBC}" type="datetimeFigureOut">
              <a:rPr lang="en-GB" smtClean="0"/>
              <a:t>27/05/2020</a:t>
            </a:fld>
            <a:endParaRPr lang="en-GB"/>
          </a:p>
        </p:txBody>
      </p:sp>
      <p:sp>
        <p:nvSpPr>
          <p:cNvPr id="4" name="Footer Placeholder 3"/>
          <p:cNvSpPr>
            <a:spLocks noGrp="1"/>
          </p:cNvSpPr>
          <p:nvPr>
            <p:ph type="ftr" sz="quarter" idx="2"/>
          </p:nvPr>
        </p:nvSpPr>
        <p:spPr>
          <a:xfrm>
            <a:off x="1" y="9285289"/>
            <a:ext cx="2879725" cy="490536"/>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763964" y="9285289"/>
            <a:ext cx="2879725" cy="490536"/>
          </a:xfrm>
          <a:prstGeom prst="rect">
            <a:avLst/>
          </a:prstGeom>
        </p:spPr>
        <p:txBody>
          <a:bodyPr vert="horz" lIns="91440" tIns="45720" rIns="91440" bIns="45720" rtlCol="0" anchor="b"/>
          <a:lstStyle>
            <a:lvl1pPr algn="r">
              <a:defRPr sz="1200"/>
            </a:lvl1pPr>
          </a:lstStyle>
          <a:p>
            <a:fld id="{29B31C5D-0DE0-4486-9782-41885BE58160}" type="slidenum">
              <a:rPr lang="en-GB" smtClean="0"/>
              <a:t>‹#›</a:t>
            </a:fld>
            <a:endParaRPr lang="en-GB"/>
          </a:p>
        </p:txBody>
      </p:sp>
    </p:spTree>
    <p:extLst>
      <p:ext uri="{BB962C8B-B14F-4D97-AF65-F5344CB8AC3E}">
        <p14:creationId xmlns:p14="http://schemas.microsoft.com/office/powerpoint/2010/main" val="299308254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879619" cy="490489"/>
          </a:xfrm>
          <a:prstGeom prst="rect">
            <a:avLst/>
          </a:prstGeom>
        </p:spPr>
        <p:txBody>
          <a:bodyPr vert="horz" lIns="91440" tIns="45720" rIns="91440" bIns="45720" rtlCol="0"/>
          <a:lstStyle>
            <a:lvl1pPr algn="l">
              <a:defRPr sz="1200">
                <a:latin typeface="Montserrat" panose="00000500000000000000" pitchFamily="2" charset="0"/>
              </a:defRPr>
            </a:lvl1pPr>
          </a:lstStyle>
          <a:p>
            <a:endParaRPr lang="en-GB" dirty="0"/>
          </a:p>
        </p:txBody>
      </p:sp>
      <p:sp>
        <p:nvSpPr>
          <p:cNvPr id="3" name="Date Placeholder 2"/>
          <p:cNvSpPr>
            <a:spLocks noGrp="1"/>
          </p:cNvSpPr>
          <p:nvPr>
            <p:ph type="dt" idx="1"/>
          </p:nvPr>
        </p:nvSpPr>
        <p:spPr>
          <a:xfrm>
            <a:off x="3764119" y="0"/>
            <a:ext cx="2879619" cy="490489"/>
          </a:xfrm>
          <a:prstGeom prst="rect">
            <a:avLst/>
          </a:prstGeom>
        </p:spPr>
        <p:txBody>
          <a:bodyPr vert="horz" lIns="91440" tIns="45720" rIns="91440" bIns="45720" rtlCol="0"/>
          <a:lstStyle>
            <a:lvl1pPr algn="r">
              <a:defRPr sz="1200">
                <a:latin typeface="Montserrat" panose="00000500000000000000" pitchFamily="2" charset="0"/>
              </a:defRPr>
            </a:lvl1pPr>
          </a:lstStyle>
          <a:p>
            <a:fld id="{1D6B66C6-1E92-0F4E-A300-9D4ED1F0C23F}" type="datetimeFigureOut">
              <a:rPr lang="en-GB" smtClean="0"/>
              <a:pPr/>
              <a:t>27/05/2020</a:t>
            </a:fld>
            <a:endParaRPr lang="en-GB"/>
          </a:p>
        </p:txBody>
      </p:sp>
      <p:sp>
        <p:nvSpPr>
          <p:cNvPr id="4" name="Slide Image Placeholder 3"/>
          <p:cNvSpPr>
            <a:spLocks noGrp="1" noRot="1" noChangeAspect="1"/>
          </p:cNvSpPr>
          <p:nvPr>
            <p:ph type="sldImg" idx="2"/>
          </p:nvPr>
        </p:nvSpPr>
        <p:spPr>
          <a:xfrm>
            <a:off x="388938" y="1220788"/>
            <a:ext cx="5867400" cy="3300412"/>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64528" y="4704617"/>
            <a:ext cx="5316220" cy="3849231"/>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Footer Placeholder 5"/>
          <p:cNvSpPr>
            <a:spLocks noGrp="1"/>
          </p:cNvSpPr>
          <p:nvPr>
            <p:ph type="ftr" sz="quarter" idx="4"/>
          </p:nvPr>
        </p:nvSpPr>
        <p:spPr>
          <a:xfrm>
            <a:off x="1" y="9285339"/>
            <a:ext cx="2879619" cy="490488"/>
          </a:xfrm>
          <a:prstGeom prst="rect">
            <a:avLst/>
          </a:prstGeom>
        </p:spPr>
        <p:txBody>
          <a:bodyPr vert="horz" lIns="91440" tIns="45720" rIns="91440" bIns="45720" rtlCol="0" anchor="b"/>
          <a:lstStyle>
            <a:lvl1pPr algn="l">
              <a:defRPr sz="1200">
                <a:latin typeface="Montserrat" panose="00000500000000000000" pitchFamily="2" charset="0"/>
              </a:defRPr>
            </a:lvl1pPr>
          </a:lstStyle>
          <a:p>
            <a:endParaRPr lang="en-GB"/>
          </a:p>
        </p:txBody>
      </p:sp>
      <p:sp>
        <p:nvSpPr>
          <p:cNvPr id="7" name="Slide Number Placeholder 6"/>
          <p:cNvSpPr>
            <a:spLocks noGrp="1"/>
          </p:cNvSpPr>
          <p:nvPr>
            <p:ph type="sldNum" sz="quarter" idx="5"/>
          </p:nvPr>
        </p:nvSpPr>
        <p:spPr>
          <a:xfrm>
            <a:off x="3764119" y="9285339"/>
            <a:ext cx="2879619" cy="490488"/>
          </a:xfrm>
          <a:prstGeom prst="rect">
            <a:avLst/>
          </a:prstGeom>
        </p:spPr>
        <p:txBody>
          <a:bodyPr vert="horz" lIns="91440" tIns="45720" rIns="91440" bIns="45720" rtlCol="0" anchor="b"/>
          <a:lstStyle>
            <a:lvl1pPr algn="r">
              <a:defRPr sz="1200">
                <a:latin typeface="Montserrat" panose="00000500000000000000" pitchFamily="2" charset="0"/>
              </a:defRPr>
            </a:lvl1pPr>
          </a:lstStyle>
          <a:p>
            <a:fld id="{548901C6-1DA1-FB44-ABEE-06A0FEB7738E}" type="slidenum">
              <a:rPr lang="en-GB" smtClean="0"/>
              <a:pPr/>
              <a:t>‹#›</a:t>
            </a:fld>
            <a:endParaRPr lang="en-GB"/>
          </a:p>
        </p:txBody>
      </p:sp>
    </p:spTree>
    <p:extLst>
      <p:ext uri="{BB962C8B-B14F-4D97-AF65-F5344CB8AC3E}">
        <p14:creationId xmlns:p14="http://schemas.microsoft.com/office/powerpoint/2010/main" val="122767479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ontserrat" panose="00000500000000000000" pitchFamily="2" charset="0"/>
        <a:ea typeface="+mn-ea"/>
        <a:cs typeface="+mn-cs"/>
      </a:defRPr>
    </a:lvl1pPr>
    <a:lvl2pPr marL="457200" algn="l" defTabSz="914400" rtl="0" eaLnBrk="1" latinLnBrk="0" hangingPunct="1">
      <a:defRPr sz="1200" kern="1200">
        <a:solidFill>
          <a:schemeClr val="tx1"/>
        </a:solidFill>
        <a:latin typeface="Montserrat" panose="00000500000000000000" pitchFamily="2" charset="0"/>
        <a:ea typeface="+mn-ea"/>
        <a:cs typeface="+mn-cs"/>
      </a:defRPr>
    </a:lvl2pPr>
    <a:lvl3pPr marL="914400" algn="l" defTabSz="914400" rtl="0" eaLnBrk="1" latinLnBrk="0" hangingPunct="1">
      <a:defRPr sz="1200" kern="1200">
        <a:solidFill>
          <a:schemeClr val="tx1"/>
        </a:solidFill>
        <a:latin typeface="Montserrat" panose="00000500000000000000" pitchFamily="2" charset="0"/>
        <a:ea typeface="+mn-ea"/>
        <a:cs typeface="+mn-cs"/>
      </a:defRPr>
    </a:lvl3pPr>
    <a:lvl4pPr marL="1371600" algn="l" defTabSz="914400" rtl="0" eaLnBrk="1" latinLnBrk="0" hangingPunct="1">
      <a:defRPr sz="1200" kern="1200">
        <a:solidFill>
          <a:schemeClr val="tx1"/>
        </a:solidFill>
        <a:latin typeface="Montserrat" panose="00000500000000000000" pitchFamily="2" charset="0"/>
        <a:ea typeface="+mn-ea"/>
        <a:cs typeface="+mn-cs"/>
      </a:defRPr>
    </a:lvl4pPr>
    <a:lvl5pPr marL="1828800" algn="l" defTabSz="914400" rtl="0" eaLnBrk="1" latinLnBrk="0" hangingPunct="1">
      <a:defRPr sz="1200" kern="1200">
        <a:solidFill>
          <a:schemeClr val="tx1"/>
        </a:solidFill>
        <a:latin typeface="Montserrat" panose="00000500000000000000" pitchFamily="2"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48901C6-1DA1-FB44-ABEE-06A0FEB7738E}" type="slidenum">
              <a:rPr lang="en-GB" smtClean="0"/>
              <a:pPr/>
              <a:t>1</a:t>
            </a:fld>
            <a:endParaRPr lang="en-GB"/>
          </a:p>
        </p:txBody>
      </p:sp>
    </p:spTree>
    <p:extLst>
      <p:ext uri="{BB962C8B-B14F-4D97-AF65-F5344CB8AC3E}">
        <p14:creationId xmlns:p14="http://schemas.microsoft.com/office/powerpoint/2010/main" val="1106495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this case the </a:t>
            </a:r>
            <a:r>
              <a:rPr lang="en-GB" dirty="0" err="1" smtClean="0"/>
              <a:t>getArea</a:t>
            </a:r>
            <a:r>
              <a:rPr lang="en-GB" baseline="0" dirty="0" smtClean="0"/>
              <a:t>() method of Rectangle is hiding the </a:t>
            </a:r>
            <a:r>
              <a:rPr lang="en-GB" baseline="0" dirty="0" err="1" smtClean="0"/>
              <a:t>getArea</a:t>
            </a:r>
            <a:r>
              <a:rPr lang="en-GB" baseline="0" dirty="0" smtClean="0"/>
              <a:t>() method of the base class.</a:t>
            </a:r>
          </a:p>
          <a:p>
            <a:r>
              <a:rPr lang="en-GB" baseline="0" dirty="0" smtClean="0"/>
              <a:t>Therefore when you refer to the Rectangle instance as Shape, it will know it as a Shape and will subsequently call the </a:t>
            </a:r>
            <a:r>
              <a:rPr lang="en-GB" baseline="0" dirty="0" err="1" smtClean="0"/>
              <a:t>getArea</a:t>
            </a:r>
            <a:r>
              <a:rPr lang="en-GB" baseline="0" dirty="0" smtClean="0"/>
              <a:t>() method of the Shape.</a:t>
            </a:r>
          </a:p>
          <a:p>
            <a:r>
              <a:rPr lang="en-GB" baseline="0" dirty="0" smtClean="0"/>
              <a:t>This is clearly a substantial difference between C# and Java.</a:t>
            </a:r>
            <a:endParaRPr lang="en-GB" dirty="0"/>
          </a:p>
        </p:txBody>
      </p:sp>
      <p:sp>
        <p:nvSpPr>
          <p:cNvPr id="4" name="Slide Number Placeholder 3"/>
          <p:cNvSpPr>
            <a:spLocks noGrp="1"/>
          </p:cNvSpPr>
          <p:nvPr>
            <p:ph type="sldNum" sz="quarter" idx="10"/>
          </p:nvPr>
        </p:nvSpPr>
        <p:spPr/>
        <p:txBody>
          <a:bodyPr/>
          <a:lstStyle/>
          <a:p>
            <a:fld id="{548901C6-1DA1-FB44-ABEE-06A0FEB7738E}" type="slidenum">
              <a:rPr lang="en-GB" smtClean="0"/>
              <a:pPr/>
              <a:t>10</a:t>
            </a:fld>
            <a:endParaRPr lang="en-GB"/>
          </a:p>
        </p:txBody>
      </p:sp>
    </p:spTree>
    <p:extLst>
      <p:ext uri="{BB962C8B-B14F-4D97-AF65-F5344CB8AC3E}">
        <p14:creationId xmlns:p14="http://schemas.microsoft.com/office/powerpoint/2010/main" val="19052304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5"/>
          <p:cNvSpPr>
            <a:spLocks noGrp="1" noRot="1" noChangeAspect="1" noChangeArrowheads="1" noTextEdit="1"/>
          </p:cNvSpPr>
          <p:nvPr>
            <p:ph type="sldImg"/>
          </p:nvPr>
        </p:nvSpPr>
        <p:spPr>
          <a:ln/>
        </p:spPr>
      </p:sp>
      <p:sp>
        <p:nvSpPr>
          <p:cNvPr id="52228" name="Rectangle 6"/>
          <p:cNvSpPr>
            <a:spLocks noGrp="1" noChangeArrowheads="1"/>
          </p:cNvSpPr>
          <p:nvPr>
            <p:ph type="body" idx="1"/>
          </p:nvPr>
        </p:nvSpPr>
        <p:spPr>
          <a:noFill/>
          <a:ln/>
        </p:spPr>
        <p:txBody>
          <a:bodyPr/>
          <a:lstStyle/>
          <a:p>
            <a:r>
              <a:rPr lang="en-GB" dirty="0" smtClean="0"/>
              <a:t>A derived class inherits all of the instance methods of its base class. However, a derived class can modify the behaviour of a method in a base class by overriding it. This means that the derived class defines a method with exactly the same signature and return type as one in a base class (not necessarily its immediate base class). Note that it is up to you as the programmer to ensure that the method in the derived class has the same semantics as the one it is overriding.</a:t>
            </a:r>
          </a:p>
          <a:p>
            <a:r>
              <a:rPr lang="en-GB" dirty="0" smtClean="0"/>
              <a:t>In Java, a class does not need to explicitly allow a method to be overridden through the use of any special keyword. </a:t>
            </a:r>
          </a:p>
          <a:p>
            <a:r>
              <a:rPr lang="en-GB" dirty="0" smtClean="0"/>
              <a:t>Any method</a:t>
            </a:r>
            <a:r>
              <a:rPr lang="en-GB" baseline="0" dirty="0" smtClean="0"/>
              <a:t> with an identical signature in a derived class is an override.</a:t>
            </a:r>
            <a:endParaRPr lang="en-GB" dirty="0" smtClean="0"/>
          </a:p>
        </p:txBody>
      </p:sp>
      <p:sp>
        <p:nvSpPr>
          <p:cNvPr id="2" name="Slide Number Placeholder 1"/>
          <p:cNvSpPr>
            <a:spLocks noGrp="1"/>
          </p:cNvSpPr>
          <p:nvPr>
            <p:ph type="sldNum" sz="quarter" idx="10"/>
          </p:nvPr>
        </p:nvSpPr>
        <p:spPr/>
        <p:txBody>
          <a:bodyPr/>
          <a:lstStyle/>
          <a:p>
            <a:fld id="{548901C6-1DA1-FB44-ABEE-06A0FEB7738E}" type="slidenum">
              <a:rPr lang="en-GB" smtClean="0"/>
              <a:pPr/>
              <a:t>11</a:t>
            </a:fld>
            <a:endParaRPr lang="en-GB"/>
          </a:p>
        </p:txBody>
      </p:sp>
    </p:spTree>
    <p:extLst>
      <p:ext uri="{BB962C8B-B14F-4D97-AF65-F5344CB8AC3E}">
        <p14:creationId xmlns:p14="http://schemas.microsoft.com/office/powerpoint/2010/main" val="460533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this case the </a:t>
            </a:r>
            <a:r>
              <a:rPr lang="en-GB" dirty="0" err="1" smtClean="0"/>
              <a:t>getArea</a:t>
            </a:r>
            <a:r>
              <a:rPr lang="en-GB" baseline="0" dirty="0" smtClean="0"/>
              <a:t>() method of Rectangle is overriding the </a:t>
            </a:r>
            <a:r>
              <a:rPr lang="en-GB" baseline="0" dirty="0" err="1" smtClean="0"/>
              <a:t>getArea</a:t>
            </a:r>
            <a:r>
              <a:rPr lang="en-GB" baseline="0" dirty="0" smtClean="0"/>
              <a:t>() method of the base class.</a:t>
            </a:r>
          </a:p>
          <a:p>
            <a:r>
              <a:rPr lang="en-GB" baseline="0" dirty="0" smtClean="0"/>
              <a:t>Therefore when you refer to the Rectangle instance as Shape, it will know it as a Rectangle and will subsequently call the </a:t>
            </a:r>
            <a:r>
              <a:rPr lang="en-GB" baseline="0" dirty="0" err="1" smtClean="0"/>
              <a:t>getArea</a:t>
            </a:r>
            <a:r>
              <a:rPr lang="en-GB" baseline="0" dirty="0" smtClean="0"/>
              <a:t>() method of the Rectangle.</a:t>
            </a:r>
          </a:p>
          <a:p>
            <a:r>
              <a:rPr lang="en-GB" baseline="0" dirty="0" smtClean="0"/>
              <a:t>Please note the base class </a:t>
            </a:r>
            <a:r>
              <a:rPr lang="en-GB" baseline="0" dirty="0" err="1" smtClean="0"/>
              <a:t>getArea</a:t>
            </a:r>
            <a:r>
              <a:rPr lang="en-GB" baseline="0" dirty="0" smtClean="0"/>
              <a:t>() method must be declared as virtual (</a:t>
            </a:r>
            <a:r>
              <a:rPr lang="en-GB" baseline="0" dirty="0" err="1" smtClean="0"/>
              <a:t>overridable</a:t>
            </a:r>
            <a:r>
              <a:rPr lang="en-GB" baseline="0" dirty="0" smtClean="0"/>
              <a:t>).</a:t>
            </a:r>
            <a:endParaRPr lang="en-GB" dirty="0"/>
          </a:p>
        </p:txBody>
      </p:sp>
      <p:sp>
        <p:nvSpPr>
          <p:cNvPr id="4" name="Slide Number Placeholder 3"/>
          <p:cNvSpPr>
            <a:spLocks noGrp="1"/>
          </p:cNvSpPr>
          <p:nvPr>
            <p:ph type="sldNum" sz="quarter" idx="10"/>
          </p:nvPr>
        </p:nvSpPr>
        <p:spPr/>
        <p:txBody>
          <a:bodyPr/>
          <a:lstStyle/>
          <a:p>
            <a:fld id="{548901C6-1DA1-FB44-ABEE-06A0FEB7738E}" type="slidenum">
              <a:rPr lang="en-GB" smtClean="0"/>
              <a:pPr/>
              <a:t>12</a:t>
            </a:fld>
            <a:endParaRPr lang="en-GB"/>
          </a:p>
        </p:txBody>
      </p:sp>
    </p:spTree>
    <p:extLst>
      <p:ext uri="{BB962C8B-B14F-4D97-AF65-F5344CB8AC3E}">
        <p14:creationId xmlns:p14="http://schemas.microsoft.com/office/powerpoint/2010/main" val="25415246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a:xfrm>
            <a:off x="600075" y="4783138"/>
            <a:ext cx="5627688" cy="4255011"/>
          </a:xfrm>
          <a:noFill/>
          <a:ln/>
        </p:spPr>
        <p:txBody>
          <a:bodyPr>
            <a:spAutoFit/>
          </a:bodyPr>
          <a:lstStyle/>
          <a:p>
            <a:pPr>
              <a:spcBef>
                <a:spcPts val="300"/>
              </a:spcBef>
            </a:pPr>
            <a:endParaRPr lang="en-GB" dirty="0" smtClean="0"/>
          </a:p>
        </p:txBody>
      </p:sp>
      <p:sp>
        <p:nvSpPr>
          <p:cNvPr id="2" name="Slide Number Placeholder 1"/>
          <p:cNvSpPr>
            <a:spLocks noGrp="1"/>
          </p:cNvSpPr>
          <p:nvPr>
            <p:ph type="sldNum" sz="quarter" idx="10"/>
          </p:nvPr>
        </p:nvSpPr>
        <p:spPr/>
        <p:txBody>
          <a:bodyPr/>
          <a:lstStyle/>
          <a:p>
            <a:fld id="{548901C6-1DA1-FB44-ABEE-06A0FEB7738E}" type="slidenum">
              <a:rPr lang="en-GB" smtClean="0"/>
              <a:pPr/>
              <a:t>13</a:t>
            </a:fld>
            <a:endParaRPr lang="en-GB"/>
          </a:p>
        </p:txBody>
      </p:sp>
    </p:spTree>
    <p:extLst>
      <p:ext uri="{BB962C8B-B14F-4D97-AF65-F5344CB8AC3E}">
        <p14:creationId xmlns:p14="http://schemas.microsoft.com/office/powerpoint/2010/main" val="21536111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a:xfrm>
            <a:off x="600075" y="4783138"/>
            <a:ext cx="5627688" cy="4255011"/>
          </a:xfrm>
          <a:noFill/>
          <a:ln/>
        </p:spPr>
        <p:txBody>
          <a:bodyPr>
            <a:spAutoFit/>
          </a:bodyPr>
          <a:lstStyle/>
          <a:p>
            <a:pPr>
              <a:spcBef>
                <a:spcPts val="300"/>
              </a:spcBef>
            </a:pPr>
            <a:endParaRPr lang="en-GB" dirty="0" smtClean="0"/>
          </a:p>
        </p:txBody>
      </p:sp>
      <p:sp>
        <p:nvSpPr>
          <p:cNvPr id="2" name="Slide Number Placeholder 1"/>
          <p:cNvSpPr>
            <a:spLocks noGrp="1"/>
          </p:cNvSpPr>
          <p:nvPr>
            <p:ph type="sldNum" sz="quarter" idx="10"/>
          </p:nvPr>
        </p:nvSpPr>
        <p:spPr/>
        <p:txBody>
          <a:bodyPr/>
          <a:lstStyle/>
          <a:p>
            <a:fld id="{548901C6-1DA1-FB44-ABEE-06A0FEB7738E}" type="slidenum">
              <a:rPr lang="en-GB" smtClean="0"/>
              <a:pPr/>
              <a:t>14</a:t>
            </a:fld>
            <a:endParaRPr lang="en-GB"/>
          </a:p>
        </p:txBody>
      </p:sp>
    </p:spTree>
    <p:extLst>
      <p:ext uri="{BB962C8B-B14F-4D97-AF65-F5344CB8AC3E}">
        <p14:creationId xmlns:p14="http://schemas.microsoft.com/office/powerpoint/2010/main" val="33833299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sz="1200" kern="1200" dirty="0" smtClean="0">
                <a:solidFill>
                  <a:srgbClr val="000000"/>
                </a:solidFill>
              </a:rPr>
              <a:t>A Student is a Person.</a:t>
            </a:r>
          </a:p>
          <a:p>
            <a:r>
              <a:rPr lang="en-GB" sz="1200" kern="1200" dirty="0" smtClean="0">
                <a:solidFill>
                  <a:srgbClr val="000000"/>
                </a:solidFill>
              </a:rPr>
              <a:t>A</a:t>
            </a:r>
            <a:r>
              <a:rPr lang="en-GB" sz="1200" kern="1200" baseline="0" dirty="0" smtClean="0">
                <a:solidFill>
                  <a:srgbClr val="000000"/>
                </a:solidFill>
              </a:rPr>
              <a:t> Person isn’t a Student.</a:t>
            </a:r>
            <a:endParaRPr lang="en-GB" sz="1200" kern="1200" dirty="0" smtClean="0">
              <a:solidFill>
                <a:srgbClr val="000000"/>
              </a:solidFill>
            </a:endParaRPr>
          </a:p>
          <a:p>
            <a:r>
              <a:rPr lang="en-GB" sz="1200" kern="1200" dirty="0" smtClean="0">
                <a:solidFill>
                  <a:srgbClr val="000000"/>
                </a:solidFill>
              </a:rPr>
              <a:t>Student </a:t>
            </a:r>
            <a:r>
              <a:rPr lang="en-GB" sz="1200" kern="1200" dirty="0" smtClean="0">
                <a:solidFill>
                  <a:srgbClr val="FF0000"/>
                </a:solidFill>
              </a:rPr>
              <a:t>s</a:t>
            </a:r>
            <a:r>
              <a:rPr lang="en-GB" sz="1200" kern="1200" dirty="0" smtClean="0">
                <a:solidFill>
                  <a:srgbClr val="000000"/>
                </a:solidFill>
              </a:rPr>
              <a:t> = (</a:t>
            </a:r>
            <a:r>
              <a:rPr lang="en-GB" sz="1200" kern="1200" dirty="0" smtClean="0">
                <a:solidFill>
                  <a:srgbClr val="FF0000"/>
                </a:solidFill>
              </a:rPr>
              <a:t>Student</a:t>
            </a:r>
            <a:r>
              <a:rPr lang="en-GB" sz="1200" kern="1200" dirty="0" smtClean="0">
                <a:solidFill>
                  <a:srgbClr val="000000"/>
                </a:solidFill>
              </a:rPr>
              <a:t>)p;  is a line of code that takes a Person reference ‘p’ and clones it into a MORE USABLE</a:t>
            </a:r>
            <a:r>
              <a:rPr lang="en-GB" sz="1200" kern="1200" baseline="0" dirty="0" smtClean="0">
                <a:solidFill>
                  <a:srgbClr val="000000"/>
                </a:solidFill>
              </a:rPr>
              <a:t> Student reference ‘s’.</a:t>
            </a:r>
            <a:br>
              <a:rPr lang="en-GB" sz="1200" kern="1200" baseline="0" dirty="0" smtClean="0">
                <a:solidFill>
                  <a:srgbClr val="000000"/>
                </a:solidFill>
              </a:rPr>
            </a:br>
            <a:r>
              <a:rPr lang="en-GB" sz="1200" kern="1200" baseline="0" dirty="0" err="1" smtClean="0">
                <a:solidFill>
                  <a:srgbClr val="000000"/>
                </a:solidFill>
              </a:rPr>
              <a:t>p.getSubject</a:t>
            </a:r>
            <a:r>
              <a:rPr lang="en-GB" sz="1200" kern="1200" baseline="0" dirty="0" smtClean="0">
                <a:solidFill>
                  <a:srgbClr val="000000"/>
                </a:solidFill>
              </a:rPr>
              <a:t>() will never compile (inherently unsafe, some Person’s are just Persons and don’t have a Subject.</a:t>
            </a:r>
          </a:p>
          <a:p>
            <a:r>
              <a:rPr lang="en-GB" sz="1200" kern="1200" baseline="0" dirty="0" err="1" smtClean="0">
                <a:solidFill>
                  <a:srgbClr val="000000"/>
                </a:solidFill>
              </a:rPr>
              <a:t>s.getSubject</a:t>
            </a:r>
            <a:r>
              <a:rPr lang="en-GB" sz="1200" kern="1200" baseline="0" dirty="0" smtClean="0">
                <a:solidFill>
                  <a:srgbClr val="000000"/>
                </a:solidFill>
              </a:rPr>
              <a:t>() will compile.</a:t>
            </a:r>
            <a:br>
              <a:rPr lang="en-GB" sz="1200" kern="1200" baseline="0" dirty="0" smtClean="0">
                <a:solidFill>
                  <a:srgbClr val="000000"/>
                </a:solidFill>
              </a:rPr>
            </a:br>
            <a:r>
              <a:rPr lang="en-GB" sz="1200" kern="1200" baseline="0" dirty="0" smtClean="0">
                <a:solidFill>
                  <a:srgbClr val="000000"/>
                </a:solidFill>
              </a:rPr>
              <a:t>But what if at runtime ‘p’ is found to be pointing to a normal Person and not a ‘Student’ Person, the runtime cannot allow you to have a Student reference pointing at a non-Student object because when you use that reference on the next statement you might refer to behaviour that the Person just does not have, i.e. no code found to execute at runtime a </a:t>
            </a:r>
            <a:r>
              <a:rPr lang="en-GB" sz="1200" kern="1200" baseline="0" dirty="0" err="1" smtClean="0">
                <a:solidFill>
                  <a:srgbClr val="000000"/>
                </a:solidFill>
              </a:rPr>
              <a:t>NoSuchMethodException</a:t>
            </a:r>
            <a:r>
              <a:rPr lang="en-GB" sz="1200" kern="1200" baseline="0" dirty="0" smtClean="0">
                <a:solidFill>
                  <a:srgbClr val="000000"/>
                </a:solidFill>
              </a:rPr>
              <a:t>!</a:t>
            </a:r>
          </a:p>
          <a:p>
            <a:endParaRPr lang="en-GB" sz="1200" kern="1200" baseline="0" dirty="0" smtClean="0">
              <a:solidFill>
                <a:srgbClr val="000000"/>
              </a:solidFill>
              <a:latin typeface="Lucida Console" pitchFamily="49" charset="0"/>
              <a:ea typeface="+mn-ea"/>
              <a:cs typeface="Arial" pitchFamily="34" charset="0"/>
            </a:endParaRPr>
          </a:p>
          <a:p>
            <a:r>
              <a:rPr lang="en-GB" sz="1200" kern="1200" baseline="0" dirty="0" smtClean="0">
                <a:solidFill>
                  <a:srgbClr val="000000"/>
                </a:solidFill>
              </a:rPr>
              <a:t>Disastrous, so the runtime would throw a </a:t>
            </a:r>
            <a:r>
              <a:rPr lang="en-GB" sz="1200" kern="1200" baseline="0" dirty="0" err="1" smtClean="0">
                <a:solidFill>
                  <a:srgbClr val="000000"/>
                </a:solidFill>
              </a:rPr>
              <a:t>ClassCastException</a:t>
            </a:r>
            <a:r>
              <a:rPr lang="en-GB" sz="1200" kern="1200" baseline="0" dirty="0" smtClean="0">
                <a:solidFill>
                  <a:srgbClr val="000000"/>
                </a:solidFill>
              </a:rPr>
              <a:t> before you got that far... read on.</a:t>
            </a:r>
            <a:endParaRPr lang="en-GB" dirty="0"/>
          </a:p>
        </p:txBody>
      </p:sp>
      <p:sp>
        <p:nvSpPr>
          <p:cNvPr id="4" name="Slide Number Placeholder 3"/>
          <p:cNvSpPr>
            <a:spLocks noGrp="1"/>
          </p:cNvSpPr>
          <p:nvPr>
            <p:ph type="sldNum" sz="quarter" idx="10"/>
          </p:nvPr>
        </p:nvSpPr>
        <p:spPr/>
        <p:txBody>
          <a:bodyPr/>
          <a:lstStyle/>
          <a:p>
            <a:fld id="{548901C6-1DA1-FB44-ABEE-06A0FEB7738E}" type="slidenum">
              <a:rPr lang="en-GB" smtClean="0"/>
              <a:pPr/>
              <a:t>15</a:t>
            </a:fld>
            <a:endParaRPr lang="en-GB"/>
          </a:p>
        </p:txBody>
      </p:sp>
    </p:spTree>
    <p:extLst>
      <p:ext uri="{BB962C8B-B14F-4D97-AF65-F5344CB8AC3E}">
        <p14:creationId xmlns:p14="http://schemas.microsoft.com/office/powerpoint/2010/main" val="30657995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This skill is needed in the lab for this chapter and will be enhanced upon later.</a:t>
            </a:r>
            <a:endParaRPr lang="en-GB" dirty="0"/>
          </a:p>
        </p:txBody>
      </p:sp>
      <p:sp>
        <p:nvSpPr>
          <p:cNvPr id="4" name="Slide Number Placeholder 3"/>
          <p:cNvSpPr>
            <a:spLocks noGrp="1"/>
          </p:cNvSpPr>
          <p:nvPr>
            <p:ph type="sldNum" sz="quarter" idx="10"/>
          </p:nvPr>
        </p:nvSpPr>
        <p:spPr/>
        <p:txBody>
          <a:bodyPr/>
          <a:lstStyle/>
          <a:p>
            <a:fld id="{548901C6-1DA1-FB44-ABEE-06A0FEB7738E}" type="slidenum">
              <a:rPr lang="en-GB" smtClean="0"/>
              <a:pPr/>
              <a:t>16</a:t>
            </a:fld>
            <a:endParaRPr lang="en-GB"/>
          </a:p>
        </p:txBody>
      </p:sp>
    </p:spTree>
    <p:extLst>
      <p:ext uri="{BB962C8B-B14F-4D97-AF65-F5344CB8AC3E}">
        <p14:creationId xmlns:p14="http://schemas.microsoft.com/office/powerpoint/2010/main" val="15460890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This skill is needed in the lab for this chapter and will be enhanced upon later.</a:t>
            </a:r>
            <a:endParaRPr lang="en-GB" dirty="0"/>
          </a:p>
        </p:txBody>
      </p:sp>
      <p:sp>
        <p:nvSpPr>
          <p:cNvPr id="4" name="Slide Number Placeholder 3"/>
          <p:cNvSpPr>
            <a:spLocks noGrp="1"/>
          </p:cNvSpPr>
          <p:nvPr>
            <p:ph type="sldNum" sz="quarter" idx="10"/>
          </p:nvPr>
        </p:nvSpPr>
        <p:spPr/>
        <p:txBody>
          <a:bodyPr/>
          <a:lstStyle/>
          <a:p>
            <a:fld id="{548901C6-1DA1-FB44-ABEE-06A0FEB7738E}" type="slidenum">
              <a:rPr lang="en-GB" smtClean="0"/>
              <a:pPr/>
              <a:t>17</a:t>
            </a:fld>
            <a:endParaRPr lang="en-GB"/>
          </a:p>
        </p:txBody>
      </p:sp>
    </p:spTree>
    <p:extLst>
      <p:ext uri="{BB962C8B-B14F-4D97-AF65-F5344CB8AC3E}">
        <p14:creationId xmlns:p14="http://schemas.microsoft.com/office/powerpoint/2010/main" val="32510765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5"/>
          <p:cNvSpPr>
            <a:spLocks noGrp="1" noRot="1" noChangeAspect="1" noChangeArrowheads="1" noTextEdit="1"/>
          </p:cNvSpPr>
          <p:nvPr>
            <p:ph type="sldImg"/>
          </p:nvPr>
        </p:nvSpPr>
        <p:spPr>
          <a:ln/>
        </p:spPr>
      </p:sp>
      <p:sp>
        <p:nvSpPr>
          <p:cNvPr id="55300" name="Rectangle 6"/>
          <p:cNvSpPr>
            <a:spLocks noGrp="1" noChangeArrowheads="1"/>
          </p:cNvSpPr>
          <p:nvPr>
            <p:ph type="body" idx="1"/>
          </p:nvPr>
        </p:nvSpPr>
        <p:spPr>
          <a:noFill/>
          <a:ln/>
        </p:spPr>
        <p:txBody>
          <a:bodyPr/>
          <a:lstStyle/>
          <a:p>
            <a:r>
              <a:rPr lang="en-GB" dirty="0" smtClean="0"/>
              <a:t>In many cases, when you override a method you will either want to access members of the base class or you will want to invoke the base class' code for the method that is being overridden. The most common overriding scenarios are:</a:t>
            </a:r>
          </a:p>
          <a:p>
            <a:pPr marL="619125" lvl="1" indent="-171450">
              <a:buFont typeface="Arial" panose="020B0604020202020204" pitchFamily="34" charset="0"/>
              <a:buChar char="•"/>
            </a:pPr>
            <a:r>
              <a:rPr lang="en-GB" dirty="0" smtClean="0"/>
              <a:t>Replace the overridden method completely</a:t>
            </a:r>
          </a:p>
          <a:p>
            <a:pPr marL="619125" lvl="1" indent="-171450">
              <a:buFont typeface="Arial" panose="020B0604020202020204" pitchFamily="34" charset="0"/>
              <a:buChar char="•"/>
            </a:pPr>
            <a:r>
              <a:rPr lang="en-GB" dirty="0" smtClean="0"/>
              <a:t>Call the base class‘s implementation first, then add a bit extra</a:t>
            </a:r>
          </a:p>
          <a:p>
            <a:pPr marL="619125" lvl="1" indent="-171450">
              <a:buFont typeface="Arial" panose="020B0604020202020204" pitchFamily="34" charset="0"/>
              <a:buChar char="•"/>
            </a:pPr>
            <a:r>
              <a:rPr lang="en-GB" dirty="0" smtClean="0"/>
              <a:t>Perform some of your own code and then call the base class' code</a:t>
            </a:r>
          </a:p>
          <a:p>
            <a:r>
              <a:rPr lang="en-GB" dirty="0" smtClean="0"/>
              <a:t>Whenever you want to specifically access the base class‘s implementation, you can use the ‘super’ reference. Note that this will call the matching method in the base class, or in one of its base classes if it is not overridden in the immediate base.</a:t>
            </a:r>
          </a:p>
          <a:p>
            <a:r>
              <a:rPr lang="en-GB" dirty="0" smtClean="0"/>
              <a:t>Note: if you omit the ‘super’ reference you can end up calling your derived method recursively, which will lead to a blown stack at run-time. You should also note that you cannot call </a:t>
            </a:r>
            <a:r>
              <a:rPr lang="en-GB" dirty="0" err="1" smtClean="0"/>
              <a:t>super.super</a:t>
            </a:r>
            <a:r>
              <a:rPr lang="en-GB" baseline="0" dirty="0" smtClean="0"/>
              <a:t> – just no need for that concept.</a:t>
            </a:r>
            <a:endParaRPr lang="en-GB" dirty="0" smtClean="0"/>
          </a:p>
          <a:p>
            <a:endParaRPr lang="en-GB" dirty="0" smtClean="0"/>
          </a:p>
          <a:p>
            <a:endParaRPr lang="en-GB" dirty="0" smtClean="0"/>
          </a:p>
        </p:txBody>
      </p:sp>
      <p:sp>
        <p:nvSpPr>
          <p:cNvPr id="2" name="Slide Number Placeholder 1"/>
          <p:cNvSpPr>
            <a:spLocks noGrp="1"/>
          </p:cNvSpPr>
          <p:nvPr>
            <p:ph type="sldNum" sz="quarter" idx="10"/>
          </p:nvPr>
        </p:nvSpPr>
        <p:spPr/>
        <p:txBody>
          <a:bodyPr/>
          <a:lstStyle/>
          <a:p>
            <a:fld id="{548901C6-1DA1-FB44-ABEE-06A0FEB7738E}" type="slidenum">
              <a:rPr lang="en-GB" smtClean="0"/>
              <a:pPr/>
              <a:t>18</a:t>
            </a:fld>
            <a:endParaRPr lang="en-GB"/>
          </a:p>
        </p:txBody>
      </p:sp>
    </p:spTree>
    <p:extLst>
      <p:ext uri="{BB962C8B-B14F-4D97-AF65-F5344CB8AC3E}">
        <p14:creationId xmlns:p14="http://schemas.microsoft.com/office/powerpoint/2010/main" val="30924136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0" name="Rectangle 8"/>
          <p:cNvSpPr>
            <a:spLocks noGrp="1" noRot="1" noChangeAspect="1" noChangeArrowheads="1" noTextEdit="1"/>
          </p:cNvSpPr>
          <p:nvPr>
            <p:ph type="sldImg"/>
          </p:nvPr>
        </p:nvSpPr>
        <p:spPr>
          <a:ln/>
        </p:spPr>
      </p:sp>
      <p:sp>
        <p:nvSpPr>
          <p:cNvPr id="60421" name="Rectangle 9"/>
          <p:cNvSpPr>
            <a:spLocks noGrp="1" noChangeArrowheads="1"/>
          </p:cNvSpPr>
          <p:nvPr>
            <p:ph type="body" idx="1"/>
          </p:nvPr>
        </p:nvSpPr>
        <p:spPr>
          <a:noFill/>
          <a:ln/>
        </p:spPr>
        <p:txBody>
          <a:bodyPr/>
          <a:lstStyle/>
          <a:p>
            <a:pPr>
              <a:spcBef>
                <a:spcPts val="0"/>
              </a:spcBef>
            </a:pPr>
            <a:r>
              <a:rPr lang="en-US" dirty="0" smtClean="0"/>
              <a:t>You can ‘seal’ a class to prevent any other classes from deriving from it by using keyword ‘final’. Classes and methods are marked</a:t>
            </a:r>
            <a:r>
              <a:rPr lang="en-US" baseline="0" dirty="0" smtClean="0"/>
              <a:t> thus</a:t>
            </a:r>
            <a:r>
              <a:rPr lang="en-US" dirty="0" smtClean="0"/>
              <a:t> for two primary reasons: security and </a:t>
            </a:r>
            <a:r>
              <a:rPr lang="en-US" dirty="0" err="1" smtClean="0"/>
              <a:t>optimisation</a:t>
            </a:r>
            <a:r>
              <a:rPr lang="en-US" dirty="0" smtClean="0"/>
              <a:t>.</a:t>
            </a:r>
          </a:p>
          <a:p>
            <a:pPr>
              <a:spcBef>
                <a:spcPts val="0"/>
              </a:spcBef>
            </a:pPr>
            <a:r>
              <a:rPr lang="en-US" dirty="0" smtClean="0"/>
              <a:t>If the methods of a class are performing some vital functions, such as identity validation or </a:t>
            </a:r>
            <a:r>
              <a:rPr lang="en-US" dirty="0" err="1" smtClean="0"/>
              <a:t>authorisation</a:t>
            </a:r>
            <a:r>
              <a:rPr lang="en-US" dirty="0" smtClean="0"/>
              <a:t> checking, then it is a good idea to make the class final since you do not want someone creating a derived class and overriding the methods so that they do something naughty.</a:t>
            </a:r>
          </a:p>
          <a:p>
            <a:pPr>
              <a:spcBef>
                <a:spcPts val="0"/>
              </a:spcBef>
            </a:pPr>
            <a:r>
              <a:rPr lang="en-US" dirty="0" smtClean="0"/>
              <a:t>For example, if a </a:t>
            </a:r>
            <a:r>
              <a:rPr lang="en-US" dirty="0" err="1" smtClean="0"/>
              <a:t>validatePassword</a:t>
            </a:r>
            <a:r>
              <a:rPr lang="en-US" dirty="0" smtClean="0"/>
              <a:t>() method belongs to a class called </a:t>
            </a:r>
            <a:r>
              <a:rPr lang="en-US" dirty="0" err="1" smtClean="0"/>
              <a:t>SecurityChecker</a:t>
            </a:r>
            <a:r>
              <a:rPr lang="en-US" dirty="0" smtClean="0"/>
              <a:t>, then you need to guard against someone extending the </a:t>
            </a:r>
            <a:r>
              <a:rPr lang="en-US" dirty="0" err="1" smtClean="0"/>
              <a:t>SecurityChecker</a:t>
            </a:r>
            <a:r>
              <a:rPr lang="en-US" dirty="0" smtClean="0"/>
              <a:t> class. Suppose someone created a derived class called Insecurity, which overrides the </a:t>
            </a:r>
            <a:r>
              <a:rPr lang="en-US" dirty="0" err="1" smtClean="0"/>
              <a:t>validatePassword</a:t>
            </a:r>
            <a:r>
              <a:rPr lang="en-US" dirty="0" smtClean="0"/>
              <a:t>() method so that it always returns true. Now the danger is that through polymorphism, an Insecurity object could be passed into a method which expects a </a:t>
            </a:r>
            <a:r>
              <a:rPr lang="en-US" dirty="0" err="1" smtClean="0"/>
              <a:t>SecurityChecker</a:t>
            </a:r>
            <a:r>
              <a:rPr lang="en-US" dirty="0" smtClean="0"/>
              <a:t>. When the </a:t>
            </a:r>
            <a:r>
              <a:rPr lang="en-US" dirty="0" err="1" smtClean="0"/>
              <a:t>validatePassword</a:t>
            </a:r>
            <a:r>
              <a:rPr lang="en-US" dirty="0" smtClean="0"/>
              <a:t> method is called on that object, the insecure code would be called  in place of the original </a:t>
            </a:r>
            <a:r>
              <a:rPr lang="en-US" dirty="0" err="1" smtClean="0"/>
              <a:t>validatePassword</a:t>
            </a:r>
            <a:r>
              <a:rPr lang="en-US" dirty="0" smtClean="0"/>
              <a:t> code. </a:t>
            </a:r>
          </a:p>
          <a:p>
            <a:pPr>
              <a:spcBef>
                <a:spcPts val="0"/>
              </a:spcBef>
            </a:pPr>
            <a:r>
              <a:rPr lang="en-US" dirty="0" smtClean="0"/>
              <a:t>If a class is declared final the compiler knows that any declared references to objects of this type could not, at run-time, be references to derived classes (because there won't be any derived classes). In order to compile a program using a reference to this final class, the compiler will know about all that class’s base classes. Hence, at compile time, the compiler can determine exactly which method will be called when the reference is used and hence avoid the complexity of determining </a:t>
            </a:r>
            <a:r>
              <a:rPr lang="en-US" dirty="0" err="1" smtClean="0"/>
              <a:t>polymorphically</a:t>
            </a:r>
            <a:r>
              <a:rPr lang="en-US" dirty="0" smtClean="0"/>
              <a:t> which method to call. The simplest case of this is that the invocation of the method can be replaced with the method code itself. This is known as </a:t>
            </a:r>
            <a:r>
              <a:rPr lang="en-US" dirty="0" err="1" smtClean="0"/>
              <a:t>inlining</a:t>
            </a:r>
            <a:r>
              <a:rPr lang="en-US" dirty="0" smtClean="0"/>
              <a:t>.</a:t>
            </a:r>
            <a:endParaRPr lang="en-GB" dirty="0" smtClean="0"/>
          </a:p>
        </p:txBody>
      </p:sp>
      <p:sp>
        <p:nvSpPr>
          <p:cNvPr id="2" name="Slide Number Placeholder 1"/>
          <p:cNvSpPr>
            <a:spLocks noGrp="1"/>
          </p:cNvSpPr>
          <p:nvPr>
            <p:ph type="sldNum" sz="quarter" idx="10"/>
          </p:nvPr>
        </p:nvSpPr>
        <p:spPr/>
        <p:txBody>
          <a:bodyPr/>
          <a:lstStyle/>
          <a:p>
            <a:fld id="{548901C6-1DA1-FB44-ABEE-06A0FEB7738E}" type="slidenum">
              <a:rPr lang="en-GB" smtClean="0"/>
              <a:pPr/>
              <a:t>19</a:t>
            </a:fld>
            <a:endParaRPr lang="en-GB"/>
          </a:p>
        </p:txBody>
      </p:sp>
    </p:spTree>
    <p:extLst>
      <p:ext uri="{BB962C8B-B14F-4D97-AF65-F5344CB8AC3E}">
        <p14:creationId xmlns:p14="http://schemas.microsoft.com/office/powerpoint/2010/main" val="3913541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5"/>
          <p:cNvSpPr>
            <a:spLocks noGrp="1" noRot="1" noChangeAspect="1" noChangeArrowheads="1" noTextEdit="1"/>
          </p:cNvSpPr>
          <p:nvPr>
            <p:ph type="sldImg"/>
          </p:nvPr>
        </p:nvSpPr>
        <p:spPr>
          <a:ln/>
        </p:spPr>
      </p:sp>
      <p:sp>
        <p:nvSpPr>
          <p:cNvPr id="35844" name="Rectangle 6"/>
          <p:cNvSpPr>
            <a:spLocks noGrp="1" noChangeArrowheads="1"/>
          </p:cNvSpPr>
          <p:nvPr>
            <p:ph type="body" idx="1"/>
          </p:nvPr>
        </p:nvSpPr>
        <p:spPr>
          <a:noFill/>
          <a:ln/>
        </p:spPr>
        <p:txBody>
          <a:bodyPr/>
          <a:lstStyle/>
          <a:p>
            <a:r>
              <a:rPr lang="en-GB" dirty="0" smtClean="0"/>
              <a:t>This chapter introduces one of the key concepts of OO programming –</a:t>
            </a:r>
            <a:r>
              <a:rPr lang="en-GB" baseline="0" dirty="0" smtClean="0"/>
              <a:t> polymorphism. But we need to see a few ‘fundamentals’ first  - keep reading.</a:t>
            </a:r>
            <a:r>
              <a:rPr lang="en-GB" dirty="0" smtClean="0"/>
              <a:t> </a:t>
            </a:r>
          </a:p>
          <a:p>
            <a:endParaRPr lang="en-GB" dirty="0" smtClean="0"/>
          </a:p>
        </p:txBody>
      </p:sp>
      <p:sp>
        <p:nvSpPr>
          <p:cNvPr id="2" name="Slide Number Placeholder 1"/>
          <p:cNvSpPr>
            <a:spLocks noGrp="1"/>
          </p:cNvSpPr>
          <p:nvPr>
            <p:ph type="sldNum" sz="quarter" idx="10"/>
          </p:nvPr>
        </p:nvSpPr>
        <p:spPr/>
        <p:txBody>
          <a:bodyPr/>
          <a:lstStyle/>
          <a:p>
            <a:fld id="{548901C6-1DA1-FB44-ABEE-06A0FEB7738E}" type="slidenum">
              <a:rPr lang="en-GB" smtClean="0"/>
              <a:pPr/>
              <a:t>2</a:t>
            </a:fld>
            <a:endParaRPr lang="en-GB"/>
          </a:p>
        </p:txBody>
      </p:sp>
    </p:spTree>
    <p:extLst>
      <p:ext uri="{BB962C8B-B14F-4D97-AF65-F5344CB8AC3E}">
        <p14:creationId xmlns:p14="http://schemas.microsoft.com/office/powerpoint/2010/main" val="21334516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ChangeArrowheads="1" noTextEdit="1"/>
          </p:cNvSpPr>
          <p:nvPr>
            <p:ph type="sldImg"/>
          </p:nvPr>
        </p:nvSpPr>
        <p:spPr>
          <a:ln/>
        </p:spPr>
      </p:sp>
      <p:sp>
        <p:nvSpPr>
          <p:cNvPr id="62467" name="Rectangle 3"/>
          <p:cNvSpPr>
            <a:spLocks noGrp="1" noChangeArrowheads="1"/>
          </p:cNvSpPr>
          <p:nvPr>
            <p:ph type="body" idx="1"/>
          </p:nvPr>
        </p:nvSpPr>
        <p:spPr>
          <a:noFill/>
          <a:ln/>
        </p:spPr>
        <p:txBody>
          <a:bodyPr/>
          <a:lstStyle/>
          <a:p>
            <a:r>
              <a:rPr lang="en-GB" dirty="0" smtClean="0"/>
              <a:t>Only use inheritance to model a genuine "is a kind of" relationship. In other words, don't use inheritance unless all of the inherited methods apply to the derived class. If you can't substitute an object of a derived class for an object of one of its base classes, you do not have a genuine "is a kind of" relationship, so do not try to use inheritance.</a:t>
            </a:r>
          </a:p>
          <a:p>
            <a:r>
              <a:rPr lang="en-GB" dirty="0" smtClean="0"/>
              <a:t>Also, if you do use inheritance, exploit the polymorphic nature of the instance methods in the inheritance hierarchy. For example, if you find that you need to test for the type of object in an inheritance tree, use polymorphism to avoid having to write separate code to handle objects of each class. This will maximise the reusability of your code and make your code easier to maintain in the future.</a:t>
            </a:r>
          </a:p>
          <a:p>
            <a:endParaRPr lang="en-GB" dirty="0" smtClean="0"/>
          </a:p>
          <a:p>
            <a:endParaRPr lang="en-GB" dirty="0" smtClean="0"/>
          </a:p>
          <a:p>
            <a:endParaRPr lang="en-GB" dirty="0" smtClean="0"/>
          </a:p>
          <a:p>
            <a:endParaRPr lang="en-GB" dirty="0" smtClean="0"/>
          </a:p>
          <a:p>
            <a:endParaRPr lang="en-GB" dirty="0" smtClean="0"/>
          </a:p>
        </p:txBody>
      </p:sp>
      <p:sp>
        <p:nvSpPr>
          <p:cNvPr id="2" name="Slide Number Placeholder 1"/>
          <p:cNvSpPr>
            <a:spLocks noGrp="1"/>
          </p:cNvSpPr>
          <p:nvPr>
            <p:ph type="sldNum" sz="quarter" idx="10"/>
          </p:nvPr>
        </p:nvSpPr>
        <p:spPr/>
        <p:txBody>
          <a:bodyPr/>
          <a:lstStyle/>
          <a:p>
            <a:fld id="{548901C6-1DA1-FB44-ABEE-06A0FEB7738E}" type="slidenum">
              <a:rPr lang="en-GB" smtClean="0"/>
              <a:pPr/>
              <a:t>20</a:t>
            </a:fld>
            <a:endParaRPr lang="en-GB"/>
          </a:p>
        </p:txBody>
      </p:sp>
    </p:spTree>
    <p:extLst>
      <p:ext uri="{BB962C8B-B14F-4D97-AF65-F5344CB8AC3E}">
        <p14:creationId xmlns:p14="http://schemas.microsoft.com/office/powerpoint/2010/main" val="1019770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a:ln/>
        </p:spPr>
      </p:sp>
      <p:sp>
        <p:nvSpPr>
          <p:cNvPr id="63491" name="Rectangle 3"/>
          <p:cNvSpPr>
            <a:spLocks noGrp="1" noChangeArrowheads="1"/>
          </p:cNvSpPr>
          <p:nvPr>
            <p:ph type="body" idx="1"/>
          </p:nvPr>
        </p:nvSpPr>
        <p:spPr>
          <a:noFill/>
          <a:ln/>
        </p:spPr>
        <p:txBody>
          <a:bodyPr/>
          <a:lstStyle/>
          <a:p>
            <a:endParaRPr lang="en-GB" dirty="0" smtClean="0"/>
          </a:p>
        </p:txBody>
      </p:sp>
      <p:sp>
        <p:nvSpPr>
          <p:cNvPr id="2" name="Slide Number Placeholder 1"/>
          <p:cNvSpPr>
            <a:spLocks noGrp="1"/>
          </p:cNvSpPr>
          <p:nvPr>
            <p:ph type="sldNum" sz="quarter" idx="10"/>
          </p:nvPr>
        </p:nvSpPr>
        <p:spPr/>
        <p:txBody>
          <a:bodyPr/>
          <a:lstStyle/>
          <a:p>
            <a:fld id="{548901C6-1DA1-FB44-ABEE-06A0FEB7738E}" type="slidenum">
              <a:rPr lang="en-GB" smtClean="0"/>
              <a:pPr/>
              <a:t>21</a:t>
            </a:fld>
            <a:endParaRPr lang="en-GB"/>
          </a:p>
        </p:txBody>
      </p:sp>
    </p:spTree>
    <p:extLst>
      <p:ext uri="{BB962C8B-B14F-4D97-AF65-F5344CB8AC3E}">
        <p14:creationId xmlns:p14="http://schemas.microsoft.com/office/powerpoint/2010/main" val="22800721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a:ln/>
        </p:spPr>
      </p:sp>
      <p:sp>
        <p:nvSpPr>
          <p:cNvPr id="58371" name="Rectangle 3"/>
          <p:cNvSpPr>
            <a:spLocks noGrp="1" noChangeArrowheads="1"/>
          </p:cNvSpPr>
          <p:nvPr>
            <p:ph type="body" idx="1"/>
          </p:nvPr>
        </p:nvSpPr>
        <p:spPr>
          <a:noFill/>
          <a:ln/>
        </p:spPr>
        <p:txBody>
          <a:bodyPr/>
          <a:lstStyle/>
          <a:p>
            <a:endParaRPr lang="en-US" smtClean="0"/>
          </a:p>
        </p:txBody>
      </p:sp>
      <p:sp>
        <p:nvSpPr>
          <p:cNvPr id="2" name="Slide Number Placeholder 1"/>
          <p:cNvSpPr>
            <a:spLocks noGrp="1"/>
          </p:cNvSpPr>
          <p:nvPr>
            <p:ph type="sldNum" sz="quarter" idx="10"/>
          </p:nvPr>
        </p:nvSpPr>
        <p:spPr/>
        <p:txBody>
          <a:bodyPr/>
          <a:lstStyle/>
          <a:p>
            <a:fld id="{548901C6-1DA1-FB44-ABEE-06A0FEB7738E}" type="slidenum">
              <a:rPr lang="en-GB" smtClean="0"/>
              <a:pPr/>
              <a:t>22</a:t>
            </a:fld>
            <a:endParaRPr lang="en-GB"/>
          </a:p>
        </p:txBody>
      </p:sp>
    </p:spTree>
    <p:extLst>
      <p:ext uri="{BB962C8B-B14F-4D97-AF65-F5344CB8AC3E}">
        <p14:creationId xmlns:p14="http://schemas.microsoft.com/office/powerpoint/2010/main" val="12350388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a:buFont typeface="Arial" panose="020B0604020202020204" pitchFamily="34" charset="0"/>
              <a:buNone/>
            </a:pPr>
            <a:endParaRPr lang="en-GB" b="0" dirty="0"/>
          </a:p>
        </p:txBody>
      </p:sp>
      <p:sp>
        <p:nvSpPr>
          <p:cNvPr id="4" name="Slide Number Placeholder 3"/>
          <p:cNvSpPr>
            <a:spLocks noGrp="1"/>
          </p:cNvSpPr>
          <p:nvPr>
            <p:ph type="sldNum" sz="quarter" idx="10"/>
          </p:nvPr>
        </p:nvSpPr>
        <p:spPr/>
        <p:txBody>
          <a:bodyPr/>
          <a:lstStyle/>
          <a:p>
            <a:fld id="{548901C6-1DA1-FB44-ABEE-06A0FEB7738E}" type="slidenum">
              <a:rPr lang="en-GB" smtClean="0"/>
              <a:t>23</a:t>
            </a:fld>
            <a:endParaRPr lang="en-GB"/>
          </a:p>
        </p:txBody>
      </p:sp>
    </p:spTree>
    <p:extLst>
      <p:ext uri="{BB962C8B-B14F-4D97-AF65-F5344CB8AC3E}">
        <p14:creationId xmlns:p14="http://schemas.microsoft.com/office/powerpoint/2010/main" val="210808317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a:ln/>
        </p:spPr>
      </p:sp>
      <p:sp>
        <p:nvSpPr>
          <p:cNvPr id="54275" name="Rectangle 3"/>
          <p:cNvSpPr>
            <a:spLocks noGrp="1" noChangeArrowheads="1"/>
          </p:cNvSpPr>
          <p:nvPr>
            <p:ph type="body" idx="1"/>
          </p:nvPr>
        </p:nvSpPr>
        <p:spPr>
          <a:noFill/>
          <a:ln/>
        </p:spPr>
        <p:txBody>
          <a:bodyPr/>
          <a:lstStyle/>
          <a:p>
            <a:r>
              <a:rPr lang="en-GB" dirty="0" smtClean="0"/>
              <a:t>While we're on the subject of visibility, it's worth reintroducing the protected modifier. When you declare a method  with the protected modifier, you are stating that it is only accessible to the declaring class, and any class that is derived from it. This is an incredibly powerful feature, because it means that you can add methods, and even constructors, that only deriving classes can see.</a:t>
            </a:r>
          </a:p>
          <a:p>
            <a:r>
              <a:rPr lang="en-GB" dirty="0" smtClean="0"/>
              <a:t>A good example of this is shown above. Many java graphical types raise events (we'll cover events in a later chapter). A very common pattern for raising events is to raise the event in a protected method. Doing it this way enables a deriving class to override the conditions which control whether the event should be raised or not. If you made the method public, then any piece of code could raise the event, and if you made it private the deriving class would have no opportunity to control it.</a:t>
            </a:r>
          </a:p>
          <a:p>
            <a:endParaRPr lang="en-GB" dirty="0" smtClean="0"/>
          </a:p>
        </p:txBody>
      </p:sp>
      <p:sp>
        <p:nvSpPr>
          <p:cNvPr id="2" name="Slide Number Placeholder 1"/>
          <p:cNvSpPr>
            <a:spLocks noGrp="1"/>
          </p:cNvSpPr>
          <p:nvPr>
            <p:ph type="sldNum" sz="quarter" idx="10"/>
          </p:nvPr>
        </p:nvSpPr>
        <p:spPr/>
        <p:txBody>
          <a:bodyPr/>
          <a:lstStyle/>
          <a:p>
            <a:fld id="{548901C6-1DA1-FB44-ABEE-06A0FEB7738E}" type="slidenum">
              <a:rPr lang="en-GB" smtClean="0"/>
              <a:pPr/>
              <a:t>24</a:t>
            </a:fld>
            <a:endParaRPr lang="en-GB"/>
          </a:p>
        </p:txBody>
      </p:sp>
    </p:spTree>
    <p:extLst>
      <p:ext uri="{BB962C8B-B14F-4D97-AF65-F5344CB8AC3E}">
        <p14:creationId xmlns:p14="http://schemas.microsoft.com/office/powerpoint/2010/main" val="107594731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48901C6-1DA1-FB44-ABEE-06A0FEB7738E}" type="slidenum">
              <a:rPr lang="en-GB" smtClean="0"/>
              <a:pPr/>
              <a:t>25</a:t>
            </a:fld>
            <a:endParaRPr lang="en-GB"/>
          </a:p>
        </p:txBody>
      </p:sp>
    </p:spTree>
    <p:extLst>
      <p:ext uri="{BB962C8B-B14F-4D97-AF65-F5344CB8AC3E}">
        <p14:creationId xmlns:p14="http://schemas.microsoft.com/office/powerpoint/2010/main" val="371695464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48901C6-1DA1-FB44-ABEE-06A0FEB7738E}" type="slidenum">
              <a:rPr lang="en-GB" smtClean="0"/>
              <a:pPr/>
              <a:t>26</a:t>
            </a:fld>
            <a:endParaRPr lang="en-GB"/>
          </a:p>
        </p:txBody>
      </p:sp>
    </p:spTree>
    <p:extLst>
      <p:ext uri="{BB962C8B-B14F-4D97-AF65-F5344CB8AC3E}">
        <p14:creationId xmlns:p14="http://schemas.microsoft.com/office/powerpoint/2010/main" val="386669181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48901C6-1DA1-FB44-ABEE-06A0FEB7738E}" type="slidenum">
              <a:rPr lang="en-GB" smtClean="0"/>
              <a:pPr/>
              <a:t>27</a:t>
            </a:fld>
            <a:endParaRPr lang="en-GB"/>
          </a:p>
        </p:txBody>
      </p:sp>
    </p:spTree>
    <p:extLst>
      <p:ext uri="{BB962C8B-B14F-4D97-AF65-F5344CB8AC3E}">
        <p14:creationId xmlns:p14="http://schemas.microsoft.com/office/powerpoint/2010/main" val="420711050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48901C6-1DA1-FB44-ABEE-06A0FEB7738E}" type="slidenum">
              <a:rPr lang="en-GB" smtClean="0"/>
              <a:pPr/>
              <a:t>28</a:t>
            </a:fld>
            <a:endParaRPr lang="en-GB"/>
          </a:p>
        </p:txBody>
      </p:sp>
    </p:spTree>
    <p:extLst>
      <p:ext uri="{BB962C8B-B14F-4D97-AF65-F5344CB8AC3E}">
        <p14:creationId xmlns:p14="http://schemas.microsoft.com/office/powerpoint/2010/main" val="232612928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While we're on the subject of visibility, it's worth reintroducing the protected modifier. When you declare a method or property with the protected modifier, you are stating that it is only accessible to the declaring class, and any class that is derived from it. This is an incredibly powerful feature, because it means that you can add methods, and even constructors, that only deriving classes can see.</a:t>
            </a:r>
          </a:p>
          <a:p>
            <a:r>
              <a:rPr lang="en-GB" dirty="0" smtClean="0"/>
              <a:t>A good example of this is shown above. Many .NET types raise events. A very common pattern for raising events is to raise the event in a protected virtual method. Doing it this way enables a deriving class to override the conditions which control whether the event should be raised or not. If you made the method public, then any piece of code could raise the event, and if you made it private the deriving class would have no opportunity to control it.</a:t>
            </a:r>
          </a:p>
          <a:p>
            <a:endParaRPr lang="en-GB" dirty="0" smtClean="0"/>
          </a:p>
          <a:p>
            <a:endParaRPr lang="en-IN" dirty="0"/>
          </a:p>
        </p:txBody>
      </p:sp>
      <p:sp>
        <p:nvSpPr>
          <p:cNvPr id="4" name="Slide Number Placeholder 3"/>
          <p:cNvSpPr>
            <a:spLocks noGrp="1"/>
          </p:cNvSpPr>
          <p:nvPr>
            <p:ph type="sldNum" sz="quarter" idx="10"/>
          </p:nvPr>
        </p:nvSpPr>
        <p:spPr/>
        <p:txBody>
          <a:bodyPr/>
          <a:lstStyle/>
          <a:p>
            <a:fld id="{548901C6-1DA1-FB44-ABEE-06A0FEB7738E}" type="slidenum">
              <a:rPr lang="en-GB" smtClean="0"/>
              <a:pPr/>
              <a:t>29</a:t>
            </a:fld>
            <a:endParaRPr lang="en-GB"/>
          </a:p>
        </p:txBody>
      </p:sp>
    </p:spTree>
    <p:extLst>
      <p:ext uri="{BB962C8B-B14F-4D97-AF65-F5344CB8AC3E}">
        <p14:creationId xmlns:p14="http://schemas.microsoft.com/office/powerpoint/2010/main" val="10295738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5"/>
          <p:cNvSpPr>
            <a:spLocks noGrp="1" noRot="1" noChangeAspect="1" noChangeArrowheads="1" noTextEdit="1"/>
          </p:cNvSpPr>
          <p:nvPr>
            <p:ph type="sldImg"/>
          </p:nvPr>
        </p:nvSpPr>
        <p:spPr>
          <a:ln/>
        </p:spPr>
      </p:sp>
      <p:sp>
        <p:nvSpPr>
          <p:cNvPr id="40964" name="Rectangle 6"/>
          <p:cNvSpPr>
            <a:spLocks noGrp="1" noChangeArrowheads="1"/>
          </p:cNvSpPr>
          <p:nvPr>
            <p:ph type="body" idx="1"/>
          </p:nvPr>
        </p:nvSpPr>
        <p:spPr>
          <a:noFill/>
          <a:ln/>
        </p:spPr>
        <p:txBody>
          <a:bodyPr/>
          <a:lstStyle/>
          <a:p>
            <a:r>
              <a:rPr lang="en-GB" dirty="0" smtClean="0"/>
              <a:t>One of the most important concepts to understand is that an object of a derived class "is a kind of" object of its base type. This enables you to substitute an object of a derived type wherever an object of a base type is expected. This makes sense when you realise that an object of a derived type will have everything that an object of a base type has, plus maybe a little bit more.</a:t>
            </a:r>
          </a:p>
          <a:p>
            <a:r>
              <a:rPr lang="en-GB" dirty="0" smtClean="0"/>
              <a:t>This is used extensively in OO programming. But to see exactly how, read the next slide.</a:t>
            </a:r>
          </a:p>
          <a:p>
            <a:endParaRPr lang="en-GB" dirty="0" smtClean="0"/>
          </a:p>
        </p:txBody>
      </p:sp>
      <p:sp>
        <p:nvSpPr>
          <p:cNvPr id="2" name="Slide Number Placeholder 1"/>
          <p:cNvSpPr>
            <a:spLocks noGrp="1"/>
          </p:cNvSpPr>
          <p:nvPr>
            <p:ph type="sldNum" sz="quarter" idx="10"/>
          </p:nvPr>
        </p:nvSpPr>
        <p:spPr/>
        <p:txBody>
          <a:bodyPr/>
          <a:lstStyle/>
          <a:p>
            <a:fld id="{548901C6-1DA1-FB44-ABEE-06A0FEB7738E}" type="slidenum">
              <a:rPr lang="en-GB" smtClean="0"/>
              <a:pPr/>
              <a:t>3</a:t>
            </a:fld>
            <a:endParaRPr lang="en-GB"/>
          </a:p>
        </p:txBody>
      </p:sp>
    </p:spTree>
    <p:extLst>
      <p:ext uri="{BB962C8B-B14F-4D97-AF65-F5344CB8AC3E}">
        <p14:creationId xmlns:p14="http://schemas.microsoft.com/office/powerpoint/2010/main" val="93266060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While we're on the subject of visibility, it's worth reintroducing the protected modifier. When you declare a method or property with the protected modifier, you are stating that it is only accessible to the declaring class, and any class that is derived from it. This is an incredibly powerful feature, because it means that you can add methods, and even constructors, that only deriving classes can see.</a:t>
            </a:r>
          </a:p>
          <a:p>
            <a:r>
              <a:rPr lang="en-GB" dirty="0" smtClean="0"/>
              <a:t>A good example of this is shown above. Many .NET types raise events. A very common pattern for raising events is to raise the event in a protected virtual method. Doing it this way enables a deriving class to override the conditions which control whether the event should be raised or not. If you made the method public, then any piece of code could raise the event, and if you made it private the deriving class would have no opportunity to control it.</a:t>
            </a:r>
          </a:p>
          <a:p>
            <a:endParaRPr lang="en-GB" dirty="0" smtClean="0"/>
          </a:p>
          <a:p>
            <a:endParaRPr lang="en-IN" dirty="0"/>
          </a:p>
        </p:txBody>
      </p:sp>
      <p:sp>
        <p:nvSpPr>
          <p:cNvPr id="4" name="Slide Number Placeholder 3"/>
          <p:cNvSpPr>
            <a:spLocks noGrp="1"/>
          </p:cNvSpPr>
          <p:nvPr>
            <p:ph type="sldNum" sz="quarter" idx="10"/>
          </p:nvPr>
        </p:nvSpPr>
        <p:spPr/>
        <p:txBody>
          <a:bodyPr/>
          <a:lstStyle/>
          <a:p>
            <a:fld id="{548901C6-1DA1-FB44-ABEE-06A0FEB7738E}" type="slidenum">
              <a:rPr lang="en-GB" smtClean="0"/>
              <a:pPr/>
              <a:t>30</a:t>
            </a:fld>
            <a:endParaRPr lang="en-GB"/>
          </a:p>
        </p:txBody>
      </p:sp>
    </p:spTree>
    <p:extLst>
      <p:ext uri="{BB962C8B-B14F-4D97-AF65-F5344CB8AC3E}">
        <p14:creationId xmlns:p14="http://schemas.microsoft.com/office/powerpoint/2010/main" val="31176315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5"/>
          <p:cNvSpPr>
            <a:spLocks noGrp="1" noRot="1" noChangeAspect="1" noChangeArrowheads="1" noTextEdit="1"/>
          </p:cNvSpPr>
          <p:nvPr>
            <p:ph type="sldImg"/>
          </p:nvPr>
        </p:nvSpPr>
        <p:spPr>
          <a:ln/>
        </p:spPr>
      </p:sp>
      <p:sp>
        <p:nvSpPr>
          <p:cNvPr id="40964" name="Rectangle 6"/>
          <p:cNvSpPr>
            <a:spLocks noGrp="1" noChangeArrowheads="1"/>
          </p:cNvSpPr>
          <p:nvPr>
            <p:ph type="body" idx="1"/>
          </p:nvPr>
        </p:nvSpPr>
        <p:spPr>
          <a:noFill/>
          <a:ln/>
        </p:spPr>
        <p:txBody>
          <a:bodyPr/>
          <a:lstStyle/>
          <a:p>
            <a:r>
              <a:rPr lang="en-GB" dirty="0" smtClean="0"/>
              <a:t>The first code fragment clones (passes by value) an Ellipse reference ‘e’ into the Shape reference ‘s’ that the </a:t>
            </a:r>
            <a:r>
              <a:rPr lang="en-GB" dirty="0" err="1" smtClean="0"/>
              <a:t>drawShape</a:t>
            </a:r>
            <a:r>
              <a:rPr lang="en-GB" dirty="0" smtClean="0"/>
              <a:t>() method receives.</a:t>
            </a:r>
          </a:p>
          <a:p>
            <a:r>
              <a:rPr lang="en-GB" dirty="0" smtClean="0"/>
              <a:t>The second code fragment produces an</a:t>
            </a:r>
            <a:r>
              <a:rPr lang="en-GB" baseline="0" dirty="0" smtClean="0"/>
              <a:t> Ellipse reference but the process of assigning it into ‘Shape s’ causes it to be cloned into a Shape reference ‘s’.</a:t>
            </a:r>
            <a:endParaRPr lang="en-GB" dirty="0" smtClean="0"/>
          </a:p>
          <a:p>
            <a:endParaRPr lang="en-GB" dirty="0" smtClean="0"/>
          </a:p>
        </p:txBody>
      </p:sp>
      <p:sp>
        <p:nvSpPr>
          <p:cNvPr id="2" name="Slide Number Placeholder 1"/>
          <p:cNvSpPr>
            <a:spLocks noGrp="1"/>
          </p:cNvSpPr>
          <p:nvPr>
            <p:ph type="sldNum" sz="quarter" idx="10"/>
          </p:nvPr>
        </p:nvSpPr>
        <p:spPr/>
        <p:txBody>
          <a:bodyPr/>
          <a:lstStyle/>
          <a:p>
            <a:fld id="{548901C6-1DA1-FB44-ABEE-06A0FEB7738E}" type="slidenum">
              <a:rPr lang="en-GB" smtClean="0"/>
              <a:pPr/>
              <a:t>4</a:t>
            </a:fld>
            <a:endParaRPr lang="en-GB"/>
          </a:p>
        </p:txBody>
      </p:sp>
    </p:spTree>
    <p:extLst>
      <p:ext uri="{BB962C8B-B14F-4D97-AF65-F5344CB8AC3E}">
        <p14:creationId xmlns:p14="http://schemas.microsoft.com/office/powerpoint/2010/main" val="6336570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5"/>
          <p:cNvSpPr>
            <a:spLocks noGrp="1" noRot="1" noChangeAspect="1" noChangeArrowheads="1" noTextEdit="1"/>
          </p:cNvSpPr>
          <p:nvPr>
            <p:ph type="sldImg"/>
          </p:nvPr>
        </p:nvSpPr>
        <p:spPr>
          <a:ln/>
        </p:spPr>
      </p:sp>
      <p:sp>
        <p:nvSpPr>
          <p:cNvPr id="40964" name="Rectangle 6"/>
          <p:cNvSpPr>
            <a:spLocks noGrp="1" noChangeArrowheads="1"/>
          </p:cNvSpPr>
          <p:nvPr>
            <p:ph type="body" idx="1"/>
          </p:nvPr>
        </p:nvSpPr>
        <p:spPr>
          <a:noFill/>
          <a:ln/>
        </p:spPr>
        <p:txBody>
          <a:bodyPr/>
          <a:lstStyle/>
          <a:p>
            <a:r>
              <a:rPr lang="en-GB" dirty="0" smtClean="0"/>
              <a:t>The third code fragment places the three various references into shapes[0], shapes[1] and shapes[2]. Each of these is a Shape reference. Anyone processing this loop</a:t>
            </a:r>
            <a:r>
              <a:rPr lang="en-GB" baseline="0" dirty="0" smtClean="0"/>
              <a:t> will be coding ...</a:t>
            </a:r>
          </a:p>
          <a:p>
            <a:r>
              <a:rPr lang="en-GB" baseline="0" dirty="0" smtClean="0">
                <a:latin typeface="Lucida Console" panose="020B0609040504020204" pitchFamily="49" charset="0"/>
              </a:rPr>
              <a:t>for(Shape s : shapes) {</a:t>
            </a:r>
          </a:p>
          <a:p>
            <a:r>
              <a:rPr lang="en-GB" baseline="0" dirty="0" smtClean="0">
                <a:latin typeface="Lucida Console" panose="020B0609040504020204" pitchFamily="49" charset="0"/>
              </a:rPr>
              <a:t>    </a:t>
            </a:r>
            <a:r>
              <a:rPr lang="en-GB" baseline="0" dirty="0" err="1" smtClean="0">
                <a:latin typeface="Lucida Console" panose="020B0609040504020204" pitchFamily="49" charset="0"/>
              </a:rPr>
              <a:t>drawShape</a:t>
            </a:r>
            <a:r>
              <a:rPr lang="en-GB" baseline="0" dirty="0" smtClean="0">
                <a:latin typeface="Lucida Console" panose="020B0609040504020204" pitchFamily="49" charset="0"/>
              </a:rPr>
              <a:t>(s);</a:t>
            </a:r>
          </a:p>
          <a:p>
            <a:r>
              <a:rPr lang="en-GB" baseline="0" dirty="0" smtClean="0">
                <a:latin typeface="Lucida Console" panose="020B0609040504020204" pitchFamily="49" charset="0"/>
              </a:rPr>
              <a:t>} </a:t>
            </a:r>
            <a:endParaRPr lang="en-GB" dirty="0" smtClean="0">
              <a:latin typeface="Lucida Console" panose="020B0609040504020204" pitchFamily="49" charset="0"/>
            </a:endParaRPr>
          </a:p>
          <a:p>
            <a:endParaRPr lang="en-GB" dirty="0" smtClean="0"/>
          </a:p>
          <a:p>
            <a:r>
              <a:rPr lang="en-GB" dirty="0" smtClean="0"/>
              <a:t>Newcomers to OO languages often struggle with some basic concepts.</a:t>
            </a:r>
          </a:p>
          <a:p>
            <a:r>
              <a:rPr lang="en-GB" dirty="0" smtClean="0"/>
              <a:t>In a ‘statically’ typed language like Java &amp; C#, a reference is given a type when it is declared.</a:t>
            </a:r>
          </a:p>
          <a:p>
            <a:r>
              <a:rPr lang="en-GB" dirty="0" smtClean="0"/>
              <a:t>That reference can be easily copied or cloned by assigning or passing to a reference of a different but related type defined higher up the inheritance hierarchy.</a:t>
            </a:r>
          </a:p>
          <a:p>
            <a:r>
              <a:rPr lang="en-GB" dirty="0" smtClean="0"/>
              <a:t>But the original reference keeps it original type.</a:t>
            </a:r>
          </a:p>
          <a:p>
            <a:r>
              <a:rPr lang="en-GB" dirty="0" smtClean="0"/>
              <a:t>An object, when instantiated, has a type and keeps that type for ever.</a:t>
            </a:r>
          </a:p>
          <a:p>
            <a:r>
              <a:rPr lang="en-GB" dirty="0" smtClean="0"/>
              <a:t>But two references of different types can end up addressing the same object.</a:t>
            </a:r>
          </a:p>
          <a:p>
            <a:r>
              <a:rPr lang="en-GB" dirty="0" smtClean="0"/>
              <a:t>Any reference defined to be of a base type can only see the (visible) members defined in that base type or in base types ‘above’ it.</a:t>
            </a:r>
          </a:p>
          <a:p>
            <a:endParaRPr lang="en-GB" dirty="0" smtClean="0"/>
          </a:p>
        </p:txBody>
      </p:sp>
      <p:sp>
        <p:nvSpPr>
          <p:cNvPr id="2" name="Slide Number Placeholder 1"/>
          <p:cNvSpPr>
            <a:spLocks noGrp="1"/>
          </p:cNvSpPr>
          <p:nvPr>
            <p:ph type="sldNum" sz="quarter" idx="10"/>
          </p:nvPr>
        </p:nvSpPr>
        <p:spPr/>
        <p:txBody>
          <a:bodyPr/>
          <a:lstStyle/>
          <a:p>
            <a:fld id="{548901C6-1DA1-FB44-ABEE-06A0FEB7738E}" type="slidenum">
              <a:rPr lang="en-GB" smtClean="0"/>
              <a:pPr/>
              <a:t>5</a:t>
            </a:fld>
            <a:endParaRPr lang="en-GB"/>
          </a:p>
        </p:txBody>
      </p:sp>
    </p:spTree>
    <p:extLst>
      <p:ext uri="{BB962C8B-B14F-4D97-AF65-F5344CB8AC3E}">
        <p14:creationId xmlns:p14="http://schemas.microsoft.com/office/powerpoint/2010/main" val="9208004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a:ln/>
        </p:spPr>
      </p:sp>
      <p:sp>
        <p:nvSpPr>
          <p:cNvPr id="47107" name="Rectangle 3"/>
          <p:cNvSpPr>
            <a:spLocks noGrp="1" noChangeArrowheads="1"/>
          </p:cNvSpPr>
          <p:nvPr>
            <p:ph type="body" idx="1"/>
          </p:nvPr>
        </p:nvSpPr>
        <p:spPr>
          <a:noFill/>
          <a:ln/>
        </p:spPr>
        <p:txBody>
          <a:bodyPr/>
          <a:lstStyle/>
          <a:p>
            <a:r>
              <a:rPr lang="en-GB" dirty="0" smtClean="0"/>
              <a:t>Here's a very typical example of where the substitution of types is so important. In our vector drawing program, it might be extremely likely that a collection of all of the different shaped objects will be maintained (in this case in a Shape array).</a:t>
            </a:r>
          </a:p>
          <a:p>
            <a:r>
              <a:rPr lang="en-GB" dirty="0" smtClean="0"/>
              <a:t>This collection would hold references to Rectangle, Ellipse and Triangle objects, but the code above treats them all as if they were mere Shape objects when it iterates through the collection to find the shape at a specific point. This generalised approach to working with objects is made even more exciting because of the fact that we can access behaviours of objects using polymorphism, which we will examine over the coming slides.</a:t>
            </a:r>
          </a:p>
          <a:p>
            <a:r>
              <a:rPr lang="en-GB" dirty="0" smtClean="0"/>
              <a:t>You will see examples of this pattern repeated throughout the Java framework. For example, a Java Graphical form will have a collection that tracks references to each of the form's controls.</a:t>
            </a:r>
          </a:p>
        </p:txBody>
      </p:sp>
      <p:sp>
        <p:nvSpPr>
          <p:cNvPr id="2" name="Slide Number Placeholder 1"/>
          <p:cNvSpPr>
            <a:spLocks noGrp="1"/>
          </p:cNvSpPr>
          <p:nvPr>
            <p:ph type="sldNum" sz="quarter" idx="10"/>
          </p:nvPr>
        </p:nvSpPr>
        <p:spPr/>
        <p:txBody>
          <a:bodyPr/>
          <a:lstStyle/>
          <a:p>
            <a:fld id="{548901C6-1DA1-FB44-ABEE-06A0FEB7738E}" type="slidenum">
              <a:rPr lang="en-GB" smtClean="0"/>
              <a:pPr/>
              <a:t>6</a:t>
            </a:fld>
            <a:endParaRPr lang="en-GB"/>
          </a:p>
        </p:txBody>
      </p:sp>
    </p:spTree>
    <p:extLst>
      <p:ext uri="{BB962C8B-B14F-4D97-AF65-F5344CB8AC3E}">
        <p14:creationId xmlns:p14="http://schemas.microsoft.com/office/powerpoint/2010/main" val="39956498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ChangeArrowheads="1" noTextEdit="1"/>
          </p:cNvSpPr>
          <p:nvPr>
            <p:ph type="sldImg"/>
          </p:nvPr>
        </p:nvSpPr>
        <p:spPr>
          <a:ln/>
        </p:spPr>
      </p:sp>
      <p:sp>
        <p:nvSpPr>
          <p:cNvPr id="48131" name="Rectangle 3"/>
          <p:cNvSpPr>
            <a:spLocks noGrp="1" noChangeArrowheads="1"/>
          </p:cNvSpPr>
          <p:nvPr>
            <p:ph type="body" idx="1"/>
          </p:nvPr>
        </p:nvSpPr>
        <p:spPr>
          <a:xfrm>
            <a:off x="600075" y="4783138"/>
            <a:ext cx="5627688" cy="3797300"/>
          </a:xfrm>
          <a:noFill/>
          <a:ln/>
        </p:spPr>
        <p:txBody>
          <a:bodyPr>
            <a:noAutofit/>
          </a:bodyPr>
          <a:lstStyle/>
          <a:p>
            <a:pPr>
              <a:spcBef>
                <a:spcPts val="300"/>
              </a:spcBef>
            </a:pPr>
            <a:r>
              <a:rPr lang="en-GB" dirty="0" smtClean="0"/>
              <a:t>Here's a small snippet of code. Note that the object being created is a Rectangle, but it is being referred to using a super reference (Shape). So which method(s) will be invoked when the call to </a:t>
            </a:r>
            <a:r>
              <a:rPr lang="en-GB" dirty="0" err="1" smtClean="0"/>
              <a:t>s.getArea</a:t>
            </a:r>
            <a:r>
              <a:rPr lang="en-GB" dirty="0" smtClean="0"/>
              <a:t>() is made?</a:t>
            </a:r>
          </a:p>
          <a:p>
            <a:pPr>
              <a:spcBef>
                <a:spcPts val="300"/>
              </a:spcBef>
            </a:pPr>
            <a:r>
              <a:rPr lang="en-GB" dirty="0" smtClean="0"/>
              <a:t>In reality it would be extremely rare to write the statement:</a:t>
            </a:r>
          </a:p>
          <a:p>
            <a:pPr>
              <a:spcBef>
                <a:spcPts val="300"/>
              </a:spcBef>
            </a:pPr>
            <a:r>
              <a:rPr lang="en-GB" dirty="0" smtClean="0">
                <a:solidFill>
                  <a:srgbClr val="000000"/>
                </a:solidFill>
                <a:latin typeface="Lucida Console" panose="020B0609040504020204" pitchFamily="49" charset="0"/>
              </a:rPr>
              <a:t>Shape s = </a:t>
            </a:r>
            <a:r>
              <a:rPr lang="en-GB" dirty="0" smtClean="0">
                <a:solidFill>
                  <a:srgbClr val="0000FF"/>
                </a:solidFill>
                <a:latin typeface="Lucida Console" panose="020B0609040504020204" pitchFamily="49" charset="0"/>
              </a:rPr>
              <a:t>new</a:t>
            </a:r>
            <a:r>
              <a:rPr lang="en-GB" dirty="0" smtClean="0">
                <a:solidFill>
                  <a:srgbClr val="000000"/>
                </a:solidFill>
                <a:latin typeface="Lucida Console" panose="020B0609040504020204" pitchFamily="49" charset="0"/>
              </a:rPr>
              <a:t> Rectangle( ... );</a:t>
            </a:r>
          </a:p>
          <a:p>
            <a:pPr>
              <a:spcBef>
                <a:spcPts val="300"/>
              </a:spcBef>
            </a:pPr>
            <a:r>
              <a:rPr lang="en-GB" dirty="0" smtClean="0">
                <a:solidFill>
                  <a:srgbClr val="000000"/>
                </a:solidFill>
              </a:rPr>
              <a:t>You will invoke methods whose return type is Shape, but return a reference to something more specific or loop through a shape array containing more specific types. Both of which would lead to a shape reference addressing something derived from it. </a:t>
            </a:r>
            <a:r>
              <a:rPr lang="en-GB" dirty="0" smtClean="0"/>
              <a:t>It is actually quite rare to write such a line of code, other than in certain types of factory methods. There is a very specific reason that we have written the code this way: we want you to be able to see the actual type of object being created and the fact that we're using a base class variable to access that object. This will help you understand the mechanics behind the polymorphic behaviour without overcomplicating the code.</a:t>
            </a:r>
          </a:p>
          <a:p>
            <a:pPr>
              <a:spcBef>
                <a:spcPts val="300"/>
              </a:spcBef>
            </a:pPr>
            <a:endParaRPr lang="en-GB" dirty="0" smtClean="0"/>
          </a:p>
          <a:p>
            <a:r>
              <a:rPr lang="en-GB" dirty="0" smtClean="0"/>
              <a:t>Previously, we saw that we can use a base reference to refer to a derived object. It follows that we also need a mechanism to let us override the functionality of the base class so that we can have the type of the object, not the type of the reference, determine what should happen when a method is called.</a:t>
            </a:r>
          </a:p>
          <a:p>
            <a:r>
              <a:rPr lang="en-GB" dirty="0" smtClean="0"/>
              <a:t>This behaviour is known as polymorphism and revolves around</a:t>
            </a:r>
            <a:r>
              <a:rPr lang="en-GB" baseline="0" dirty="0" smtClean="0"/>
              <a:t> the overriding (identical signatures) of methods. No special keywords are needed.</a:t>
            </a:r>
            <a:br>
              <a:rPr lang="en-GB" baseline="0" dirty="0" smtClean="0"/>
            </a:br>
            <a:r>
              <a:rPr lang="en-GB" baseline="0" dirty="0" smtClean="0"/>
              <a:t>A method in a derived class with the same signature as a method in any of its base classes is called an override and the runtime will find it (it may not have existed of course when the client code was written using a base type reference). Polymorphism, the runtime look up of which version of a method gets invoked is hugely important. It means you can write and compile code today that calls the methods of classes that are not yet written. But if and when they, are the client code will not need to be revisited</a:t>
            </a:r>
            <a:r>
              <a:rPr lang="en-GB" dirty="0" smtClean="0"/>
              <a:t>.</a:t>
            </a:r>
          </a:p>
          <a:p>
            <a:pPr>
              <a:spcBef>
                <a:spcPts val="300"/>
              </a:spcBef>
            </a:pPr>
            <a:endParaRPr lang="en-GB" dirty="0" smtClean="0"/>
          </a:p>
        </p:txBody>
      </p:sp>
      <p:sp>
        <p:nvSpPr>
          <p:cNvPr id="2" name="Slide Number Placeholder 1"/>
          <p:cNvSpPr>
            <a:spLocks noGrp="1"/>
          </p:cNvSpPr>
          <p:nvPr>
            <p:ph type="sldNum" sz="quarter" idx="10"/>
          </p:nvPr>
        </p:nvSpPr>
        <p:spPr/>
        <p:txBody>
          <a:bodyPr/>
          <a:lstStyle/>
          <a:p>
            <a:fld id="{548901C6-1DA1-FB44-ABEE-06A0FEB7738E}" type="slidenum">
              <a:rPr lang="en-GB" smtClean="0"/>
              <a:pPr/>
              <a:t>7</a:t>
            </a:fld>
            <a:endParaRPr lang="en-GB"/>
          </a:p>
        </p:txBody>
      </p:sp>
    </p:spTree>
    <p:extLst>
      <p:ext uri="{BB962C8B-B14F-4D97-AF65-F5344CB8AC3E}">
        <p14:creationId xmlns:p14="http://schemas.microsoft.com/office/powerpoint/2010/main" val="10107168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ChangeArrowheads="1" noTextEdit="1"/>
          </p:cNvSpPr>
          <p:nvPr>
            <p:ph type="sldImg"/>
          </p:nvPr>
        </p:nvSpPr>
        <p:spPr>
          <a:ln/>
        </p:spPr>
      </p:sp>
      <p:sp>
        <p:nvSpPr>
          <p:cNvPr id="48131" name="Rectangle 3"/>
          <p:cNvSpPr>
            <a:spLocks noGrp="1" noChangeArrowheads="1"/>
          </p:cNvSpPr>
          <p:nvPr>
            <p:ph type="body" idx="1"/>
          </p:nvPr>
        </p:nvSpPr>
        <p:spPr>
          <a:xfrm>
            <a:off x="600075" y="4783138"/>
            <a:ext cx="5627688" cy="3797300"/>
          </a:xfrm>
          <a:noFill/>
          <a:ln/>
        </p:spPr>
        <p:txBody>
          <a:bodyPr>
            <a:noAutofit/>
          </a:bodyPr>
          <a:lstStyle/>
          <a:p>
            <a:pPr>
              <a:spcBef>
                <a:spcPts val="300"/>
              </a:spcBef>
            </a:pPr>
            <a:r>
              <a:rPr lang="en-GB" dirty="0" smtClean="0"/>
              <a:t>Here's a small snippet of code. Note that the object being created is a Rectangle, but it is being referred to using a super reference (Shape). So which method(s) will be invoked when the call to </a:t>
            </a:r>
            <a:r>
              <a:rPr lang="en-GB" dirty="0" err="1" smtClean="0"/>
              <a:t>s.getArea</a:t>
            </a:r>
            <a:r>
              <a:rPr lang="en-GB" dirty="0" smtClean="0"/>
              <a:t>() is made?</a:t>
            </a:r>
          </a:p>
          <a:p>
            <a:pPr>
              <a:spcBef>
                <a:spcPts val="300"/>
              </a:spcBef>
            </a:pPr>
            <a:r>
              <a:rPr lang="en-GB" dirty="0" smtClean="0"/>
              <a:t>In reality it would be extremely rare to write the statement:</a:t>
            </a:r>
          </a:p>
          <a:p>
            <a:pPr>
              <a:spcBef>
                <a:spcPts val="300"/>
              </a:spcBef>
            </a:pPr>
            <a:r>
              <a:rPr lang="en-GB" dirty="0" smtClean="0">
                <a:solidFill>
                  <a:srgbClr val="000000"/>
                </a:solidFill>
                <a:latin typeface="Lucida Console" panose="020B0609040504020204" pitchFamily="49" charset="0"/>
              </a:rPr>
              <a:t>Shape s = </a:t>
            </a:r>
            <a:r>
              <a:rPr lang="en-GB" dirty="0" smtClean="0">
                <a:solidFill>
                  <a:srgbClr val="0000FF"/>
                </a:solidFill>
                <a:latin typeface="Lucida Console" panose="020B0609040504020204" pitchFamily="49" charset="0"/>
              </a:rPr>
              <a:t>new</a:t>
            </a:r>
            <a:r>
              <a:rPr lang="en-GB" dirty="0" smtClean="0">
                <a:solidFill>
                  <a:srgbClr val="000000"/>
                </a:solidFill>
                <a:latin typeface="Lucida Console" panose="020B0609040504020204" pitchFamily="49" charset="0"/>
              </a:rPr>
              <a:t> Rectangle( ... );</a:t>
            </a:r>
          </a:p>
          <a:p>
            <a:pPr>
              <a:spcBef>
                <a:spcPts val="300"/>
              </a:spcBef>
            </a:pPr>
            <a:r>
              <a:rPr lang="en-GB" dirty="0" smtClean="0">
                <a:solidFill>
                  <a:srgbClr val="000000"/>
                </a:solidFill>
              </a:rPr>
              <a:t>You will invoke methods whose return type is Shape, but return a reference to something more specific or loop through a shape array containing more specific types. Both of which would lead to a shape reference addressing something derived from it. </a:t>
            </a:r>
            <a:r>
              <a:rPr lang="en-GB" dirty="0" smtClean="0"/>
              <a:t>It is actually quite rare to write such a line of code, other than in certain types of factory methods. There is a very specific reason that we have written the code this way: we want you to be able to see the actual type of object being created and the fact that we're using a base class variable to access that object. This will help you understand the mechanics behind the polymorphic behaviour without overcomplicating the code.</a:t>
            </a:r>
          </a:p>
          <a:p>
            <a:pPr>
              <a:spcBef>
                <a:spcPts val="300"/>
              </a:spcBef>
            </a:pPr>
            <a:endParaRPr lang="en-GB" dirty="0" smtClean="0"/>
          </a:p>
          <a:p>
            <a:r>
              <a:rPr lang="en-GB" dirty="0" smtClean="0"/>
              <a:t>Previously, we saw that we can use a base reference to refer to a derived object. It follows that we also need a mechanism to let us override the functionality of the base class so that we can have the type of the object, not the type of the reference, determine what should happen when a method is called.</a:t>
            </a:r>
          </a:p>
          <a:p>
            <a:r>
              <a:rPr lang="en-GB" dirty="0" smtClean="0"/>
              <a:t>This behaviour is known as polymorphism and revolves around</a:t>
            </a:r>
            <a:r>
              <a:rPr lang="en-GB" baseline="0" dirty="0" smtClean="0"/>
              <a:t> the overriding (identical signatures) of methods. No special keywords are needed.</a:t>
            </a:r>
            <a:br>
              <a:rPr lang="en-GB" baseline="0" dirty="0" smtClean="0"/>
            </a:br>
            <a:r>
              <a:rPr lang="en-GB" baseline="0" dirty="0" smtClean="0"/>
              <a:t>A method in a derived class with the same signature as a method in any of its base classes is called an override and the runtime will find it (it may not have existed of course when the client code was written using a base type reference). Polymorphism, the runtime look up of which version of a method gets invoked is hugely important. It means you can write and compile code today that calls the methods of classes that are not yet written. But if and when they, are the client code will not need to be revisited</a:t>
            </a:r>
            <a:r>
              <a:rPr lang="en-GB" dirty="0" smtClean="0"/>
              <a:t>.</a:t>
            </a:r>
          </a:p>
          <a:p>
            <a:pPr>
              <a:spcBef>
                <a:spcPts val="300"/>
              </a:spcBef>
            </a:pPr>
            <a:endParaRPr lang="en-GB" dirty="0" smtClean="0"/>
          </a:p>
        </p:txBody>
      </p:sp>
      <p:sp>
        <p:nvSpPr>
          <p:cNvPr id="2" name="Slide Number Placeholder 1"/>
          <p:cNvSpPr>
            <a:spLocks noGrp="1"/>
          </p:cNvSpPr>
          <p:nvPr>
            <p:ph type="sldNum" sz="quarter" idx="10"/>
          </p:nvPr>
        </p:nvSpPr>
        <p:spPr/>
        <p:txBody>
          <a:bodyPr/>
          <a:lstStyle/>
          <a:p>
            <a:fld id="{548901C6-1DA1-FB44-ABEE-06A0FEB7738E}" type="slidenum">
              <a:rPr lang="en-GB" smtClean="0"/>
              <a:pPr/>
              <a:t>8</a:t>
            </a:fld>
            <a:endParaRPr lang="en-GB"/>
          </a:p>
        </p:txBody>
      </p:sp>
    </p:spTree>
    <p:extLst>
      <p:ext uri="{BB962C8B-B14F-4D97-AF65-F5344CB8AC3E}">
        <p14:creationId xmlns:p14="http://schemas.microsoft.com/office/powerpoint/2010/main" val="30995228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this case the </a:t>
            </a:r>
            <a:r>
              <a:rPr lang="en-GB" dirty="0" err="1" smtClean="0"/>
              <a:t>getArea</a:t>
            </a:r>
            <a:r>
              <a:rPr lang="en-GB" baseline="0" dirty="0" smtClean="0"/>
              <a:t>() method of Rectangle is hiding the </a:t>
            </a:r>
            <a:r>
              <a:rPr lang="en-GB" baseline="0" dirty="0" err="1" smtClean="0"/>
              <a:t>getArea</a:t>
            </a:r>
            <a:r>
              <a:rPr lang="en-GB" baseline="0" dirty="0" smtClean="0"/>
              <a:t>() method of the base class.</a:t>
            </a:r>
          </a:p>
          <a:p>
            <a:r>
              <a:rPr lang="en-GB" baseline="0" dirty="0" smtClean="0"/>
              <a:t>However, when you refer to the Rectangle instance as Rectangle, it will know it as a Rectangle and will subsequently call the </a:t>
            </a:r>
            <a:r>
              <a:rPr lang="en-GB" baseline="0" dirty="0" err="1" smtClean="0"/>
              <a:t>getArea</a:t>
            </a:r>
            <a:r>
              <a:rPr lang="en-GB" baseline="0" dirty="0" smtClean="0"/>
              <a:t>() method of the Rectangle.</a:t>
            </a:r>
          </a:p>
          <a:p>
            <a:r>
              <a:rPr lang="en-GB" baseline="0" dirty="0" smtClean="0"/>
              <a:t>So far so good. Please see the next slide for a major difference between the two languages.</a:t>
            </a:r>
            <a:endParaRPr lang="en-GB" dirty="0"/>
          </a:p>
        </p:txBody>
      </p:sp>
      <p:sp>
        <p:nvSpPr>
          <p:cNvPr id="4" name="Slide Number Placeholder 3"/>
          <p:cNvSpPr>
            <a:spLocks noGrp="1"/>
          </p:cNvSpPr>
          <p:nvPr>
            <p:ph type="sldNum" sz="quarter" idx="10"/>
          </p:nvPr>
        </p:nvSpPr>
        <p:spPr/>
        <p:txBody>
          <a:bodyPr/>
          <a:lstStyle/>
          <a:p>
            <a:fld id="{548901C6-1DA1-FB44-ABEE-06A0FEB7738E}" type="slidenum">
              <a:rPr lang="en-GB" smtClean="0"/>
              <a:pPr/>
              <a:t>9</a:t>
            </a:fld>
            <a:endParaRPr lang="en-GB"/>
          </a:p>
        </p:txBody>
      </p:sp>
    </p:spTree>
    <p:extLst>
      <p:ext uri="{BB962C8B-B14F-4D97-AF65-F5344CB8AC3E}">
        <p14:creationId xmlns:p14="http://schemas.microsoft.com/office/powerpoint/2010/main" val="355534539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60.sv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NUL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60.sv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60.sv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jpeg"/><Relationship Id="rId1" Type="http://schemas.openxmlformats.org/officeDocument/2006/relationships/slideMaster" Target="../slideMasters/slideMaster1.xml"/><Relationship Id="rId4" Type="http://schemas.openxmlformats.org/officeDocument/2006/relationships/image" Target="../media/image60.sv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60.sv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Q&amp;A/what's next">
    <p:bg>
      <p:bgPr>
        <a:solidFill>
          <a:srgbClr val="EDCD3C"/>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5135880" y="0"/>
            <a:ext cx="7056120" cy="6858000"/>
          </a:xfrm>
          <a:prstGeom prst="rect">
            <a:avLst/>
          </a:prstGeom>
        </p:spPr>
      </p:pic>
      <p:pic>
        <p:nvPicPr>
          <p:cNvPr id="6" name="Graphic 29">
            <a:extLst>
              <a:ext uri="{FF2B5EF4-FFF2-40B4-BE49-F238E27FC236}">
                <a16:creationId xmlns:a16="http://schemas.microsoft.com/office/drawing/2014/main" xmlns="" id="{572E6A4A-143B-E94B-A1BF-29C50E635AE7}"/>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smtClean="0"/>
              <a:t>Edit text</a:t>
            </a:r>
          </a:p>
        </p:txBody>
      </p:sp>
      <p:sp>
        <p:nvSpPr>
          <p:cNvPr id="16" name="Title 1">
            <a:extLst>
              <a:ext uri="{FF2B5EF4-FFF2-40B4-BE49-F238E27FC236}">
                <a16:creationId xmlns:a16="http://schemas.microsoft.com/office/drawing/2014/main" xmlns=""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smtClean="0"/>
              <a:t>CLICK TO EDIT TITLE</a:t>
            </a:r>
            <a:endParaRPr lang="en-GB" noProof="0" dirty="0"/>
          </a:p>
        </p:txBody>
      </p:sp>
      <p:grpSp>
        <p:nvGrpSpPr>
          <p:cNvPr id="24" name="Group 23"/>
          <p:cNvGrpSpPr/>
          <p:nvPr userDrawn="1"/>
        </p:nvGrpSpPr>
        <p:grpSpPr>
          <a:xfrm>
            <a:off x="-1420" y="3503895"/>
            <a:ext cx="6359624" cy="2437013"/>
            <a:chOff x="-1420" y="3503895"/>
            <a:chExt cx="6359624" cy="2437013"/>
          </a:xfrm>
          <a:solidFill>
            <a:srgbClr val="004050"/>
          </a:solidFill>
        </p:grpSpPr>
        <p:sp>
          <p:nvSpPr>
            <p:cNvPr id="25" name="Freeform 24">
              <a:extLst>
                <a:ext uri="{FF2B5EF4-FFF2-40B4-BE49-F238E27FC236}">
                  <a16:creationId xmlns:a16="http://schemas.microsoft.com/office/drawing/2014/main" xmlns="" id="{2F450B4C-241D-A544-BBEF-175E01D6A139}"/>
                </a:ext>
              </a:extLst>
            </p:cNvPr>
            <p:cNvSpPr/>
            <p:nvPr userDrawn="1"/>
          </p:nvSpPr>
          <p:spPr>
            <a:xfrm>
              <a:off x="-1420" y="3503895"/>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sp>
          <p:nvSpPr>
            <p:cNvPr id="26" name="Freeform 25">
              <a:extLst>
                <a:ext uri="{FF2B5EF4-FFF2-40B4-BE49-F238E27FC236}">
                  <a16:creationId xmlns:a16="http://schemas.microsoft.com/office/drawing/2014/main" xmlns="" id="{17BA7C41-EA1C-2F4D-90C7-EC472AB85B8A}"/>
                </a:ext>
              </a:extLst>
            </p:cNvPr>
            <p:cNvSpPr/>
            <p:nvPr/>
          </p:nvSpPr>
          <p:spPr>
            <a:xfrm>
              <a:off x="4768849" y="3504279"/>
              <a:ext cx="1589355" cy="2436629"/>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7" name="Freeform 26">
              <a:extLst>
                <a:ext uri="{FF2B5EF4-FFF2-40B4-BE49-F238E27FC236}">
                  <a16:creationId xmlns:a16="http://schemas.microsoft.com/office/drawing/2014/main" xmlns="" id="{2F450B4C-241D-A544-BBEF-175E01D6A139}"/>
                </a:ext>
              </a:extLst>
            </p:cNvPr>
            <p:cNvSpPr/>
            <p:nvPr userDrawn="1"/>
          </p:nvSpPr>
          <p:spPr>
            <a:xfrm flipV="1">
              <a:off x="-1420" y="4902788"/>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221280981"/>
      </p:ext>
    </p:extLst>
  </p:cSld>
  <p:clrMapOvr>
    <a:masterClrMapping/>
  </p:clrMapOvr>
  <p:timing>
    <p:tnLst>
      <p:par>
        <p:cTn id="1" dur="indefinite" restart="never" nodeType="tmRoot"/>
      </p:par>
    </p:tnLst>
  </p:timing>
  <p:extLst mod="1">
    <p:ext uri="{DCECCB84-F9BA-43D5-87BE-67443E8EF086}">
      <p15:sldGuideLst xmlns="" xmlns:p15="http://schemas.microsoft.com/office/powerpoint/2012/main">
        <p15:guide id="1" orient="horz" pos="3634">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smtClean="0"/>
              <a:t>Edit text</a:t>
            </a:r>
          </a:p>
          <a:p>
            <a:pPr lvl="1"/>
            <a:r>
              <a:rPr lang="en-US" dirty="0" smtClean="0"/>
              <a:t>Second level</a:t>
            </a:r>
          </a:p>
          <a:p>
            <a:pPr lvl="1"/>
            <a:r>
              <a:rPr lang="en-US" dirty="0" smtClean="0"/>
              <a:t>Third level</a:t>
            </a:r>
          </a:p>
          <a:p>
            <a:pPr lvl="1"/>
            <a:r>
              <a:rPr lang="en-US" dirty="0" smtClean="0"/>
              <a:t>Fourth level</a:t>
            </a:r>
          </a:p>
          <a:p>
            <a:pPr lvl="1"/>
            <a:r>
              <a:rPr lang="en-US" dirty="0" smtClean="0"/>
              <a:t>Fifth level</a:t>
            </a:r>
            <a:endParaRPr lang="en-US" dirty="0"/>
          </a:p>
        </p:txBody>
      </p:sp>
      <p:sp>
        <p:nvSpPr>
          <p:cNvPr id="7" name="Picture Placeholder 4">
            <a:extLst>
              <a:ext uri="{FF2B5EF4-FFF2-40B4-BE49-F238E27FC236}">
                <a16:creationId xmlns:a16="http://schemas.microsoft.com/office/drawing/2014/main" xmlns=""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smtClean="0"/>
              <a:t>Click icon to add picture</a:t>
            </a:r>
            <a:endParaRPr lang="en-US" dirty="0"/>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smtClean="0"/>
              <a:t>Click to edit slide title</a:t>
            </a:r>
          </a:p>
        </p:txBody>
      </p:sp>
      <p:sp>
        <p:nvSpPr>
          <p:cNvPr id="5" name="Slide Number Placeholder 5">
            <a:extLst>
              <a:ext uri="{FF2B5EF4-FFF2-40B4-BE49-F238E27FC236}">
                <a16:creationId xmlns:a16="http://schemas.microsoft.com/office/drawing/2014/main" xmlns=""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6" name="Freeform 15">
            <a:extLst>
              <a:ext uri="{FF2B5EF4-FFF2-40B4-BE49-F238E27FC236}">
                <a16:creationId xmlns:a16="http://schemas.microsoft.com/office/drawing/2014/main" xmlns=""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00EDB3"/>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12114898"/>
      </p:ext>
    </p:extLst>
  </p:cSld>
  <p:clrMapOvr>
    <a:masterClrMapping/>
  </p:clrMapOvr>
  <p:timing>
    <p:tnLst>
      <p:par>
        <p:cTn id="1" dur="indefinite" restart="never" nodeType="tmRoot"/>
      </p:par>
    </p:tnLst>
  </p:timing>
  <p:extLst mod="1">
    <p:ext uri="{DCECCB84-F9BA-43D5-87BE-67443E8EF086}">
      <p15:sldGuideLst xmlns="" xmlns:p15="http://schemas.microsoft.com/office/powerpoint/2012/main">
        <p15:guide id="1" orient="horz" pos="777">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Activity 1">
    <p:bg>
      <p:bgPr>
        <a:solidFill>
          <a:srgbClr val="0EEEBA"/>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rgbClr val="004050"/>
                </a:solidFill>
              </a:defRPr>
            </a:lvl1pPr>
          </a:lstStyle>
          <a:p>
            <a:r>
              <a:rPr lang="en-US" noProof="0" dirty="0" smtClean="0"/>
              <a:t/>
            </a:r>
            <a:br>
              <a:rPr lang="en-US" noProof="0" dirty="0" smtClean="0"/>
            </a:br>
            <a:r>
              <a:rPr lang="en-US" noProof="0" dirty="0" smtClean="0"/>
              <a:t/>
            </a:r>
            <a:br>
              <a:rPr lang="en-US" noProof="0" dirty="0" smtClean="0"/>
            </a:br>
            <a:r>
              <a:rPr lang="en-US" noProof="0" dirty="0" smtClean="0"/>
              <a:t>ACTIVITY: </a:t>
            </a:r>
            <a:br>
              <a:rPr lang="en-US" noProof="0" dirty="0" smtClean="0"/>
            </a:br>
            <a:r>
              <a:rPr lang="en-US" noProof="0" dirty="0" smtClean="0"/>
              <a:t>CLICK TO EDIT TITLE</a:t>
            </a:r>
            <a:endParaRPr lang="en-GB" noProof="0" dirty="0"/>
          </a:p>
        </p:txBody>
      </p:sp>
      <p:sp>
        <p:nvSpPr>
          <p:cNvPr id="4"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lvl1pPr>
          </a:lstStyle>
          <a:p>
            <a:pPr lvl="0"/>
            <a:r>
              <a:rPr lang="en-US" dirty="0" smtClean="0"/>
              <a:t>Click to edit instructions</a:t>
            </a:r>
            <a:endParaRPr lang="en-US" dirty="0"/>
          </a:p>
        </p:txBody>
      </p:sp>
      <p:sp>
        <p:nvSpPr>
          <p:cNvPr id="10" name="Freeform 9">
            <a:extLst>
              <a:ext uri="{FF2B5EF4-FFF2-40B4-BE49-F238E27FC236}">
                <a16:creationId xmlns:a16="http://schemas.microsoft.com/office/drawing/2014/main" xmlns=""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accent1"/>
          </a:solidFill>
          <a:ln w="6350" cap="flat">
            <a:noFill/>
            <a:prstDash val="solid"/>
            <a:miter/>
          </a:ln>
        </p:spPr>
        <p:txBody>
          <a:bodyPr rtlCol="0" anchor="ctr"/>
          <a:lstStyle/>
          <a:p>
            <a:endParaRPr lang="en-GB"/>
          </a:p>
        </p:txBody>
      </p:sp>
    </p:spTree>
    <p:extLst>
      <p:ext uri="{BB962C8B-B14F-4D97-AF65-F5344CB8AC3E}">
        <p14:creationId xmlns:p14="http://schemas.microsoft.com/office/powerpoint/2010/main" val="2786887003"/>
      </p:ext>
    </p:extLst>
  </p:cSld>
  <p:clrMapOvr>
    <a:masterClrMapping/>
  </p:clrMapOvr>
  <p:timing>
    <p:tnLst>
      <p:par>
        <p:cTn id="1" dur="indefinite" restart="never" nodeType="tmRoot"/>
      </p:par>
    </p:tnLst>
  </p:timing>
  <p:extLst mod="1">
    <p:ext uri="{DCECCB84-F9BA-43D5-87BE-67443E8EF086}">
      <p15:sldGuideLst xmlns=""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4_01 Section Divider">
    <p:bg>
      <p:bgPr>
        <a:solidFill>
          <a:schemeClr val="tx1"/>
        </a:solidFill>
        <a:effectLst/>
      </p:bgPr>
    </p:bg>
    <p:spTree>
      <p:nvGrpSpPr>
        <p:cNvPr id="1" name=""/>
        <p:cNvGrpSpPr/>
        <p:nvPr/>
      </p:nvGrpSpPr>
      <p:grpSpPr>
        <a:xfrm>
          <a:off x="0" y="0"/>
          <a:ext cx="0" cy="0"/>
          <a:chOff x="0" y="0"/>
          <a:chExt cx="0" cy="0"/>
        </a:xfrm>
      </p:grpSpPr>
      <p:sp>
        <p:nvSpPr>
          <p:cNvPr id="5" name="Rectangle 4"/>
          <p:cNvSpPr/>
          <p:nvPr userDrawn="1"/>
        </p:nvSpPr>
        <p:spPr>
          <a:xfrm>
            <a:off x="-609" y="0"/>
            <a:ext cx="12192609" cy="685800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bject 3">
            <a:extLst>
              <a:ext uri="{FF2B5EF4-FFF2-40B4-BE49-F238E27FC236}">
                <a16:creationId xmlns:a16="http://schemas.microsoft.com/office/drawing/2014/main" xmlns="" id="{3344A4B7-0EC8-AD4A-8611-5B12AB419DC2}"/>
              </a:ext>
            </a:extLst>
          </p:cNvPr>
          <p:cNvSpPr/>
          <p:nvPr userDrawn="1"/>
        </p:nvSpPr>
        <p:spPr>
          <a:xfrm>
            <a:off x="0" y="0"/>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rgbClr val="004050"/>
          </a:solidFill>
        </p:spPr>
        <p:txBody>
          <a:bodyPr wrap="square" lIns="0" tIns="0" rIns="0" bIns="0" rtlCol="0"/>
          <a:lstStyle/>
          <a:p>
            <a:endParaRPr sz="1029"/>
          </a:p>
        </p:txBody>
      </p:sp>
      <p:sp>
        <p:nvSpPr>
          <p:cNvPr id="11" name="Title 1">
            <a:extLst>
              <a:ext uri="{FF2B5EF4-FFF2-40B4-BE49-F238E27FC236}">
                <a16:creationId xmlns:a16="http://schemas.microsoft.com/office/drawing/2014/main" xmlns="" id="{EBBB6D40-B4C9-8B4A-B2A6-126F64906376}"/>
              </a:ext>
            </a:extLst>
          </p:cNvPr>
          <p:cNvSpPr>
            <a:spLocks noGrp="1"/>
          </p:cNvSpPr>
          <p:nvPr>
            <p:ph type="ctrTitle" hasCustomPrompt="1"/>
          </p:nvPr>
        </p:nvSpPr>
        <p:spPr>
          <a:xfrm>
            <a:off x="376238" y="2779800"/>
            <a:ext cx="5627171" cy="1682133"/>
          </a:xfrm>
        </p:spPr>
        <p:txBody>
          <a:bodyPr anchor="b" anchorCtr="0">
            <a:noAutofit/>
          </a:bodyPr>
          <a:lstStyle>
            <a:lvl1pPr algn="l">
              <a:lnSpc>
                <a:spcPts val="6000"/>
              </a:lnSpc>
              <a:defRPr sz="3600" spc="60" baseline="0">
                <a:solidFill>
                  <a:srgbClr val="004050"/>
                </a:solidFill>
              </a:defRPr>
            </a:lvl1pPr>
          </a:lstStyle>
          <a:p>
            <a:r>
              <a:rPr lang="en-US" noProof="0" dirty="0" smtClean="0"/>
              <a:t>CLICK TO EDIT MASTER TITLE STYLE</a:t>
            </a:r>
            <a:endParaRPr lang="en-GB" noProof="0" dirty="0"/>
          </a:p>
        </p:txBody>
      </p:sp>
      <p:pic>
        <p:nvPicPr>
          <p:cNvPr id="6" name="Graphic 29">
            <a:extLst>
              <a:ext uri="{FF2B5EF4-FFF2-40B4-BE49-F238E27FC236}">
                <a16:creationId xmlns:a16="http://schemas.microsoft.com/office/drawing/2014/main" xmlns="" id="{572E6A4A-143B-E94B-A1BF-29C50E635AE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280405" y="399619"/>
            <a:ext cx="857393" cy="522401"/>
          </a:xfrm>
          <a:prstGeom prst="rect">
            <a:avLst/>
          </a:prstGeom>
        </p:spPr>
      </p:pic>
      <p:sp>
        <p:nvSpPr>
          <p:cNvPr id="7" name="Rectangle 6"/>
          <p:cNvSpPr/>
          <p:nvPr userDrawn="1"/>
        </p:nvSpPr>
        <p:spPr>
          <a:xfrm>
            <a:off x="758190" y="769620"/>
            <a:ext cx="379608" cy="11049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116144841"/>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7_Text Slide - With side bar C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
        <p:nvSpPr>
          <p:cNvPr id="9" name="Text Placeholder 4"/>
          <p:cNvSpPr>
            <a:spLocks noGrp="1"/>
          </p:cNvSpPr>
          <p:nvPr>
            <p:ph type="body" sz="quarter" idx="15" hasCustomPrompt="1"/>
          </p:nvPr>
        </p:nvSpPr>
        <p:spPr>
          <a:xfrm>
            <a:off x="5037138" y="1349984"/>
            <a:ext cx="5803900" cy="4094163"/>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20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sp>
        <p:nvSpPr>
          <p:cNvPr id="11" name="Freeform 10">
            <a:extLst>
              <a:ext uri="{FF2B5EF4-FFF2-40B4-BE49-F238E27FC236}">
                <a16:creationId xmlns:a16="http://schemas.microsoft.com/office/drawing/2014/main" xmlns="" id="{35B5D0DF-4895-DB4F-85D9-C3FFDE55B8C8}"/>
              </a:ext>
            </a:extLst>
          </p:cNvPr>
          <p:cNvSpPr/>
          <p:nvPr userDrawn="1"/>
        </p:nvSpPr>
        <p:spPr>
          <a:xfrm>
            <a:off x="384784" y="4708688"/>
            <a:ext cx="4136901" cy="1728688"/>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rgbClr val="004050"/>
          </a:solidFill>
          <a:ln w="6350" cap="flat">
            <a:noFill/>
            <a:prstDash val="solid"/>
            <a:miter/>
          </a:ln>
        </p:spPr>
        <p:txBody>
          <a:bodyPr rtlCol="0" anchor="ctr"/>
          <a:lstStyle/>
          <a:p>
            <a:endParaRPr lang="en-GB"/>
          </a:p>
        </p:txBody>
      </p:sp>
    </p:spTree>
    <p:extLst>
      <p:ext uri="{BB962C8B-B14F-4D97-AF65-F5344CB8AC3E}">
        <p14:creationId xmlns:p14="http://schemas.microsoft.com/office/powerpoint/2010/main" val="274887005"/>
      </p:ext>
    </p:extLst>
  </p:cSld>
  <p:clrMapOvr>
    <a:masterClrMapping/>
  </p:clrMapOvr>
  <p:timing>
    <p:tnLst>
      <p:par>
        <p:cTn id="1" dur="indefinite" restart="never" nodeType="tmRoot"/>
      </p:par>
    </p:tnLst>
  </p:timing>
  <p:extLst mod="1">
    <p:ext uri="{DCECCB84-F9BA-43D5-87BE-67443E8EF086}">
      <p15:sldGuideLst xmlns="" xmlns:p15="http://schemas.microsoft.com/office/powerpoint/2012/main">
        <p15:guide id="1" orient="horz" pos="845">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7_Text Slide A">
    <p:spTree>
      <p:nvGrpSpPr>
        <p:cNvPr id="1" name=""/>
        <p:cNvGrpSpPr/>
        <p:nvPr/>
      </p:nvGrpSpPr>
      <p:grpSpPr>
        <a:xfrm>
          <a:off x="0" y="0"/>
          <a:ext cx="0" cy="0"/>
          <a:chOff x="0" y="0"/>
          <a:chExt cx="0" cy="0"/>
        </a:xfrm>
      </p:grpSpPr>
      <p:sp>
        <p:nvSpPr>
          <p:cNvPr id="11"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smtClean="0"/>
              <a:t>Click to </a:t>
            </a:r>
            <a:br>
              <a:rPr lang="en-US" dirty="0" smtClean="0"/>
            </a:br>
            <a:r>
              <a:rPr lang="en-US" dirty="0" smtClean="0"/>
              <a:t>edit slide title</a:t>
            </a:r>
          </a:p>
        </p:txBody>
      </p:sp>
      <p:sp>
        <p:nvSpPr>
          <p:cNvPr id="18"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smtClean="0"/>
              <a:t>Edit text</a:t>
            </a:r>
          </a:p>
          <a:p>
            <a:pPr lvl="1"/>
            <a:r>
              <a:rPr lang="en-US" dirty="0" smtClean="0"/>
              <a:t>Second level</a:t>
            </a:r>
          </a:p>
          <a:p>
            <a:pPr lvl="2"/>
            <a:r>
              <a:rPr lang="en-GB" dirty="0" smtClean="0"/>
              <a:t>Third level</a:t>
            </a:r>
          </a:p>
          <a:p>
            <a:pPr lvl="2"/>
            <a:r>
              <a:rPr lang="en-GB" dirty="0" smtClean="0"/>
              <a:t>Fourth level</a:t>
            </a:r>
          </a:p>
          <a:p>
            <a:pPr lvl="2"/>
            <a:r>
              <a:rPr lang="en-GB" dirty="0" smtClean="0"/>
              <a:t>Fifth level</a:t>
            </a:r>
          </a:p>
        </p:txBody>
      </p:sp>
      <p:grpSp>
        <p:nvGrpSpPr>
          <p:cNvPr id="21" name="Group 20"/>
          <p:cNvGrpSpPr/>
          <p:nvPr userDrawn="1"/>
        </p:nvGrpSpPr>
        <p:grpSpPr>
          <a:xfrm>
            <a:off x="-6058" y="3531457"/>
            <a:ext cx="5797612" cy="2365031"/>
            <a:chOff x="-2229" y="2361812"/>
            <a:chExt cx="11067619" cy="4514835"/>
          </a:xfrm>
          <a:solidFill>
            <a:srgbClr val="28CFF9"/>
          </a:solidFill>
        </p:grpSpPr>
        <p:sp>
          <p:nvSpPr>
            <p:cNvPr id="22" name="Freeform 21">
              <a:extLst>
                <a:ext uri="{FF2B5EF4-FFF2-40B4-BE49-F238E27FC236}">
                  <a16:creationId xmlns:a16="http://schemas.microsoft.com/office/drawing/2014/main" xmlns=""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3" name="Freeform 22">
              <a:extLst>
                <a:ext uri="{FF2B5EF4-FFF2-40B4-BE49-F238E27FC236}">
                  <a16:creationId xmlns:a16="http://schemas.microsoft.com/office/drawing/2014/main" xmlns=""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4" name="Freeform 23">
              <a:extLst>
                <a:ext uri="{FF2B5EF4-FFF2-40B4-BE49-F238E27FC236}">
                  <a16:creationId xmlns:a16="http://schemas.microsoft.com/office/drawing/2014/main" xmlns="" id="{2F450B4C-241D-A544-BBEF-175E01D6A139}"/>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822106750"/>
      </p:ext>
    </p:extLst>
  </p:cSld>
  <p:clrMapOvr>
    <a:masterClrMapping/>
  </p:clrMapOvr>
  <p:timing>
    <p:tnLst>
      <p:par>
        <p:cTn id="1" dur="indefinite" restart="never" nodeType="tmRoot"/>
      </p:par>
    </p:tnLst>
  </p:timing>
  <p:extLst mod="1">
    <p:ext uri="{DCECCB84-F9BA-43D5-87BE-67443E8EF086}">
      <p15:sldGuideLst xmlns="" xmlns:p15="http://schemas.microsoft.com/office/powerpoint/2012/main">
        <p15:guide id="1" orient="horz" pos="777">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smtClean="0"/>
              <a:t>Edit text</a:t>
            </a:r>
          </a:p>
          <a:p>
            <a:pPr lvl="1"/>
            <a:r>
              <a:rPr lang="en-US" dirty="0" smtClean="0"/>
              <a:t>Second level</a:t>
            </a:r>
          </a:p>
          <a:p>
            <a:pPr lvl="1"/>
            <a:r>
              <a:rPr lang="en-US" dirty="0" smtClean="0"/>
              <a:t>Third level</a:t>
            </a:r>
          </a:p>
          <a:p>
            <a:pPr lvl="1"/>
            <a:r>
              <a:rPr lang="en-US" dirty="0" smtClean="0"/>
              <a:t>Fourth level</a:t>
            </a:r>
          </a:p>
          <a:p>
            <a:pPr lvl="1"/>
            <a:r>
              <a:rPr lang="en-US" dirty="0" smtClean="0"/>
              <a:t>Fifth level</a:t>
            </a:r>
            <a:endParaRPr lang="en-US" dirty="0"/>
          </a:p>
        </p:txBody>
      </p:sp>
      <p:sp>
        <p:nvSpPr>
          <p:cNvPr id="7" name="Picture Placeholder 4">
            <a:extLst>
              <a:ext uri="{FF2B5EF4-FFF2-40B4-BE49-F238E27FC236}">
                <a16:creationId xmlns:a16="http://schemas.microsoft.com/office/drawing/2014/main" xmlns=""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smtClean="0"/>
              <a:t>Click icon to add picture</a:t>
            </a:r>
            <a:endParaRPr lang="en-US" dirty="0"/>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smtClean="0"/>
              <a:t>Click to edit slide title</a:t>
            </a:r>
          </a:p>
        </p:txBody>
      </p:sp>
      <p:sp>
        <p:nvSpPr>
          <p:cNvPr id="5" name="Slide Number Placeholder 5">
            <a:extLst>
              <a:ext uri="{FF2B5EF4-FFF2-40B4-BE49-F238E27FC236}">
                <a16:creationId xmlns:a16="http://schemas.microsoft.com/office/drawing/2014/main" xmlns=""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6" name="Freeform 15">
            <a:extLst>
              <a:ext uri="{FF2B5EF4-FFF2-40B4-BE49-F238E27FC236}">
                <a16:creationId xmlns:a16="http://schemas.microsoft.com/office/drawing/2014/main" xmlns=""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28CFF9"/>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194725214"/>
      </p:ext>
    </p:extLst>
  </p:cSld>
  <p:clrMapOvr>
    <a:masterClrMapping/>
  </p:clrMapOvr>
  <p:timing>
    <p:tnLst>
      <p:par>
        <p:cTn id="1" dur="indefinite" restart="never" nodeType="tmRoot"/>
      </p:par>
    </p:tnLst>
  </p:timing>
  <p:extLst mod="1">
    <p:ext uri="{DCECCB84-F9BA-43D5-87BE-67443E8EF086}">
      <p15:sldGuideLst xmlns="" xmlns:p15="http://schemas.microsoft.com/office/powerpoint/2012/main">
        <p15:guide id="1" orient="horz" pos="777">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1_Activity 1">
    <p:bg>
      <p:bgPr>
        <a:solidFill>
          <a:srgbClr val="28CFF9"/>
        </a:solidFill>
        <a:effectLst/>
      </p:bgPr>
    </p:bg>
    <p:spTree>
      <p:nvGrpSpPr>
        <p:cNvPr id="1" name=""/>
        <p:cNvGrpSpPr/>
        <p:nvPr/>
      </p:nvGrpSpPr>
      <p:grpSpPr>
        <a:xfrm>
          <a:off x="0" y="0"/>
          <a:ext cx="0" cy="0"/>
          <a:chOff x="0" y="0"/>
          <a:chExt cx="0" cy="0"/>
        </a:xfrm>
      </p:grpSpPr>
      <p:sp>
        <p:nvSpPr>
          <p:cNvPr id="10" name="Freeform 9">
            <a:extLst>
              <a:ext uri="{FF2B5EF4-FFF2-40B4-BE49-F238E27FC236}">
                <a16:creationId xmlns:a16="http://schemas.microsoft.com/office/drawing/2014/main" xmlns=""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accent1"/>
          </a:solidFill>
          <a:ln w="6350" cap="flat">
            <a:noFill/>
            <a:prstDash val="solid"/>
            <a:miter/>
          </a:ln>
        </p:spPr>
        <p:txBody>
          <a:bodyPr rtlCol="0" anchor="ctr"/>
          <a:lstStyle/>
          <a:p>
            <a:endParaRPr lang="en-GB"/>
          </a:p>
        </p:txBody>
      </p:sp>
      <p:sp>
        <p:nvSpPr>
          <p:cNvPr id="5" name="Title 1">
            <a:extLst>
              <a:ext uri="{FF2B5EF4-FFF2-40B4-BE49-F238E27FC236}">
                <a16:creationId xmlns:a16="http://schemas.microsoft.com/office/drawing/2014/main" xmlns=""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rgbClr val="004050"/>
                </a:solidFill>
              </a:defRPr>
            </a:lvl1pPr>
          </a:lstStyle>
          <a:p>
            <a:r>
              <a:rPr lang="en-US" noProof="0" dirty="0" smtClean="0"/>
              <a:t/>
            </a:r>
            <a:br>
              <a:rPr lang="en-US" noProof="0" dirty="0" smtClean="0"/>
            </a:br>
            <a:r>
              <a:rPr lang="en-US" noProof="0" dirty="0" smtClean="0"/>
              <a:t/>
            </a:r>
            <a:br>
              <a:rPr lang="en-US" noProof="0" dirty="0" smtClean="0"/>
            </a:br>
            <a:r>
              <a:rPr lang="en-US" noProof="0" dirty="0" smtClean="0"/>
              <a:t>ACTIVITY: </a:t>
            </a:r>
            <a:br>
              <a:rPr lang="en-US" noProof="0" dirty="0" smtClean="0"/>
            </a:br>
            <a:r>
              <a:rPr lang="en-US" noProof="0" dirty="0" smtClean="0"/>
              <a:t>CLICK TO EDIT TITLE</a:t>
            </a:r>
            <a:endParaRPr lang="en-GB" noProof="0" dirty="0"/>
          </a:p>
        </p:txBody>
      </p:sp>
      <p:sp>
        <p:nvSpPr>
          <p:cNvPr id="6"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lvl1pPr>
          </a:lstStyle>
          <a:p>
            <a:pPr lvl="0"/>
            <a:r>
              <a:rPr lang="en-US" dirty="0" smtClean="0"/>
              <a:t>Click to edit instructions</a:t>
            </a:r>
            <a:endParaRPr lang="en-US" dirty="0"/>
          </a:p>
        </p:txBody>
      </p:sp>
    </p:spTree>
    <p:extLst>
      <p:ext uri="{BB962C8B-B14F-4D97-AF65-F5344CB8AC3E}">
        <p14:creationId xmlns:p14="http://schemas.microsoft.com/office/powerpoint/2010/main" val="1928947671"/>
      </p:ext>
    </p:extLst>
  </p:cSld>
  <p:clrMapOvr>
    <a:masterClrMapping/>
  </p:clrMapOvr>
  <p:timing>
    <p:tnLst>
      <p:par>
        <p:cTn id="1" dur="indefinite" restart="never" nodeType="tmRoot"/>
      </p:par>
    </p:tnLst>
  </p:timing>
  <p:extLst mod="1">
    <p:ext uri="{DCECCB84-F9BA-43D5-87BE-67443E8EF086}">
      <p15:sldGuideLst xmlns=""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5_03 Section Divider">
    <p:bg>
      <p:bgPr>
        <a:solidFill>
          <a:srgbClr val="F3622C"/>
        </a:solidFill>
        <a:effectLst/>
      </p:bgPr>
    </p:bg>
    <p:spTree>
      <p:nvGrpSpPr>
        <p:cNvPr id="1" name=""/>
        <p:cNvGrpSpPr/>
        <p:nvPr/>
      </p:nvGrpSpPr>
      <p:grpSpPr>
        <a:xfrm>
          <a:off x="0" y="0"/>
          <a:ext cx="0" cy="0"/>
          <a:chOff x="0" y="0"/>
          <a:chExt cx="0" cy="0"/>
        </a:xfrm>
      </p:grpSpPr>
      <p:sp>
        <p:nvSpPr>
          <p:cNvPr id="16" name="Rectangle 15"/>
          <p:cNvSpPr/>
          <p:nvPr userDrawn="1"/>
        </p:nvSpPr>
        <p:spPr>
          <a:xfrm>
            <a:off x="760859" y="768561"/>
            <a:ext cx="379608" cy="110490"/>
          </a:xfrm>
          <a:prstGeom prst="rect">
            <a:avLst/>
          </a:prstGeom>
          <a:solidFill>
            <a:srgbClr val="F362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Title 1">
            <a:extLst>
              <a:ext uri="{FF2B5EF4-FFF2-40B4-BE49-F238E27FC236}">
                <a16:creationId xmlns:a16="http://schemas.microsoft.com/office/drawing/2014/main" xmlns="" id="{EBBB6D40-B4C9-8B4A-B2A6-126F64906376}"/>
              </a:ext>
            </a:extLst>
          </p:cNvPr>
          <p:cNvSpPr>
            <a:spLocks noGrp="1"/>
          </p:cNvSpPr>
          <p:nvPr userDrawn="1">
            <p:ph type="ctrTitle" hasCustomPrompt="1"/>
          </p:nvPr>
        </p:nvSpPr>
        <p:spPr>
          <a:xfrm>
            <a:off x="376239" y="1556247"/>
            <a:ext cx="5810250" cy="2277604"/>
          </a:xfrm>
        </p:spPr>
        <p:txBody>
          <a:bodyPr anchor="b" anchorCtr="0">
            <a:noAutofit/>
          </a:bodyPr>
          <a:lstStyle>
            <a:lvl1pPr algn="l">
              <a:lnSpc>
                <a:spcPct val="90000"/>
              </a:lnSpc>
              <a:defRPr sz="3600" spc="60" baseline="0">
                <a:solidFill>
                  <a:schemeClr val="bg1"/>
                </a:solidFill>
              </a:defRPr>
            </a:lvl1pPr>
          </a:lstStyle>
          <a:p>
            <a:r>
              <a:rPr lang="en-US" noProof="0" dirty="0" smtClean="0"/>
              <a:t>CLICK TO EDIT </a:t>
            </a:r>
            <a:br>
              <a:rPr lang="en-US" noProof="0" dirty="0" smtClean="0"/>
            </a:br>
            <a:r>
              <a:rPr lang="en-US" noProof="0" dirty="0" smtClean="0"/>
              <a:t>MASTER TITLE STYLE</a:t>
            </a:r>
            <a:endParaRPr lang="en-GB" noProof="0" dirty="0"/>
          </a:p>
        </p:txBody>
      </p:sp>
      <p:grpSp>
        <p:nvGrpSpPr>
          <p:cNvPr id="6" name="Group 5"/>
          <p:cNvGrpSpPr/>
          <p:nvPr userDrawn="1"/>
        </p:nvGrpSpPr>
        <p:grpSpPr>
          <a:xfrm>
            <a:off x="-2229" y="2361812"/>
            <a:ext cx="11067619" cy="4502135"/>
            <a:chOff x="-2229" y="2361812"/>
            <a:chExt cx="11067619" cy="4502135"/>
          </a:xfrm>
        </p:grpSpPr>
        <p:sp>
          <p:nvSpPr>
            <p:cNvPr id="10" name="Freeform 9">
              <a:extLst>
                <a:ext uri="{FF2B5EF4-FFF2-40B4-BE49-F238E27FC236}">
                  <a16:creationId xmlns:a16="http://schemas.microsoft.com/office/drawing/2014/main" xmlns=""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solidFill>
              <a:srgbClr val="F8D237"/>
            </a:solid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xmlns=""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solidFill>
              <a:srgbClr val="F8D237"/>
            </a:solidFill>
            <a:ln w="6350" cap="flat">
              <a:noFill/>
              <a:prstDash val="solid"/>
              <a:miter/>
            </a:ln>
          </p:spPr>
          <p:txBody>
            <a:bodyPr rtlCol="0" anchor="ctr"/>
            <a:lstStyle/>
            <a:p>
              <a:endParaRPr lang="en-GB"/>
            </a:p>
          </p:txBody>
        </p:sp>
        <p:sp>
          <p:nvSpPr>
            <p:cNvPr id="15" name="Freeform 14">
              <a:extLst>
                <a:ext uri="{FF2B5EF4-FFF2-40B4-BE49-F238E27FC236}">
                  <a16:creationId xmlns:a16="http://schemas.microsoft.com/office/drawing/2014/main" xmlns="" id="{2F450B4C-241D-A544-BBEF-175E01D6A139}"/>
                </a:ext>
              </a:extLst>
            </p:cNvPr>
            <p:cNvSpPr/>
            <p:nvPr userDrawn="1"/>
          </p:nvSpPr>
          <p:spPr>
            <a:xfrm flipV="1">
              <a:off x="-467" y="49513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solidFill>
              <a:srgbClr val="F8D237"/>
            </a:solid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223561464"/>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2_Text Slide - With side bar C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F362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8"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chemeClr val="bg1"/>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
        <p:nvSpPr>
          <p:cNvPr id="9" name="Text Placeholder 4"/>
          <p:cNvSpPr>
            <a:spLocks noGrp="1"/>
          </p:cNvSpPr>
          <p:nvPr>
            <p:ph type="body" sz="quarter" idx="15" hasCustomPrompt="1"/>
          </p:nvPr>
        </p:nvSpPr>
        <p:spPr>
          <a:xfrm>
            <a:off x="5037138" y="1349984"/>
            <a:ext cx="5803900" cy="4094163"/>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20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grpSp>
        <p:nvGrpSpPr>
          <p:cNvPr id="4" name="Group 3"/>
          <p:cNvGrpSpPr/>
          <p:nvPr userDrawn="1"/>
        </p:nvGrpSpPr>
        <p:grpSpPr>
          <a:xfrm>
            <a:off x="-1717" y="4568506"/>
            <a:ext cx="4628886" cy="1406446"/>
            <a:chOff x="-1717" y="4568506"/>
            <a:chExt cx="4628886" cy="1406446"/>
          </a:xfrm>
        </p:grpSpPr>
        <p:sp>
          <p:nvSpPr>
            <p:cNvPr id="11" name="Freeform 10">
              <a:extLst>
                <a:ext uri="{FF2B5EF4-FFF2-40B4-BE49-F238E27FC236}">
                  <a16:creationId xmlns:a16="http://schemas.microsoft.com/office/drawing/2014/main" xmlns="" id="{2F450B4C-241D-A544-BBEF-175E01D6A139}"/>
                </a:ext>
              </a:extLst>
            </p:cNvPr>
            <p:cNvSpPr/>
            <p:nvPr userDrawn="1"/>
          </p:nvSpPr>
          <p:spPr>
            <a:xfrm>
              <a:off x="-1717" y="4568506"/>
              <a:ext cx="4004222" cy="595385"/>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8896" h="248186">
                  <a:moveTo>
                    <a:pt x="1668896" y="248186"/>
                  </a:moveTo>
                  <a:lnTo>
                    <a:pt x="331" y="248186"/>
                  </a:lnTo>
                  <a:cubicBezTo>
                    <a:pt x="-110" y="229623"/>
                    <a:pt x="441" y="211060"/>
                    <a:pt x="0" y="192497"/>
                  </a:cubicBezTo>
                  <a:lnTo>
                    <a:pt x="1522910" y="192497"/>
                  </a:lnTo>
                  <a:cubicBezTo>
                    <a:pt x="1465061" y="134140"/>
                    <a:pt x="1411785" y="74768"/>
                    <a:pt x="1376225" y="219"/>
                  </a:cubicBezTo>
                  <a:cubicBezTo>
                    <a:pt x="1396608" y="219"/>
                    <a:pt x="1415468" y="854"/>
                    <a:pt x="1434264" y="219"/>
                  </a:cubicBezTo>
                  <a:cubicBezTo>
                    <a:pt x="1443056" y="-1141"/>
                    <a:pt x="1451568" y="3956"/>
                    <a:pt x="1454520" y="12347"/>
                  </a:cubicBezTo>
                  <a:cubicBezTo>
                    <a:pt x="1472082" y="45816"/>
                    <a:pt x="1493755" y="76961"/>
                    <a:pt x="1519036" y="105057"/>
                  </a:cubicBezTo>
                  <a:cubicBezTo>
                    <a:pt x="1562664" y="155126"/>
                    <a:pt x="1610880" y="201004"/>
                    <a:pt x="1663055" y="242090"/>
                  </a:cubicBezTo>
                  <a:cubicBezTo>
                    <a:pt x="1664833" y="243551"/>
                    <a:pt x="1666610" y="245011"/>
                    <a:pt x="1668261" y="246535"/>
                  </a:cubicBezTo>
                  <a:cubicBezTo>
                    <a:pt x="1668579" y="246599"/>
                    <a:pt x="1668579" y="247170"/>
                    <a:pt x="1668896" y="248186"/>
                  </a:cubicBezTo>
                  <a:close/>
                </a:path>
              </a:pathLst>
            </a:custGeom>
            <a:solidFill>
              <a:srgbClr val="F8D237"/>
            </a:solid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xmlns="" id="{17BA7C41-EA1C-2F4D-90C7-EC472AB85B8A}"/>
                </a:ext>
              </a:extLst>
            </p:cNvPr>
            <p:cNvSpPr/>
            <p:nvPr/>
          </p:nvSpPr>
          <p:spPr>
            <a:xfrm>
              <a:off x="3713028" y="4568727"/>
              <a:ext cx="914141" cy="1401463"/>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solidFill>
              <a:srgbClr val="F8D237"/>
            </a:solidFill>
            <a:ln w="6350" cap="flat">
              <a:noFill/>
              <a:prstDash val="solid"/>
              <a:miter/>
            </a:ln>
          </p:spPr>
          <p:txBody>
            <a:bodyPr rtlCol="0" anchor="ctr"/>
            <a:lstStyle/>
            <a:p>
              <a:endParaRPr lang="en-GB"/>
            </a:p>
          </p:txBody>
        </p:sp>
        <p:sp>
          <p:nvSpPr>
            <p:cNvPr id="20" name="Freeform 19">
              <a:extLst>
                <a:ext uri="{FF2B5EF4-FFF2-40B4-BE49-F238E27FC236}">
                  <a16:creationId xmlns:a16="http://schemas.microsoft.com/office/drawing/2014/main" xmlns="" id="{2F450B4C-241D-A544-BBEF-175E01D6A139}"/>
                </a:ext>
              </a:extLst>
            </p:cNvPr>
            <p:cNvSpPr/>
            <p:nvPr userDrawn="1"/>
          </p:nvSpPr>
          <p:spPr>
            <a:xfrm flipV="1">
              <a:off x="-1717" y="5379567"/>
              <a:ext cx="4004222" cy="595385"/>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8896" h="248186">
                  <a:moveTo>
                    <a:pt x="1668896" y="248186"/>
                  </a:moveTo>
                  <a:lnTo>
                    <a:pt x="331" y="248186"/>
                  </a:lnTo>
                  <a:cubicBezTo>
                    <a:pt x="-110" y="229623"/>
                    <a:pt x="441" y="211060"/>
                    <a:pt x="0" y="192497"/>
                  </a:cubicBezTo>
                  <a:lnTo>
                    <a:pt x="1522910" y="192497"/>
                  </a:lnTo>
                  <a:cubicBezTo>
                    <a:pt x="1465061" y="134140"/>
                    <a:pt x="1411785" y="74768"/>
                    <a:pt x="1376225" y="219"/>
                  </a:cubicBezTo>
                  <a:cubicBezTo>
                    <a:pt x="1396608" y="219"/>
                    <a:pt x="1415468" y="854"/>
                    <a:pt x="1434264" y="219"/>
                  </a:cubicBezTo>
                  <a:cubicBezTo>
                    <a:pt x="1443056" y="-1141"/>
                    <a:pt x="1451568" y="3956"/>
                    <a:pt x="1454520" y="12347"/>
                  </a:cubicBezTo>
                  <a:cubicBezTo>
                    <a:pt x="1472082" y="45816"/>
                    <a:pt x="1493755" y="76961"/>
                    <a:pt x="1519036" y="105057"/>
                  </a:cubicBezTo>
                  <a:cubicBezTo>
                    <a:pt x="1562664" y="155126"/>
                    <a:pt x="1610880" y="201004"/>
                    <a:pt x="1663055" y="242090"/>
                  </a:cubicBezTo>
                  <a:cubicBezTo>
                    <a:pt x="1664833" y="243551"/>
                    <a:pt x="1666610" y="245011"/>
                    <a:pt x="1668261" y="246535"/>
                  </a:cubicBezTo>
                  <a:cubicBezTo>
                    <a:pt x="1668579" y="246599"/>
                    <a:pt x="1668579" y="247170"/>
                    <a:pt x="1668896" y="248186"/>
                  </a:cubicBezTo>
                  <a:close/>
                </a:path>
              </a:pathLst>
            </a:custGeom>
            <a:solidFill>
              <a:srgbClr val="F8D237"/>
            </a:solid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998918914"/>
      </p:ext>
    </p:extLst>
  </p:cSld>
  <p:clrMapOvr>
    <a:masterClrMapping/>
  </p:clrMapOvr>
  <p:timing>
    <p:tnLst>
      <p:par>
        <p:cTn id="1" dur="indefinite" restart="never" nodeType="tmRoot"/>
      </p:par>
    </p:tnLst>
  </p:timing>
  <p:extLst mod="1">
    <p:ext uri="{DCECCB84-F9BA-43D5-87BE-67443E8EF086}">
      <p15:sldGuideLst xmlns="" xmlns:p15="http://schemas.microsoft.com/office/powerpoint/2012/main">
        <p15:guide id="1" orient="horz" pos="845">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1_Text Slide A">
    <p:spTree>
      <p:nvGrpSpPr>
        <p:cNvPr id="1" name=""/>
        <p:cNvGrpSpPr/>
        <p:nvPr/>
      </p:nvGrpSpPr>
      <p:grpSpPr>
        <a:xfrm>
          <a:off x="0" y="0"/>
          <a:ext cx="0" cy="0"/>
          <a:chOff x="0" y="0"/>
          <a:chExt cx="0" cy="0"/>
        </a:xfrm>
      </p:grpSpPr>
      <p:sp>
        <p:nvSpPr>
          <p:cNvPr id="15"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smtClean="0"/>
              <a:t>Click to </a:t>
            </a:r>
            <a:br>
              <a:rPr lang="en-US" dirty="0" smtClean="0"/>
            </a:br>
            <a:r>
              <a:rPr lang="en-US" dirty="0" smtClean="0"/>
              <a:t>edit slide title</a:t>
            </a:r>
          </a:p>
        </p:txBody>
      </p:sp>
      <p:sp>
        <p:nvSpPr>
          <p:cNvPr id="16"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smtClean="0"/>
              <a:t>Edit text</a:t>
            </a:r>
          </a:p>
          <a:p>
            <a:pPr lvl="1"/>
            <a:r>
              <a:rPr lang="en-US" dirty="0" smtClean="0"/>
              <a:t>Second level</a:t>
            </a:r>
          </a:p>
          <a:p>
            <a:pPr lvl="2"/>
            <a:r>
              <a:rPr lang="en-GB" dirty="0" smtClean="0"/>
              <a:t>Third level</a:t>
            </a:r>
          </a:p>
          <a:p>
            <a:pPr lvl="2"/>
            <a:r>
              <a:rPr lang="en-GB" dirty="0" smtClean="0"/>
              <a:t>Fourth level</a:t>
            </a:r>
          </a:p>
          <a:p>
            <a:pPr lvl="2"/>
            <a:r>
              <a:rPr lang="en-GB" dirty="0" smtClean="0"/>
              <a:t>Fifth level</a:t>
            </a:r>
          </a:p>
        </p:txBody>
      </p:sp>
      <p:grpSp>
        <p:nvGrpSpPr>
          <p:cNvPr id="28" name="Group 27"/>
          <p:cNvGrpSpPr/>
          <p:nvPr userDrawn="1"/>
        </p:nvGrpSpPr>
        <p:grpSpPr>
          <a:xfrm>
            <a:off x="-6058" y="3531457"/>
            <a:ext cx="5797612" cy="2365031"/>
            <a:chOff x="-2229" y="2361812"/>
            <a:chExt cx="11067619" cy="4514835"/>
          </a:xfrm>
        </p:grpSpPr>
        <p:sp>
          <p:nvSpPr>
            <p:cNvPr id="29" name="Freeform 28">
              <a:extLst>
                <a:ext uri="{FF2B5EF4-FFF2-40B4-BE49-F238E27FC236}">
                  <a16:creationId xmlns:a16="http://schemas.microsoft.com/office/drawing/2014/main" xmlns=""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solidFill>
              <a:srgbClr val="F3622C"/>
            </a:solidFill>
            <a:ln w="6350" cap="flat">
              <a:noFill/>
              <a:prstDash val="solid"/>
              <a:miter/>
            </a:ln>
          </p:spPr>
          <p:txBody>
            <a:bodyPr rtlCol="0" anchor="ctr"/>
            <a:lstStyle/>
            <a:p>
              <a:endParaRPr lang="en-GB"/>
            </a:p>
          </p:txBody>
        </p:sp>
        <p:sp>
          <p:nvSpPr>
            <p:cNvPr id="30" name="Freeform 29">
              <a:extLst>
                <a:ext uri="{FF2B5EF4-FFF2-40B4-BE49-F238E27FC236}">
                  <a16:creationId xmlns:a16="http://schemas.microsoft.com/office/drawing/2014/main" xmlns=""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solidFill>
              <a:srgbClr val="F3622C"/>
            </a:solidFill>
            <a:ln w="6350" cap="flat">
              <a:noFill/>
              <a:prstDash val="solid"/>
              <a:miter/>
            </a:ln>
          </p:spPr>
          <p:txBody>
            <a:bodyPr rtlCol="0" anchor="ctr"/>
            <a:lstStyle/>
            <a:p>
              <a:endParaRPr lang="en-GB"/>
            </a:p>
          </p:txBody>
        </p:sp>
        <p:sp>
          <p:nvSpPr>
            <p:cNvPr id="31" name="Freeform 30">
              <a:extLst>
                <a:ext uri="{FF2B5EF4-FFF2-40B4-BE49-F238E27FC236}">
                  <a16:creationId xmlns:a16="http://schemas.microsoft.com/office/drawing/2014/main" xmlns="" id="{2F450B4C-241D-A544-BBEF-175E01D6A139}"/>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solidFill>
              <a:srgbClr val="F3622C"/>
            </a:solid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416148498"/>
      </p:ext>
    </p:extLst>
  </p:cSld>
  <p:clrMapOvr>
    <a:masterClrMapping/>
  </p:clrMapOvr>
  <p:timing>
    <p:tnLst>
      <p:par>
        <p:cTn id="1" dur="indefinite" restart="never" nodeType="tmRoot"/>
      </p:par>
    </p:tnLst>
  </p:timing>
  <p:extLst mod="1">
    <p:ext uri="{DCECCB84-F9BA-43D5-87BE-67443E8EF086}">
      <p15:sldGuideLst xmlns="" xmlns:p15="http://schemas.microsoft.com/office/powerpoint/2012/main">
        <p15:guide id="1" orient="horz" pos="777">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Follow us">
    <p:bg>
      <p:bgPr>
        <a:solidFill>
          <a:srgbClr val="28CFF9"/>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5875020" y="0"/>
            <a:ext cx="6316980" cy="6858000"/>
          </a:xfrm>
          <a:prstGeom prst="rect">
            <a:avLst/>
          </a:prstGeom>
        </p:spPr>
      </p:pic>
      <p:pic>
        <p:nvPicPr>
          <p:cNvPr id="6" name="Graphic 29">
            <a:extLst>
              <a:ext uri="{FF2B5EF4-FFF2-40B4-BE49-F238E27FC236}">
                <a16:creationId xmlns:a16="http://schemas.microsoft.com/office/drawing/2014/main" xmlns="" id="{572E6A4A-143B-E94B-A1BF-29C50E635AE7}"/>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smtClean="0"/>
              <a:t>Edit text</a:t>
            </a:r>
          </a:p>
        </p:txBody>
      </p:sp>
      <p:sp>
        <p:nvSpPr>
          <p:cNvPr id="16" name="Title 1">
            <a:extLst>
              <a:ext uri="{FF2B5EF4-FFF2-40B4-BE49-F238E27FC236}">
                <a16:creationId xmlns:a16="http://schemas.microsoft.com/office/drawing/2014/main" xmlns=""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smtClean="0"/>
              <a:t>CLICK TO EDIT TITLE</a:t>
            </a:r>
            <a:endParaRPr lang="en-GB" noProof="0" dirty="0"/>
          </a:p>
        </p:txBody>
      </p:sp>
      <p:grpSp>
        <p:nvGrpSpPr>
          <p:cNvPr id="24" name="Group 23"/>
          <p:cNvGrpSpPr/>
          <p:nvPr userDrawn="1"/>
        </p:nvGrpSpPr>
        <p:grpSpPr>
          <a:xfrm>
            <a:off x="-1420" y="3503895"/>
            <a:ext cx="6359624" cy="2437013"/>
            <a:chOff x="-1420" y="3503895"/>
            <a:chExt cx="6359624" cy="2437013"/>
          </a:xfrm>
          <a:solidFill>
            <a:srgbClr val="004050"/>
          </a:solidFill>
        </p:grpSpPr>
        <p:sp>
          <p:nvSpPr>
            <p:cNvPr id="25" name="Freeform 24">
              <a:extLst>
                <a:ext uri="{FF2B5EF4-FFF2-40B4-BE49-F238E27FC236}">
                  <a16:creationId xmlns:a16="http://schemas.microsoft.com/office/drawing/2014/main" xmlns="" id="{2F450B4C-241D-A544-BBEF-175E01D6A139}"/>
                </a:ext>
              </a:extLst>
            </p:cNvPr>
            <p:cNvSpPr/>
            <p:nvPr userDrawn="1"/>
          </p:nvSpPr>
          <p:spPr>
            <a:xfrm>
              <a:off x="-1420" y="3503895"/>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sp>
          <p:nvSpPr>
            <p:cNvPr id="26" name="Freeform 25">
              <a:extLst>
                <a:ext uri="{FF2B5EF4-FFF2-40B4-BE49-F238E27FC236}">
                  <a16:creationId xmlns:a16="http://schemas.microsoft.com/office/drawing/2014/main" xmlns="" id="{17BA7C41-EA1C-2F4D-90C7-EC472AB85B8A}"/>
                </a:ext>
              </a:extLst>
            </p:cNvPr>
            <p:cNvSpPr/>
            <p:nvPr/>
          </p:nvSpPr>
          <p:spPr>
            <a:xfrm>
              <a:off x="4768849" y="3504279"/>
              <a:ext cx="1589355" cy="2436629"/>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7" name="Freeform 26">
              <a:extLst>
                <a:ext uri="{FF2B5EF4-FFF2-40B4-BE49-F238E27FC236}">
                  <a16:creationId xmlns:a16="http://schemas.microsoft.com/office/drawing/2014/main" xmlns="" id="{2F450B4C-241D-A544-BBEF-175E01D6A139}"/>
                </a:ext>
              </a:extLst>
            </p:cNvPr>
            <p:cNvSpPr/>
            <p:nvPr userDrawn="1"/>
          </p:nvSpPr>
          <p:spPr>
            <a:xfrm flipV="1">
              <a:off x="-1420" y="4902788"/>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986434422"/>
      </p:ext>
    </p:extLst>
  </p:cSld>
  <p:clrMapOvr>
    <a:masterClrMapping/>
  </p:clrMapOvr>
  <p:timing>
    <p:tnLst>
      <p:par>
        <p:cTn id="1" dur="indefinite" restart="never" nodeType="tmRoot"/>
      </p:par>
    </p:tnLst>
  </p:timing>
  <p:extLst mod="1">
    <p:ext uri="{DCECCB84-F9BA-43D5-87BE-67443E8EF086}">
      <p15:sldGuideLst xmlns="" xmlns:p15="http://schemas.microsoft.com/office/powerpoint/2012/main">
        <p15:guide id="1" orient="horz" pos="3634">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smtClean="0"/>
              <a:t>Edit text</a:t>
            </a:r>
          </a:p>
          <a:p>
            <a:pPr lvl="1"/>
            <a:r>
              <a:rPr lang="en-US" dirty="0" smtClean="0"/>
              <a:t>Second level</a:t>
            </a:r>
          </a:p>
          <a:p>
            <a:pPr lvl="1"/>
            <a:r>
              <a:rPr lang="en-US" dirty="0" smtClean="0"/>
              <a:t>Third level</a:t>
            </a:r>
          </a:p>
          <a:p>
            <a:pPr lvl="1"/>
            <a:r>
              <a:rPr lang="en-US" dirty="0" smtClean="0"/>
              <a:t>Fourth level</a:t>
            </a:r>
          </a:p>
          <a:p>
            <a:pPr lvl="1"/>
            <a:r>
              <a:rPr lang="en-US" dirty="0" smtClean="0"/>
              <a:t>Fifth level</a:t>
            </a:r>
            <a:endParaRPr lang="en-US" dirty="0"/>
          </a:p>
        </p:txBody>
      </p:sp>
      <p:sp>
        <p:nvSpPr>
          <p:cNvPr id="7" name="Picture Placeholder 4">
            <a:extLst>
              <a:ext uri="{FF2B5EF4-FFF2-40B4-BE49-F238E27FC236}">
                <a16:creationId xmlns:a16="http://schemas.microsoft.com/office/drawing/2014/main" xmlns=""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smtClean="0"/>
              <a:t>Click icon to add picture</a:t>
            </a:r>
            <a:endParaRPr lang="en-US" dirty="0"/>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smtClean="0"/>
              <a:t>Click to edit slide title</a:t>
            </a:r>
          </a:p>
        </p:txBody>
      </p:sp>
      <p:sp>
        <p:nvSpPr>
          <p:cNvPr id="5" name="Slide Number Placeholder 5">
            <a:extLst>
              <a:ext uri="{FF2B5EF4-FFF2-40B4-BE49-F238E27FC236}">
                <a16:creationId xmlns:a16="http://schemas.microsoft.com/office/drawing/2014/main" xmlns=""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6" name="Freeform 15">
            <a:extLst>
              <a:ext uri="{FF2B5EF4-FFF2-40B4-BE49-F238E27FC236}">
                <a16:creationId xmlns:a16="http://schemas.microsoft.com/office/drawing/2014/main" xmlns=""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F1612C"/>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100865721"/>
      </p:ext>
    </p:extLst>
  </p:cSld>
  <p:clrMapOvr>
    <a:masterClrMapping/>
  </p:clrMapOvr>
  <p:timing>
    <p:tnLst>
      <p:par>
        <p:cTn id="1" dur="indefinite" restart="never" nodeType="tmRoot"/>
      </p:par>
    </p:tnLst>
  </p:timing>
  <p:extLst mod="1">
    <p:ext uri="{DCECCB84-F9BA-43D5-87BE-67443E8EF086}">
      <p15:sldGuideLst xmlns="" xmlns:p15="http://schemas.microsoft.com/office/powerpoint/2012/main">
        <p15:guide id="1" orient="horz" pos="777">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2_Activity 1">
    <p:bg>
      <p:bgPr>
        <a:solidFill>
          <a:srgbClr val="F3622C"/>
        </a:solidFill>
        <a:effectLst/>
      </p:bgPr>
    </p:bg>
    <p:spTree>
      <p:nvGrpSpPr>
        <p:cNvPr id="1" name=""/>
        <p:cNvGrpSpPr/>
        <p:nvPr/>
      </p:nvGrpSpPr>
      <p:grpSpPr>
        <a:xfrm>
          <a:off x="0" y="0"/>
          <a:ext cx="0" cy="0"/>
          <a:chOff x="0" y="0"/>
          <a:chExt cx="0" cy="0"/>
        </a:xfrm>
      </p:grpSpPr>
      <p:sp>
        <p:nvSpPr>
          <p:cNvPr id="10" name="Freeform 9">
            <a:extLst>
              <a:ext uri="{FF2B5EF4-FFF2-40B4-BE49-F238E27FC236}">
                <a16:creationId xmlns:a16="http://schemas.microsoft.com/office/drawing/2014/main" xmlns=""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accent1"/>
          </a:solidFill>
          <a:ln w="6350" cap="flat">
            <a:noFill/>
            <a:prstDash val="solid"/>
            <a:miter/>
          </a:ln>
        </p:spPr>
        <p:txBody>
          <a:bodyPr rtlCol="0" anchor="ctr"/>
          <a:lstStyle/>
          <a:p>
            <a:endParaRPr lang="en-GB">
              <a:solidFill>
                <a:schemeClr val="bg1"/>
              </a:solidFill>
            </a:endParaRPr>
          </a:p>
        </p:txBody>
      </p:sp>
      <p:sp>
        <p:nvSpPr>
          <p:cNvPr id="5" name="Title 1">
            <a:extLst>
              <a:ext uri="{FF2B5EF4-FFF2-40B4-BE49-F238E27FC236}">
                <a16:creationId xmlns:a16="http://schemas.microsoft.com/office/drawing/2014/main" xmlns=""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rgbClr val="004050"/>
                </a:solidFill>
              </a:defRPr>
            </a:lvl1pPr>
          </a:lstStyle>
          <a:p>
            <a:r>
              <a:rPr lang="en-US" noProof="0" dirty="0" smtClean="0"/>
              <a:t/>
            </a:r>
            <a:br>
              <a:rPr lang="en-US" noProof="0" dirty="0" smtClean="0"/>
            </a:br>
            <a:r>
              <a:rPr lang="en-US" noProof="0" dirty="0" smtClean="0"/>
              <a:t/>
            </a:r>
            <a:br>
              <a:rPr lang="en-US" noProof="0" dirty="0" smtClean="0"/>
            </a:br>
            <a:r>
              <a:rPr lang="en-US" noProof="0" dirty="0" smtClean="0"/>
              <a:t>ACTIVITY: </a:t>
            </a:r>
            <a:br>
              <a:rPr lang="en-US" noProof="0" dirty="0" smtClean="0"/>
            </a:br>
            <a:r>
              <a:rPr lang="en-US" noProof="0" dirty="0" smtClean="0"/>
              <a:t>CLICK TO EDIT TITLE</a:t>
            </a:r>
            <a:endParaRPr lang="en-GB" noProof="0" dirty="0"/>
          </a:p>
        </p:txBody>
      </p:sp>
      <p:sp>
        <p:nvSpPr>
          <p:cNvPr id="6"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lvl1pPr>
          </a:lstStyle>
          <a:p>
            <a:pPr lvl="0"/>
            <a:r>
              <a:rPr lang="en-US" dirty="0" smtClean="0"/>
              <a:t>Click to edit instructions</a:t>
            </a:r>
            <a:endParaRPr lang="en-US" dirty="0"/>
          </a:p>
        </p:txBody>
      </p:sp>
    </p:spTree>
    <p:extLst>
      <p:ext uri="{BB962C8B-B14F-4D97-AF65-F5344CB8AC3E}">
        <p14:creationId xmlns:p14="http://schemas.microsoft.com/office/powerpoint/2010/main" val="1937711222"/>
      </p:ext>
    </p:extLst>
  </p:cSld>
  <p:clrMapOvr>
    <a:masterClrMapping/>
  </p:clrMapOvr>
  <p:timing>
    <p:tnLst>
      <p:par>
        <p:cTn id="1" dur="indefinite" restart="never" nodeType="tmRoot"/>
      </p:par>
    </p:tnLst>
  </p:timing>
  <p:extLst mod="1">
    <p:ext uri="{DCECCB84-F9BA-43D5-87BE-67443E8EF086}">
      <p15:sldGuideLst xmlns=""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3_02 Section Divider">
    <p:bg>
      <p:bgPr>
        <a:solidFill>
          <a:srgbClr val="7E007C"/>
        </a:solidFill>
        <a:effectLst/>
      </p:bgPr>
    </p:bg>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xmlns="" id="{A0DD6AED-2202-DD48-A2D6-60CCC5F07320}"/>
              </a:ext>
            </a:extLst>
          </p:cNvPr>
          <p:cNvSpPr/>
          <p:nvPr userDrawn="1"/>
        </p:nvSpPr>
        <p:spPr>
          <a:xfrm>
            <a:off x="-609" y="2116538"/>
            <a:ext cx="11411496" cy="5526322"/>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rgbClr val="F91258"/>
          </a:solidFill>
          <a:ln w="6350" cap="flat">
            <a:noFill/>
            <a:prstDash val="solid"/>
            <a:miter/>
          </a:ln>
        </p:spPr>
        <p:txBody>
          <a:bodyPr rtlCol="0" anchor="ctr"/>
          <a:lstStyle/>
          <a:p>
            <a:endParaRPr lang="en-GB"/>
          </a:p>
        </p:txBody>
      </p:sp>
      <p:sp>
        <p:nvSpPr>
          <p:cNvPr id="13" name="Title 1">
            <a:extLst>
              <a:ext uri="{FF2B5EF4-FFF2-40B4-BE49-F238E27FC236}">
                <a16:creationId xmlns:a16="http://schemas.microsoft.com/office/drawing/2014/main" xmlns="" id="{EBBB6D40-B4C9-8B4A-B2A6-126F64906376}"/>
              </a:ext>
            </a:extLst>
          </p:cNvPr>
          <p:cNvSpPr>
            <a:spLocks noGrp="1"/>
          </p:cNvSpPr>
          <p:nvPr>
            <p:ph type="ctrTitle" hasCustomPrompt="1"/>
          </p:nvPr>
        </p:nvSpPr>
        <p:spPr>
          <a:xfrm>
            <a:off x="376238" y="2067007"/>
            <a:ext cx="5627171" cy="2353439"/>
          </a:xfrm>
        </p:spPr>
        <p:txBody>
          <a:bodyPr anchor="b" anchorCtr="0">
            <a:noAutofit/>
          </a:bodyPr>
          <a:lstStyle>
            <a:lvl1pPr algn="l">
              <a:lnSpc>
                <a:spcPts val="6000"/>
              </a:lnSpc>
              <a:defRPr sz="3600" spc="60" baseline="0">
                <a:solidFill>
                  <a:schemeClr val="bg1"/>
                </a:solidFill>
              </a:defRPr>
            </a:lvl1pPr>
          </a:lstStyle>
          <a:p>
            <a:r>
              <a:rPr lang="en-US" noProof="0" dirty="0" smtClean="0"/>
              <a:t>CLICK TO EDIT MASTER TITLE STYLE</a:t>
            </a:r>
            <a:endParaRPr lang="en-GB" noProof="0" dirty="0"/>
          </a:p>
        </p:txBody>
      </p:sp>
    </p:spTree>
    <p:extLst>
      <p:ext uri="{BB962C8B-B14F-4D97-AF65-F5344CB8AC3E}">
        <p14:creationId xmlns:p14="http://schemas.microsoft.com/office/powerpoint/2010/main" val="399674577"/>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4_Text Slide - With side bar C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7E00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chemeClr val="bg1"/>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
        <p:nvSpPr>
          <p:cNvPr id="9" name="Text Placeholder 4"/>
          <p:cNvSpPr>
            <a:spLocks noGrp="1"/>
          </p:cNvSpPr>
          <p:nvPr>
            <p:ph type="body" sz="quarter" idx="15" hasCustomPrompt="1"/>
          </p:nvPr>
        </p:nvSpPr>
        <p:spPr>
          <a:xfrm>
            <a:off x="5037138" y="1349984"/>
            <a:ext cx="5803900" cy="4094163"/>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20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grpSp>
        <p:nvGrpSpPr>
          <p:cNvPr id="33" name="Group 32"/>
          <p:cNvGrpSpPr/>
          <p:nvPr userDrawn="1"/>
        </p:nvGrpSpPr>
        <p:grpSpPr>
          <a:xfrm>
            <a:off x="-1717" y="4568506"/>
            <a:ext cx="4628886" cy="1406446"/>
            <a:chOff x="-1717" y="4568506"/>
            <a:chExt cx="4628886" cy="1406446"/>
          </a:xfrm>
          <a:solidFill>
            <a:srgbClr val="F91258"/>
          </a:solidFill>
        </p:grpSpPr>
        <p:sp>
          <p:nvSpPr>
            <p:cNvPr id="34" name="Freeform 33">
              <a:extLst>
                <a:ext uri="{FF2B5EF4-FFF2-40B4-BE49-F238E27FC236}">
                  <a16:creationId xmlns:a16="http://schemas.microsoft.com/office/drawing/2014/main" xmlns="" id="{2F450B4C-241D-A544-BBEF-175E01D6A139}"/>
                </a:ext>
              </a:extLst>
            </p:cNvPr>
            <p:cNvSpPr/>
            <p:nvPr userDrawn="1"/>
          </p:nvSpPr>
          <p:spPr>
            <a:xfrm>
              <a:off x="-1717" y="4568506"/>
              <a:ext cx="4004222" cy="595385"/>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8896" h="248186">
                  <a:moveTo>
                    <a:pt x="1668896" y="248186"/>
                  </a:moveTo>
                  <a:lnTo>
                    <a:pt x="331" y="248186"/>
                  </a:lnTo>
                  <a:cubicBezTo>
                    <a:pt x="-110" y="229623"/>
                    <a:pt x="441" y="211060"/>
                    <a:pt x="0" y="192497"/>
                  </a:cubicBezTo>
                  <a:lnTo>
                    <a:pt x="1522910" y="192497"/>
                  </a:lnTo>
                  <a:cubicBezTo>
                    <a:pt x="1465061" y="134140"/>
                    <a:pt x="1411785" y="74768"/>
                    <a:pt x="1376225" y="219"/>
                  </a:cubicBezTo>
                  <a:cubicBezTo>
                    <a:pt x="1396608" y="219"/>
                    <a:pt x="1415468" y="854"/>
                    <a:pt x="1434264" y="219"/>
                  </a:cubicBezTo>
                  <a:cubicBezTo>
                    <a:pt x="1443056" y="-1141"/>
                    <a:pt x="1451568" y="3956"/>
                    <a:pt x="1454520" y="12347"/>
                  </a:cubicBezTo>
                  <a:cubicBezTo>
                    <a:pt x="1472082" y="45816"/>
                    <a:pt x="1493755" y="76961"/>
                    <a:pt x="1519036" y="105057"/>
                  </a:cubicBezTo>
                  <a:cubicBezTo>
                    <a:pt x="1562664" y="155126"/>
                    <a:pt x="1610880" y="201004"/>
                    <a:pt x="1663055" y="242090"/>
                  </a:cubicBezTo>
                  <a:cubicBezTo>
                    <a:pt x="1664833" y="243551"/>
                    <a:pt x="1666610" y="245011"/>
                    <a:pt x="1668261" y="246535"/>
                  </a:cubicBezTo>
                  <a:cubicBezTo>
                    <a:pt x="1668579" y="246599"/>
                    <a:pt x="1668579" y="247170"/>
                    <a:pt x="1668896" y="248186"/>
                  </a:cubicBezTo>
                  <a:close/>
                </a:path>
              </a:pathLst>
            </a:custGeom>
            <a:grpFill/>
            <a:ln w="6350" cap="flat">
              <a:noFill/>
              <a:prstDash val="solid"/>
              <a:miter/>
            </a:ln>
          </p:spPr>
          <p:txBody>
            <a:bodyPr rtlCol="0" anchor="ctr"/>
            <a:lstStyle/>
            <a:p>
              <a:endParaRPr lang="en-GB"/>
            </a:p>
          </p:txBody>
        </p:sp>
        <p:sp>
          <p:nvSpPr>
            <p:cNvPr id="35" name="Freeform 34">
              <a:extLst>
                <a:ext uri="{FF2B5EF4-FFF2-40B4-BE49-F238E27FC236}">
                  <a16:creationId xmlns:a16="http://schemas.microsoft.com/office/drawing/2014/main" xmlns="" id="{17BA7C41-EA1C-2F4D-90C7-EC472AB85B8A}"/>
                </a:ext>
              </a:extLst>
            </p:cNvPr>
            <p:cNvSpPr/>
            <p:nvPr/>
          </p:nvSpPr>
          <p:spPr>
            <a:xfrm>
              <a:off x="3713028" y="4568727"/>
              <a:ext cx="914141" cy="1401463"/>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36" name="Freeform 35">
              <a:extLst>
                <a:ext uri="{FF2B5EF4-FFF2-40B4-BE49-F238E27FC236}">
                  <a16:creationId xmlns:a16="http://schemas.microsoft.com/office/drawing/2014/main" xmlns="" id="{2F450B4C-241D-A544-BBEF-175E01D6A139}"/>
                </a:ext>
              </a:extLst>
            </p:cNvPr>
            <p:cNvSpPr/>
            <p:nvPr userDrawn="1"/>
          </p:nvSpPr>
          <p:spPr>
            <a:xfrm flipV="1">
              <a:off x="-1717" y="5379567"/>
              <a:ext cx="4004222" cy="595385"/>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8896" h="248186">
                  <a:moveTo>
                    <a:pt x="1668896" y="248186"/>
                  </a:moveTo>
                  <a:lnTo>
                    <a:pt x="331" y="248186"/>
                  </a:lnTo>
                  <a:cubicBezTo>
                    <a:pt x="-110" y="229623"/>
                    <a:pt x="441" y="211060"/>
                    <a:pt x="0" y="192497"/>
                  </a:cubicBezTo>
                  <a:lnTo>
                    <a:pt x="1522910" y="192497"/>
                  </a:lnTo>
                  <a:cubicBezTo>
                    <a:pt x="1465061" y="134140"/>
                    <a:pt x="1411785" y="74768"/>
                    <a:pt x="1376225" y="219"/>
                  </a:cubicBezTo>
                  <a:cubicBezTo>
                    <a:pt x="1396608" y="219"/>
                    <a:pt x="1415468" y="854"/>
                    <a:pt x="1434264" y="219"/>
                  </a:cubicBezTo>
                  <a:cubicBezTo>
                    <a:pt x="1443056" y="-1141"/>
                    <a:pt x="1451568" y="3956"/>
                    <a:pt x="1454520" y="12347"/>
                  </a:cubicBezTo>
                  <a:cubicBezTo>
                    <a:pt x="1472082" y="45816"/>
                    <a:pt x="1493755" y="76961"/>
                    <a:pt x="1519036" y="105057"/>
                  </a:cubicBezTo>
                  <a:cubicBezTo>
                    <a:pt x="1562664" y="155126"/>
                    <a:pt x="1610880" y="201004"/>
                    <a:pt x="1663055" y="242090"/>
                  </a:cubicBezTo>
                  <a:cubicBezTo>
                    <a:pt x="1664833" y="243551"/>
                    <a:pt x="1666610" y="245011"/>
                    <a:pt x="1668261" y="246535"/>
                  </a:cubicBezTo>
                  <a:cubicBezTo>
                    <a:pt x="1668579" y="246599"/>
                    <a:pt x="1668579" y="247170"/>
                    <a:pt x="166889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3345788051"/>
      </p:ext>
    </p:extLst>
  </p:cSld>
  <p:clrMapOvr>
    <a:masterClrMapping/>
  </p:clrMapOvr>
  <p:timing>
    <p:tnLst>
      <p:par>
        <p:cTn id="1" dur="indefinite" restart="never" nodeType="tmRoot"/>
      </p:par>
    </p:tnLst>
  </p:timing>
  <p:extLst mod="1">
    <p:ext uri="{DCECCB84-F9BA-43D5-87BE-67443E8EF086}">
      <p15:sldGuideLst xmlns="" xmlns:p15="http://schemas.microsoft.com/office/powerpoint/2012/main">
        <p15:guide id="1" orient="horz" pos="845">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5_Text Slide A">
    <p:spTree>
      <p:nvGrpSpPr>
        <p:cNvPr id="1" name=""/>
        <p:cNvGrpSpPr/>
        <p:nvPr/>
      </p:nvGrpSpPr>
      <p:grpSpPr>
        <a:xfrm>
          <a:off x="0" y="0"/>
          <a:ext cx="0" cy="0"/>
          <a:chOff x="0" y="0"/>
          <a:chExt cx="0" cy="0"/>
        </a:xfrm>
      </p:grpSpPr>
      <p:sp>
        <p:nvSpPr>
          <p:cNvPr id="11"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smtClean="0"/>
              <a:t>Click to </a:t>
            </a:r>
            <a:br>
              <a:rPr lang="en-US" dirty="0" smtClean="0"/>
            </a:br>
            <a:r>
              <a:rPr lang="en-US" dirty="0" smtClean="0"/>
              <a:t>edit slide title</a:t>
            </a:r>
          </a:p>
        </p:txBody>
      </p:sp>
      <p:sp>
        <p:nvSpPr>
          <p:cNvPr id="12"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smtClean="0"/>
              <a:t>Edit text</a:t>
            </a:r>
          </a:p>
          <a:p>
            <a:pPr lvl="1"/>
            <a:r>
              <a:rPr lang="en-US" dirty="0" smtClean="0"/>
              <a:t>Second level</a:t>
            </a:r>
          </a:p>
          <a:p>
            <a:pPr lvl="2"/>
            <a:r>
              <a:rPr lang="en-GB" dirty="0" smtClean="0"/>
              <a:t>Third level</a:t>
            </a:r>
          </a:p>
          <a:p>
            <a:pPr lvl="2"/>
            <a:r>
              <a:rPr lang="en-GB" dirty="0" smtClean="0"/>
              <a:t>Fourth level</a:t>
            </a:r>
          </a:p>
          <a:p>
            <a:pPr lvl="2"/>
            <a:r>
              <a:rPr lang="en-GB" dirty="0" smtClean="0"/>
              <a:t>Fifth level</a:t>
            </a:r>
          </a:p>
        </p:txBody>
      </p:sp>
      <p:grpSp>
        <p:nvGrpSpPr>
          <p:cNvPr id="24" name="Group 23"/>
          <p:cNvGrpSpPr/>
          <p:nvPr userDrawn="1"/>
        </p:nvGrpSpPr>
        <p:grpSpPr>
          <a:xfrm>
            <a:off x="-6058" y="3531457"/>
            <a:ext cx="5797612" cy="2365031"/>
            <a:chOff x="-2229" y="2361812"/>
            <a:chExt cx="11067619" cy="4514835"/>
          </a:xfrm>
          <a:solidFill>
            <a:srgbClr val="7E007C"/>
          </a:solidFill>
        </p:grpSpPr>
        <p:sp>
          <p:nvSpPr>
            <p:cNvPr id="25" name="Freeform 24">
              <a:extLst>
                <a:ext uri="{FF2B5EF4-FFF2-40B4-BE49-F238E27FC236}">
                  <a16:creationId xmlns:a16="http://schemas.microsoft.com/office/drawing/2014/main" xmlns=""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6" name="Freeform 25">
              <a:extLst>
                <a:ext uri="{FF2B5EF4-FFF2-40B4-BE49-F238E27FC236}">
                  <a16:creationId xmlns:a16="http://schemas.microsoft.com/office/drawing/2014/main" xmlns=""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7" name="Freeform 26">
              <a:extLst>
                <a:ext uri="{FF2B5EF4-FFF2-40B4-BE49-F238E27FC236}">
                  <a16:creationId xmlns:a16="http://schemas.microsoft.com/office/drawing/2014/main" xmlns="" id="{2F450B4C-241D-A544-BBEF-175E01D6A139}"/>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596148475"/>
      </p:ext>
    </p:extLst>
  </p:cSld>
  <p:clrMapOvr>
    <a:masterClrMapping/>
  </p:clrMapOvr>
  <p:timing>
    <p:tnLst>
      <p:par>
        <p:cTn id="1" dur="indefinite" restart="never" nodeType="tmRoot"/>
      </p:par>
    </p:tnLst>
  </p:timing>
  <p:extLst mod="1">
    <p:ext uri="{DCECCB84-F9BA-43D5-87BE-67443E8EF086}">
      <p15:sldGuideLst xmlns="" xmlns:p15="http://schemas.microsoft.com/office/powerpoint/2012/main">
        <p15:guide id="1" orient="horz" pos="77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smtClean="0"/>
              <a:t>Edit text</a:t>
            </a:r>
          </a:p>
          <a:p>
            <a:pPr lvl="1"/>
            <a:r>
              <a:rPr lang="en-US" dirty="0" smtClean="0"/>
              <a:t>Second level</a:t>
            </a:r>
          </a:p>
          <a:p>
            <a:pPr lvl="1"/>
            <a:r>
              <a:rPr lang="en-US" dirty="0" smtClean="0"/>
              <a:t>Third level</a:t>
            </a:r>
          </a:p>
          <a:p>
            <a:pPr lvl="1"/>
            <a:r>
              <a:rPr lang="en-US" dirty="0" smtClean="0"/>
              <a:t>Fourth level</a:t>
            </a:r>
          </a:p>
          <a:p>
            <a:pPr lvl="1"/>
            <a:r>
              <a:rPr lang="en-US" dirty="0" smtClean="0"/>
              <a:t>Fifth level</a:t>
            </a:r>
            <a:endParaRPr lang="en-US" dirty="0"/>
          </a:p>
        </p:txBody>
      </p:sp>
      <p:sp>
        <p:nvSpPr>
          <p:cNvPr id="7" name="Picture Placeholder 4">
            <a:extLst>
              <a:ext uri="{FF2B5EF4-FFF2-40B4-BE49-F238E27FC236}">
                <a16:creationId xmlns:a16="http://schemas.microsoft.com/office/drawing/2014/main" xmlns=""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smtClean="0"/>
              <a:t>Click icon to add picture</a:t>
            </a:r>
            <a:endParaRPr lang="en-US" dirty="0"/>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smtClean="0"/>
              <a:t>Click to edit slide title</a:t>
            </a:r>
          </a:p>
        </p:txBody>
      </p:sp>
      <p:sp>
        <p:nvSpPr>
          <p:cNvPr id="5" name="Slide Number Placeholder 5">
            <a:extLst>
              <a:ext uri="{FF2B5EF4-FFF2-40B4-BE49-F238E27FC236}">
                <a16:creationId xmlns:a16="http://schemas.microsoft.com/office/drawing/2014/main" xmlns=""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6" name="Freeform 15">
            <a:extLst>
              <a:ext uri="{FF2B5EF4-FFF2-40B4-BE49-F238E27FC236}">
                <a16:creationId xmlns:a16="http://schemas.microsoft.com/office/drawing/2014/main" xmlns=""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7E007C"/>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65464019"/>
      </p:ext>
    </p:extLst>
  </p:cSld>
  <p:clrMapOvr>
    <a:masterClrMapping/>
  </p:clrMapOvr>
  <p:timing>
    <p:tnLst>
      <p:par>
        <p:cTn id="1" dur="indefinite" restart="never" nodeType="tmRoot"/>
      </p:par>
    </p:tnLst>
  </p:timing>
  <p:extLst mod="1">
    <p:ext uri="{DCECCB84-F9BA-43D5-87BE-67443E8EF086}">
      <p15:sldGuideLst xmlns="" xmlns:p15="http://schemas.microsoft.com/office/powerpoint/2012/main">
        <p15:guide id="1" orient="horz" pos="777">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3_Activity 1">
    <p:bg>
      <p:bgPr>
        <a:solidFill>
          <a:srgbClr val="7E007C"/>
        </a:solidFill>
        <a:effectLst/>
      </p:bgPr>
    </p:bg>
    <p:spTree>
      <p:nvGrpSpPr>
        <p:cNvPr id="1" name=""/>
        <p:cNvGrpSpPr/>
        <p:nvPr/>
      </p:nvGrpSpPr>
      <p:grpSpPr>
        <a:xfrm>
          <a:off x="0" y="0"/>
          <a:ext cx="0" cy="0"/>
          <a:chOff x="0" y="0"/>
          <a:chExt cx="0" cy="0"/>
        </a:xfrm>
      </p:grpSpPr>
      <p:sp>
        <p:nvSpPr>
          <p:cNvPr id="10" name="Freeform 9">
            <a:extLst>
              <a:ext uri="{FF2B5EF4-FFF2-40B4-BE49-F238E27FC236}">
                <a16:creationId xmlns:a16="http://schemas.microsoft.com/office/drawing/2014/main" xmlns=""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bg1"/>
          </a:solidFill>
          <a:ln w="6350" cap="flat">
            <a:noFill/>
            <a:prstDash val="solid"/>
            <a:miter/>
          </a:ln>
        </p:spPr>
        <p:txBody>
          <a:bodyPr rtlCol="0" anchor="ctr"/>
          <a:lstStyle/>
          <a:p>
            <a:endParaRPr lang="en-GB">
              <a:solidFill>
                <a:schemeClr val="bg1"/>
              </a:solidFill>
            </a:endParaRPr>
          </a:p>
        </p:txBody>
      </p:sp>
      <p:sp>
        <p:nvSpPr>
          <p:cNvPr id="7" name="Title 1">
            <a:extLst>
              <a:ext uri="{FF2B5EF4-FFF2-40B4-BE49-F238E27FC236}">
                <a16:creationId xmlns:a16="http://schemas.microsoft.com/office/drawing/2014/main" xmlns=""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chemeClr val="bg1"/>
                </a:solidFill>
              </a:defRPr>
            </a:lvl1pPr>
          </a:lstStyle>
          <a:p>
            <a:r>
              <a:rPr lang="en-US" noProof="0" dirty="0" smtClean="0"/>
              <a:t/>
            </a:r>
            <a:br>
              <a:rPr lang="en-US" noProof="0" dirty="0" smtClean="0"/>
            </a:br>
            <a:r>
              <a:rPr lang="en-US" noProof="0" dirty="0" smtClean="0"/>
              <a:t/>
            </a:r>
            <a:br>
              <a:rPr lang="en-US" noProof="0" dirty="0" smtClean="0"/>
            </a:br>
            <a:r>
              <a:rPr lang="en-US" noProof="0" dirty="0" smtClean="0"/>
              <a:t>ACTIVITY: </a:t>
            </a:r>
            <a:br>
              <a:rPr lang="en-US" noProof="0" dirty="0" smtClean="0"/>
            </a:br>
            <a:r>
              <a:rPr lang="en-US" noProof="0" dirty="0" smtClean="0"/>
              <a:t>CLICK TO EDIT TITLE</a:t>
            </a:r>
            <a:endParaRPr lang="en-GB" noProof="0" dirty="0"/>
          </a:p>
        </p:txBody>
      </p:sp>
      <p:sp>
        <p:nvSpPr>
          <p:cNvPr id="8"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solidFill>
                  <a:schemeClr val="bg1"/>
                </a:solidFill>
              </a:defRPr>
            </a:lvl1pPr>
          </a:lstStyle>
          <a:p>
            <a:pPr lvl="0"/>
            <a:r>
              <a:rPr lang="en-US" dirty="0" smtClean="0"/>
              <a:t>Click to edit instructions</a:t>
            </a:r>
            <a:endParaRPr lang="en-US" dirty="0"/>
          </a:p>
        </p:txBody>
      </p:sp>
    </p:spTree>
    <p:extLst>
      <p:ext uri="{BB962C8B-B14F-4D97-AF65-F5344CB8AC3E}">
        <p14:creationId xmlns:p14="http://schemas.microsoft.com/office/powerpoint/2010/main" val="3175680889"/>
      </p:ext>
    </p:extLst>
  </p:cSld>
  <p:clrMapOvr>
    <a:masterClrMapping/>
  </p:clrMapOvr>
  <p:timing>
    <p:tnLst>
      <p:par>
        <p:cTn id="1" dur="indefinite" restart="never" nodeType="tmRoot"/>
      </p:par>
    </p:tnLst>
  </p:timing>
  <p:extLst mod="1">
    <p:ext uri="{DCECCB84-F9BA-43D5-87BE-67443E8EF086}">
      <p15:sldGuideLst xmlns=""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xmlns=""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7" name="Title Placeholder 1">
            <a:extLst>
              <a:ext uri="{FF2B5EF4-FFF2-40B4-BE49-F238E27FC236}">
                <a16:creationId xmlns:a16="http://schemas.microsoft.com/office/drawing/2014/main" xmlns=""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smtClean="0"/>
              <a:t>Click to edit Master title style</a:t>
            </a:r>
            <a:endParaRPr lang="en-GB" dirty="0"/>
          </a:p>
        </p:txBody>
      </p:sp>
      <p:sp>
        <p:nvSpPr>
          <p:cNvPr id="8" name="Text Placeholder 2">
            <a:extLst>
              <a:ext uri="{FF2B5EF4-FFF2-40B4-BE49-F238E27FC236}">
                <a16:creationId xmlns:a16="http://schemas.microsoft.com/office/drawing/2014/main" xmlns="" id="{B623AAC1-38C0-EC41-AF66-7EC76ACCB83E}"/>
              </a:ext>
            </a:extLst>
          </p:cNvPr>
          <p:cNvSpPr>
            <a:spLocks noGrp="1"/>
          </p:cNvSpPr>
          <p:nvPr>
            <p:ph idx="1"/>
          </p:nvPr>
        </p:nvSpPr>
        <p:spPr>
          <a:xfrm>
            <a:off x="341272" y="1368256"/>
            <a:ext cx="11516239" cy="4955354"/>
          </a:xfrm>
          <a:prstGeom prst="rect">
            <a:avLst/>
          </a:prstGeom>
        </p:spPr>
        <p:txBody>
          <a:bodyPr vert="horz" lIns="0" tIns="0" rIns="0" bIns="0" rtlCol="0" anchor="t" anchorCtr="0">
            <a:noAutofit/>
          </a:bodyPr>
          <a:lstStyle/>
          <a:p>
            <a:pPr lvl="0"/>
            <a:r>
              <a:rPr lang="en-US" dirty="0"/>
              <a:t>Edit </a:t>
            </a:r>
            <a:r>
              <a:rPr lang="en-US" dirty="0" smtClean="0"/>
              <a:t>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Tree>
    <p:extLst>
      <p:ext uri="{BB962C8B-B14F-4D97-AF65-F5344CB8AC3E}">
        <p14:creationId xmlns:p14="http://schemas.microsoft.com/office/powerpoint/2010/main" val="3212588995"/>
      </p:ext>
    </p:extLst>
  </p:cSld>
  <p:clrMapOvr>
    <a:masterClrMapping/>
  </p:clrMapOvr>
  <p:timing>
    <p:tnLst>
      <p:par>
        <p:cTn id="1" dur="indefinite" restart="never" nodeType="tmRoot"/>
      </p:par>
    </p:tnLst>
  </p:timing>
  <p:extLst mod="1">
    <p:ext uri="{DCECCB84-F9BA-43D5-87BE-67443E8EF086}">
      <p15:sldGuideLst xmlns="" xmlns:p15="http://schemas.microsoft.com/office/powerpoint/2012/main">
        <p15:guide id="1" orient="horz" pos="777" userDrawn="1">
          <p15:clr>
            <a:srgbClr val="FBAE40"/>
          </p15:clr>
        </p15:guide>
        <p15:guide id="2" pos="3840" userDrawn="1">
          <p15:clr>
            <a:srgbClr val="FBAE40"/>
          </p15:clr>
        </p15:guide>
        <p15:guide id="3" orient="horz" pos="2160" userDrawn="1">
          <p15:clr>
            <a:srgbClr val="FBAE40"/>
          </p15:clr>
        </p15:guide>
        <p15:guide id="4" orient="horz" pos="2260" userDrawn="1">
          <p15:clr>
            <a:srgbClr val="FBAE40"/>
          </p15:clr>
        </p15:guide>
        <p15:guide id="5" pos="3940" userDrawn="1">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image">
    <p:spTree>
      <p:nvGrpSpPr>
        <p:cNvPr id="1" name=""/>
        <p:cNvGrpSpPr/>
        <p:nvPr/>
      </p:nvGrpSpPr>
      <p:grpSpPr>
        <a:xfrm>
          <a:off x="0" y="0"/>
          <a:ext cx="0" cy="0"/>
          <a:chOff x="0" y="0"/>
          <a:chExt cx="0" cy="0"/>
        </a:xfrm>
      </p:grpSpPr>
      <p:sp>
        <p:nvSpPr>
          <p:cNvPr id="3" name="Slide Number Placeholder 5">
            <a:extLst>
              <a:ext uri="{FF2B5EF4-FFF2-40B4-BE49-F238E27FC236}">
                <a16:creationId xmlns:a16="http://schemas.microsoft.com/office/drawing/2014/main" xmlns=""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2" name="Rectangle 1"/>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itle Placeholder 1">
            <a:extLst>
              <a:ext uri="{FF2B5EF4-FFF2-40B4-BE49-F238E27FC236}">
                <a16:creationId xmlns:a16="http://schemas.microsoft.com/office/drawing/2014/main" xmlns=""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smtClean="0"/>
              <a:t>Click to edit Master title style</a:t>
            </a:r>
            <a:endParaRPr lang="en-GB" dirty="0"/>
          </a:p>
        </p:txBody>
      </p:sp>
    </p:spTree>
    <p:extLst>
      <p:ext uri="{BB962C8B-B14F-4D97-AF65-F5344CB8AC3E}">
        <p14:creationId xmlns:p14="http://schemas.microsoft.com/office/powerpoint/2010/main" val="3915446001"/>
      </p:ext>
    </p:extLst>
  </p:cSld>
  <p:clrMapOvr>
    <a:masterClrMapping/>
  </p:clrMapOvr>
  <p:timing>
    <p:tnLst>
      <p:par>
        <p:cTn id="1" dur="indefinite" restart="never" nodeType="tmRoot"/>
      </p:par>
    </p:tnLst>
  </p:timing>
  <p:extLst mod="1">
    <p:ext uri="{DCECCB84-F9BA-43D5-87BE-67443E8EF086}">
      <p15:sldGuideLst xmlns="" xmlns:p15="http://schemas.microsoft.com/office/powerpoint/2012/main">
        <p15:guide id="1" orient="horz" pos="777">
          <p15:clr>
            <a:srgbClr val="FBAE40"/>
          </p15:clr>
        </p15:guide>
        <p15:guide id="2" pos="3840" userDrawn="1">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icons and text">
    <p:spTree>
      <p:nvGrpSpPr>
        <p:cNvPr id="1" name=""/>
        <p:cNvGrpSpPr/>
        <p:nvPr/>
      </p:nvGrpSpPr>
      <p:grpSpPr>
        <a:xfrm>
          <a:off x="0" y="0"/>
          <a:ext cx="0" cy="0"/>
          <a:chOff x="0" y="0"/>
          <a:chExt cx="0" cy="0"/>
        </a:xfrm>
      </p:grpSpPr>
      <p:sp>
        <p:nvSpPr>
          <p:cNvPr id="3" name="Text Placeholder 4"/>
          <p:cNvSpPr>
            <a:spLocks noGrp="1"/>
          </p:cNvSpPr>
          <p:nvPr>
            <p:ph type="body" sz="quarter" idx="15" hasCustomPrompt="1"/>
          </p:nvPr>
        </p:nvSpPr>
        <p:spPr>
          <a:xfrm>
            <a:off x="1059427" y="3673998"/>
            <a:ext cx="2124159" cy="2749952"/>
          </a:xfrm>
        </p:spPr>
        <p:txBody>
          <a:bodyPr/>
          <a:lstStyle>
            <a:lvl1pPr marL="0" indent="0">
              <a:lnSpc>
                <a:spcPct val="100000"/>
              </a:lnSpc>
              <a:buFont typeface="Arial" panose="020B0604020202020204" pitchFamily="34" charset="0"/>
              <a:buNone/>
              <a:defRPr sz="2000" b="0"/>
            </a:lvl1pPr>
            <a:lvl2pPr marL="0" indent="0">
              <a:buFont typeface="Arial" panose="020B0604020202020204" pitchFamily="34" charset="0"/>
              <a:buNone/>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smtClean="0"/>
              <a:t>Edit text</a:t>
            </a:r>
          </a:p>
        </p:txBody>
      </p:sp>
      <p:sp>
        <p:nvSpPr>
          <p:cNvPr id="4" name="Text Placeholder 4"/>
          <p:cNvSpPr>
            <a:spLocks noGrp="1"/>
          </p:cNvSpPr>
          <p:nvPr>
            <p:ph type="body" sz="quarter" idx="16" hasCustomPrompt="1"/>
          </p:nvPr>
        </p:nvSpPr>
        <p:spPr>
          <a:xfrm>
            <a:off x="3639645" y="3673998"/>
            <a:ext cx="2068065" cy="2749952"/>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smtClean="0"/>
              <a:t>Edit text</a:t>
            </a:r>
          </a:p>
        </p:txBody>
      </p:sp>
      <p:sp>
        <p:nvSpPr>
          <p:cNvPr id="6" name="Text Placeholder 4"/>
          <p:cNvSpPr>
            <a:spLocks noGrp="1"/>
          </p:cNvSpPr>
          <p:nvPr>
            <p:ph type="body" sz="quarter" idx="17" hasCustomPrompt="1"/>
          </p:nvPr>
        </p:nvSpPr>
        <p:spPr>
          <a:xfrm>
            <a:off x="6149996" y="3673998"/>
            <a:ext cx="2130523" cy="2749952"/>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smtClean="0"/>
              <a:t>Edit text</a:t>
            </a:r>
          </a:p>
        </p:txBody>
      </p:sp>
      <p:sp>
        <p:nvSpPr>
          <p:cNvPr id="7" name="Picture Placeholder 21"/>
          <p:cNvSpPr>
            <a:spLocks noGrp="1"/>
          </p:cNvSpPr>
          <p:nvPr>
            <p:ph type="pic" sz="quarter" idx="18" hasCustomPrompt="1"/>
          </p:nvPr>
        </p:nvSpPr>
        <p:spPr>
          <a:xfrm>
            <a:off x="1059428" y="1993484"/>
            <a:ext cx="1437932" cy="1437930"/>
          </a:xfrm>
        </p:spPr>
        <p:txBody>
          <a:bodyPr/>
          <a:lstStyle>
            <a:lvl1pPr marL="0" indent="0">
              <a:buNone/>
              <a:defRPr/>
            </a:lvl1pPr>
          </a:lstStyle>
          <a:p>
            <a:r>
              <a:rPr lang="en-GB" dirty="0"/>
              <a:t>icon</a:t>
            </a:r>
          </a:p>
        </p:txBody>
      </p:sp>
      <p:sp>
        <p:nvSpPr>
          <p:cNvPr id="8" name="Picture Placeholder 21"/>
          <p:cNvSpPr>
            <a:spLocks noGrp="1"/>
          </p:cNvSpPr>
          <p:nvPr>
            <p:ph type="pic" sz="quarter" idx="19" hasCustomPrompt="1"/>
          </p:nvPr>
        </p:nvSpPr>
        <p:spPr>
          <a:xfrm>
            <a:off x="3639646" y="1986408"/>
            <a:ext cx="1437932" cy="1437930"/>
          </a:xfrm>
        </p:spPr>
        <p:txBody>
          <a:bodyPr/>
          <a:lstStyle>
            <a:lvl1pPr marL="0" indent="0">
              <a:buNone/>
              <a:defRPr/>
            </a:lvl1pPr>
          </a:lstStyle>
          <a:p>
            <a:r>
              <a:rPr lang="en-GB" dirty="0"/>
              <a:t>icon</a:t>
            </a:r>
          </a:p>
        </p:txBody>
      </p:sp>
      <p:sp>
        <p:nvSpPr>
          <p:cNvPr id="9" name="Picture Placeholder 21"/>
          <p:cNvSpPr>
            <a:spLocks noGrp="1"/>
          </p:cNvSpPr>
          <p:nvPr>
            <p:ph type="pic" sz="quarter" idx="20" hasCustomPrompt="1"/>
          </p:nvPr>
        </p:nvSpPr>
        <p:spPr>
          <a:xfrm>
            <a:off x="6149997" y="1993484"/>
            <a:ext cx="1437932" cy="1437930"/>
          </a:xfrm>
        </p:spPr>
        <p:txBody>
          <a:bodyPr/>
          <a:lstStyle>
            <a:lvl1pPr marL="0" indent="0">
              <a:buNone/>
              <a:defRPr/>
            </a:lvl1pPr>
          </a:lstStyle>
          <a:p>
            <a:r>
              <a:rPr lang="en-GB" dirty="0"/>
              <a:t>icon</a:t>
            </a:r>
          </a:p>
        </p:txBody>
      </p:sp>
      <p:sp>
        <p:nvSpPr>
          <p:cNvPr id="10" name="Text Placeholder 4"/>
          <p:cNvSpPr>
            <a:spLocks noGrp="1"/>
          </p:cNvSpPr>
          <p:nvPr>
            <p:ph type="body" sz="quarter" idx="21" hasCustomPrompt="1"/>
          </p:nvPr>
        </p:nvSpPr>
        <p:spPr>
          <a:xfrm>
            <a:off x="8637070" y="3688989"/>
            <a:ext cx="2183449" cy="2749952"/>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smtClean="0"/>
              <a:t>Edit text</a:t>
            </a:r>
          </a:p>
        </p:txBody>
      </p:sp>
      <p:sp>
        <p:nvSpPr>
          <p:cNvPr id="11" name="Picture Placeholder 21"/>
          <p:cNvSpPr>
            <a:spLocks noGrp="1"/>
          </p:cNvSpPr>
          <p:nvPr>
            <p:ph type="pic" sz="quarter" idx="22" hasCustomPrompt="1"/>
          </p:nvPr>
        </p:nvSpPr>
        <p:spPr>
          <a:xfrm>
            <a:off x="8637071" y="2008475"/>
            <a:ext cx="1437932" cy="1437930"/>
          </a:xfrm>
        </p:spPr>
        <p:txBody>
          <a:bodyPr/>
          <a:lstStyle>
            <a:lvl1pPr marL="0" indent="0">
              <a:buNone/>
              <a:defRPr/>
            </a:lvl1pPr>
          </a:lstStyle>
          <a:p>
            <a:r>
              <a:rPr lang="en-GB" dirty="0"/>
              <a:t>icon</a:t>
            </a:r>
          </a:p>
        </p:txBody>
      </p:sp>
      <p:sp>
        <p:nvSpPr>
          <p:cNvPr id="12" name="Slide Number Placeholder 5">
            <a:extLst>
              <a:ext uri="{FF2B5EF4-FFF2-40B4-BE49-F238E27FC236}">
                <a16:creationId xmlns:a16="http://schemas.microsoft.com/office/drawing/2014/main" xmlns=""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3" name="Rectangle 12"/>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Title Placeholder 1">
            <a:extLst>
              <a:ext uri="{FF2B5EF4-FFF2-40B4-BE49-F238E27FC236}">
                <a16:creationId xmlns:a16="http://schemas.microsoft.com/office/drawing/2014/main" xmlns=""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smtClean="0"/>
              <a:t>Click to edit Master title style</a:t>
            </a:r>
            <a:endParaRPr lang="en-GB" dirty="0"/>
          </a:p>
        </p:txBody>
      </p:sp>
    </p:spTree>
    <p:extLst>
      <p:ext uri="{BB962C8B-B14F-4D97-AF65-F5344CB8AC3E}">
        <p14:creationId xmlns:p14="http://schemas.microsoft.com/office/powerpoint/2010/main" val="4138968323"/>
      </p:ext>
    </p:extLst>
  </p:cSld>
  <p:clrMapOvr>
    <a:masterClrMapping/>
  </p:clrMapOvr>
  <p:timing>
    <p:tnLst>
      <p:par>
        <p:cTn id="1" dur="indefinite" restart="never" nodeType="tmRoot"/>
      </p:par>
    </p:tnLst>
  </p:timing>
  <p:extLst mod="1">
    <p:ext uri="{DCECCB84-F9BA-43D5-87BE-67443E8EF086}">
      <p15:sldGuideLst xmlns="" xmlns:p15="http://schemas.microsoft.com/office/powerpoint/2012/main">
        <p15:guide id="1" orient="horz" pos="777">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Action Tips">
    <p:bg>
      <p:bgPr>
        <a:solidFill>
          <a:srgbClr val="EB622E"/>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7254240" y="0"/>
            <a:ext cx="4937760" cy="6858000"/>
          </a:xfrm>
          <a:prstGeom prst="rect">
            <a:avLst/>
          </a:prstGeom>
        </p:spPr>
      </p:pic>
      <p:pic>
        <p:nvPicPr>
          <p:cNvPr id="6" name="Graphic 29">
            <a:extLst>
              <a:ext uri="{FF2B5EF4-FFF2-40B4-BE49-F238E27FC236}">
                <a16:creationId xmlns:a16="http://schemas.microsoft.com/office/drawing/2014/main" xmlns="" id="{572E6A4A-143B-E94B-A1BF-29C50E635AE7}"/>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smtClean="0"/>
              <a:t>Edit text</a:t>
            </a:r>
          </a:p>
        </p:txBody>
      </p:sp>
      <p:sp>
        <p:nvSpPr>
          <p:cNvPr id="16" name="Title 1">
            <a:extLst>
              <a:ext uri="{FF2B5EF4-FFF2-40B4-BE49-F238E27FC236}">
                <a16:creationId xmlns:a16="http://schemas.microsoft.com/office/drawing/2014/main" xmlns=""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smtClean="0"/>
              <a:t>CLICK TO EDIT TITLE</a:t>
            </a:r>
            <a:endParaRPr lang="en-GB" noProof="0" dirty="0"/>
          </a:p>
        </p:txBody>
      </p:sp>
      <p:grpSp>
        <p:nvGrpSpPr>
          <p:cNvPr id="2" name="Group 1"/>
          <p:cNvGrpSpPr/>
          <p:nvPr userDrawn="1"/>
        </p:nvGrpSpPr>
        <p:grpSpPr>
          <a:xfrm>
            <a:off x="-1420" y="3503895"/>
            <a:ext cx="6359624" cy="2437013"/>
            <a:chOff x="-1420" y="3503895"/>
            <a:chExt cx="6359624" cy="2437013"/>
          </a:xfrm>
          <a:solidFill>
            <a:srgbClr val="004050"/>
          </a:solidFill>
        </p:grpSpPr>
        <p:sp>
          <p:nvSpPr>
            <p:cNvPr id="36" name="Freeform 35">
              <a:extLst>
                <a:ext uri="{FF2B5EF4-FFF2-40B4-BE49-F238E27FC236}">
                  <a16:creationId xmlns:a16="http://schemas.microsoft.com/office/drawing/2014/main" xmlns="" id="{2F450B4C-241D-A544-BBEF-175E01D6A139}"/>
                </a:ext>
              </a:extLst>
            </p:cNvPr>
            <p:cNvSpPr/>
            <p:nvPr userDrawn="1"/>
          </p:nvSpPr>
          <p:spPr>
            <a:xfrm>
              <a:off x="-1420" y="3503895"/>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sp>
          <p:nvSpPr>
            <p:cNvPr id="37" name="Freeform 36">
              <a:extLst>
                <a:ext uri="{FF2B5EF4-FFF2-40B4-BE49-F238E27FC236}">
                  <a16:creationId xmlns:a16="http://schemas.microsoft.com/office/drawing/2014/main" xmlns="" id="{17BA7C41-EA1C-2F4D-90C7-EC472AB85B8A}"/>
                </a:ext>
              </a:extLst>
            </p:cNvPr>
            <p:cNvSpPr/>
            <p:nvPr/>
          </p:nvSpPr>
          <p:spPr>
            <a:xfrm>
              <a:off x="4768849" y="3504279"/>
              <a:ext cx="1589355" cy="2436629"/>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40" name="Freeform 39">
              <a:extLst>
                <a:ext uri="{FF2B5EF4-FFF2-40B4-BE49-F238E27FC236}">
                  <a16:creationId xmlns:a16="http://schemas.microsoft.com/office/drawing/2014/main" xmlns="" id="{2F450B4C-241D-A544-BBEF-175E01D6A139}"/>
                </a:ext>
              </a:extLst>
            </p:cNvPr>
            <p:cNvSpPr/>
            <p:nvPr userDrawn="1"/>
          </p:nvSpPr>
          <p:spPr>
            <a:xfrm flipV="1">
              <a:off x="-1420" y="4902788"/>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198876426"/>
      </p:ext>
    </p:extLst>
  </p:cSld>
  <p:clrMapOvr>
    <a:masterClrMapping/>
  </p:clrMapOvr>
  <p:timing>
    <p:tnLst>
      <p:par>
        <p:cTn id="1" dur="indefinite" restart="never" nodeType="tmRoot"/>
      </p:par>
    </p:tnLst>
  </p:timing>
  <p:extLst mod="1">
    <p:ext uri="{DCECCB84-F9BA-43D5-87BE-67443E8EF086}">
      <p15:sldGuideLst xmlns="" xmlns:p15="http://schemas.microsoft.com/office/powerpoint/2012/main">
        <p15:guide id="1" orient="horz" pos="3634">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Four text blocks">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1065907" y="1986354"/>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smtClean="0"/>
              <a:t>Edit text</a:t>
            </a:r>
          </a:p>
          <a:p>
            <a:pPr lvl="1"/>
            <a:r>
              <a:rPr lang="en-US" dirty="0" smtClean="0"/>
              <a:t>Second level</a:t>
            </a:r>
          </a:p>
          <a:p>
            <a:pPr lvl="1"/>
            <a:r>
              <a:rPr lang="en-US" dirty="0" smtClean="0"/>
              <a:t>Third level</a:t>
            </a:r>
          </a:p>
          <a:p>
            <a:pPr lvl="1"/>
            <a:r>
              <a:rPr lang="en-US" dirty="0" smtClean="0"/>
              <a:t>Fourth level</a:t>
            </a:r>
          </a:p>
          <a:p>
            <a:pPr lvl="1"/>
            <a:r>
              <a:rPr lang="en-US" dirty="0" smtClean="0"/>
              <a:t>Fifth level</a:t>
            </a:r>
            <a:endParaRPr lang="en-US" dirty="0"/>
          </a:p>
        </p:txBody>
      </p:sp>
      <p:sp>
        <p:nvSpPr>
          <p:cNvPr id="5" name="Text Placeholder 7"/>
          <p:cNvSpPr>
            <a:spLocks noGrp="1"/>
          </p:cNvSpPr>
          <p:nvPr>
            <p:ph type="body" sz="quarter" idx="13" hasCustomPrompt="1"/>
          </p:nvPr>
        </p:nvSpPr>
        <p:spPr>
          <a:xfrm>
            <a:off x="3511826" y="1986354"/>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smtClean="0"/>
              <a:t>Edit text</a:t>
            </a:r>
          </a:p>
          <a:p>
            <a:pPr lvl="1"/>
            <a:r>
              <a:rPr lang="en-US" dirty="0" smtClean="0"/>
              <a:t>Second level</a:t>
            </a:r>
          </a:p>
          <a:p>
            <a:pPr lvl="1"/>
            <a:r>
              <a:rPr lang="en-US" dirty="0" smtClean="0"/>
              <a:t>Third level</a:t>
            </a:r>
          </a:p>
          <a:p>
            <a:pPr lvl="1"/>
            <a:r>
              <a:rPr lang="en-US" dirty="0" smtClean="0"/>
              <a:t>Fourth level</a:t>
            </a:r>
          </a:p>
          <a:p>
            <a:pPr lvl="1"/>
            <a:r>
              <a:rPr lang="en-US" dirty="0" smtClean="0"/>
              <a:t>Fifth level</a:t>
            </a:r>
            <a:endParaRPr lang="en-US" dirty="0"/>
          </a:p>
        </p:txBody>
      </p:sp>
      <p:sp>
        <p:nvSpPr>
          <p:cNvPr id="6" name="Text Placeholder 7"/>
          <p:cNvSpPr>
            <a:spLocks noGrp="1"/>
          </p:cNvSpPr>
          <p:nvPr>
            <p:ph type="body" sz="quarter" idx="14" hasCustomPrompt="1"/>
          </p:nvPr>
        </p:nvSpPr>
        <p:spPr>
          <a:xfrm>
            <a:off x="5957745" y="1986353"/>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smtClean="0"/>
              <a:t>Edit text</a:t>
            </a:r>
          </a:p>
          <a:p>
            <a:pPr lvl="1"/>
            <a:r>
              <a:rPr lang="en-US" dirty="0" smtClean="0"/>
              <a:t>Second level</a:t>
            </a:r>
          </a:p>
          <a:p>
            <a:pPr lvl="1"/>
            <a:r>
              <a:rPr lang="en-US" dirty="0" smtClean="0"/>
              <a:t>Third level</a:t>
            </a:r>
          </a:p>
          <a:p>
            <a:pPr lvl="1"/>
            <a:r>
              <a:rPr lang="en-US" dirty="0" smtClean="0"/>
              <a:t>Fourth level</a:t>
            </a:r>
          </a:p>
          <a:p>
            <a:pPr lvl="1"/>
            <a:r>
              <a:rPr lang="en-US" dirty="0" smtClean="0"/>
              <a:t>Fifth level</a:t>
            </a:r>
            <a:endParaRPr lang="en-US" dirty="0"/>
          </a:p>
        </p:txBody>
      </p:sp>
      <p:sp>
        <p:nvSpPr>
          <p:cNvPr id="7" name="Text Placeholder 7"/>
          <p:cNvSpPr>
            <a:spLocks noGrp="1"/>
          </p:cNvSpPr>
          <p:nvPr>
            <p:ph type="body" sz="quarter" idx="15" hasCustomPrompt="1"/>
          </p:nvPr>
        </p:nvSpPr>
        <p:spPr>
          <a:xfrm>
            <a:off x="8403664" y="1986352"/>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smtClean="0"/>
              <a:t>Edit text</a:t>
            </a:r>
          </a:p>
          <a:p>
            <a:pPr lvl="1"/>
            <a:r>
              <a:rPr lang="en-US" dirty="0" smtClean="0"/>
              <a:t>Second level</a:t>
            </a:r>
          </a:p>
          <a:p>
            <a:pPr lvl="1"/>
            <a:r>
              <a:rPr lang="en-US" dirty="0" smtClean="0"/>
              <a:t>Third level</a:t>
            </a:r>
          </a:p>
          <a:p>
            <a:pPr lvl="1"/>
            <a:r>
              <a:rPr lang="en-US" dirty="0" smtClean="0"/>
              <a:t>Fourth level</a:t>
            </a:r>
          </a:p>
          <a:p>
            <a:pPr lvl="1"/>
            <a:r>
              <a:rPr lang="en-US" dirty="0" smtClean="0"/>
              <a:t>Fifth level</a:t>
            </a:r>
            <a:endParaRPr lang="en-US" dirty="0"/>
          </a:p>
        </p:txBody>
      </p:sp>
      <p:sp>
        <p:nvSpPr>
          <p:cNvPr id="8" name="Slide Number Placeholder 5">
            <a:extLst>
              <a:ext uri="{FF2B5EF4-FFF2-40B4-BE49-F238E27FC236}">
                <a16:creationId xmlns:a16="http://schemas.microsoft.com/office/drawing/2014/main" xmlns=""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Rectangle 8"/>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itle Placeholder 1">
            <a:extLst>
              <a:ext uri="{FF2B5EF4-FFF2-40B4-BE49-F238E27FC236}">
                <a16:creationId xmlns:a16="http://schemas.microsoft.com/office/drawing/2014/main" xmlns=""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smtClean="0"/>
              <a:t>Click to edit Master title style</a:t>
            </a:r>
            <a:endParaRPr lang="en-GB" dirty="0"/>
          </a:p>
        </p:txBody>
      </p:sp>
    </p:spTree>
    <p:extLst>
      <p:ext uri="{BB962C8B-B14F-4D97-AF65-F5344CB8AC3E}">
        <p14:creationId xmlns:p14="http://schemas.microsoft.com/office/powerpoint/2010/main" val="1127195669"/>
      </p:ext>
    </p:extLst>
  </p:cSld>
  <p:clrMapOvr>
    <a:masterClrMapping/>
  </p:clrMapOvr>
  <p:timing>
    <p:tnLst>
      <p:par>
        <p:cTn id="1" dur="indefinite" restart="never" nodeType="tmRoot"/>
      </p:par>
    </p:tnLst>
  </p:timing>
  <p:extLst mod="1">
    <p:ext uri="{DCECCB84-F9BA-43D5-87BE-67443E8EF086}">
      <p15:sldGuideLst xmlns="" xmlns:p15="http://schemas.microsoft.com/office/powerpoint/2012/main">
        <p15:guide id="1" orient="horz" pos="777">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wo Text Blocks">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5915467" y="1992793"/>
            <a:ext cx="464600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smtClean="0"/>
              <a:t>Edit text</a:t>
            </a:r>
          </a:p>
          <a:p>
            <a:pPr lvl="1"/>
            <a:r>
              <a:rPr lang="en-US" dirty="0" smtClean="0"/>
              <a:t>Second level</a:t>
            </a:r>
          </a:p>
          <a:p>
            <a:pPr lvl="1"/>
            <a:r>
              <a:rPr lang="en-US" dirty="0" smtClean="0"/>
              <a:t>Third level</a:t>
            </a:r>
          </a:p>
          <a:p>
            <a:pPr lvl="1"/>
            <a:r>
              <a:rPr lang="en-US" dirty="0" smtClean="0"/>
              <a:t>Fourth level</a:t>
            </a:r>
          </a:p>
          <a:p>
            <a:pPr lvl="1"/>
            <a:r>
              <a:rPr lang="en-US" dirty="0" smtClean="0"/>
              <a:t>Fifth level</a:t>
            </a:r>
            <a:endParaRPr lang="en-US" dirty="0"/>
          </a:p>
        </p:txBody>
      </p:sp>
      <p:sp>
        <p:nvSpPr>
          <p:cNvPr id="5" name="Text Placeholder 7"/>
          <p:cNvSpPr>
            <a:spLocks noGrp="1"/>
          </p:cNvSpPr>
          <p:nvPr>
            <p:ph type="body" sz="quarter" idx="13" hasCustomPrompt="1"/>
          </p:nvPr>
        </p:nvSpPr>
        <p:spPr>
          <a:xfrm>
            <a:off x="1069809" y="1992792"/>
            <a:ext cx="464600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smtClean="0"/>
              <a:t>Edit text</a:t>
            </a:r>
          </a:p>
          <a:p>
            <a:pPr lvl="1"/>
            <a:r>
              <a:rPr lang="en-US" dirty="0" smtClean="0"/>
              <a:t>Second level</a:t>
            </a:r>
          </a:p>
          <a:p>
            <a:pPr lvl="1"/>
            <a:r>
              <a:rPr lang="en-US" dirty="0" smtClean="0"/>
              <a:t>Third level</a:t>
            </a:r>
          </a:p>
          <a:p>
            <a:pPr lvl="1"/>
            <a:r>
              <a:rPr lang="en-US" dirty="0" smtClean="0"/>
              <a:t>Fourth level</a:t>
            </a:r>
          </a:p>
          <a:p>
            <a:pPr lvl="1"/>
            <a:r>
              <a:rPr lang="en-US" dirty="0" smtClean="0"/>
              <a:t>Fifth level</a:t>
            </a:r>
            <a:endParaRPr lang="en-US" dirty="0"/>
          </a:p>
        </p:txBody>
      </p:sp>
      <p:sp>
        <p:nvSpPr>
          <p:cNvPr id="6" name="Slide Number Placeholder 5">
            <a:extLst>
              <a:ext uri="{FF2B5EF4-FFF2-40B4-BE49-F238E27FC236}">
                <a16:creationId xmlns:a16="http://schemas.microsoft.com/office/drawing/2014/main" xmlns=""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7" name="Rectangle 6"/>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itle Placeholder 1">
            <a:extLst>
              <a:ext uri="{FF2B5EF4-FFF2-40B4-BE49-F238E27FC236}">
                <a16:creationId xmlns:a16="http://schemas.microsoft.com/office/drawing/2014/main" xmlns=""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smtClean="0"/>
              <a:t>Click to edit Master title style</a:t>
            </a:r>
            <a:endParaRPr lang="en-GB" dirty="0"/>
          </a:p>
        </p:txBody>
      </p:sp>
    </p:spTree>
    <p:extLst>
      <p:ext uri="{BB962C8B-B14F-4D97-AF65-F5344CB8AC3E}">
        <p14:creationId xmlns:p14="http://schemas.microsoft.com/office/powerpoint/2010/main" val="2636117753"/>
      </p:ext>
    </p:extLst>
  </p:cSld>
  <p:clrMapOvr>
    <a:masterClrMapping/>
  </p:clrMapOvr>
  <p:timing>
    <p:tnLst>
      <p:par>
        <p:cTn id="1" dur="indefinite" restart="never" nodeType="tmRoot"/>
      </p:par>
    </p:tnLst>
  </p:timing>
  <p:extLst mod="1">
    <p:ext uri="{DCECCB84-F9BA-43D5-87BE-67443E8EF086}">
      <p15:sldGuideLst xmlns="" xmlns:p15="http://schemas.microsoft.com/office/powerpoint/2012/main">
        <p15:guide id="1" orient="horz" pos="777">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wo Image and Text">
    <p:spTree>
      <p:nvGrpSpPr>
        <p:cNvPr id="1" name=""/>
        <p:cNvGrpSpPr/>
        <p:nvPr/>
      </p:nvGrpSpPr>
      <p:grpSpPr>
        <a:xfrm>
          <a:off x="0" y="0"/>
          <a:ext cx="0" cy="0"/>
          <a:chOff x="0" y="0"/>
          <a:chExt cx="0" cy="0"/>
        </a:xfrm>
      </p:grpSpPr>
      <p:sp>
        <p:nvSpPr>
          <p:cNvPr id="9" name="Text Placeholder 7"/>
          <p:cNvSpPr>
            <a:spLocks noGrp="1"/>
          </p:cNvSpPr>
          <p:nvPr>
            <p:ph type="body" sz="quarter" idx="17" hasCustomPrompt="1"/>
          </p:nvPr>
        </p:nvSpPr>
        <p:spPr>
          <a:xfrm>
            <a:off x="1080209" y="4307356"/>
            <a:ext cx="4646004" cy="2072171"/>
          </a:xfrm>
        </p:spPr>
        <p:txBody>
          <a:bodyPr/>
          <a:lstStyle>
            <a:lvl1pPr marL="0" indent="0">
              <a:lnSpc>
                <a:spcPct val="100000"/>
              </a:lnSpc>
              <a:buFont typeface="Arial" panose="020B0604020202020204" pitchFamily="34" charset="0"/>
              <a:buNone/>
              <a:defRPr sz="2000" b="0"/>
            </a:lvl1pPr>
            <a:lvl2pPr marL="171450" indent="-171450">
              <a:buFont typeface="Arial" panose="020B0604020202020204" pitchFamily="34" charset="0"/>
              <a:buChar char="•"/>
              <a:defRPr sz="1800"/>
            </a:lvl2pPr>
            <a:lvl3pPr marL="0" indent="0">
              <a:buNone/>
              <a:defRPr sz="1800"/>
            </a:lvl3pPr>
            <a:lvl4pPr>
              <a:defRPr sz="1800"/>
            </a:lvl4pPr>
            <a:lvl5pPr>
              <a:defRPr sz="1800"/>
            </a:lvl5pPr>
          </a:lstStyle>
          <a:p>
            <a:pPr lvl="0"/>
            <a:r>
              <a:rPr lang="en-US" dirty="0" smtClean="0"/>
              <a:t>Edit text</a:t>
            </a:r>
          </a:p>
        </p:txBody>
      </p:sp>
      <p:sp>
        <p:nvSpPr>
          <p:cNvPr id="7" name="Picture Placeholder 4">
            <a:extLst>
              <a:ext uri="{FF2B5EF4-FFF2-40B4-BE49-F238E27FC236}">
                <a16:creationId xmlns:a16="http://schemas.microsoft.com/office/drawing/2014/main" xmlns="" id="{749837D3-F6DB-DB49-B987-A2004B0611D5}"/>
              </a:ext>
            </a:extLst>
          </p:cNvPr>
          <p:cNvSpPr>
            <a:spLocks noGrp="1"/>
          </p:cNvSpPr>
          <p:nvPr>
            <p:ph type="pic" sz="quarter" idx="13"/>
          </p:nvPr>
        </p:nvSpPr>
        <p:spPr>
          <a:xfrm>
            <a:off x="1080209" y="2003204"/>
            <a:ext cx="4645958" cy="2072171"/>
          </a:xfrm>
          <a:prstGeom prst="rect">
            <a:avLst/>
          </a:prstGeom>
        </p:spPr>
        <p:txBody>
          <a:bodyPr/>
          <a:lstStyle>
            <a:lvl1pPr marL="0" indent="0">
              <a:buNone/>
              <a:defRPr baseline="0"/>
            </a:lvl1pPr>
          </a:lstStyle>
          <a:p>
            <a:r>
              <a:rPr lang="en-US" smtClean="0"/>
              <a:t>Click icon to add picture</a:t>
            </a:r>
            <a:endParaRPr lang="en-US" dirty="0"/>
          </a:p>
        </p:txBody>
      </p:sp>
      <p:sp>
        <p:nvSpPr>
          <p:cNvPr id="5" name="Picture Placeholder 4">
            <a:extLst>
              <a:ext uri="{FF2B5EF4-FFF2-40B4-BE49-F238E27FC236}">
                <a16:creationId xmlns:a16="http://schemas.microsoft.com/office/drawing/2014/main" xmlns="" id="{749837D3-F6DB-DB49-B987-A2004B0611D5}"/>
              </a:ext>
            </a:extLst>
          </p:cNvPr>
          <p:cNvSpPr>
            <a:spLocks noGrp="1"/>
          </p:cNvSpPr>
          <p:nvPr>
            <p:ph type="pic" sz="quarter" idx="14"/>
          </p:nvPr>
        </p:nvSpPr>
        <p:spPr>
          <a:xfrm>
            <a:off x="5925914" y="2003203"/>
            <a:ext cx="4645958" cy="2072171"/>
          </a:xfrm>
          <a:prstGeom prst="rect">
            <a:avLst/>
          </a:prstGeom>
        </p:spPr>
        <p:txBody>
          <a:bodyPr/>
          <a:lstStyle>
            <a:lvl1pPr marL="0" indent="0">
              <a:buNone/>
              <a:defRPr baseline="0"/>
            </a:lvl1pPr>
          </a:lstStyle>
          <a:p>
            <a:r>
              <a:rPr lang="en-US" smtClean="0"/>
              <a:t>Click icon to add picture</a:t>
            </a:r>
            <a:endParaRPr lang="en-US" dirty="0"/>
          </a:p>
        </p:txBody>
      </p:sp>
      <p:sp>
        <p:nvSpPr>
          <p:cNvPr id="8" name="Text Placeholder 7"/>
          <p:cNvSpPr>
            <a:spLocks noGrp="1"/>
          </p:cNvSpPr>
          <p:nvPr>
            <p:ph type="body" sz="quarter" idx="11" hasCustomPrompt="1"/>
          </p:nvPr>
        </p:nvSpPr>
        <p:spPr>
          <a:xfrm>
            <a:off x="5925868" y="4307356"/>
            <a:ext cx="4646004" cy="2072171"/>
          </a:xfrm>
        </p:spPr>
        <p:txBody>
          <a:bodyPr/>
          <a:lstStyle>
            <a:lvl1pPr marL="0" indent="0">
              <a:lnSpc>
                <a:spcPct val="100000"/>
              </a:lnSpc>
              <a:buFont typeface="Arial" panose="020B0604020202020204" pitchFamily="34" charset="0"/>
              <a:buNone/>
              <a:defRPr sz="2000" b="0"/>
            </a:lvl1pPr>
            <a:lvl2pPr marL="171450" indent="-171450">
              <a:buFont typeface="Arial" panose="020B0604020202020204" pitchFamily="34" charset="0"/>
              <a:buChar char="•"/>
              <a:defRPr/>
            </a:lvl2pPr>
          </a:lstStyle>
          <a:p>
            <a:pPr lvl="0"/>
            <a:r>
              <a:rPr lang="en-US" dirty="0" smtClean="0"/>
              <a:t>Edit text</a:t>
            </a:r>
          </a:p>
        </p:txBody>
      </p:sp>
      <p:sp>
        <p:nvSpPr>
          <p:cNvPr id="10" name="Slide Number Placeholder 5">
            <a:extLst>
              <a:ext uri="{FF2B5EF4-FFF2-40B4-BE49-F238E27FC236}">
                <a16:creationId xmlns:a16="http://schemas.microsoft.com/office/drawing/2014/main" xmlns=""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2" name="Rectangle 11"/>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itle Placeholder 1">
            <a:extLst>
              <a:ext uri="{FF2B5EF4-FFF2-40B4-BE49-F238E27FC236}">
                <a16:creationId xmlns:a16="http://schemas.microsoft.com/office/drawing/2014/main" xmlns=""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smtClean="0"/>
              <a:t>Click to edit Master title style</a:t>
            </a:r>
            <a:endParaRPr lang="en-GB" dirty="0"/>
          </a:p>
        </p:txBody>
      </p:sp>
    </p:spTree>
    <p:extLst>
      <p:ext uri="{BB962C8B-B14F-4D97-AF65-F5344CB8AC3E}">
        <p14:creationId xmlns:p14="http://schemas.microsoft.com/office/powerpoint/2010/main" val="1162594457"/>
      </p:ext>
    </p:extLst>
  </p:cSld>
  <p:clrMapOvr>
    <a:masterClrMapping/>
  </p:clrMapOvr>
  <p:timing>
    <p:tnLst>
      <p:par>
        <p:cTn id="1" dur="indefinite" restart="never" nodeType="tmRoot"/>
      </p:par>
    </p:tnLst>
  </p:timing>
  <p:extLst mod="1">
    <p:ext uri="{DCECCB84-F9BA-43D5-87BE-67443E8EF086}">
      <p15:sldGuideLst xmlns="" xmlns:p15="http://schemas.microsoft.com/office/powerpoint/2012/main">
        <p15:guide id="1" orient="horz" pos="777">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xmlns=""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3" name="Rectangle 2"/>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87913539"/>
      </p:ext>
    </p:extLst>
  </p:cSld>
  <p:clrMapOvr>
    <a:masterClrMapping/>
  </p:clrMapOvr>
  <p:timing>
    <p:tnLst>
      <p:par>
        <p:cTn id="1" dur="indefinite" restart="never" nodeType="tmRoot"/>
      </p:par>
    </p:tnLst>
  </p:timing>
  <p:extLst mod="1">
    <p:ext uri="{DCECCB84-F9BA-43D5-87BE-67443E8EF086}">
      <p15:sldGuideLst xmlns="" xmlns:p15="http://schemas.microsoft.com/office/powerpoint/2012/main">
        <p15:guide id="1" orient="horz" pos="777">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1_Hope you enjoyed">
    <p:bg>
      <p:bgPr>
        <a:solidFill>
          <a:srgbClr val="09EDB8"/>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4663440" y="0"/>
            <a:ext cx="7528560" cy="6858000"/>
          </a:xfrm>
          <a:prstGeom prst="rect">
            <a:avLst/>
          </a:prstGeom>
        </p:spPr>
      </p:pic>
      <p:sp>
        <p:nvSpPr>
          <p:cNvPr id="2" name="Title 1">
            <a:extLst>
              <a:ext uri="{FF2B5EF4-FFF2-40B4-BE49-F238E27FC236}">
                <a16:creationId xmlns:a16="http://schemas.microsoft.com/office/drawing/2014/main" xmlns="" id="{EBBB6D40-B4C9-8B4A-B2A6-126F64906376}"/>
              </a:ext>
            </a:extLst>
          </p:cNvPr>
          <p:cNvSpPr>
            <a:spLocks noGrp="1"/>
          </p:cNvSpPr>
          <p:nvPr>
            <p:ph type="ctrTitle" hasCustomPrompt="1"/>
          </p:nvPr>
        </p:nvSpPr>
        <p:spPr>
          <a:xfrm>
            <a:off x="385300" y="2311970"/>
            <a:ext cx="3138017" cy="1908338"/>
          </a:xfrm>
        </p:spPr>
        <p:txBody>
          <a:bodyPr anchor="b" anchorCtr="0">
            <a:noAutofit/>
          </a:bodyPr>
          <a:lstStyle>
            <a:lvl1pPr algn="l">
              <a:lnSpc>
                <a:spcPct val="100000"/>
              </a:lnSpc>
              <a:defRPr sz="3600" baseline="0"/>
            </a:lvl1pPr>
          </a:lstStyle>
          <a:p>
            <a:r>
              <a:rPr lang="en-US" noProof="0" dirty="0" smtClean="0"/>
              <a:t>THANK YOU</a:t>
            </a:r>
            <a:endParaRPr lang="en-GB" noProof="0" dirty="0"/>
          </a:p>
        </p:txBody>
      </p:sp>
      <p:pic>
        <p:nvPicPr>
          <p:cNvPr id="6" name="Graphic 29">
            <a:extLst>
              <a:ext uri="{FF2B5EF4-FFF2-40B4-BE49-F238E27FC236}">
                <a16:creationId xmlns:a16="http://schemas.microsoft.com/office/drawing/2014/main" xmlns="" id="{572E6A4A-143B-E94B-A1BF-29C50E635AE7}"/>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80900" y="302477"/>
            <a:ext cx="2643023" cy="1610367"/>
          </a:xfrm>
          <a:prstGeom prst="rect">
            <a:avLst/>
          </a:prstGeom>
        </p:spPr>
      </p:pic>
      <p:sp>
        <p:nvSpPr>
          <p:cNvPr id="8" name="Text Placeholder 6"/>
          <p:cNvSpPr>
            <a:spLocks noGrp="1"/>
          </p:cNvSpPr>
          <p:nvPr>
            <p:ph type="body" sz="quarter" idx="12" hasCustomPrompt="1"/>
          </p:nvPr>
        </p:nvSpPr>
        <p:spPr>
          <a:xfrm>
            <a:off x="385301" y="5306004"/>
            <a:ext cx="4269826"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b="0" baseline="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smtClean="0"/>
              <a:t>Hope you enjoyed this learning journey.</a:t>
            </a:r>
          </a:p>
        </p:txBody>
      </p:sp>
      <p:grpSp>
        <p:nvGrpSpPr>
          <p:cNvPr id="4" name="Group 3"/>
          <p:cNvGrpSpPr/>
          <p:nvPr userDrawn="1"/>
        </p:nvGrpSpPr>
        <p:grpSpPr>
          <a:xfrm>
            <a:off x="-1698" y="3508800"/>
            <a:ext cx="7016130" cy="2425241"/>
            <a:chOff x="683" y="3508800"/>
            <a:chExt cx="7016130" cy="2425241"/>
          </a:xfrm>
          <a:solidFill>
            <a:srgbClr val="004050"/>
          </a:solidFill>
        </p:grpSpPr>
        <p:sp>
          <p:nvSpPr>
            <p:cNvPr id="25" name="Freeform 24">
              <a:extLst>
                <a:ext uri="{FF2B5EF4-FFF2-40B4-BE49-F238E27FC236}">
                  <a16:creationId xmlns:a16="http://schemas.microsoft.com/office/drawing/2014/main" xmlns="" id="{2F450B4C-241D-A544-BBEF-175E01D6A139}"/>
                </a:ext>
              </a:extLst>
            </p:cNvPr>
            <p:cNvSpPr/>
            <p:nvPr userDrawn="1"/>
          </p:nvSpPr>
          <p:spPr>
            <a:xfrm>
              <a:off x="683" y="3508800"/>
              <a:ext cx="5938619" cy="102700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566 w 1668566"/>
                <a:gd name="connsiteY0" fmla="*/ 248186 h 248186"/>
                <a:gd name="connsiteX1" fmla="*/ 1 w 1668566"/>
                <a:gd name="connsiteY1" fmla="*/ 248186 h 248186"/>
                <a:gd name="connsiteX2" fmla="*/ 229815 w 1668566"/>
                <a:gd name="connsiteY2" fmla="*/ 194032 h 248186"/>
                <a:gd name="connsiteX3" fmla="*/ 1522580 w 1668566"/>
                <a:gd name="connsiteY3" fmla="*/ 192497 h 248186"/>
                <a:gd name="connsiteX4" fmla="*/ 1375895 w 1668566"/>
                <a:gd name="connsiteY4" fmla="*/ 219 h 248186"/>
                <a:gd name="connsiteX5" fmla="*/ 1433934 w 1668566"/>
                <a:gd name="connsiteY5" fmla="*/ 219 h 248186"/>
                <a:gd name="connsiteX6" fmla="*/ 1454190 w 1668566"/>
                <a:gd name="connsiteY6" fmla="*/ 12347 h 248186"/>
                <a:gd name="connsiteX7" fmla="*/ 1518706 w 1668566"/>
                <a:gd name="connsiteY7" fmla="*/ 105057 h 248186"/>
                <a:gd name="connsiteX8" fmla="*/ 1662725 w 1668566"/>
                <a:gd name="connsiteY8" fmla="*/ 242090 h 248186"/>
                <a:gd name="connsiteX9" fmla="*/ 1667931 w 1668566"/>
                <a:gd name="connsiteY9" fmla="*/ 246535 h 248186"/>
                <a:gd name="connsiteX10" fmla="*/ 1668566 w 1668566"/>
                <a:gd name="connsiteY10" fmla="*/ 248186 h 248186"/>
                <a:gd name="connsiteX0" fmla="*/ 1440017 w 1440017"/>
                <a:gd name="connsiteY0" fmla="*/ 248186 h 248186"/>
                <a:gd name="connsiteX1" fmla="*/ 62 w 1440017"/>
                <a:gd name="connsiteY1" fmla="*/ 248186 h 248186"/>
                <a:gd name="connsiteX2" fmla="*/ 1266 w 1440017"/>
                <a:gd name="connsiteY2" fmla="*/ 194032 h 248186"/>
                <a:gd name="connsiteX3" fmla="*/ 1294031 w 1440017"/>
                <a:gd name="connsiteY3" fmla="*/ 192497 h 248186"/>
                <a:gd name="connsiteX4" fmla="*/ 1147346 w 1440017"/>
                <a:gd name="connsiteY4" fmla="*/ 219 h 248186"/>
                <a:gd name="connsiteX5" fmla="*/ 1205385 w 1440017"/>
                <a:gd name="connsiteY5" fmla="*/ 219 h 248186"/>
                <a:gd name="connsiteX6" fmla="*/ 1225641 w 1440017"/>
                <a:gd name="connsiteY6" fmla="*/ 12347 h 248186"/>
                <a:gd name="connsiteX7" fmla="*/ 1290157 w 1440017"/>
                <a:gd name="connsiteY7" fmla="*/ 105057 h 248186"/>
                <a:gd name="connsiteX8" fmla="*/ 1434176 w 1440017"/>
                <a:gd name="connsiteY8" fmla="*/ 242090 h 248186"/>
                <a:gd name="connsiteX9" fmla="*/ 1439382 w 1440017"/>
                <a:gd name="connsiteY9" fmla="*/ 246535 h 248186"/>
                <a:gd name="connsiteX10" fmla="*/ 1440017 w 1440017"/>
                <a:gd name="connsiteY10" fmla="*/ 248186 h 248186"/>
                <a:gd name="connsiteX0" fmla="*/ 1439987 w 1439987"/>
                <a:gd name="connsiteY0" fmla="*/ 248186 h 248186"/>
                <a:gd name="connsiteX1" fmla="*/ 32 w 1439987"/>
                <a:gd name="connsiteY1" fmla="*/ 248186 h 248186"/>
                <a:gd name="connsiteX2" fmla="*/ 3538 w 1439987"/>
                <a:gd name="connsiteY2" fmla="*/ 192881 h 248186"/>
                <a:gd name="connsiteX3" fmla="*/ 1294001 w 1439987"/>
                <a:gd name="connsiteY3" fmla="*/ 192497 h 248186"/>
                <a:gd name="connsiteX4" fmla="*/ 1147316 w 1439987"/>
                <a:gd name="connsiteY4" fmla="*/ 219 h 248186"/>
                <a:gd name="connsiteX5" fmla="*/ 1205355 w 1439987"/>
                <a:gd name="connsiteY5" fmla="*/ 219 h 248186"/>
                <a:gd name="connsiteX6" fmla="*/ 1225611 w 1439987"/>
                <a:gd name="connsiteY6" fmla="*/ 12347 h 248186"/>
                <a:gd name="connsiteX7" fmla="*/ 1290127 w 1439987"/>
                <a:gd name="connsiteY7" fmla="*/ 105057 h 248186"/>
                <a:gd name="connsiteX8" fmla="*/ 1434146 w 1439987"/>
                <a:gd name="connsiteY8" fmla="*/ 242090 h 248186"/>
                <a:gd name="connsiteX9" fmla="*/ 1439352 w 1439987"/>
                <a:gd name="connsiteY9" fmla="*/ 246535 h 248186"/>
                <a:gd name="connsiteX10" fmla="*/ 1439987 w 1439987"/>
                <a:gd name="connsiteY10" fmla="*/ 248186 h 248186"/>
                <a:gd name="connsiteX0" fmla="*/ 1436625 w 1436625"/>
                <a:gd name="connsiteY0" fmla="*/ 248186 h 248186"/>
                <a:gd name="connsiteX1" fmla="*/ 122 w 1436625"/>
                <a:gd name="connsiteY1" fmla="*/ 248186 h 248186"/>
                <a:gd name="connsiteX2" fmla="*/ 176 w 1436625"/>
                <a:gd name="connsiteY2" fmla="*/ 192881 h 248186"/>
                <a:gd name="connsiteX3" fmla="*/ 1290639 w 1436625"/>
                <a:gd name="connsiteY3" fmla="*/ 192497 h 248186"/>
                <a:gd name="connsiteX4" fmla="*/ 1143954 w 1436625"/>
                <a:gd name="connsiteY4" fmla="*/ 219 h 248186"/>
                <a:gd name="connsiteX5" fmla="*/ 1201993 w 1436625"/>
                <a:gd name="connsiteY5" fmla="*/ 219 h 248186"/>
                <a:gd name="connsiteX6" fmla="*/ 1222249 w 1436625"/>
                <a:gd name="connsiteY6" fmla="*/ 12347 h 248186"/>
                <a:gd name="connsiteX7" fmla="*/ 1286765 w 1436625"/>
                <a:gd name="connsiteY7" fmla="*/ 105057 h 248186"/>
                <a:gd name="connsiteX8" fmla="*/ 1430784 w 1436625"/>
                <a:gd name="connsiteY8" fmla="*/ 242090 h 248186"/>
                <a:gd name="connsiteX9" fmla="*/ 1435990 w 1436625"/>
                <a:gd name="connsiteY9" fmla="*/ 246535 h 248186"/>
                <a:gd name="connsiteX10" fmla="*/ 1436625 w 1436625"/>
                <a:gd name="connsiteY10" fmla="*/ 248186 h 248186"/>
                <a:gd name="connsiteX0" fmla="*/ 1436553 w 1436553"/>
                <a:gd name="connsiteY0" fmla="*/ 248186 h 248186"/>
                <a:gd name="connsiteX1" fmla="*/ 50 w 1436553"/>
                <a:gd name="connsiteY1" fmla="*/ 248186 h 248186"/>
                <a:gd name="connsiteX2" fmla="*/ 1830 w 1436553"/>
                <a:gd name="connsiteY2" fmla="*/ 192881 h 248186"/>
                <a:gd name="connsiteX3" fmla="*/ 1290567 w 1436553"/>
                <a:gd name="connsiteY3" fmla="*/ 192497 h 248186"/>
                <a:gd name="connsiteX4" fmla="*/ 1143882 w 1436553"/>
                <a:gd name="connsiteY4" fmla="*/ 219 h 248186"/>
                <a:gd name="connsiteX5" fmla="*/ 1201921 w 1436553"/>
                <a:gd name="connsiteY5" fmla="*/ 219 h 248186"/>
                <a:gd name="connsiteX6" fmla="*/ 1222177 w 1436553"/>
                <a:gd name="connsiteY6" fmla="*/ 12347 h 248186"/>
                <a:gd name="connsiteX7" fmla="*/ 1286693 w 1436553"/>
                <a:gd name="connsiteY7" fmla="*/ 105057 h 248186"/>
                <a:gd name="connsiteX8" fmla="*/ 1430712 w 1436553"/>
                <a:gd name="connsiteY8" fmla="*/ 242090 h 248186"/>
                <a:gd name="connsiteX9" fmla="*/ 1435918 w 1436553"/>
                <a:gd name="connsiteY9" fmla="*/ 246535 h 248186"/>
                <a:gd name="connsiteX10" fmla="*/ 1436553 w 1436553"/>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34899" h="248186">
                  <a:moveTo>
                    <a:pt x="1434899" y="248186"/>
                  </a:moveTo>
                  <a:lnTo>
                    <a:pt x="122" y="248186"/>
                  </a:lnTo>
                  <a:cubicBezTo>
                    <a:pt x="-319" y="229623"/>
                    <a:pt x="617" y="211444"/>
                    <a:pt x="176" y="192881"/>
                  </a:cubicBezTo>
                  <a:lnTo>
                    <a:pt x="1288913" y="192497"/>
                  </a:lnTo>
                  <a:cubicBezTo>
                    <a:pt x="1231064" y="134140"/>
                    <a:pt x="1177788" y="74768"/>
                    <a:pt x="1142228" y="219"/>
                  </a:cubicBezTo>
                  <a:cubicBezTo>
                    <a:pt x="1162611" y="219"/>
                    <a:pt x="1181471" y="854"/>
                    <a:pt x="1200267" y="219"/>
                  </a:cubicBezTo>
                  <a:cubicBezTo>
                    <a:pt x="1209059" y="-1141"/>
                    <a:pt x="1217571" y="3956"/>
                    <a:pt x="1220523" y="12347"/>
                  </a:cubicBezTo>
                  <a:cubicBezTo>
                    <a:pt x="1238085" y="45816"/>
                    <a:pt x="1259758" y="76961"/>
                    <a:pt x="1285039" y="105057"/>
                  </a:cubicBezTo>
                  <a:cubicBezTo>
                    <a:pt x="1328667" y="155126"/>
                    <a:pt x="1376883" y="201004"/>
                    <a:pt x="1429058" y="242090"/>
                  </a:cubicBezTo>
                  <a:cubicBezTo>
                    <a:pt x="1430836" y="243551"/>
                    <a:pt x="1432613" y="245011"/>
                    <a:pt x="1434264" y="246535"/>
                  </a:cubicBezTo>
                  <a:cubicBezTo>
                    <a:pt x="1434582" y="246599"/>
                    <a:pt x="1434582" y="247170"/>
                    <a:pt x="1434899" y="248186"/>
                  </a:cubicBezTo>
                  <a:close/>
                </a:path>
              </a:pathLst>
            </a:custGeom>
            <a:grpFill/>
            <a:ln w="6350" cap="flat">
              <a:noFill/>
              <a:prstDash val="solid"/>
              <a:miter/>
            </a:ln>
          </p:spPr>
          <p:txBody>
            <a:bodyPr rtlCol="0" anchor="ctr"/>
            <a:lstStyle/>
            <a:p>
              <a:endParaRPr lang="en-GB"/>
            </a:p>
          </p:txBody>
        </p:sp>
        <p:sp>
          <p:nvSpPr>
            <p:cNvPr id="26" name="Freeform 25">
              <a:extLst>
                <a:ext uri="{FF2B5EF4-FFF2-40B4-BE49-F238E27FC236}">
                  <a16:creationId xmlns:a16="http://schemas.microsoft.com/office/drawing/2014/main" xmlns="" id="{17BA7C41-EA1C-2F4D-90C7-EC472AB85B8A}"/>
                </a:ext>
              </a:extLst>
            </p:cNvPr>
            <p:cNvSpPr/>
            <p:nvPr userDrawn="1"/>
          </p:nvSpPr>
          <p:spPr>
            <a:xfrm>
              <a:off x="5439970" y="3509181"/>
              <a:ext cx="1576843" cy="2417447"/>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7" name="Freeform 26">
              <a:extLst>
                <a:ext uri="{FF2B5EF4-FFF2-40B4-BE49-F238E27FC236}">
                  <a16:creationId xmlns:a16="http://schemas.microsoft.com/office/drawing/2014/main" xmlns="" id="{2F450B4C-241D-A544-BBEF-175E01D6A139}"/>
                </a:ext>
              </a:extLst>
            </p:cNvPr>
            <p:cNvSpPr/>
            <p:nvPr userDrawn="1"/>
          </p:nvSpPr>
          <p:spPr>
            <a:xfrm flipV="1">
              <a:off x="683" y="4907035"/>
              <a:ext cx="5938619" cy="102700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566 w 1668566"/>
                <a:gd name="connsiteY0" fmla="*/ 248186 h 248186"/>
                <a:gd name="connsiteX1" fmla="*/ 1 w 1668566"/>
                <a:gd name="connsiteY1" fmla="*/ 248186 h 248186"/>
                <a:gd name="connsiteX2" fmla="*/ 229815 w 1668566"/>
                <a:gd name="connsiteY2" fmla="*/ 194032 h 248186"/>
                <a:gd name="connsiteX3" fmla="*/ 1522580 w 1668566"/>
                <a:gd name="connsiteY3" fmla="*/ 192497 h 248186"/>
                <a:gd name="connsiteX4" fmla="*/ 1375895 w 1668566"/>
                <a:gd name="connsiteY4" fmla="*/ 219 h 248186"/>
                <a:gd name="connsiteX5" fmla="*/ 1433934 w 1668566"/>
                <a:gd name="connsiteY5" fmla="*/ 219 h 248186"/>
                <a:gd name="connsiteX6" fmla="*/ 1454190 w 1668566"/>
                <a:gd name="connsiteY6" fmla="*/ 12347 h 248186"/>
                <a:gd name="connsiteX7" fmla="*/ 1518706 w 1668566"/>
                <a:gd name="connsiteY7" fmla="*/ 105057 h 248186"/>
                <a:gd name="connsiteX8" fmla="*/ 1662725 w 1668566"/>
                <a:gd name="connsiteY8" fmla="*/ 242090 h 248186"/>
                <a:gd name="connsiteX9" fmla="*/ 1667931 w 1668566"/>
                <a:gd name="connsiteY9" fmla="*/ 246535 h 248186"/>
                <a:gd name="connsiteX10" fmla="*/ 1668566 w 1668566"/>
                <a:gd name="connsiteY10" fmla="*/ 248186 h 248186"/>
                <a:gd name="connsiteX0" fmla="*/ 1440017 w 1440017"/>
                <a:gd name="connsiteY0" fmla="*/ 248186 h 248186"/>
                <a:gd name="connsiteX1" fmla="*/ 62 w 1440017"/>
                <a:gd name="connsiteY1" fmla="*/ 248186 h 248186"/>
                <a:gd name="connsiteX2" fmla="*/ 1266 w 1440017"/>
                <a:gd name="connsiteY2" fmla="*/ 194032 h 248186"/>
                <a:gd name="connsiteX3" fmla="*/ 1294031 w 1440017"/>
                <a:gd name="connsiteY3" fmla="*/ 192497 h 248186"/>
                <a:gd name="connsiteX4" fmla="*/ 1147346 w 1440017"/>
                <a:gd name="connsiteY4" fmla="*/ 219 h 248186"/>
                <a:gd name="connsiteX5" fmla="*/ 1205385 w 1440017"/>
                <a:gd name="connsiteY5" fmla="*/ 219 h 248186"/>
                <a:gd name="connsiteX6" fmla="*/ 1225641 w 1440017"/>
                <a:gd name="connsiteY6" fmla="*/ 12347 h 248186"/>
                <a:gd name="connsiteX7" fmla="*/ 1290157 w 1440017"/>
                <a:gd name="connsiteY7" fmla="*/ 105057 h 248186"/>
                <a:gd name="connsiteX8" fmla="*/ 1434176 w 1440017"/>
                <a:gd name="connsiteY8" fmla="*/ 242090 h 248186"/>
                <a:gd name="connsiteX9" fmla="*/ 1439382 w 1440017"/>
                <a:gd name="connsiteY9" fmla="*/ 246535 h 248186"/>
                <a:gd name="connsiteX10" fmla="*/ 1440017 w 1440017"/>
                <a:gd name="connsiteY10" fmla="*/ 248186 h 248186"/>
                <a:gd name="connsiteX0" fmla="*/ 1439987 w 1439987"/>
                <a:gd name="connsiteY0" fmla="*/ 248186 h 248186"/>
                <a:gd name="connsiteX1" fmla="*/ 32 w 1439987"/>
                <a:gd name="connsiteY1" fmla="*/ 248186 h 248186"/>
                <a:gd name="connsiteX2" fmla="*/ 3538 w 1439987"/>
                <a:gd name="connsiteY2" fmla="*/ 192881 h 248186"/>
                <a:gd name="connsiteX3" fmla="*/ 1294001 w 1439987"/>
                <a:gd name="connsiteY3" fmla="*/ 192497 h 248186"/>
                <a:gd name="connsiteX4" fmla="*/ 1147316 w 1439987"/>
                <a:gd name="connsiteY4" fmla="*/ 219 h 248186"/>
                <a:gd name="connsiteX5" fmla="*/ 1205355 w 1439987"/>
                <a:gd name="connsiteY5" fmla="*/ 219 h 248186"/>
                <a:gd name="connsiteX6" fmla="*/ 1225611 w 1439987"/>
                <a:gd name="connsiteY6" fmla="*/ 12347 h 248186"/>
                <a:gd name="connsiteX7" fmla="*/ 1290127 w 1439987"/>
                <a:gd name="connsiteY7" fmla="*/ 105057 h 248186"/>
                <a:gd name="connsiteX8" fmla="*/ 1434146 w 1439987"/>
                <a:gd name="connsiteY8" fmla="*/ 242090 h 248186"/>
                <a:gd name="connsiteX9" fmla="*/ 1439352 w 1439987"/>
                <a:gd name="connsiteY9" fmla="*/ 246535 h 248186"/>
                <a:gd name="connsiteX10" fmla="*/ 1439987 w 1439987"/>
                <a:gd name="connsiteY10" fmla="*/ 248186 h 248186"/>
                <a:gd name="connsiteX0" fmla="*/ 1436625 w 1436625"/>
                <a:gd name="connsiteY0" fmla="*/ 248186 h 248186"/>
                <a:gd name="connsiteX1" fmla="*/ 122 w 1436625"/>
                <a:gd name="connsiteY1" fmla="*/ 248186 h 248186"/>
                <a:gd name="connsiteX2" fmla="*/ 176 w 1436625"/>
                <a:gd name="connsiteY2" fmla="*/ 192881 h 248186"/>
                <a:gd name="connsiteX3" fmla="*/ 1290639 w 1436625"/>
                <a:gd name="connsiteY3" fmla="*/ 192497 h 248186"/>
                <a:gd name="connsiteX4" fmla="*/ 1143954 w 1436625"/>
                <a:gd name="connsiteY4" fmla="*/ 219 h 248186"/>
                <a:gd name="connsiteX5" fmla="*/ 1201993 w 1436625"/>
                <a:gd name="connsiteY5" fmla="*/ 219 h 248186"/>
                <a:gd name="connsiteX6" fmla="*/ 1222249 w 1436625"/>
                <a:gd name="connsiteY6" fmla="*/ 12347 h 248186"/>
                <a:gd name="connsiteX7" fmla="*/ 1286765 w 1436625"/>
                <a:gd name="connsiteY7" fmla="*/ 105057 h 248186"/>
                <a:gd name="connsiteX8" fmla="*/ 1430784 w 1436625"/>
                <a:gd name="connsiteY8" fmla="*/ 242090 h 248186"/>
                <a:gd name="connsiteX9" fmla="*/ 1435990 w 1436625"/>
                <a:gd name="connsiteY9" fmla="*/ 246535 h 248186"/>
                <a:gd name="connsiteX10" fmla="*/ 1436625 w 1436625"/>
                <a:gd name="connsiteY10" fmla="*/ 248186 h 248186"/>
                <a:gd name="connsiteX0" fmla="*/ 1436553 w 1436553"/>
                <a:gd name="connsiteY0" fmla="*/ 248186 h 248186"/>
                <a:gd name="connsiteX1" fmla="*/ 50 w 1436553"/>
                <a:gd name="connsiteY1" fmla="*/ 248186 h 248186"/>
                <a:gd name="connsiteX2" fmla="*/ 1830 w 1436553"/>
                <a:gd name="connsiteY2" fmla="*/ 192881 h 248186"/>
                <a:gd name="connsiteX3" fmla="*/ 1290567 w 1436553"/>
                <a:gd name="connsiteY3" fmla="*/ 192497 h 248186"/>
                <a:gd name="connsiteX4" fmla="*/ 1143882 w 1436553"/>
                <a:gd name="connsiteY4" fmla="*/ 219 h 248186"/>
                <a:gd name="connsiteX5" fmla="*/ 1201921 w 1436553"/>
                <a:gd name="connsiteY5" fmla="*/ 219 h 248186"/>
                <a:gd name="connsiteX6" fmla="*/ 1222177 w 1436553"/>
                <a:gd name="connsiteY6" fmla="*/ 12347 h 248186"/>
                <a:gd name="connsiteX7" fmla="*/ 1286693 w 1436553"/>
                <a:gd name="connsiteY7" fmla="*/ 105057 h 248186"/>
                <a:gd name="connsiteX8" fmla="*/ 1430712 w 1436553"/>
                <a:gd name="connsiteY8" fmla="*/ 242090 h 248186"/>
                <a:gd name="connsiteX9" fmla="*/ 1435918 w 1436553"/>
                <a:gd name="connsiteY9" fmla="*/ 246535 h 248186"/>
                <a:gd name="connsiteX10" fmla="*/ 1436553 w 1436553"/>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34899" h="248186">
                  <a:moveTo>
                    <a:pt x="1434899" y="248186"/>
                  </a:moveTo>
                  <a:lnTo>
                    <a:pt x="122" y="248186"/>
                  </a:lnTo>
                  <a:cubicBezTo>
                    <a:pt x="-319" y="229623"/>
                    <a:pt x="617" y="211444"/>
                    <a:pt x="176" y="192881"/>
                  </a:cubicBezTo>
                  <a:lnTo>
                    <a:pt x="1288913" y="192497"/>
                  </a:lnTo>
                  <a:cubicBezTo>
                    <a:pt x="1231064" y="134140"/>
                    <a:pt x="1177788" y="74768"/>
                    <a:pt x="1142228" y="219"/>
                  </a:cubicBezTo>
                  <a:cubicBezTo>
                    <a:pt x="1162611" y="219"/>
                    <a:pt x="1181471" y="854"/>
                    <a:pt x="1200267" y="219"/>
                  </a:cubicBezTo>
                  <a:cubicBezTo>
                    <a:pt x="1209059" y="-1141"/>
                    <a:pt x="1217571" y="3956"/>
                    <a:pt x="1220523" y="12347"/>
                  </a:cubicBezTo>
                  <a:cubicBezTo>
                    <a:pt x="1238085" y="45816"/>
                    <a:pt x="1259758" y="76961"/>
                    <a:pt x="1285039" y="105057"/>
                  </a:cubicBezTo>
                  <a:cubicBezTo>
                    <a:pt x="1328667" y="155126"/>
                    <a:pt x="1376883" y="201004"/>
                    <a:pt x="1429058" y="242090"/>
                  </a:cubicBezTo>
                  <a:cubicBezTo>
                    <a:pt x="1430836" y="243551"/>
                    <a:pt x="1432613" y="245011"/>
                    <a:pt x="1434264" y="246535"/>
                  </a:cubicBezTo>
                  <a:cubicBezTo>
                    <a:pt x="1434582" y="246599"/>
                    <a:pt x="1434582" y="247170"/>
                    <a:pt x="1434899"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887849664"/>
      </p:ext>
    </p:extLst>
  </p:cSld>
  <p:clrMapOvr>
    <a:masterClrMapping/>
  </p:clrMapOvr>
  <p:timing>
    <p:tnLst>
      <p:par>
        <p:cTn id="1" dur="indefinite" restart="never" nodeType="tmRoot"/>
      </p:par>
    </p:tnLst>
  </p:timing>
  <p:extLst mod="1">
    <p:ext uri="{DCECCB84-F9BA-43D5-87BE-67443E8EF086}">
      <p15:sldGuideLst xmlns="" xmlns:p15="http://schemas.microsoft.com/office/powerpoint/2012/main">
        <p15:guide id="1" orient="horz" pos="3634">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QA Template_Main Slide">
    <p:spTree>
      <p:nvGrpSpPr>
        <p:cNvPr id="1" name=""/>
        <p:cNvGrpSpPr/>
        <p:nvPr/>
      </p:nvGrpSpPr>
      <p:grpSpPr>
        <a:xfrm>
          <a:off x="0" y="0"/>
          <a:ext cx="0" cy="0"/>
          <a:chOff x="0" y="0"/>
          <a:chExt cx="0" cy="0"/>
        </a:xfrm>
      </p:grpSpPr>
      <p:sp>
        <p:nvSpPr>
          <p:cNvPr id="11" name="Text Placeholder 10"/>
          <p:cNvSpPr>
            <a:spLocks noGrp="1"/>
          </p:cNvSpPr>
          <p:nvPr>
            <p:ph type="body" sz="quarter" idx="15"/>
          </p:nvPr>
        </p:nvSpPr>
        <p:spPr>
          <a:xfrm>
            <a:off x="190463" y="928670"/>
            <a:ext cx="11715792" cy="5214974"/>
          </a:xfrm>
        </p:spPr>
        <p:txBody>
          <a:bodyPr/>
          <a:lstStyle>
            <a:lvl1pPr>
              <a:defRPr b="1"/>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5" name="Title 4"/>
          <p:cNvSpPr>
            <a:spLocks noGrp="1"/>
          </p:cNvSpPr>
          <p:nvPr>
            <p:ph type="title"/>
          </p:nvPr>
        </p:nvSpPr>
        <p:spPr>
          <a:xfrm>
            <a:off x="190459" y="357166"/>
            <a:ext cx="11715832" cy="500400"/>
          </a:xfrm>
        </p:spPr>
        <p:txBody>
          <a:bodyPr vert="horz" lIns="91440" tIns="45720" rIns="91440" bIns="45720" rtlCol="0">
            <a:normAutofit/>
          </a:bodyPr>
          <a:lstStyle>
            <a:lvl1pPr>
              <a:defRPr lang="en-GB" sz="2400" b="1" kern="1200" baseline="0" dirty="0" smtClean="0">
                <a:solidFill>
                  <a:srgbClr val="0070C0"/>
                </a:solidFill>
                <a:latin typeface="Arial" pitchFamily="34" charset="0"/>
                <a:ea typeface="+mn-ea"/>
                <a:cs typeface="Arial" pitchFamily="34" charset="0"/>
              </a:defRPr>
            </a:lvl1pPr>
          </a:lstStyle>
          <a:p>
            <a:pPr marL="342900" lvl="0" indent="-342900" algn="l" defTabSz="914400" rtl="0" eaLnBrk="1" latinLnBrk="0" hangingPunct="1">
              <a:spcBef>
                <a:spcPct val="20000"/>
              </a:spcBef>
              <a:buClr>
                <a:schemeClr val="accent1"/>
              </a:buClr>
              <a:buFont typeface="Wingdings" pitchFamily="2" charset="2"/>
              <a:buNone/>
            </a:pPr>
            <a:r>
              <a:rPr lang="en-US" smtClean="0"/>
              <a:t>Click to edit Master title style</a:t>
            </a:r>
            <a:endParaRPr lang="en-GB" dirty="0"/>
          </a:p>
        </p:txBody>
      </p:sp>
      <p:sp>
        <p:nvSpPr>
          <p:cNvPr id="6"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Arial" pitchFamily="34" charset="0"/>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Arial" pitchFamily="34" charset="0"/>
              <a:ea typeface="+mn-ea"/>
              <a:cs typeface="Arial" pitchFamily="34" charset="0"/>
            </a:endParaRPr>
          </a:p>
        </p:txBody>
      </p:sp>
    </p:spTree>
    <p:extLst>
      <p:ext uri="{BB962C8B-B14F-4D97-AF65-F5344CB8AC3E}">
        <p14:creationId xmlns:p14="http://schemas.microsoft.com/office/powerpoint/2010/main" val="400757182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Tree>
    <p:extLst>
      <p:ext uri="{BB962C8B-B14F-4D97-AF65-F5344CB8AC3E}">
        <p14:creationId xmlns:p14="http://schemas.microsoft.com/office/powerpoint/2010/main" val="339744390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QA Template_Title Slide">
    <p:spTree>
      <p:nvGrpSpPr>
        <p:cNvPr id="1" name=""/>
        <p:cNvGrpSpPr/>
        <p:nvPr/>
      </p:nvGrpSpPr>
      <p:grpSpPr>
        <a:xfrm>
          <a:off x="0" y="0"/>
          <a:ext cx="0" cy="0"/>
          <a:chOff x="0" y="0"/>
          <a:chExt cx="0" cy="0"/>
        </a:xfrm>
      </p:grpSpPr>
      <p:pic>
        <p:nvPicPr>
          <p:cNvPr id="5" name="Picture 4" descr="NewSwoop_Footer.jpg"/>
          <p:cNvPicPr>
            <a:picLocks noChangeAspect="1"/>
          </p:cNvPicPr>
          <p:nvPr userDrawn="1"/>
        </p:nvPicPr>
        <p:blipFill>
          <a:blip r:embed="rId2" cstate="print"/>
          <a:srcRect b="6922"/>
          <a:stretch>
            <a:fillRect/>
          </a:stretch>
        </p:blipFill>
        <p:spPr>
          <a:xfrm>
            <a:off x="0" y="4980440"/>
            <a:ext cx="12192000" cy="1775961"/>
          </a:xfrm>
          <a:prstGeom prst="rect">
            <a:avLst/>
          </a:prstGeom>
        </p:spPr>
      </p:pic>
      <p:sp>
        <p:nvSpPr>
          <p:cNvPr id="2" name="Title 1"/>
          <p:cNvSpPr>
            <a:spLocks noGrp="1"/>
          </p:cNvSpPr>
          <p:nvPr>
            <p:ph type="ctrTitle"/>
          </p:nvPr>
        </p:nvSpPr>
        <p:spPr>
          <a:xfrm>
            <a:off x="571466" y="2130432"/>
            <a:ext cx="11049077" cy="1470025"/>
          </a:xfrm>
        </p:spPr>
        <p:txBody>
          <a:bodyPr>
            <a:normAutofit/>
          </a:bodyPr>
          <a:lstStyle>
            <a:lvl1pPr algn="ctr">
              <a:defRPr sz="3600">
                <a:solidFill>
                  <a:srgbClr val="0070C0"/>
                </a:solidFill>
              </a:defRPr>
            </a:lvl1pPr>
          </a:lstStyle>
          <a:p>
            <a:r>
              <a:rPr lang="en-US" smtClean="0"/>
              <a:t>Click to edit Master title style</a:t>
            </a:r>
            <a:endParaRPr lang="en-GB" dirty="0"/>
          </a:p>
        </p:txBody>
      </p:sp>
      <p:sp>
        <p:nvSpPr>
          <p:cNvPr id="3" name="Subtitle 2"/>
          <p:cNvSpPr>
            <a:spLocks noGrp="1"/>
          </p:cNvSpPr>
          <p:nvPr>
            <p:ph type="subTitle" idx="1"/>
          </p:nvPr>
        </p:nvSpPr>
        <p:spPr>
          <a:xfrm>
            <a:off x="1828800" y="3886200"/>
            <a:ext cx="8534400" cy="1752600"/>
          </a:xfrm>
        </p:spPr>
        <p:txBody>
          <a:bodyPr>
            <a:normAutofit/>
          </a:bodyPr>
          <a:lstStyle>
            <a:lvl1pPr marL="0" indent="0" algn="ctr">
              <a:buNone/>
              <a:defRPr sz="2400" b="1">
                <a:solidFill>
                  <a:srgbClr val="AAAAAA"/>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dirty="0"/>
          </a:p>
        </p:txBody>
      </p:sp>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06966" y="785794"/>
            <a:ext cx="965844" cy="707136"/>
          </a:xfrm>
          <a:prstGeom prst="rect">
            <a:avLst/>
          </a:prstGeom>
        </p:spPr>
      </p:pic>
    </p:spTree>
    <p:extLst>
      <p:ext uri="{BB962C8B-B14F-4D97-AF65-F5344CB8AC3E}">
        <p14:creationId xmlns:p14="http://schemas.microsoft.com/office/powerpoint/2010/main" val="23515748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1">
    <p:bg>
      <p:bgPr>
        <a:solidFill>
          <a:srgbClr val="09EDB8"/>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6644640" y="15240"/>
            <a:ext cx="5547360" cy="6842760"/>
          </a:xfrm>
          <a:prstGeom prst="rect">
            <a:avLst/>
          </a:prstGeom>
        </p:spPr>
      </p:pic>
      <p:pic>
        <p:nvPicPr>
          <p:cNvPr id="6" name="Graphic 29">
            <a:extLst>
              <a:ext uri="{FF2B5EF4-FFF2-40B4-BE49-F238E27FC236}">
                <a16:creationId xmlns:a16="http://schemas.microsoft.com/office/drawing/2014/main" xmlns="" id="{572E6A4A-143B-E94B-A1BF-29C50E635AE7}"/>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80900" y="302477"/>
            <a:ext cx="2643023" cy="1610367"/>
          </a:xfrm>
          <a:prstGeom prst="rect">
            <a:avLst/>
          </a:prstGeom>
        </p:spPr>
      </p:pic>
      <p:sp>
        <p:nvSpPr>
          <p:cNvPr id="8"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smtClean="0"/>
              <a:t>Edit text</a:t>
            </a:r>
          </a:p>
        </p:txBody>
      </p:sp>
      <p:sp>
        <p:nvSpPr>
          <p:cNvPr id="18" name="Title 1">
            <a:extLst>
              <a:ext uri="{FF2B5EF4-FFF2-40B4-BE49-F238E27FC236}">
                <a16:creationId xmlns:a16="http://schemas.microsoft.com/office/drawing/2014/main" xmlns=""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smtClean="0"/>
              <a:t>CLICK TO EDIT TITLE</a:t>
            </a:r>
            <a:endParaRPr lang="en-GB" noProof="0" dirty="0"/>
          </a:p>
        </p:txBody>
      </p:sp>
      <p:grpSp>
        <p:nvGrpSpPr>
          <p:cNvPr id="16" name="Group 15"/>
          <p:cNvGrpSpPr/>
          <p:nvPr userDrawn="1"/>
        </p:nvGrpSpPr>
        <p:grpSpPr>
          <a:xfrm>
            <a:off x="-1420" y="3503895"/>
            <a:ext cx="6359624" cy="2437013"/>
            <a:chOff x="-1420" y="3503895"/>
            <a:chExt cx="6359624" cy="2437013"/>
          </a:xfrm>
          <a:solidFill>
            <a:srgbClr val="004050"/>
          </a:solidFill>
        </p:grpSpPr>
        <p:sp>
          <p:nvSpPr>
            <p:cNvPr id="17" name="Freeform 16">
              <a:extLst>
                <a:ext uri="{FF2B5EF4-FFF2-40B4-BE49-F238E27FC236}">
                  <a16:creationId xmlns:a16="http://schemas.microsoft.com/office/drawing/2014/main" xmlns="" id="{2F450B4C-241D-A544-BBEF-175E01D6A139}"/>
                </a:ext>
              </a:extLst>
            </p:cNvPr>
            <p:cNvSpPr/>
            <p:nvPr userDrawn="1"/>
          </p:nvSpPr>
          <p:spPr>
            <a:xfrm>
              <a:off x="-1420" y="3503895"/>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sp>
          <p:nvSpPr>
            <p:cNvPr id="19" name="Freeform 18">
              <a:extLst>
                <a:ext uri="{FF2B5EF4-FFF2-40B4-BE49-F238E27FC236}">
                  <a16:creationId xmlns:a16="http://schemas.microsoft.com/office/drawing/2014/main" xmlns="" id="{17BA7C41-EA1C-2F4D-90C7-EC472AB85B8A}"/>
                </a:ext>
              </a:extLst>
            </p:cNvPr>
            <p:cNvSpPr/>
            <p:nvPr/>
          </p:nvSpPr>
          <p:spPr>
            <a:xfrm>
              <a:off x="4768849" y="3504279"/>
              <a:ext cx="1589355" cy="2436629"/>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0" name="Freeform 19">
              <a:extLst>
                <a:ext uri="{FF2B5EF4-FFF2-40B4-BE49-F238E27FC236}">
                  <a16:creationId xmlns:a16="http://schemas.microsoft.com/office/drawing/2014/main" xmlns="" id="{2F450B4C-241D-A544-BBEF-175E01D6A139}"/>
                </a:ext>
              </a:extLst>
            </p:cNvPr>
            <p:cNvSpPr/>
            <p:nvPr userDrawn="1"/>
          </p:nvSpPr>
          <p:spPr>
            <a:xfrm flipV="1">
              <a:off x="-1420" y="4902788"/>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2656105774"/>
      </p:ext>
    </p:extLst>
  </p:cSld>
  <p:clrMapOvr>
    <a:masterClrMapping/>
  </p:clrMapOvr>
  <p:timing>
    <p:tnLst>
      <p:par>
        <p:cTn id="1" dur="indefinite" restart="never" nodeType="tmRoot"/>
      </p:par>
    </p:tnLst>
  </p:timing>
  <p:extLst mod="1">
    <p:ext uri="{DCECCB84-F9BA-43D5-87BE-67443E8EF086}">
      <p15:sldGuideLst xmlns="" xmlns:p15="http://schemas.microsoft.com/office/powerpoint/2012/main">
        <p15:guide id="1" orient="horz" pos="3634">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Housekeeping">
    <p:bg>
      <p:bgPr>
        <a:solidFill>
          <a:schemeClr val="tx1"/>
        </a:solidFill>
        <a:effectLst/>
      </p:bgPr>
    </p:bg>
    <p:spTree>
      <p:nvGrpSpPr>
        <p:cNvPr id="1" name=""/>
        <p:cNvGrpSpPr/>
        <p:nvPr/>
      </p:nvGrpSpPr>
      <p:grpSpPr>
        <a:xfrm>
          <a:off x="0" y="0"/>
          <a:ext cx="0" cy="0"/>
          <a:chOff x="0" y="0"/>
          <a:chExt cx="0" cy="0"/>
        </a:xfrm>
      </p:grpSpPr>
      <p:sp>
        <p:nvSpPr>
          <p:cNvPr id="12" name="object 3">
            <a:extLst>
              <a:ext uri="{FF2B5EF4-FFF2-40B4-BE49-F238E27FC236}">
                <a16:creationId xmlns:a16="http://schemas.microsoft.com/office/drawing/2014/main" xmlns="" id="{3344A4B7-0EC8-AD4A-8611-5B12AB419DC2}"/>
              </a:ext>
            </a:extLst>
          </p:cNvPr>
          <p:cNvSpPr/>
          <p:nvPr userDrawn="1"/>
        </p:nvSpPr>
        <p:spPr>
          <a:xfrm>
            <a:off x="0" y="0"/>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chemeClr val="tx2"/>
          </a:solidFill>
        </p:spPr>
        <p:txBody>
          <a:bodyPr wrap="square" lIns="0" tIns="0" rIns="0" bIns="0" rtlCol="0"/>
          <a:lstStyle/>
          <a:p>
            <a:endParaRPr sz="1029"/>
          </a:p>
        </p:txBody>
      </p:sp>
      <p:sp>
        <p:nvSpPr>
          <p:cNvPr id="11" name="Title 1">
            <a:extLst>
              <a:ext uri="{FF2B5EF4-FFF2-40B4-BE49-F238E27FC236}">
                <a16:creationId xmlns:a16="http://schemas.microsoft.com/office/drawing/2014/main" xmlns="" id="{EBBB6D40-B4C9-8B4A-B2A6-126F64906376}"/>
              </a:ext>
            </a:extLst>
          </p:cNvPr>
          <p:cNvSpPr>
            <a:spLocks noGrp="1"/>
          </p:cNvSpPr>
          <p:nvPr>
            <p:ph type="ctrTitle" hasCustomPrompt="1"/>
          </p:nvPr>
        </p:nvSpPr>
        <p:spPr>
          <a:xfrm>
            <a:off x="384784" y="3433680"/>
            <a:ext cx="5627171" cy="968987"/>
          </a:xfrm>
        </p:spPr>
        <p:txBody>
          <a:bodyPr anchor="t" anchorCtr="0">
            <a:noAutofit/>
          </a:bodyPr>
          <a:lstStyle>
            <a:lvl1pPr algn="l">
              <a:lnSpc>
                <a:spcPts val="6000"/>
              </a:lnSpc>
              <a:defRPr sz="3600">
                <a:solidFill>
                  <a:schemeClr val="bg1"/>
                </a:solidFill>
              </a:defRPr>
            </a:lvl1pPr>
          </a:lstStyle>
          <a:p>
            <a:r>
              <a:rPr lang="en-US" noProof="0" smtClean="0"/>
              <a:t>Housekeeping</a:t>
            </a:r>
            <a:endParaRPr lang="en-GB" noProof="0" dirty="0"/>
          </a:p>
        </p:txBody>
      </p:sp>
      <p:sp>
        <p:nvSpPr>
          <p:cNvPr id="6" name="Text Placeholder 6"/>
          <p:cNvSpPr>
            <a:spLocks noGrp="1"/>
          </p:cNvSpPr>
          <p:nvPr>
            <p:ph type="body" sz="quarter" idx="12" hasCustomPrompt="1"/>
          </p:nvPr>
        </p:nvSpPr>
        <p:spPr>
          <a:xfrm>
            <a:off x="384784" y="4894524"/>
            <a:ext cx="5627171" cy="1186921"/>
          </a:xfrm>
        </p:spPr>
        <p:txBody>
          <a:bodyPr/>
          <a:lstStyle>
            <a:lvl1pPr marL="342900" marR="0" indent="-342900" algn="l" defTabSz="914400" rtl="0" eaLnBrk="1" fontAlgn="auto" latinLnBrk="0" hangingPunct="1">
              <a:lnSpc>
                <a:spcPct val="100000"/>
              </a:lnSpc>
              <a:spcBef>
                <a:spcPts val="0"/>
              </a:spcBef>
              <a:spcAft>
                <a:spcPts val="0"/>
              </a:spcAft>
              <a:buClrTx/>
              <a:buSzPct val="115000"/>
              <a:buFont typeface="Arial" panose="020B0604020202020204" pitchFamily="34" charset="0"/>
              <a:buChar char="•"/>
              <a:tabLst/>
              <a:defRPr sz="2000" b="0">
                <a:solidFill>
                  <a:schemeClr val="bg1"/>
                </a:solidFill>
              </a:defRPr>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smtClean="0"/>
              <a:t>Edit text</a:t>
            </a:r>
          </a:p>
        </p:txBody>
      </p:sp>
    </p:spTree>
    <p:extLst>
      <p:ext uri="{BB962C8B-B14F-4D97-AF65-F5344CB8AC3E}">
        <p14:creationId xmlns:p14="http://schemas.microsoft.com/office/powerpoint/2010/main" val="427687933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Meet &amp; Greet 1">
    <p:bg>
      <p:bgPr>
        <a:solidFill>
          <a:srgbClr val="38E2BB"/>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4108881" y="-11575"/>
            <a:ext cx="8079261" cy="6875362"/>
          </a:xfrm>
          <a:prstGeom prst="rect">
            <a:avLst/>
          </a:prstGeom>
        </p:spPr>
      </p:pic>
      <p:sp>
        <p:nvSpPr>
          <p:cNvPr id="17" name="Title 1">
            <a:extLst>
              <a:ext uri="{FF2B5EF4-FFF2-40B4-BE49-F238E27FC236}">
                <a16:creationId xmlns:a16="http://schemas.microsoft.com/office/drawing/2014/main" xmlns="" id="{EBBB6D40-B4C9-8B4A-B2A6-126F64906376}"/>
              </a:ext>
            </a:extLst>
          </p:cNvPr>
          <p:cNvSpPr>
            <a:spLocks noGrp="1"/>
          </p:cNvSpPr>
          <p:nvPr>
            <p:ph type="ctrTitle" hasCustomPrompt="1"/>
          </p:nvPr>
        </p:nvSpPr>
        <p:spPr>
          <a:xfrm>
            <a:off x="384785" y="1706477"/>
            <a:ext cx="5002556" cy="808123"/>
          </a:xfrm>
        </p:spPr>
        <p:txBody>
          <a:bodyPr anchor="t" anchorCtr="0">
            <a:noAutofit/>
          </a:bodyPr>
          <a:lstStyle>
            <a:lvl1pPr algn="l">
              <a:lnSpc>
                <a:spcPts val="6000"/>
              </a:lnSpc>
              <a:defRPr sz="3600">
                <a:solidFill>
                  <a:srgbClr val="004050"/>
                </a:solidFill>
              </a:defRPr>
            </a:lvl1pPr>
          </a:lstStyle>
          <a:p>
            <a:r>
              <a:rPr lang="en-US" noProof="0" dirty="0" smtClean="0"/>
              <a:t>Meet &amp; Greet</a:t>
            </a:r>
            <a:endParaRPr lang="en-GB" noProof="0" dirty="0"/>
          </a:p>
        </p:txBody>
      </p:sp>
      <p:sp>
        <p:nvSpPr>
          <p:cNvPr id="18" name="Text Placeholder 3"/>
          <p:cNvSpPr>
            <a:spLocks noGrp="1"/>
          </p:cNvSpPr>
          <p:nvPr>
            <p:ph type="body" sz="quarter" idx="10" hasCustomPrompt="1"/>
          </p:nvPr>
        </p:nvSpPr>
        <p:spPr>
          <a:xfrm>
            <a:off x="384785" y="2915404"/>
            <a:ext cx="4278655" cy="3401576"/>
          </a:xfrm>
        </p:spPr>
        <p:txBody>
          <a:bodyPr/>
          <a:lstStyle>
            <a:lvl1pPr>
              <a:lnSpc>
                <a:spcPct val="100000"/>
              </a:lnSpc>
              <a:defRPr b="0" baseline="0"/>
            </a:lvl1pPr>
          </a:lstStyle>
          <a:p>
            <a:pPr lvl="0"/>
            <a:r>
              <a:rPr lang="en-US" dirty="0" smtClean="0"/>
              <a:t>Click to edit instructions</a:t>
            </a:r>
            <a:endParaRPr lang="en-US" dirty="0"/>
          </a:p>
        </p:txBody>
      </p:sp>
    </p:spTree>
    <p:extLst>
      <p:ext uri="{BB962C8B-B14F-4D97-AF65-F5344CB8AC3E}">
        <p14:creationId xmlns:p14="http://schemas.microsoft.com/office/powerpoint/2010/main" val="4045959733"/>
      </p:ext>
    </p:extLst>
  </p:cSld>
  <p:clrMapOvr>
    <a:masterClrMapping/>
  </p:clrMapOvr>
  <p:timing>
    <p:tnLst>
      <p:par>
        <p:cTn id="1" dur="indefinite" restart="never" nodeType="tmRoot"/>
      </p:par>
    </p:tnLst>
  </p:timing>
  <p:extLst mod="1">
    <p:ext uri="{DCECCB84-F9BA-43D5-87BE-67443E8EF086}">
      <p15:sldGuideLst xmlns="" xmlns:p15="http://schemas.microsoft.com/office/powerpoint/2012/main">
        <p15:guide id="1" pos="3840">
          <p15:clr>
            <a:srgbClr val="FBAE40"/>
          </p15:clr>
        </p15:guide>
        <p15:guide id="2" orient="horz" pos="1457">
          <p15:clr>
            <a:srgbClr val="FBAE40"/>
          </p15:clr>
        </p15:guide>
        <p15:guide id="3" orient="horz" pos="3634"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3_03 Section Divider">
    <p:bg>
      <p:bgPr>
        <a:solidFill>
          <a:schemeClr val="tx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xmlns="" id="{EBBB6D40-B4C9-8B4A-B2A6-126F64906376}"/>
              </a:ext>
            </a:extLst>
          </p:cNvPr>
          <p:cNvSpPr>
            <a:spLocks noGrp="1"/>
          </p:cNvSpPr>
          <p:nvPr>
            <p:ph type="ctrTitle" hasCustomPrompt="1"/>
          </p:nvPr>
        </p:nvSpPr>
        <p:spPr>
          <a:xfrm>
            <a:off x="376239" y="1556247"/>
            <a:ext cx="5810250" cy="2277604"/>
          </a:xfrm>
        </p:spPr>
        <p:txBody>
          <a:bodyPr anchor="b" anchorCtr="0">
            <a:noAutofit/>
          </a:bodyPr>
          <a:lstStyle>
            <a:lvl1pPr algn="l">
              <a:lnSpc>
                <a:spcPct val="90000"/>
              </a:lnSpc>
              <a:defRPr sz="3600" spc="60" baseline="0">
                <a:solidFill>
                  <a:srgbClr val="004050"/>
                </a:solidFill>
              </a:defRPr>
            </a:lvl1pPr>
          </a:lstStyle>
          <a:p>
            <a:r>
              <a:rPr lang="en-US" noProof="0" dirty="0" smtClean="0"/>
              <a:t>CLICK TO EDIT </a:t>
            </a:r>
            <a:br>
              <a:rPr lang="en-US" noProof="0" dirty="0" smtClean="0"/>
            </a:br>
            <a:r>
              <a:rPr lang="en-US" noProof="0" dirty="0" smtClean="0"/>
              <a:t>MASTER TITLE STYLE</a:t>
            </a:r>
            <a:endParaRPr lang="en-GB" noProof="0" dirty="0"/>
          </a:p>
        </p:txBody>
      </p:sp>
      <p:grpSp>
        <p:nvGrpSpPr>
          <p:cNvPr id="27" name="Group 26"/>
          <p:cNvGrpSpPr/>
          <p:nvPr userDrawn="1"/>
        </p:nvGrpSpPr>
        <p:grpSpPr>
          <a:xfrm>
            <a:off x="-2229" y="2361812"/>
            <a:ext cx="11067619" cy="4502135"/>
            <a:chOff x="-2229" y="2361812"/>
            <a:chExt cx="11067619" cy="4502135"/>
          </a:xfrm>
          <a:solidFill>
            <a:srgbClr val="004050"/>
          </a:solidFill>
        </p:grpSpPr>
        <p:sp>
          <p:nvSpPr>
            <p:cNvPr id="28" name="Freeform 27">
              <a:extLst>
                <a:ext uri="{FF2B5EF4-FFF2-40B4-BE49-F238E27FC236}">
                  <a16:creationId xmlns:a16="http://schemas.microsoft.com/office/drawing/2014/main" xmlns=""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9" name="Freeform 28">
              <a:extLst>
                <a:ext uri="{FF2B5EF4-FFF2-40B4-BE49-F238E27FC236}">
                  <a16:creationId xmlns:a16="http://schemas.microsoft.com/office/drawing/2014/main" xmlns=""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30" name="Freeform 29">
              <a:extLst>
                <a:ext uri="{FF2B5EF4-FFF2-40B4-BE49-F238E27FC236}">
                  <a16:creationId xmlns:a16="http://schemas.microsoft.com/office/drawing/2014/main" xmlns="" id="{2F450B4C-241D-A544-BBEF-175E01D6A139}"/>
                </a:ext>
              </a:extLst>
            </p:cNvPr>
            <p:cNvSpPr/>
            <p:nvPr userDrawn="1"/>
          </p:nvSpPr>
          <p:spPr>
            <a:xfrm flipV="1">
              <a:off x="-2229" y="49513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200292185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4">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Text Placeholder 4"/>
          <p:cNvSpPr>
            <a:spLocks noGrp="1"/>
          </p:cNvSpPr>
          <p:nvPr>
            <p:ph type="body" sz="quarter" idx="15" hasCustomPrompt="1"/>
          </p:nvPr>
        </p:nvSpPr>
        <p:spPr>
          <a:xfrm>
            <a:off x="5037137" y="1349984"/>
            <a:ext cx="6770688" cy="5119407"/>
          </a:xfrm>
        </p:spPr>
        <p:txBody>
          <a:bodyPr/>
          <a:lstStyle>
            <a:lvl1pPr marL="0" indent="0">
              <a:lnSpc>
                <a:spcPct val="100000"/>
              </a:lnSpc>
              <a:buFont typeface="Arial" panose="020B0604020202020204" pitchFamily="34" charset="0"/>
              <a:buNone/>
              <a:defRPr sz="2000" b="0"/>
            </a:lvl1pPr>
            <a:lvl2pPr marL="180000" indent="-180000">
              <a:lnSpc>
                <a:spcPct val="100000"/>
              </a:lnSpc>
              <a:buFont typeface="Arial" panose="020B0604020202020204" pitchFamily="34" charset="0"/>
              <a:buChar char="•"/>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sz="2000"/>
            </a:lvl4pPr>
            <a:lvl5pPr marL="180000" indent="-180000">
              <a:buFont typeface="Arial" panose="020B0604020202020204" pitchFamily="34" charset="0"/>
              <a:buChar char="•"/>
              <a:defRPr sz="2000"/>
            </a:lvl5pPr>
          </a:lstStyle>
          <a:p>
            <a:pPr lvl="0"/>
            <a:r>
              <a:rPr lang="en-US" dirty="0" smtClean="0"/>
              <a:t>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Freeform 12">
            <a:extLst>
              <a:ext uri="{FF2B5EF4-FFF2-40B4-BE49-F238E27FC236}">
                <a16:creationId xmlns:a16="http://schemas.microsoft.com/office/drawing/2014/main" xmlns="" id="{DF3D0604-3EEB-7547-A86F-8B3EFC40A3EC}"/>
              </a:ext>
            </a:extLst>
          </p:cNvPr>
          <p:cNvSpPr/>
          <p:nvPr userDrawn="1"/>
        </p:nvSpPr>
        <p:spPr>
          <a:xfrm>
            <a:off x="384784" y="4504759"/>
            <a:ext cx="4321328" cy="1964632"/>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rgbClr val="09EDB8"/>
          </a:solidFill>
          <a:ln w="6350" cap="flat">
            <a:noFill/>
            <a:prstDash val="solid"/>
            <a:miter/>
          </a:ln>
        </p:spPr>
        <p:txBody>
          <a:bodyPr rtlCol="0" anchor="ctr"/>
          <a:lstStyle/>
          <a:p>
            <a:endParaRPr lang="en-GB"/>
          </a:p>
        </p:txBody>
      </p:sp>
      <p:sp>
        <p:nvSpPr>
          <p:cNvPr id="9" name="Slide Number Placeholder 5">
            <a:extLst>
              <a:ext uri="{FF2B5EF4-FFF2-40B4-BE49-F238E27FC236}">
                <a16:creationId xmlns:a16="http://schemas.microsoft.com/office/drawing/2014/main" xmlns=""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0"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rgbClr val="09EDB8"/>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Tree>
    <p:extLst>
      <p:ext uri="{BB962C8B-B14F-4D97-AF65-F5344CB8AC3E}">
        <p14:creationId xmlns:p14="http://schemas.microsoft.com/office/powerpoint/2010/main" val="3589945353"/>
      </p:ext>
    </p:extLst>
  </p:cSld>
  <p:clrMapOvr>
    <a:masterClrMapping/>
  </p:clrMapOvr>
  <p:timing>
    <p:tnLst>
      <p:par>
        <p:cTn id="1" dur="indefinite" restart="never" nodeType="tmRoot"/>
      </p:par>
    </p:tnLst>
  </p:timing>
  <p:extLst mod="1">
    <p:ext uri="{DCECCB84-F9BA-43D5-87BE-67443E8EF086}">
      <p15:sldGuideLst xmlns="" xmlns:p15="http://schemas.microsoft.com/office/powerpoint/2012/main">
        <p15:guide id="1" orient="horz" pos="845">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Arrow Left">
    <p:spTree>
      <p:nvGrpSpPr>
        <p:cNvPr id="1" name=""/>
        <p:cNvGrpSpPr/>
        <p:nvPr/>
      </p:nvGrpSpPr>
      <p:grpSpPr>
        <a:xfrm>
          <a:off x="0" y="0"/>
          <a:ext cx="0" cy="0"/>
          <a:chOff x="0" y="0"/>
          <a:chExt cx="0" cy="0"/>
        </a:xfrm>
      </p:grpSpPr>
      <p:sp>
        <p:nvSpPr>
          <p:cNvPr id="3"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smtClean="0"/>
              <a:t>Click to </a:t>
            </a:r>
            <a:br>
              <a:rPr lang="en-US" dirty="0" smtClean="0"/>
            </a:br>
            <a:r>
              <a:rPr lang="en-US" dirty="0" smtClean="0"/>
              <a:t>edit slide title</a:t>
            </a:r>
          </a:p>
        </p:txBody>
      </p:sp>
      <p:sp>
        <p:nvSpPr>
          <p:cNvPr id="5"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smtClean="0"/>
              <a:t>Edit text</a:t>
            </a:r>
          </a:p>
          <a:p>
            <a:pPr lvl="1"/>
            <a:r>
              <a:rPr lang="en-US" dirty="0" smtClean="0"/>
              <a:t>Second level</a:t>
            </a:r>
          </a:p>
          <a:p>
            <a:pPr lvl="2"/>
            <a:r>
              <a:rPr lang="en-GB" dirty="0" smtClean="0"/>
              <a:t>Third level</a:t>
            </a:r>
          </a:p>
          <a:p>
            <a:pPr lvl="2"/>
            <a:r>
              <a:rPr lang="en-GB" dirty="0" smtClean="0"/>
              <a:t>Fourth level</a:t>
            </a:r>
          </a:p>
          <a:p>
            <a:pPr lvl="2"/>
            <a:r>
              <a:rPr lang="en-GB" dirty="0" smtClean="0"/>
              <a:t>Fifth level</a:t>
            </a:r>
          </a:p>
        </p:txBody>
      </p:sp>
      <p:sp>
        <p:nvSpPr>
          <p:cNvPr id="9" name="Slide Number Placeholder 5">
            <a:extLst>
              <a:ext uri="{FF2B5EF4-FFF2-40B4-BE49-F238E27FC236}">
                <a16:creationId xmlns:a16="http://schemas.microsoft.com/office/drawing/2014/main" xmlns=""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grpSp>
        <p:nvGrpSpPr>
          <p:cNvPr id="19" name="Group 18"/>
          <p:cNvGrpSpPr/>
          <p:nvPr userDrawn="1"/>
        </p:nvGrpSpPr>
        <p:grpSpPr>
          <a:xfrm>
            <a:off x="-6058" y="3531457"/>
            <a:ext cx="5797612" cy="2365031"/>
            <a:chOff x="-2229" y="2361812"/>
            <a:chExt cx="11067619" cy="4514835"/>
          </a:xfrm>
          <a:solidFill>
            <a:srgbClr val="09EDB8"/>
          </a:solidFill>
        </p:grpSpPr>
        <p:sp>
          <p:nvSpPr>
            <p:cNvPr id="20" name="Freeform 19">
              <a:extLst>
                <a:ext uri="{FF2B5EF4-FFF2-40B4-BE49-F238E27FC236}">
                  <a16:creationId xmlns:a16="http://schemas.microsoft.com/office/drawing/2014/main" xmlns=""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1" name="Freeform 20">
              <a:extLst>
                <a:ext uri="{FF2B5EF4-FFF2-40B4-BE49-F238E27FC236}">
                  <a16:creationId xmlns:a16="http://schemas.microsoft.com/office/drawing/2014/main" xmlns=""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2" name="Freeform 21">
              <a:extLst>
                <a:ext uri="{FF2B5EF4-FFF2-40B4-BE49-F238E27FC236}">
                  <a16:creationId xmlns:a16="http://schemas.microsoft.com/office/drawing/2014/main" xmlns="" id="{2F450B4C-241D-A544-BBEF-175E01D6A139}"/>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370358418"/>
      </p:ext>
    </p:extLst>
  </p:cSld>
  <p:clrMapOvr>
    <a:masterClrMapping/>
  </p:clrMapOvr>
  <p:timing>
    <p:tnLst>
      <p:par>
        <p:cTn id="1" dur="indefinite" restart="never" nodeType="tmRoot"/>
      </p:par>
    </p:tnLst>
  </p:timing>
  <p:extLst mod="1">
    <p:ext uri="{DCECCB84-F9BA-43D5-87BE-67443E8EF086}">
      <p15:sldGuideLst xmlns="" xmlns:p15="http://schemas.microsoft.com/office/powerpoint/2012/main">
        <p15:guide id="1" orient="horz" pos="777">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image" Target="../media/image1.png"/><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71FB68A7-A656-A348-AE42-02B5F30E1E55}"/>
              </a:ext>
            </a:extLst>
          </p:cNvPr>
          <p:cNvSpPr>
            <a:spLocks noGrp="1"/>
          </p:cNvSpPr>
          <p:nvPr userDrawn="1">
            <p:ph type="title"/>
          </p:nvPr>
        </p:nvSpPr>
        <p:spPr>
          <a:xfrm>
            <a:off x="339971" y="562058"/>
            <a:ext cx="11517818" cy="805001"/>
          </a:xfrm>
          <a:prstGeom prst="rect">
            <a:avLst/>
          </a:prstGeom>
        </p:spPr>
        <p:txBody>
          <a:bodyPr vert="horz" lIns="0" tIns="0" rIns="0" bIns="0" rtlCol="0" anchor="t" anchorCtr="0">
            <a:noAutofit/>
          </a:bodyPr>
          <a:lstStyle/>
          <a:p>
            <a:r>
              <a:rPr lang="en-US" dirty="0" smtClean="0"/>
              <a:t>Click to edit Master title style</a:t>
            </a:r>
            <a:endParaRPr lang="en-GB" dirty="0"/>
          </a:p>
        </p:txBody>
      </p:sp>
      <p:sp>
        <p:nvSpPr>
          <p:cNvPr id="3" name="Text Placeholder 2">
            <a:extLst>
              <a:ext uri="{FF2B5EF4-FFF2-40B4-BE49-F238E27FC236}">
                <a16:creationId xmlns:a16="http://schemas.microsoft.com/office/drawing/2014/main" xmlns="" id="{B623AAC1-38C0-EC41-AF66-7EC76ACCB83E}"/>
              </a:ext>
            </a:extLst>
          </p:cNvPr>
          <p:cNvSpPr>
            <a:spLocks noGrp="1"/>
          </p:cNvSpPr>
          <p:nvPr userDrawn="1">
            <p:ph type="body" idx="1"/>
          </p:nvPr>
        </p:nvSpPr>
        <p:spPr>
          <a:xfrm>
            <a:off x="341272" y="1368256"/>
            <a:ext cx="11516239" cy="4955354"/>
          </a:xfrm>
          <a:prstGeom prst="rect">
            <a:avLst/>
          </a:prstGeom>
        </p:spPr>
        <p:txBody>
          <a:bodyPr vert="horz" lIns="0" tIns="0" rIns="0" bIns="0" rtlCol="0" anchor="t" anchorCtr="0">
            <a:noAutofit/>
          </a:bodyPr>
          <a:lstStyle/>
          <a:p>
            <a:pPr lvl="0"/>
            <a:r>
              <a:rPr lang="en-US" dirty="0"/>
              <a:t>Edit </a:t>
            </a:r>
            <a:r>
              <a:rPr lang="en-US" dirty="0" smtClean="0"/>
              <a:t>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Slide Number Placeholder 5">
            <a:extLst>
              <a:ext uri="{FF2B5EF4-FFF2-40B4-BE49-F238E27FC236}">
                <a16:creationId xmlns:a16="http://schemas.microsoft.com/office/drawing/2014/main" xmlns="" id="{FC785C16-E254-5242-9D90-DA9B7DC9FE60}"/>
              </a:ext>
            </a:extLst>
          </p:cNvPr>
          <p:cNvSpPr>
            <a:spLocks noGrp="1"/>
          </p:cNvSpPr>
          <p:nvPr>
            <p:ph type="sldNum" sz="quarter" idx="4"/>
          </p:nvPr>
        </p:nvSpPr>
        <p:spPr>
          <a:xfrm>
            <a:off x="11298754" y="6584738"/>
            <a:ext cx="785483" cy="180000"/>
          </a:xfrm>
          <a:prstGeom prst="rect">
            <a:avLst/>
          </a:prstGeom>
        </p:spPr>
        <p:txBody>
          <a:bodyPr vert="horz" lIns="0" tIns="0" rIns="0" bIns="0" rtlCol="0" anchor="b" anchorCtr="0"/>
          <a:lstStyle>
            <a:lvl1pPr algn="r">
              <a:defRPr sz="1000" b="1" i="0">
                <a:solidFill>
                  <a:schemeClr val="bg1">
                    <a:lumMod val="50000"/>
                  </a:schemeClr>
                </a:solidFill>
                <a:latin typeface="Montserrat" pitchFamily="2" charset="77"/>
              </a:defRPr>
            </a:lvl1pPr>
          </a:lstStyle>
          <a:p>
            <a:fld id="{EF892D59-8F09-EF4B-AD6D-DA609442F868}" type="slidenum">
              <a:rPr lang="en-GB" smtClean="0"/>
              <a:pPr/>
              <a:t>‹#›</a:t>
            </a:fld>
            <a:endParaRPr lang="en-GB" dirty="0"/>
          </a:p>
        </p:txBody>
      </p:sp>
    </p:spTree>
    <p:extLst>
      <p:ext uri="{BB962C8B-B14F-4D97-AF65-F5344CB8AC3E}">
        <p14:creationId xmlns:p14="http://schemas.microsoft.com/office/powerpoint/2010/main" val="300464794"/>
      </p:ext>
    </p:extLst>
  </p:cSld>
  <p:clrMap bg1="lt1" tx1="dk1" bg2="lt2" tx2="dk2" accent1="accent1" accent2="accent2" accent3="accent3" accent4="accent4" accent5="accent5" accent6="accent6" hlink="hlink" folHlink="folHlink"/>
  <p:sldLayoutIdLst>
    <p:sldLayoutId id="2147483811" r:id="rId1"/>
    <p:sldLayoutId id="2147483812" r:id="rId2"/>
    <p:sldLayoutId id="2147483813" r:id="rId3"/>
    <p:sldLayoutId id="2147483798" r:id="rId4"/>
    <p:sldLayoutId id="2147483806" r:id="rId5"/>
    <p:sldLayoutId id="2147483709" r:id="rId6"/>
    <p:sldLayoutId id="2147483822" r:id="rId7"/>
    <p:sldLayoutId id="2147483802" r:id="rId8"/>
    <p:sldLayoutId id="2147483792" r:id="rId9"/>
    <p:sldLayoutId id="2147483810" r:id="rId10"/>
    <p:sldLayoutId id="2147483804" r:id="rId11"/>
    <p:sldLayoutId id="2147483821" r:id="rId12"/>
    <p:sldLayoutId id="2147483824" r:id="rId13"/>
    <p:sldLayoutId id="2147483828" r:id="rId14"/>
    <p:sldLayoutId id="2147483853" r:id="rId15"/>
    <p:sldLayoutId id="2147483899" r:id="rId16"/>
    <p:sldLayoutId id="2147483832" r:id="rId17"/>
    <p:sldLayoutId id="2147483833" r:id="rId18"/>
    <p:sldLayoutId id="2147483836" r:id="rId19"/>
    <p:sldLayoutId id="2147483852" r:id="rId20"/>
    <p:sldLayoutId id="2147483900" r:id="rId21"/>
    <p:sldLayoutId id="2147483820" r:id="rId22"/>
    <p:sldLayoutId id="2147483842" r:id="rId23"/>
    <p:sldLayoutId id="2147483845" r:id="rId24"/>
    <p:sldLayoutId id="2147483851" r:id="rId25"/>
    <p:sldLayoutId id="2147483901" r:id="rId26"/>
    <p:sldLayoutId id="2147483650" r:id="rId27"/>
    <p:sldLayoutId id="2147483734" r:id="rId28"/>
    <p:sldLayoutId id="2147483796" r:id="rId29"/>
    <p:sldLayoutId id="2147483719" r:id="rId30"/>
    <p:sldLayoutId id="2147483721" r:id="rId31"/>
    <p:sldLayoutId id="2147483724" r:id="rId32"/>
    <p:sldLayoutId id="2147483797" r:id="rId33"/>
    <p:sldLayoutId id="2147483814" r:id="rId34"/>
    <p:sldLayoutId id="2147483903" r:id="rId35"/>
    <p:sldLayoutId id="2147483905" r:id="rId36"/>
    <p:sldLayoutId id="2147483906" r:id="rId37"/>
  </p:sldLayoutIdLst>
  <p:timing>
    <p:tnLst>
      <p:par>
        <p:cTn id="1" dur="indefinite" restart="never" nodeType="tmRoot"/>
      </p:par>
    </p:tnLst>
  </p:timing>
  <p:hf hdr="0" dt="0"/>
  <p:txStyles>
    <p:titleStyle>
      <a:lvl1pPr algn="l" defTabSz="914400" rtl="0" eaLnBrk="1" latinLnBrk="0" hangingPunct="1">
        <a:lnSpc>
          <a:spcPct val="100000"/>
        </a:lnSpc>
        <a:spcBef>
          <a:spcPct val="0"/>
        </a:spcBef>
        <a:buNone/>
        <a:defRPr sz="3600" b="0" i="0" kern="1200" cap="none" baseline="0">
          <a:solidFill>
            <a:schemeClr val="tx1"/>
          </a:solidFill>
          <a:latin typeface="Krana Fat B" panose="00000B00000000000000" pitchFamily="50" charset="0"/>
          <a:ea typeface="+mj-ea"/>
          <a:cs typeface="+mj-cs"/>
        </a:defRPr>
      </a:lvl1pPr>
    </p:titleStyle>
    <p:bodyStyle>
      <a:lvl1pPr marL="0" indent="0" algn="l" defTabSz="914400" rtl="0" eaLnBrk="1" latinLnBrk="0" hangingPunct="1">
        <a:lnSpc>
          <a:spcPct val="100000"/>
        </a:lnSpc>
        <a:spcBef>
          <a:spcPts val="0"/>
        </a:spcBef>
        <a:spcAft>
          <a:spcPts val="650"/>
        </a:spcAft>
        <a:buSzPct val="115000"/>
        <a:buFontTx/>
        <a:buNone/>
        <a:defRPr sz="2000" b="0" i="0" kern="1200">
          <a:solidFill>
            <a:schemeClr val="tx1"/>
          </a:solidFill>
          <a:latin typeface="Montserrat" pitchFamily="2" charset="77"/>
          <a:ea typeface="+mn-ea"/>
          <a:cs typeface="+mn-cs"/>
        </a:defRPr>
      </a:lvl1pPr>
      <a:lvl2pPr marL="355600" indent="-266700" algn="l" defTabSz="914400" rtl="0" eaLnBrk="1" latinLnBrk="0" hangingPunct="1">
        <a:lnSpc>
          <a:spcPct val="100000"/>
        </a:lnSpc>
        <a:spcBef>
          <a:spcPts val="0"/>
        </a:spcBef>
        <a:spcAft>
          <a:spcPts val="650"/>
        </a:spcAft>
        <a:buSzPct val="125000"/>
        <a:buFontTx/>
        <a:buBlip>
          <a:blip r:embed="rId39"/>
        </a:buBlip>
        <a:tabLst/>
        <a:defRPr sz="2000" b="0" kern="1200">
          <a:solidFill>
            <a:schemeClr val="tx1"/>
          </a:solidFill>
          <a:latin typeface="Montserrat" pitchFamily="2" charset="77"/>
          <a:ea typeface="+mn-ea"/>
          <a:cs typeface="+mn-cs"/>
        </a:defRPr>
      </a:lvl2pPr>
      <a:lvl3pPr marL="355600" indent="-266700" algn="l" defTabSz="914400" rtl="0" eaLnBrk="1" latinLnBrk="0" hangingPunct="1">
        <a:lnSpc>
          <a:spcPct val="100000"/>
        </a:lnSpc>
        <a:spcBef>
          <a:spcPts val="0"/>
        </a:spcBef>
        <a:spcAft>
          <a:spcPts val="650"/>
        </a:spcAft>
        <a:buSzPct val="120000"/>
        <a:buFontTx/>
        <a:buBlip>
          <a:blip r:embed="rId39"/>
        </a:buBlip>
        <a:tabLst/>
        <a:defRPr sz="2000" b="0" i="0" kern="1200">
          <a:solidFill>
            <a:schemeClr val="tx1"/>
          </a:solidFill>
          <a:latin typeface="Montserrat" pitchFamily="2" charset="77"/>
          <a:ea typeface="+mn-ea"/>
          <a:cs typeface="+mn-cs"/>
        </a:defRPr>
      </a:lvl3pPr>
      <a:lvl4pPr marL="355600" indent="-266700" algn="l" defTabSz="914400" rtl="0" eaLnBrk="1" latinLnBrk="0" hangingPunct="1">
        <a:lnSpc>
          <a:spcPct val="100000"/>
        </a:lnSpc>
        <a:spcBef>
          <a:spcPts val="0"/>
        </a:spcBef>
        <a:spcAft>
          <a:spcPts val="650"/>
        </a:spcAft>
        <a:buSzPct val="120000"/>
        <a:buFontTx/>
        <a:buBlip>
          <a:blip r:embed="rId39"/>
        </a:buBlip>
        <a:tabLst/>
        <a:defRPr sz="2000" b="0" kern="1200">
          <a:solidFill>
            <a:schemeClr val="tx1"/>
          </a:solidFill>
          <a:latin typeface="Montserrat" pitchFamily="2" charset="77"/>
          <a:ea typeface="+mn-ea"/>
          <a:cs typeface="+mn-cs"/>
        </a:defRPr>
      </a:lvl4pPr>
      <a:lvl5pPr marL="355600" indent="-266700" algn="l" defTabSz="914400" rtl="0" eaLnBrk="1" latinLnBrk="0" hangingPunct="1">
        <a:lnSpc>
          <a:spcPct val="100000"/>
        </a:lnSpc>
        <a:spcBef>
          <a:spcPts val="0"/>
        </a:spcBef>
        <a:spcAft>
          <a:spcPts val="650"/>
        </a:spcAft>
        <a:buSzPct val="125000"/>
        <a:buFontTx/>
        <a:buBlip>
          <a:blip r:embed="rId39"/>
        </a:buBlip>
        <a:tabLst/>
        <a:defRPr sz="2000" b="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 xmlns:p15="http://schemas.microsoft.com/office/powerpoint/2012/main">
        <p15:guide id="1" orient="horz" pos="238" userDrawn="1">
          <p15:clr>
            <a:srgbClr val="F26B43"/>
          </p15:clr>
        </p15:guide>
        <p15:guide id="2" orient="horz" pos="4081" userDrawn="1">
          <p15:clr>
            <a:srgbClr val="F26B43"/>
          </p15:clr>
        </p15:guide>
        <p15:guide id="3" pos="237" userDrawn="1">
          <p15:clr>
            <a:srgbClr val="F26B43"/>
          </p15:clr>
        </p15:guide>
        <p15:guide id="4" pos="732" userDrawn="1">
          <p15:clr>
            <a:srgbClr val="F26B43"/>
          </p15:clr>
        </p15:guide>
        <p15:guide id="5" pos="850" userDrawn="1">
          <p15:clr>
            <a:srgbClr val="F26B43"/>
          </p15:clr>
        </p15:guide>
        <p15:guide id="6" pos="1345" userDrawn="1">
          <p15:clr>
            <a:srgbClr val="F26B43"/>
          </p15:clr>
        </p15:guide>
        <p15:guide id="7" pos="1460" userDrawn="1">
          <p15:clr>
            <a:srgbClr val="F26B43"/>
          </p15:clr>
        </p15:guide>
        <p15:guide id="8" pos="1954" userDrawn="1">
          <p15:clr>
            <a:srgbClr val="F26B43"/>
          </p15:clr>
        </p15:guide>
        <p15:guide id="9" pos="2069" userDrawn="1">
          <p15:clr>
            <a:srgbClr val="F26B43"/>
          </p15:clr>
        </p15:guide>
        <p15:guide id="10" pos="2564" userDrawn="1">
          <p15:clr>
            <a:srgbClr val="F26B43"/>
          </p15:clr>
        </p15:guide>
        <p15:guide id="11" pos="2683" userDrawn="1">
          <p15:clr>
            <a:srgbClr val="F26B43"/>
          </p15:clr>
        </p15:guide>
        <p15:guide id="12" pos="3173" userDrawn="1">
          <p15:clr>
            <a:srgbClr val="F26B43"/>
          </p15:clr>
        </p15:guide>
        <p15:guide id="13" pos="3288" userDrawn="1">
          <p15:clr>
            <a:srgbClr val="F26B43"/>
          </p15:clr>
        </p15:guide>
        <p15:guide id="14" pos="3782" userDrawn="1">
          <p15:clr>
            <a:srgbClr val="F26B43"/>
          </p15:clr>
        </p15:guide>
        <p15:guide id="15" pos="3897" userDrawn="1">
          <p15:clr>
            <a:srgbClr val="F26B43"/>
          </p15:clr>
        </p15:guide>
        <p15:guide id="16" pos="4392" userDrawn="1">
          <p15:clr>
            <a:srgbClr val="F26B43"/>
          </p15:clr>
        </p15:guide>
        <p15:guide id="17" pos="4506" userDrawn="1">
          <p15:clr>
            <a:srgbClr val="F26B43"/>
          </p15:clr>
        </p15:guide>
        <p15:guide id="18" pos="5001" userDrawn="1">
          <p15:clr>
            <a:srgbClr val="F26B43"/>
          </p15:clr>
        </p15:guide>
        <p15:guide id="19" pos="5115" userDrawn="1">
          <p15:clr>
            <a:srgbClr val="F26B43"/>
          </p15:clr>
        </p15:guide>
        <p15:guide id="20" pos="5610" userDrawn="1">
          <p15:clr>
            <a:srgbClr val="F26B43"/>
          </p15:clr>
        </p15:guide>
        <p15:guide id="21" pos="5725" userDrawn="1">
          <p15:clr>
            <a:srgbClr val="F26B43"/>
          </p15:clr>
        </p15:guide>
        <p15:guide id="22" pos="6220" userDrawn="1">
          <p15:clr>
            <a:srgbClr val="F26B43"/>
          </p15:clr>
        </p15:guide>
        <p15:guide id="23" pos="6334" userDrawn="1">
          <p15:clr>
            <a:srgbClr val="F26B43"/>
          </p15:clr>
        </p15:guide>
        <p15:guide id="24" pos="6829" userDrawn="1">
          <p15:clr>
            <a:srgbClr val="F26B43"/>
          </p15:clr>
        </p15:guide>
        <p15:guide id="25" pos="6943" userDrawn="1">
          <p15:clr>
            <a:srgbClr val="F26B43"/>
          </p15:clr>
        </p15:guide>
        <p15:guide id="26" pos="7438" userDrawn="1">
          <p15:clr>
            <a:srgbClr val="F26B43"/>
          </p15:clr>
        </p15:guide>
        <p15:guide id="27" pos="3840" userDrawn="1">
          <p15:clr>
            <a:srgbClr val="9FCC3B"/>
          </p15:clr>
        </p15:guide>
        <p15:guide id="28" orient="horz" pos="2160"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28.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6.xml"/><Relationship Id="rId1" Type="http://schemas.openxmlformats.org/officeDocument/2006/relationships/slideLayout" Target="../slideLayouts/slideLayout2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7.xml"/><Relationship Id="rId5" Type="http://schemas.openxmlformats.org/officeDocument/2006/relationships/image" Target="../media/image14.png"/><Relationship Id="rId4" Type="http://schemas.openxmlformats.org/officeDocument/2006/relationships/image" Target="../media/image13.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2"/>
          </p:nvPr>
        </p:nvSpPr>
        <p:spPr/>
        <p:txBody>
          <a:bodyPr/>
          <a:lstStyle/>
          <a:p>
            <a:endParaRPr lang="en-IN"/>
          </a:p>
        </p:txBody>
      </p:sp>
      <p:sp>
        <p:nvSpPr>
          <p:cNvPr id="3" name="Title 2"/>
          <p:cNvSpPr>
            <a:spLocks noGrp="1"/>
          </p:cNvSpPr>
          <p:nvPr>
            <p:ph type="ctrTitle"/>
          </p:nvPr>
        </p:nvSpPr>
        <p:spPr/>
        <p:txBody>
          <a:bodyPr/>
          <a:lstStyle/>
          <a:p>
            <a:r>
              <a:rPr lang="en-GB" dirty="0"/>
              <a:t>Inheritance – Towards Polymorphism</a:t>
            </a:r>
            <a:endParaRPr lang="en-IN" dirty="0"/>
          </a:p>
        </p:txBody>
      </p:sp>
    </p:spTree>
    <p:extLst>
      <p:ext uri="{BB962C8B-B14F-4D97-AF65-F5344CB8AC3E}">
        <p14:creationId xmlns:p14="http://schemas.microsoft.com/office/powerpoint/2010/main" val="157969409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 – </a:t>
            </a:r>
            <a:r>
              <a:rPr lang="en-GB" dirty="0"/>
              <a:t>Overriding base class </a:t>
            </a:r>
            <a:r>
              <a:rPr lang="en-GB" dirty="0" smtClean="0"/>
              <a:t>methods…</a:t>
            </a:r>
            <a:endParaRPr lang="en-GB" dirty="0"/>
          </a:p>
        </p:txBody>
      </p:sp>
      <p:sp>
        <p:nvSpPr>
          <p:cNvPr id="4" name="Rectangle 3"/>
          <p:cNvSpPr/>
          <p:nvPr/>
        </p:nvSpPr>
        <p:spPr>
          <a:xfrm>
            <a:off x="2000250" y="1414219"/>
            <a:ext cx="5409198" cy="1323439"/>
          </a:xfrm>
          <a:prstGeom prst="rect">
            <a:avLst/>
          </a:prstGeom>
          <a:solidFill>
            <a:schemeClr val="bg1"/>
          </a:solidFill>
          <a:ln w="19050">
            <a:solidFill>
              <a:srgbClr val="004050"/>
            </a:solidFill>
          </a:ln>
        </p:spPr>
        <p:style>
          <a:lnRef idx="2">
            <a:schemeClr val="accent1"/>
          </a:lnRef>
          <a:fillRef idx="1">
            <a:schemeClr val="lt1"/>
          </a:fillRef>
          <a:effectRef idx="0">
            <a:schemeClr val="accent1"/>
          </a:effectRef>
          <a:fontRef idx="minor">
            <a:schemeClr val="dk1"/>
          </a:fontRef>
        </p:style>
        <p:txBody>
          <a:bodyPr wrap="square">
            <a:spAutoFit/>
          </a:bodyPr>
          <a:lstStyle/>
          <a:p>
            <a:r>
              <a:rPr lang="en-GB" sz="1600" dirty="0" smtClean="0">
                <a:solidFill>
                  <a:srgbClr val="000000"/>
                </a:solidFill>
                <a:latin typeface="Consolas" panose="020B0609020204030204" pitchFamily="49" charset="0"/>
              </a:rPr>
              <a:t>        </a:t>
            </a:r>
            <a:endParaRPr lang="en-GB" sz="1600" dirty="0">
              <a:solidFill>
                <a:srgbClr val="000000"/>
              </a:solidFill>
              <a:latin typeface="Consolas" panose="020B0609020204030204" pitchFamily="49" charset="0"/>
            </a:endParaRPr>
          </a:p>
          <a:p>
            <a:r>
              <a:rPr lang="en-GB" sz="1600" dirty="0">
                <a:solidFill>
                  <a:srgbClr val="000000"/>
                </a:solidFill>
                <a:latin typeface="Consolas" panose="020B0609020204030204" pitchFamily="49" charset="0"/>
              </a:rPr>
              <a:t> </a:t>
            </a:r>
            <a:r>
              <a:rPr lang="en-GB" sz="1600" dirty="0" smtClean="0">
                <a:solidFill>
                  <a:srgbClr val="000000"/>
                </a:solidFill>
                <a:latin typeface="Consolas" panose="020B0609020204030204" pitchFamily="49" charset="0"/>
              </a:rPr>
              <a:t>     </a:t>
            </a:r>
            <a:r>
              <a:rPr lang="en-GB" sz="1600" b="1" dirty="0" smtClean="0">
                <a:solidFill>
                  <a:srgbClr val="000000"/>
                </a:solidFill>
                <a:latin typeface="Consolas" panose="020B0609020204030204" pitchFamily="49" charset="0"/>
              </a:rPr>
              <a:t>Shape </a:t>
            </a:r>
            <a:r>
              <a:rPr lang="en-GB" sz="1600" b="1" dirty="0">
                <a:solidFill>
                  <a:srgbClr val="000000"/>
                </a:solidFill>
                <a:latin typeface="Consolas" panose="020B0609020204030204" pitchFamily="49" charset="0"/>
              </a:rPr>
              <a:t>rec = </a:t>
            </a:r>
            <a:r>
              <a:rPr lang="en-GB" sz="1600" b="1" dirty="0">
                <a:solidFill>
                  <a:srgbClr val="0000FF"/>
                </a:solidFill>
                <a:latin typeface="Consolas" panose="020B0609020204030204" pitchFamily="49" charset="0"/>
              </a:rPr>
              <a:t>new</a:t>
            </a:r>
            <a:r>
              <a:rPr lang="en-GB" sz="1600" b="1" dirty="0">
                <a:solidFill>
                  <a:srgbClr val="000000"/>
                </a:solidFill>
                <a:latin typeface="Consolas" panose="020B0609020204030204" pitchFamily="49" charset="0"/>
              </a:rPr>
              <a:t> Rectangle();</a:t>
            </a:r>
          </a:p>
          <a:p>
            <a:endParaRPr lang="en-GB" sz="1600" b="1" dirty="0">
              <a:solidFill>
                <a:srgbClr val="000000"/>
              </a:solidFill>
              <a:latin typeface="Consolas" panose="020B0609020204030204" pitchFamily="49" charset="0"/>
            </a:endParaRPr>
          </a:p>
          <a:p>
            <a:r>
              <a:rPr lang="en-GB" sz="1600" b="1" dirty="0">
                <a:solidFill>
                  <a:srgbClr val="000000"/>
                </a:solidFill>
                <a:latin typeface="Consolas" panose="020B0609020204030204" pitchFamily="49" charset="0"/>
              </a:rPr>
              <a:t>      </a:t>
            </a:r>
            <a:r>
              <a:rPr lang="en-GB" sz="1600" b="1" dirty="0" err="1" smtClean="0">
                <a:solidFill>
                  <a:srgbClr val="000000"/>
                </a:solidFill>
                <a:latin typeface="Consolas" panose="020B0609020204030204" pitchFamily="49" charset="0"/>
              </a:rPr>
              <a:t>Console.WriteLine</a:t>
            </a:r>
            <a:r>
              <a:rPr lang="en-GB" sz="1600" b="1" dirty="0" smtClean="0">
                <a:solidFill>
                  <a:srgbClr val="000000"/>
                </a:solidFill>
                <a:latin typeface="Consolas" panose="020B0609020204030204" pitchFamily="49" charset="0"/>
              </a:rPr>
              <a:t>(</a:t>
            </a:r>
            <a:r>
              <a:rPr lang="en-GB" sz="1600" b="1" dirty="0" err="1" smtClean="0">
                <a:solidFill>
                  <a:srgbClr val="000000"/>
                </a:solidFill>
                <a:latin typeface="Consolas" panose="020B0609020204030204" pitchFamily="49" charset="0"/>
              </a:rPr>
              <a:t>rec.getArea</a:t>
            </a:r>
            <a:r>
              <a:rPr lang="en-GB" sz="1600" b="1" dirty="0" smtClean="0">
                <a:solidFill>
                  <a:srgbClr val="000000"/>
                </a:solidFill>
                <a:latin typeface="Consolas" panose="020B0609020204030204" pitchFamily="49" charset="0"/>
              </a:rPr>
              <a:t>());</a:t>
            </a:r>
            <a:endParaRPr lang="en-GB" sz="1600" b="1" dirty="0">
              <a:solidFill>
                <a:srgbClr val="000000"/>
              </a:solidFill>
              <a:latin typeface="Consolas" panose="020B0609020204030204" pitchFamily="49" charset="0"/>
            </a:endParaRPr>
          </a:p>
          <a:p>
            <a:endParaRPr lang="en-GB" sz="1600" dirty="0">
              <a:solidFill>
                <a:srgbClr val="000000"/>
              </a:solidFill>
              <a:latin typeface="Consolas" panose="020B0609020204030204" pitchFamily="49" charset="0"/>
            </a:endParaRPr>
          </a:p>
        </p:txBody>
      </p:sp>
      <p:sp>
        <p:nvSpPr>
          <p:cNvPr id="5" name="Rectangle 4"/>
          <p:cNvSpPr/>
          <p:nvPr/>
        </p:nvSpPr>
        <p:spPr>
          <a:xfrm>
            <a:off x="2000250" y="2998203"/>
            <a:ext cx="4876800" cy="2800767"/>
          </a:xfrm>
          <a:prstGeom prst="rect">
            <a:avLst/>
          </a:prstGeom>
          <a:solidFill>
            <a:schemeClr val="accent5">
              <a:lumMod val="20000"/>
              <a:lumOff val="80000"/>
            </a:schemeClr>
          </a:solidFill>
          <a:ln w="19050">
            <a:solidFill>
              <a:srgbClr val="004050"/>
            </a:solidFill>
          </a:ln>
        </p:spPr>
        <p:style>
          <a:lnRef idx="2">
            <a:schemeClr val="accent1"/>
          </a:lnRef>
          <a:fillRef idx="1">
            <a:schemeClr val="lt1"/>
          </a:fillRef>
          <a:effectRef idx="0">
            <a:schemeClr val="accent1"/>
          </a:effectRef>
          <a:fontRef idx="minor">
            <a:schemeClr val="dk1"/>
          </a:fontRef>
        </p:style>
        <p:txBody>
          <a:bodyPr wrap="square">
            <a:spAutoFit/>
          </a:bodyPr>
          <a:lstStyle/>
          <a:p>
            <a:r>
              <a:rPr lang="en-GB" sz="1600" b="1" dirty="0">
                <a:solidFill>
                  <a:srgbClr val="0000FF"/>
                </a:solidFill>
                <a:latin typeface="Consolas" panose="020B0609020204030204" pitchFamily="49" charset="0"/>
              </a:rPr>
              <a:t>class</a:t>
            </a:r>
            <a:r>
              <a:rPr lang="en-GB" sz="1600" b="1" dirty="0">
                <a:solidFill>
                  <a:srgbClr val="000000"/>
                </a:solidFill>
                <a:latin typeface="Consolas" panose="020B0609020204030204" pitchFamily="49" charset="0"/>
              </a:rPr>
              <a:t> </a:t>
            </a:r>
            <a:r>
              <a:rPr lang="en-GB" sz="1600" b="1" dirty="0">
                <a:solidFill>
                  <a:srgbClr val="2B91AF"/>
                </a:solidFill>
                <a:latin typeface="Consolas" panose="020B0609020204030204" pitchFamily="49" charset="0"/>
              </a:rPr>
              <a:t>Shape</a:t>
            </a:r>
            <a:r>
              <a:rPr lang="en-GB" sz="1600" b="1" dirty="0">
                <a:solidFill>
                  <a:srgbClr val="000000"/>
                </a:solidFill>
                <a:latin typeface="Consolas" panose="020B0609020204030204" pitchFamily="49" charset="0"/>
              </a:rPr>
              <a:t> {</a:t>
            </a:r>
          </a:p>
          <a:p>
            <a:r>
              <a:rPr lang="en-GB" sz="1600" b="1" dirty="0">
                <a:solidFill>
                  <a:srgbClr val="000000"/>
                </a:solidFill>
                <a:latin typeface="Consolas" panose="020B0609020204030204" pitchFamily="49" charset="0"/>
              </a:rPr>
              <a:t>    </a:t>
            </a:r>
            <a:r>
              <a:rPr lang="en-GB" sz="1600" b="1" dirty="0">
                <a:solidFill>
                  <a:srgbClr val="0000FF"/>
                </a:solidFill>
                <a:latin typeface="Consolas" panose="020B0609020204030204" pitchFamily="49" charset="0"/>
              </a:rPr>
              <a:t>public</a:t>
            </a:r>
            <a:r>
              <a:rPr lang="en-GB" sz="1600" b="1" dirty="0">
                <a:solidFill>
                  <a:srgbClr val="000000"/>
                </a:solidFill>
                <a:latin typeface="Consolas" panose="020B0609020204030204" pitchFamily="49" charset="0"/>
              </a:rPr>
              <a:t> </a:t>
            </a:r>
            <a:r>
              <a:rPr lang="en-GB" sz="1600" b="1" dirty="0" err="1">
                <a:solidFill>
                  <a:srgbClr val="0000FF"/>
                </a:solidFill>
                <a:latin typeface="Consolas" panose="020B0609020204030204" pitchFamily="49" charset="0"/>
              </a:rPr>
              <a:t>int</a:t>
            </a:r>
            <a:r>
              <a:rPr lang="en-GB" sz="1600" b="1" dirty="0">
                <a:solidFill>
                  <a:srgbClr val="000000"/>
                </a:solidFill>
                <a:latin typeface="Consolas" panose="020B0609020204030204" pitchFamily="49" charset="0"/>
              </a:rPr>
              <a:t> </a:t>
            </a:r>
            <a:r>
              <a:rPr lang="en-GB" sz="1600" b="1" dirty="0" err="1">
                <a:solidFill>
                  <a:srgbClr val="000000"/>
                </a:solidFill>
                <a:latin typeface="Consolas" panose="020B0609020204030204" pitchFamily="49" charset="0"/>
              </a:rPr>
              <a:t>getArea</a:t>
            </a:r>
            <a:r>
              <a:rPr lang="en-GB" sz="1600" b="1" dirty="0">
                <a:solidFill>
                  <a:srgbClr val="000000"/>
                </a:solidFill>
                <a:latin typeface="Consolas" panose="020B0609020204030204" pitchFamily="49" charset="0"/>
              </a:rPr>
              <a:t>() {</a:t>
            </a:r>
          </a:p>
          <a:p>
            <a:r>
              <a:rPr lang="en-GB" sz="1600" b="1" dirty="0">
                <a:solidFill>
                  <a:srgbClr val="000000"/>
                </a:solidFill>
                <a:latin typeface="Consolas" panose="020B0609020204030204" pitchFamily="49" charset="0"/>
              </a:rPr>
              <a:t>        </a:t>
            </a:r>
            <a:r>
              <a:rPr lang="en-GB" sz="1600" b="1" dirty="0">
                <a:solidFill>
                  <a:srgbClr val="0000FF"/>
                </a:solidFill>
                <a:latin typeface="Consolas" panose="020B0609020204030204" pitchFamily="49" charset="0"/>
              </a:rPr>
              <a:t>return</a:t>
            </a:r>
            <a:r>
              <a:rPr lang="en-GB" sz="1600" b="1" dirty="0">
                <a:solidFill>
                  <a:srgbClr val="000000"/>
                </a:solidFill>
                <a:latin typeface="Consolas" panose="020B0609020204030204" pitchFamily="49" charset="0"/>
              </a:rPr>
              <a:t> 0;</a:t>
            </a:r>
          </a:p>
          <a:p>
            <a:r>
              <a:rPr lang="en-GB" sz="1600" b="1" dirty="0">
                <a:solidFill>
                  <a:srgbClr val="000000"/>
                </a:solidFill>
                <a:latin typeface="Consolas" panose="020B0609020204030204" pitchFamily="49" charset="0"/>
              </a:rPr>
              <a:t>    }</a:t>
            </a:r>
          </a:p>
          <a:p>
            <a:r>
              <a:rPr lang="en-GB" sz="1600" b="1" dirty="0">
                <a:solidFill>
                  <a:srgbClr val="000000"/>
                </a:solidFill>
                <a:latin typeface="Consolas" panose="020B0609020204030204" pitchFamily="49" charset="0"/>
              </a:rPr>
              <a:t>}</a:t>
            </a:r>
          </a:p>
          <a:p>
            <a:endParaRPr lang="en-GB" sz="1600" b="1" dirty="0">
              <a:solidFill>
                <a:srgbClr val="000000"/>
              </a:solidFill>
              <a:latin typeface="Consolas" panose="020B0609020204030204" pitchFamily="49" charset="0"/>
            </a:endParaRPr>
          </a:p>
          <a:p>
            <a:r>
              <a:rPr lang="en-GB" sz="1600" b="1" dirty="0">
                <a:solidFill>
                  <a:srgbClr val="0000FF"/>
                </a:solidFill>
                <a:latin typeface="Consolas" panose="020B0609020204030204" pitchFamily="49" charset="0"/>
              </a:rPr>
              <a:t>class</a:t>
            </a:r>
            <a:r>
              <a:rPr lang="en-GB" sz="1600" b="1" dirty="0">
                <a:solidFill>
                  <a:srgbClr val="000000"/>
                </a:solidFill>
                <a:latin typeface="Consolas" panose="020B0609020204030204" pitchFamily="49" charset="0"/>
              </a:rPr>
              <a:t> </a:t>
            </a:r>
            <a:r>
              <a:rPr lang="en-GB" sz="1600" b="1" dirty="0">
                <a:solidFill>
                  <a:srgbClr val="2B91AF"/>
                </a:solidFill>
                <a:latin typeface="Consolas" panose="020B0609020204030204" pitchFamily="49" charset="0"/>
              </a:rPr>
              <a:t>Rectangle</a:t>
            </a:r>
            <a:r>
              <a:rPr lang="en-GB" sz="1600" b="1" dirty="0">
                <a:solidFill>
                  <a:srgbClr val="000000"/>
                </a:solidFill>
                <a:latin typeface="Consolas" panose="020B0609020204030204" pitchFamily="49" charset="0"/>
              </a:rPr>
              <a:t> : Shape {</a:t>
            </a:r>
          </a:p>
          <a:p>
            <a:r>
              <a:rPr lang="en-GB" sz="1600" b="1" dirty="0">
                <a:solidFill>
                  <a:srgbClr val="000000"/>
                </a:solidFill>
                <a:latin typeface="Consolas" panose="020B0609020204030204" pitchFamily="49" charset="0"/>
              </a:rPr>
              <a:t>    </a:t>
            </a:r>
            <a:r>
              <a:rPr lang="en-GB" sz="1600" b="1" dirty="0">
                <a:solidFill>
                  <a:srgbClr val="0000FF"/>
                </a:solidFill>
                <a:latin typeface="Consolas" panose="020B0609020204030204" pitchFamily="49" charset="0"/>
              </a:rPr>
              <a:t>public</a:t>
            </a:r>
            <a:r>
              <a:rPr lang="en-GB" sz="1600" b="1" dirty="0">
                <a:solidFill>
                  <a:srgbClr val="000000"/>
                </a:solidFill>
                <a:latin typeface="Consolas" panose="020B0609020204030204" pitchFamily="49" charset="0"/>
              </a:rPr>
              <a:t> </a:t>
            </a:r>
            <a:r>
              <a:rPr lang="en-GB" sz="1600" b="1" dirty="0" err="1">
                <a:solidFill>
                  <a:srgbClr val="0000FF"/>
                </a:solidFill>
                <a:latin typeface="Consolas" panose="020B0609020204030204" pitchFamily="49" charset="0"/>
              </a:rPr>
              <a:t>int</a:t>
            </a:r>
            <a:r>
              <a:rPr lang="en-GB" sz="1600" b="1" dirty="0">
                <a:solidFill>
                  <a:srgbClr val="000000"/>
                </a:solidFill>
                <a:latin typeface="Consolas" panose="020B0609020204030204" pitchFamily="49" charset="0"/>
              </a:rPr>
              <a:t> </a:t>
            </a:r>
            <a:r>
              <a:rPr lang="en-GB" sz="1600" b="1" dirty="0" err="1">
                <a:solidFill>
                  <a:srgbClr val="000000"/>
                </a:solidFill>
                <a:latin typeface="Consolas" panose="020B0609020204030204" pitchFamily="49" charset="0"/>
              </a:rPr>
              <a:t>getArea</a:t>
            </a:r>
            <a:r>
              <a:rPr lang="en-GB" sz="1600" b="1" dirty="0">
                <a:solidFill>
                  <a:srgbClr val="000000"/>
                </a:solidFill>
                <a:latin typeface="Consolas" panose="020B0609020204030204" pitchFamily="49" charset="0"/>
              </a:rPr>
              <a:t>() {</a:t>
            </a:r>
          </a:p>
          <a:p>
            <a:r>
              <a:rPr lang="en-GB" sz="1600" b="1" dirty="0">
                <a:solidFill>
                  <a:srgbClr val="000000"/>
                </a:solidFill>
                <a:latin typeface="Consolas" panose="020B0609020204030204" pitchFamily="49" charset="0"/>
              </a:rPr>
              <a:t>        </a:t>
            </a:r>
            <a:r>
              <a:rPr lang="en-GB" sz="1600" b="1" dirty="0">
                <a:solidFill>
                  <a:srgbClr val="0000FF"/>
                </a:solidFill>
                <a:latin typeface="Consolas" panose="020B0609020204030204" pitchFamily="49" charset="0"/>
              </a:rPr>
              <a:t>return</a:t>
            </a:r>
            <a:r>
              <a:rPr lang="en-GB" sz="1600" b="1" dirty="0">
                <a:solidFill>
                  <a:srgbClr val="000000"/>
                </a:solidFill>
                <a:latin typeface="Consolas" panose="020B0609020204030204" pitchFamily="49" charset="0"/>
              </a:rPr>
              <a:t> 100;</a:t>
            </a:r>
          </a:p>
          <a:p>
            <a:r>
              <a:rPr lang="en-GB" sz="1600" b="1" dirty="0">
                <a:solidFill>
                  <a:srgbClr val="000000"/>
                </a:solidFill>
                <a:latin typeface="Consolas" panose="020B0609020204030204" pitchFamily="49" charset="0"/>
              </a:rPr>
              <a:t>    }</a:t>
            </a:r>
          </a:p>
          <a:p>
            <a:r>
              <a:rPr lang="en-GB" sz="1600" b="1" dirty="0">
                <a:solidFill>
                  <a:srgbClr val="000000"/>
                </a:solidFill>
                <a:latin typeface="Consolas" panose="020B0609020204030204" pitchFamily="49" charset="0"/>
              </a:rPr>
              <a:t>}</a:t>
            </a:r>
          </a:p>
        </p:txBody>
      </p:sp>
      <p:sp>
        <p:nvSpPr>
          <p:cNvPr id="6" name="Rectangle 5"/>
          <p:cNvSpPr/>
          <p:nvPr/>
        </p:nvSpPr>
        <p:spPr>
          <a:xfrm>
            <a:off x="7409448" y="3229568"/>
            <a:ext cx="3002745" cy="1477328"/>
          </a:xfrm>
          <a:prstGeom prst="rect">
            <a:avLst/>
          </a:prstGeom>
          <a:solidFill>
            <a:schemeClr val="bg2">
              <a:lumMod val="95000"/>
            </a:schemeClr>
          </a:solidFill>
          <a:ln w="19050">
            <a:solidFill>
              <a:srgbClr val="004050"/>
            </a:solidFill>
          </a:ln>
        </p:spPr>
        <p:style>
          <a:lnRef idx="2">
            <a:schemeClr val="accent1"/>
          </a:lnRef>
          <a:fillRef idx="1">
            <a:schemeClr val="lt1"/>
          </a:fillRef>
          <a:effectRef idx="0">
            <a:schemeClr val="accent1"/>
          </a:effectRef>
          <a:fontRef idx="minor">
            <a:schemeClr val="dk1"/>
          </a:fontRef>
        </p:style>
        <p:txBody>
          <a:bodyPr wrap="none">
            <a:spAutoFit/>
          </a:bodyPr>
          <a:lstStyle/>
          <a:p>
            <a:r>
              <a:rPr lang="en-GB" b="1" dirty="0"/>
              <a:t>which method </a:t>
            </a:r>
            <a:r>
              <a:rPr lang="en-GB" b="1" i="1" dirty="0"/>
              <a:t>is invoked</a:t>
            </a:r>
            <a:r>
              <a:rPr lang="en-GB" b="1" dirty="0" smtClean="0"/>
              <a:t>?</a:t>
            </a:r>
          </a:p>
          <a:p>
            <a:endParaRPr lang="en-GB" b="1" dirty="0"/>
          </a:p>
          <a:p>
            <a:r>
              <a:rPr lang="en-GB" b="1" dirty="0"/>
              <a:t>Shape        </a:t>
            </a:r>
            <a:r>
              <a:rPr lang="en-GB" b="1" dirty="0" err="1"/>
              <a:t>getArea</a:t>
            </a:r>
            <a:r>
              <a:rPr lang="en-GB" b="1" dirty="0"/>
              <a:t>()    or</a:t>
            </a:r>
          </a:p>
          <a:p>
            <a:r>
              <a:rPr lang="en-GB" b="1" dirty="0"/>
              <a:t>Rectangle  </a:t>
            </a:r>
            <a:r>
              <a:rPr lang="en-GB" b="1" dirty="0" err="1"/>
              <a:t>getArea</a:t>
            </a:r>
            <a:r>
              <a:rPr lang="en-GB" b="1" dirty="0" smtClean="0"/>
              <a:t>()</a:t>
            </a:r>
          </a:p>
          <a:p>
            <a:endParaRPr lang="en-GB" b="1" dirty="0"/>
          </a:p>
        </p:txBody>
      </p:sp>
      <p:sp>
        <p:nvSpPr>
          <p:cNvPr id="7" name="Rounded Rectangle 6"/>
          <p:cNvSpPr/>
          <p:nvPr/>
        </p:nvSpPr>
        <p:spPr>
          <a:xfrm>
            <a:off x="8623233" y="4789731"/>
            <a:ext cx="876300" cy="657664"/>
          </a:xfrm>
          <a:prstGeom prst="round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2000" b="1" dirty="0">
                <a:solidFill>
                  <a:schemeClr val="bg1"/>
                </a:solidFill>
                <a:cs typeface="Arial" pitchFamily="34" charset="0"/>
              </a:rPr>
              <a:t>0</a:t>
            </a:r>
            <a:endParaRPr lang="en-GB" sz="1600" b="1" dirty="0">
              <a:solidFill>
                <a:schemeClr val="bg1"/>
              </a:solidFill>
              <a:cs typeface="Arial" pitchFamily="34" charset="0"/>
            </a:endParaRPr>
          </a:p>
        </p:txBody>
      </p:sp>
      <p:sp>
        <p:nvSpPr>
          <p:cNvPr id="8" name="Right Arrow 7"/>
          <p:cNvSpPr/>
          <p:nvPr/>
        </p:nvSpPr>
        <p:spPr>
          <a:xfrm>
            <a:off x="2130993" y="1646351"/>
            <a:ext cx="416596" cy="321506"/>
          </a:xfrm>
          <a:prstGeom prst="rightArrow">
            <a:avLst/>
          </a:prstGeom>
          <a:solidFill>
            <a:srgbClr val="F3622C"/>
          </a:solidFill>
          <a:effectLst/>
        </p:spPr>
        <p:style>
          <a:lnRef idx="0">
            <a:schemeClr val="accent4"/>
          </a:lnRef>
          <a:fillRef idx="3">
            <a:schemeClr val="accent4"/>
          </a:fillRef>
          <a:effectRef idx="3">
            <a:schemeClr val="accent4"/>
          </a:effectRef>
          <a:fontRef idx="minor">
            <a:schemeClr val="lt1"/>
          </a:fontRef>
        </p:style>
        <p:txBody>
          <a:bodyPr rtlCol="0" anchor="ctr"/>
          <a:lstStyle/>
          <a:p>
            <a:pPr algn="ctr"/>
            <a:endParaRPr lang="en-GB" sz="1600" dirty="0">
              <a:solidFill>
                <a:schemeClr val="tx1"/>
              </a:solidFill>
              <a:latin typeface="Arial" pitchFamily="34" charset="0"/>
              <a:cs typeface="Arial" pitchFamily="34" charset="0"/>
            </a:endParaRPr>
          </a:p>
        </p:txBody>
      </p:sp>
    </p:spTree>
    <p:extLst>
      <p:ext uri="{BB962C8B-B14F-4D97-AF65-F5344CB8AC3E}">
        <p14:creationId xmlns:p14="http://schemas.microsoft.com/office/powerpoint/2010/main" val="3968242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GB" smtClean="0"/>
              <a:t>Java: Enabling overriding</a:t>
            </a:r>
            <a:endParaRPr lang="en-GB" dirty="0" smtClean="0"/>
          </a:p>
        </p:txBody>
      </p:sp>
      <p:sp>
        <p:nvSpPr>
          <p:cNvPr id="20483" name="Rectangle 3"/>
          <p:cNvSpPr>
            <a:spLocks noGrp="1" noChangeArrowheads="1"/>
          </p:cNvSpPr>
          <p:nvPr>
            <p:ph idx="1"/>
          </p:nvPr>
        </p:nvSpPr>
        <p:spPr>
          <a:xfrm>
            <a:off x="341273" y="1368256"/>
            <a:ext cx="10673092" cy="2642635"/>
          </a:xfrm>
        </p:spPr>
        <p:txBody>
          <a:bodyPr vert="horz" lIns="0" tIns="0" rIns="0" bIns="0" rtlCol="0" anchor="t" anchorCtr="0">
            <a:noAutofit/>
          </a:bodyPr>
          <a:lstStyle/>
          <a:p>
            <a:pPr marL="342900" indent="-342900">
              <a:buFont typeface="Arial" panose="020B0604020202020204" pitchFamily="34" charset="0"/>
              <a:buChar char="•"/>
            </a:pPr>
            <a:r>
              <a:rPr lang="en-GB" b="1" dirty="0" smtClean="0"/>
              <a:t>A derived </a:t>
            </a:r>
            <a:r>
              <a:rPr lang="en-GB" b="1" dirty="0"/>
              <a:t>class might want to alter implementation</a:t>
            </a:r>
          </a:p>
          <a:p>
            <a:pPr marL="342900" indent="-342900">
              <a:buFont typeface="Arial" panose="020B0604020202020204" pitchFamily="34" charset="0"/>
              <a:buChar char="•"/>
            </a:pPr>
            <a:r>
              <a:rPr lang="en-GB" b="1" dirty="0"/>
              <a:t>Best use the </a:t>
            </a:r>
            <a:r>
              <a:rPr lang="en-GB" b="1" dirty="0">
                <a:solidFill>
                  <a:srgbClr val="C00000"/>
                </a:solidFill>
              </a:rPr>
              <a:t>@Override </a:t>
            </a:r>
            <a:r>
              <a:rPr lang="en-GB" b="1" dirty="0"/>
              <a:t>annotation</a:t>
            </a:r>
          </a:p>
          <a:p>
            <a:pPr marL="684000" lvl="1" indent="-342900">
              <a:buSzPct val="115000"/>
              <a:buFont typeface="Arial" panose="020B0604020202020204" pitchFamily="34" charset="0"/>
              <a:buChar char="•"/>
            </a:pPr>
            <a:r>
              <a:rPr lang="en-GB" dirty="0"/>
              <a:t>Compiler checks the method and its parameters</a:t>
            </a:r>
          </a:p>
          <a:p>
            <a:pPr marL="684000" lvl="1" indent="-342900">
              <a:buSzPct val="115000"/>
              <a:buFont typeface="Arial" panose="020B0604020202020204" pitchFamily="34" charset="0"/>
              <a:buChar char="•"/>
            </a:pPr>
            <a:r>
              <a:rPr lang="en-GB" dirty="0"/>
              <a:t>Good indication to the other developers </a:t>
            </a:r>
          </a:p>
        </p:txBody>
      </p:sp>
      <p:sp>
        <p:nvSpPr>
          <p:cNvPr id="4" name="Rectangle 3"/>
          <p:cNvSpPr/>
          <p:nvPr/>
        </p:nvSpPr>
        <p:spPr>
          <a:xfrm>
            <a:off x="4711985" y="3145279"/>
            <a:ext cx="4572000" cy="2062103"/>
          </a:xfrm>
          <a:prstGeom prst="rect">
            <a:avLst/>
          </a:prstGeom>
          <a:solidFill>
            <a:schemeClr val="bg1"/>
          </a:solidFill>
          <a:ln w="19050">
            <a:solidFill>
              <a:srgbClr val="004050"/>
            </a:solidFill>
          </a:ln>
        </p:spPr>
        <p:style>
          <a:lnRef idx="2">
            <a:schemeClr val="accent1"/>
          </a:lnRef>
          <a:fillRef idx="1">
            <a:schemeClr val="lt1"/>
          </a:fillRef>
          <a:effectRef idx="0">
            <a:schemeClr val="accent1"/>
          </a:effectRef>
          <a:fontRef idx="minor">
            <a:schemeClr val="dk1"/>
          </a:fontRef>
        </p:style>
        <p:txBody>
          <a:bodyPr>
            <a:spAutoFit/>
          </a:bodyPr>
          <a:lstStyle/>
          <a:p>
            <a:r>
              <a:rPr lang="en-GB" sz="1600" b="1" dirty="0">
                <a:solidFill>
                  <a:srgbClr val="7F0055"/>
                </a:solidFill>
                <a:latin typeface="Consolas" panose="020B0609020204030204" pitchFamily="49" charset="0"/>
              </a:rPr>
              <a:t>public</a:t>
            </a: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class</a:t>
            </a:r>
            <a:r>
              <a:rPr lang="en-GB" sz="1600" b="1" dirty="0">
                <a:solidFill>
                  <a:srgbClr val="000000"/>
                </a:solidFill>
                <a:latin typeface="Consolas" panose="020B0609020204030204" pitchFamily="49" charset="0"/>
              </a:rPr>
              <a:t> Rectangle </a:t>
            </a:r>
            <a:r>
              <a:rPr lang="en-GB" sz="1600" b="1" dirty="0">
                <a:solidFill>
                  <a:srgbClr val="7F0055"/>
                </a:solidFill>
                <a:latin typeface="Consolas" panose="020B0609020204030204" pitchFamily="49" charset="0"/>
              </a:rPr>
              <a:t>extends</a:t>
            </a:r>
            <a:r>
              <a:rPr lang="en-GB" sz="1600" b="1" dirty="0">
                <a:solidFill>
                  <a:srgbClr val="000000"/>
                </a:solidFill>
                <a:latin typeface="Consolas" panose="020B0609020204030204" pitchFamily="49" charset="0"/>
              </a:rPr>
              <a:t> Shape {</a:t>
            </a:r>
          </a:p>
          <a:p>
            <a:r>
              <a:rPr lang="en-GB" sz="1600" b="1" dirty="0">
                <a:solidFill>
                  <a:srgbClr val="7F0055"/>
                </a:solidFill>
                <a:latin typeface="Consolas" panose="020B0609020204030204" pitchFamily="49" charset="0"/>
              </a:rPr>
              <a:t>  public</a:t>
            </a:r>
            <a:r>
              <a:rPr lang="en-GB" sz="1600" b="1" dirty="0">
                <a:solidFill>
                  <a:srgbClr val="000000"/>
                </a:solidFill>
                <a:latin typeface="Consolas" panose="020B0609020204030204" pitchFamily="49" charset="0"/>
              </a:rPr>
              <a:t> </a:t>
            </a:r>
            <a:r>
              <a:rPr lang="en-GB" sz="1600" b="1" dirty="0" err="1">
                <a:solidFill>
                  <a:srgbClr val="7F0055"/>
                </a:solidFill>
                <a:latin typeface="Consolas" panose="020B0609020204030204" pitchFamily="49" charset="0"/>
              </a:rPr>
              <a:t>int</a:t>
            </a:r>
            <a:r>
              <a:rPr lang="en-GB" sz="1600" b="1" dirty="0">
                <a:solidFill>
                  <a:srgbClr val="000000"/>
                </a:solidFill>
                <a:latin typeface="Consolas" panose="020B0609020204030204" pitchFamily="49" charset="0"/>
              </a:rPr>
              <a:t> </a:t>
            </a:r>
            <a:r>
              <a:rPr lang="en-GB" sz="1600" b="1" dirty="0">
                <a:solidFill>
                  <a:srgbClr val="0000C0"/>
                </a:solidFill>
                <a:latin typeface="Consolas" panose="020B0609020204030204" pitchFamily="49" charset="0"/>
              </a:rPr>
              <a:t>width</a:t>
            </a:r>
            <a:r>
              <a:rPr lang="en-GB" sz="1600" b="1" dirty="0">
                <a:solidFill>
                  <a:srgbClr val="000000"/>
                </a:solidFill>
                <a:latin typeface="Consolas" panose="020B0609020204030204" pitchFamily="49" charset="0"/>
              </a:rPr>
              <a:t>, </a:t>
            </a:r>
            <a:r>
              <a:rPr lang="en-GB" sz="1600" b="1" dirty="0">
                <a:solidFill>
                  <a:srgbClr val="0000C8"/>
                </a:solidFill>
                <a:latin typeface="Consolas" panose="020B0609020204030204" pitchFamily="49" charset="0"/>
              </a:rPr>
              <a:t>height;</a:t>
            </a:r>
            <a:endParaRPr lang="en-GB" sz="1600" b="1" dirty="0">
              <a:solidFill>
                <a:srgbClr val="000000"/>
              </a:solidFill>
              <a:highlight>
                <a:srgbClr val="F0D8A8"/>
              </a:highlight>
              <a:latin typeface="Consolas" panose="020B0609020204030204" pitchFamily="49" charset="0"/>
            </a:endParaRPr>
          </a:p>
          <a:p>
            <a:endParaRPr lang="en-GB" sz="1600" dirty="0">
              <a:latin typeface="Consolas" panose="020B0609020204030204" pitchFamily="49" charset="0"/>
            </a:endParaRPr>
          </a:p>
          <a:p>
            <a:r>
              <a:rPr lang="en-GB" sz="1600" b="1" dirty="0">
                <a:solidFill>
                  <a:srgbClr val="7F0055"/>
                </a:solidFill>
                <a:latin typeface="Consolas" panose="020B0609020204030204" pitchFamily="49" charset="0"/>
              </a:rPr>
              <a:t> </a:t>
            </a:r>
            <a:r>
              <a:rPr lang="en-GB" sz="1600" b="1" dirty="0">
                <a:solidFill>
                  <a:srgbClr val="646464"/>
                </a:solidFill>
                <a:highlight>
                  <a:srgbClr val="E8F2FE"/>
                </a:highlight>
                <a:latin typeface="Consolas" panose="020B0609020204030204" pitchFamily="49" charset="0"/>
              </a:rPr>
              <a:t>@</a:t>
            </a:r>
            <a:r>
              <a:rPr lang="en-GB" sz="1600" b="1" dirty="0">
                <a:solidFill>
                  <a:srgbClr val="000000"/>
                </a:solidFill>
                <a:highlight>
                  <a:srgbClr val="E8F2FE"/>
                </a:highlight>
                <a:latin typeface="Consolas" panose="020B0609020204030204" pitchFamily="49" charset="0"/>
              </a:rPr>
              <a:t>override</a:t>
            </a:r>
            <a:endParaRPr lang="en-GB" sz="1600" b="1" dirty="0">
              <a:latin typeface="Consolas" panose="020B0609020204030204" pitchFamily="49" charset="0"/>
            </a:endParaRPr>
          </a:p>
          <a:p>
            <a:r>
              <a:rPr lang="en-GB" sz="1600" b="1" dirty="0">
                <a:solidFill>
                  <a:srgbClr val="7F0055"/>
                </a:solidFill>
                <a:latin typeface="Consolas" panose="020B0609020204030204" pitchFamily="49" charset="0"/>
              </a:rPr>
              <a:t>  public</a:t>
            </a:r>
            <a:r>
              <a:rPr lang="en-GB" sz="1600" b="1" dirty="0">
                <a:solidFill>
                  <a:srgbClr val="000000"/>
                </a:solidFill>
                <a:latin typeface="Consolas" panose="020B0609020204030204" pitchFamily="49" charset="0"/>
              </a:rPr>
              <a:t> </a:t>
            </a:r>
            <a:r>
              <a:rPr lang="en-GB" sz="1600" b="1" dirty="0" err="1">
                <a:solidFill>
                  <a:srgbClr val="7F0055"/>
                </a:solidFill>
                <a:latin typeface="Consolas" panose="020B0609020204030204" pitchFamily="49" charset="0"/>
              </a:rPr>
              <a:t>int</a:t>
            </a:r>
            <a:r>
              <a:rPr lang="en-GB" sz="1600" b="1" dirty="0">
                <a:solidFill>
                  <a:srgbClr val="000000"/>
                </a:solidFill>
                <a:latin typeface="Consolas" panose="020B0609020204030204" pitchFamily="49" charset="0"/>
              </a:rPr>
              <a:t> </a:t>
            </a:r>
            <a:r>
              <a:rPr lang="en-GB" sz="1600" b="1" dirty="0" err="1">
                <a:solidFill>
                  <a:srgbClr val="000000"/>
                </a:solidFill>
                <a:latin typeface="Consolas" panose="020B0609020204030204" pitchFamily="49" charset="0"/>
              </a:rPr>
              <a:t>getArea</a:t>
            </a:r>
            <a:r>
              <a:rPr lang="en-GB" sz="1600" b="1" dirty="0">
                <a:solidFill>
                  <a:srgbClr val="000000"/>
                </a:solidFill>
                <a:latin typeface="Consolas" panose="020B0609020204030204" pitchFamily="49" charset="0"/>
              </a:rPr>
              <a:t>() {</a:t>
            </a:r>
          </a:p>
          <a:p>
            <a:r>
              <a:rPr lang="en-GB" sz="1600" b="1" dirty="0">
                <a:solidFill>
                  <a:srgbClr val="7F0055"/>
                </a:solidFill>
                <a:latin typeface="Consolas" panose="020B0609020204030204" pitchFamily="49" charset="0"/>
              </a:rPr>
              <a:t>	return</a:t>
            </a:r>
            <a:r>
              <a:rPr lang="en-GB" sz="1600" b="1" dirty="0">
                <a:solidFill>
                  <a:srgbClr val="000000"/>
                </a:solidFill>
                <a:latin typeface="Consolas" panose="020B0609020204030204" pitchFamily="49" charset="0"/>
              </a:rPr>
              <a:t> </a:t>
            </a:r>
            <a:r>
              <a:rPr lang="en-GB" sz="1600" b="1" dirty="0">
                <a:solidFill>
                  <a:srgbClr val="0000C0"/>
                </a:solidFill>
                <a:latin typeface="Consolas" panose="020B0609020204030204" pitchFamily="49" charset="0"/>
              </a:rPr>
              <a:t>width</a:t>
            </a:r>
            <a:r>
              <a:rPr lang="en-GB" sz="1600" b="1" dirty="0">
                <a:solidFill>
                  <a:srgbClr val="000000"/>
                </a:solidFill>
                <a:latin typeface="Consolas" panose="020B0609020204030204" pitchFamily="49" charset="0"/>
              </a:rPr>
              <a:t> * </a:t>
            </a:r>
            <a:r>
              <a:rPr lang="en-GB" sz="1600" b="1" dirty="0">
                <a:solidFill>
                  <a:srgbClr val="0000C8"/>
                </a:solidFill>
                <a:latin typeface="Consolas" panose="020B0609020204030204" pitchFamily="49" charset="0"/>
              </a:rPr>
              <a:t>height;</a:t>
            </a:r>
            <a:endParaRPr lang="en-GB" sz="1600" b="1" dirty="0">
              <a:solidFill>
                <a:srgbClr val="000000"/>
              </a:solidFill>
              <a:highlight>
                <a:srgbClr val="D4D4D4"/>
              </a:highlight>
              <a:latin typeface="Consolas" panose="020B0609020204030204" pitchFamily="49" charset="0"/>
            </a:endParaRPr>
          </a:p>
          <a:p>
            <a:r>
              <a:rPr lang="en-GB" sz="1600" dirty="0">
                <a:solidFill>
                  <a:srgbClr val="000000"/>
                </a:solidFill>
                <a:latin typeface="Consolas" panose="020B0609020204030204" pitchFamily="49" charset="0"/>
              </a:rPr>
              <a:t>  }</a:t>
            </a:r>
          </a:p>
          <a:p>
            <a:endParaRPr lang="en-GB" sz="1600" dirty="0"/>
          </a:p>
        </p:txBody>
      </p:sp>
      <p:sp>
        <p:nvSpPr>
          <p:cNvPr id="5" name="Rectangle 4"/>
          <p:cNvSpPr/>
          <p:nvPr/>
        </p:nvSpPr>
        <p:spPr>
          <a:xfrm>
            <a:off x="1120384" y="3159894"/>
            <a:ext cx="3113908" cy="1815882"/>
          </a:xfrm>
          <a:prstGeom prst="rect">
            <a:avLst/>
          </a:prstGeom>
          <a:solidFill>
            <a:schemeClr val="accent5">
              <a:lumMod val="20000"/>
              <a:lumOff val="80000"/>
            </a:schemeClr>
          </a:solidFill>
          <a:ln w="19050">
            <a:solidFill>
              <a:srgbClr val="004050"/>
            </a:solidFill>
          </a:ln>
        </p:spPr>
        <p:style>
          <a:lnRef idx="2">
            <a:schemeClr val="accent1"/>
          </a:lnRef>
          <a:fillRef idx="1">
            <a:schemeClr val="lt1"/>
          </a:fillRef>
          <a:effectRef idx="0">
            <a:schemeClr val="accent1"/>
          </a:effectRef>
          <a:fontRef idx="minor">
            <a:schemeClr val="dk1"/>
          </a:fontRef>
        </p:style>
        <p:txBody>
          <a:bodyPr wrap="square">
            <a:spAutoFit/>
          </a:bodyPr>
          <a:lstStyle/>
          <a:p>
            <a:r>
              <a:rPr lang="en-GB" sz="1600" b="1" dirty="0">
                <a:solidFill>
                  <a:srgbClr val="7F0055"/>
                </a:solidFill>
                <a:latin typeface="Consolas" panose="020B0609020204030204" pitchFamily="49" charset="0"/>
              </a:rPr>
              <a:t>public</a:t>
            </a: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class</a:t>
            </a:r>
            <a:r>
              <a:rPr lang="en-GB" sz="1600" b="1" dirty="0">
                <a:solidFill>
                  <a:srgbClr val="000000"/>
                </a:solidFill>
                <a:latin typeface="Consolas" panose="020B0609020204030204" pitchFamily="49" charset="0"/>
              </a:rPr>
              <a:t> Shape {</a:t>
            </a:r>
          </a:p>
          <a:p>
            <a:r>
              <a:rPr lang="en-GB" sz="1600" b="1" dirty="0">
                <a:solidFill>
                  <a:srgbClr val="7F0055"/>
                </a:solidFill>
                <a:latin typeface="Consolas" panose="020B0609020204030204" pitchFamily="49" charset="0"/>
              </a:rPr>
              <a:t>  public</a:t>
            </a:r>
            <a:r>
              <a:rPr lang="en-GB" sz="1600" b="1" dirty="0">
                <a:solidFill>
                  <a:srgbClr val="000000"/>
                </a:solidFill>
                <a:latin typeface="Consolas" panose="020B0609020204030204" pitchFamily="49" charset="0"/>
              </a:rPr>
              <a:t> Point </a:t>
            </a:r>
            <a:r>
              <a:rPr lang="en-GB" sz="1600" b="1" dirty="0">
                <a:solidFill>
                  <a:srgbClr val="0000C0"/>
                </a:solidFill>
                <a:latin typeface="Consolas" panose="020B0609020204030204" pitchFamily="49" charset="0"/>
              </a:rPr>
              <a:t>position</a:t>
            </a:r>
            <a:r>
              <a:rPr lang="en-GB" sz="1600" b="1" dirty="0">
                <a:solidFill>
                  <a:srgbClr val="000000"/>
                </a:solidFill>
                <a:latin typeface="Consolas" panose="020B0609020204030204" pitchFamily="49" charset="0"/>
              </a:rPr>
              <a:t>;</a:t>
            </a:r>
          </a:p>
          <a:p>
            <a:r>
              <a:rPr lang="en-GB" sz="1600" b="1" dirty="0">
                <a:solidFill>
                  <a:srgbClr val="7F0055"/>
                </a:solidFill>
                <a:latin typeface="Consolas" panose="020B0609020204030204" pitchFamily="49" charset="0"/>
              </a:rPr>
              <a:t>  public</a:t>
            </a:r>
            <a:r>
              <a:rPr lang="en-GB" sz="1600" b="1" dirty="0">
                <a:solidFill>
                  <a:srgbClr val="000000"/>
                </a:solidFill>
                <a:latin typeface="Consolas" panose="020B0609020204030204" pitchFamily="49" charset="0"/>
              </a:rPr>
              <a:t> </a:t>
            </a:r>
            <a:r>
              <a:rPr lang="en-GB" sz="1600" b="1" dirty="0" err="1">
                <a:solidFill>
                  <a:srgbClr val="000000"/>
                </a:solidFill>
                <a:latin typeface="Consolas" panose="020B0609020204030204" pitchFamily="49" charset="0"/>
              </a:rPr>
              <a:t>Color</a:t>
            </a:r>
            <a:r>
              <a:rPr lang="en-GB" sz="1600" b="1" dirty="0">
                <a:solidFill>
                  <a:srgbClr val="000000"/>
                </a:solidFill>
                <a:latin typeface="Consolas" panose="020B0609020204030204" pitchFamily="49" charset="0"/>
              </a:rPr>
              <a:t> </a:t>
            </a:r>
            <a:r>
              <a:rPr lang="en-GB" sz="1600" b="1" dirty="0">
                <a:solidFill>
                  <a:srgbClr val="0000C0"/>
                </a:solidFill>
                <a:latin typeface="Consolas" panose="020B0609020204030204" pitchFamily="49" charset="0"/>
              </a:rPr>
              <a:t>colour</a:t>
            </a:r>
            <a:r>
              <a:rPr lang="en-GB" sz="1600" b="1" dirty="0">
                <a:solidFill>
                  <a:srgbClr val="000000"/>
                </a:solidFill>
                <a:latin typeface="Consolas" panose="020B0609020204030204" pitchFamily="49" charset="0"/>
              </a:rPr>
              <a:t>;</a:t>
            </a:r>
          </a:p>
          <a:p>
            <a:endParaRPr lang="en-GB" sz="1600" dirty="0">
              <a:latin typeface="Consolas" panose="020B0609020204030204" pitchFamily="49" charset="0"/>
            </a:endParaRPr>
          </a:p>
          <a:p>
            <a:r>
              <a:rPr lang="en-GB" sz="1600" b="1" dirty="0">
                <a:solidFill>
                  <a:srgbClr val="7F0055"/>
                </a:solidFill>
                <a:latin typeface="Consolas" panose="020B0609020204030204" pitchFamily="49" charset="0"/>
              </a:rPr>
              <a:t>  public</a:t>
            </a:r>
            <a:r>
              <a:rPr lang="en-GB" sz="1600" b="1" dirty="0">
                <a:solidFill>
                  <a:srgbClr val="000000"/>
                </a:solidFill>
                <a:latin typeface="Consolas" panose="020B0609020204030204" pitchFamily="49" charset="0"/>
              </a:rPr>
              <a:t> </a:t>
            </a:r>
            <a:r>
              <a:rPr lang="en-GB" sz="1600" b="1" dirty="0" err="1">
                <a:solidFill>
                  <a:srgbClr val="7F0055"/>
                </a:solidFill>
                <a:latin typeface="Consolas" panose="020B0609020204030204" pitchFamily="49" charset="0"/>
              </a:rPr>
              <a:t>int</a:t>
            </a:r>
            <a:r>
              <a:rPr lang="en-GB" sz="1600" b="1" dirty="0">
                <a:solidFill>
                  <a:srgbClr val="000000"/>
                </a:solidFill>
                <a:latin typeface="Consolas" panose="020B0609020204030204" pitchFamily="49" charset="0"/>
              </a:rPr>
              <a:t> </a:t>
            </a:r>
            <a:r>
              <a:rPr lang="en-GB" sz="1600" b="1" dirty="0" err="1">
                <a:solidFill>
                  <a:srgbClr val="000000"/>
                </a:solidFill>
                <a:latin typeface="Consolas" panose="020B0609020204030204" pitchFamily="49" charset="0"/>
              </a:rPr>
              <a:t>getArea</a:t>
            </a:r>
            <a:r>
              <a:rPr lang="en-GB" sz="1600" b="1" dirty="0">
                <a:solidFill>
                  <a:srgbClr val="000000"/>
                </a:solidFill>
                <a:latin typeface="Consolas" panose="020B0609020204030204" pitchFamily="49" charset="0"/>
              </a:rPr>
              <a:t>() {</a:t>
            </a:r>
          </a:p>
          <a:p>
            <a:r>
              <a:rPr lang="en-GB" sz="1600" b="1" dirty="0">
                <a:solidFill>
                  <a:srgbClr val="7F0055"/>
                </a:solidFill>
                <a:latin typeface="Consolas" panose="020B0609020204030204" pitchFamily="49" charset="0"/>
              </a:rPr>
              <a:t>	return</a:t>
            </a:r>
            <a:r>
              <a:rPr lang="en-GB" sz="1600" b="1" dirty="0">
                <a:solidFill>
                  <a:srgbClr val="000000"/>
                </a:solidFill>
                <a:latin typeface="Consolas" panose="020B0609020204030204" pitchFamily="49" charset="0"/>
              </a:rPr>
              <a:t> 0;</a:t>
            </a:r>
          </a:p>
          <a:p>
            <a:r>
              <a:rPr lang="en-GB" sz="1600" dirty="0">
                <a:solidFill>
                  <a:srgbClr val="000000"/>
                </a:solidFill>
                <a:latin typeface="Consolas" panose="020B0609020204030204" pitchFamily="49" charset="0"/>
              </a:rPr>
              <a:t>  }</a:t>
            </a:r>
          </a:p>
        </p:txBody>
      </p:sp>
      <p:sp>
        <p:nvSpPr>
          <p:cNvPr id="2" name="Rounded Rectangular Callout 1"/>
          <p:cNvSpPr/>
          <p:nvPr/>
        </p:nvSpPr>
        <p:spPr>
          <a:xfrm>
            <a:off x="8903367" y="4032986"/>
            <a:ext cx="1886552" cy="548640"/>
          </a:xfrm>
          <a:prstGeom prst="wedgeRoundRectCallout">
            <a:avLst>
              <a:gd name="adj1" fmla="val -59608"/>
              <a:gd name="adj2" fmla="val -20887"/>
              <a:gd name="adj3" fmla="val 16667"/>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Good practice</a:t>
            </a:r>
            <a:endParaRPr lang="en-GB" dirty="0">
              <a:solidFill>
                <a:schemeClr val="tx1"/>
              </a:solidFill>
            </a:endParaRPr>
          </a:p>
        </p:txBody>
      </p:sp>
    </p:spTree>
    <p:extLst>
      <p:ext uri="{BB962C8B-B14F-4D97-AF65-F5344CB8AC3E}">
        <p14:creationId xmlns:p14="http://schemas.microsoft.com/office/powerpoint/2010/main" val="942922124"/>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9970" y="562058"/>
            <a:ext cx="11450977" cy="805001"/>
          </a:xfrm>
        </p:spPr>
        <p:txBody>
          <a:bodyPr/>
          <a:lstStyle/>
          <a:p>
            <a:r>
              <a:rPr lang="en-GB" sz="3200" dirty="0" smtClean="0"/>
              <a:t>C# Overriding. Virtual and Override keywords</a:t>
            </a:r>
            <a:endParaRPr lang="en-GB" dirty="0"/>
          </a:p>
        </p:txBody>
      </p:sp>
      <p:sp>
        <p:nvSpPr>
          <p:cNvPr id="4" name="Rectangle 3"/>
          <p:cNvSpPr/>
          <p:nvPr/>
        </p:nvSpPr>
        <p:spPr>
          <a:xfrm>
            <a:off x="1761258" y="1455782"/>
            <a:ext cx="5409197" cy="1323439"/>
          </a:xfrm>
          <a:prstGeom prst="rect">
            <a:avLst/>
          </a:prstGeom>
          <a:solidFill>
            <a:schemeClr val="bg1"/>
          </a:solidFill>
          <a:ln w="19050"/>
        </p:spPr>
        <p:style>
          <a:lnRef idx="2">
            <a:schemeClr val="accent1"/>
          </a:lnRef>
          <a:fillRef idx="1">
            <a:schemeClr val="lt1"/>
          </a:fillRef>
          <a:effectRef idx="0">
            <a:schemeClr val="accent1"/>
          </a:effectRef>
          <a:fontRef idx="minor">
            <a:schemeClr val="dk1"/>
          </a:fontRef>
        </p:style>
        <p:txBody>
          <a:bodyPr wrap="square">
            <a:spAutoFit/>
          </a:bodyPr>
          <a:lstStyle/>
          <a:p>
            <a:r>
              <a:rPr lang="en-GB" sz="1600" b="1" dirty="0" smtClean="0">
                <a:solidFill>
                  <a:srgbClr val="000000"/>
                </a:solidFill>
                <a:latin typeface="Consolas" panose="020B0609020204030204" pitchFamily="49" charset="0"/>
              </a:rPr>
              <a:t>        </a:t>
            </a:r>
            <a:endParaRPr lang="en-GB" sz="1600" b="1" dirty="0">
              <a:solidFill>
                <a:srgbClr val="000000"/>
              </a:solidFill>
              <a:latin typeface="Consolas" panose="020B0609020204030204" pitchFamily="49" charset="0"/>
            </a:endParaRPr>
          </a:p>
          <a:p>
            <a:r>
              <a:rPr lang="en-GB" sz="1600" b="1" dirty="0">
                <a:solidFill>
                  <a:srgbClr val="000000"/>
                </a:solidFill>
                <a:latin typeface="Consolas" panose="020B0609020204030204" pitchFamily="49" charset="0"/>
              </a:rPr>
              <a:t> </a:t>
            </a:r>
            <a:r>
              <a:rPr lang="en-GB" sz="1600" b="1" dirty="0" smtClean="0">
                <a:solidFill>
                  <a:srgbClr val="000000"/>
                </a:solidFill>
                <a:latin typeface="Consolas" panose="020B0609020204030204" pitchFamily="49" charset="0"/>
              </a:rPr>
              <a:t>     </a:t>
            </a:r>
            <a:r>
              <a:rPr lang="en-GB" sz="1600" b="1" dirty="0" smtClean="0">
                <a:solidFill>
                  <a:srgbClr val="000000"/>
                </a:solidFill>
                <a:latin typeface="Consolas" panose="020B0609020204030204" pitchFamily="49" charset="0"/>
              </a:rPr>
              <a:t>Shape </a:t>
            </a:r>
            <a:r>
              <a:rPr lang="en-GB" sz="1600" b="1" dirty="0">
                <a:solidFill>
                  <a:srgbClr val="000000"/>
                </a:solidFill>
                <a:latin typeface="Consolas" panose="020B0609020204030204" pitchFamily="49" charset="0"/>
              </a:rPr>
              <a:t>rec = </a:t>
            </a:r>
            <a:r>
              <a:rPr lang="en-GB" sz="1600" b="1" dirty="0">
                <a:solidFill>
                  <a:srgbClr val="0000FF"/>
                </a:solidFill>
                <a:latin typeface="Consolas" panose="020B0609020204030204" pitchFamily="49" charset="0"/>
              </a:rPr>
              <a:t>new</a:t>
            </a:r>
            <a:r>
              <a:rPr lang="en-GB" sz="1600" b="1" dirty="0">
                <a:solidFill>
                  <a:srgbClr val="000000"/>
                </a:solidFill>
                <a:latin typeface="Consolas" panose="020B0609020204030204" pitchFamily="49" charset="0"/>
              </a:rPr>
              <a:t> Rectangle();</a:t>
            </a:r>
          </a:p>
          <a:p>
            <a:endParaRPr lang="en-GB" sz="1600" b="1" dirty="0">
              <a:solidFill>
                <a:srgbClr val="000000"/>
              </a:solidFill>
              <a:latin typeface="Consolas" panose="020B0609020204030204" pitchFamily="49" charset="0"/>
            </a:endParaRPr>
          </a:p>
          <a:p>
            <a:r>
              <a:rPr lang="en-GB" sz="1600" b="1" dirty="0">
                <a:solidFill>
                  <a:srgbClr val="000000"/>
                </a:solidFill>
                <a:latin typeface="Consolas" panose="020B0609020204030204" pitchFamily="49" charset="0"/>
              </a:rPr>
              <a:t>      </a:t>
            </a:r>
            <a:r>
              <a:rPr lang="en-GB" sz="1600" b="1" dirty="0" err="1" smtClean="0">
                <a:solidFill>
                  <a:srgbClr val="000000"/>
                </a:solidFill>
                <a:latin typeface="Consolas" panose="020B0609020204030204" pitchFamily="49" charset="0"/>
              </a:rPr>
              <a:t>Console.WriteLine</a:t>
            </a:r>
            <a:r>
              <a:rPr lang="en-GB" sz="1600" b="1" dirty="0" smtClean="0">
                <a:solidFill>
                  <a:srgbClr val="000000"/>
                </a:solidFill>
                <a:latin typeface="Consolas" panose="020B0609020204030204" pitchFamily="49" charset="0"/>
              </a:rPr>
              <a:t>(</a:t>
            </a:r>
            <a:r>
              <a:rPr lang="en-GB" sz="1600" b="1" dirty="0" err="1" smtClean="0">
                <a:solidFill>
                  <a:srgbClr val="000000"/>
                </a:solidFill>
                <a:latin typeface="Consolas" panose="020B0609020204030204" pitchFamily="49" charset="0"/>
              </a:rPr>
              <a:t>rec.getArea</a:t>
            </a:r>
            <a:r>
              <a:rPr lang="en-GB" sz="1600" b="1" dirty="0">
                <a:solidFill>
                  <a:srgbClr val="000000"/>
                </a:solidFill>
                <a:latin typeface="Consolas" panose="020B0609020204030204" pitchFamily="49" charset="0"/>
              </a:rPr>
              <a:t>());</a:t>
            </a:r>
          </a:p>
          <a:p>
            <a:endParaRPr lang="en-GB" sz="1600" b="1" dirty="0">
              <a:solidFill>
                <a:srgbClr val="000000"/>
              </a:solidFill>
              <a:latin typeface="Consolas" panose="020B0609020204030204" pitchFamily="49" charset="0"/>
            </a:endParaRPr>
          </a:p>
        </p:txBody>
      </p:sp>
      <p:sp>
        <p:nvSpPr>
          <p:cNvPr id="5" name="Rectangle 4"/>
          <p:cNvSpPr/>
          <p:nvPr/>
        </p:nvSpPr>
        <p:spPr>
          <a:xfrm>
            <a:off x="1761257" y="3194932"/>
            <a:ext cx="5048250" cy="2800767"/>
          </a:xfrm>
          <a:prstGeom prst="rect">
            <a:avLst/>
          </a:prstGeom>
          <a:solidFill>
            <a:schemeClr val="accent5">
              <a:lumMod val="20000"/>
              <a:lumOff val="80000"/>
            </a:schemeClr>
          </a:solidFill>
          <a:ln w="19050"/>
        </p:spPr>
        <p:style>
          <a:lnRef idx="2">
            <a:schemeClr val="accent1"/>
          </a:lnRef>
          <a:fillRef idx="1">
            <a:schemeClr val="lt1"/>
          </a:fillRef>
          <a:effectRef idx="0">
            <a:schemeClr val="accent1"/>
          </a:effectRef>
          <a:fontRef idx="minor">
            <a:schemeClr val="dk1"/>
          </a:fontRef>
        </p:style>
        <p:txBody>
          <a:bodyPr wrap="square">
            <a:spAutoFit/>
          </a:bodyPr>
          <a:lstStyle/>
          <a:p>
            <a:r>
              <a:rPr lang="en-GB" sz="1600" b="1" dirty="0">
                <a:solidFill>
                  <a:srgbClr val="0000FF"/>
                </a:solidFill>
                <a:latin typeface="Consolas" panose="020B0609020204030204" pitchFamily="49" charset="0"/>
              </a:rPr>
              <a:t>class</a:t>
            </a:r>
            <a:r>
              <a:rPr lang="en-GB" sz="1600" b="1" dirty="0">
                <a:solidFill>
                  <a:srgbClr val="000000"/>
                </a:solidFill>
                <a:latin typeface="Consolas" panose="020B0609020204030204" pitchFamily="49" charset="0"/>
              </a:rPr>
              <a:t> </a:t>
            </a:r>
            <a:r>
              <a:rPr lang="en-GB" sz="1600" b="1" dirty="0">
                <a:solidFill>
                  <a:srgbClr val="2B91AF"/>
                </a:solidFill>
                <a:latin typeface="Consolas" panose="020B0609020204030204" pitchFamily="49" charset="0"/>
              </a:rPr>
              <a:t>Shape</a:t>
            </a:r>
            <a:r>
              <a:rPr lang="en-GB" sz="1600" b="1" dirty="0">
                <a:solidFill>
                  <a:srgbClr val="000000"/>
                </a:solidFill>
                <a:latin typeface="Consolas" panose="020B0609020204030204" pitchFamily="49" charset="0"/>
              </a:rPr>
              <a:t> {</a:t>
            </a:r>
          </a:p>
          <a:p>
            <a:r>
              <a:rPr lang="en-GB" sz="1600" b="1" dirty="0">
                <a:solidFill>
                  <a:srgbClr val="000000"/>
                </a:solidFill>
                <a:latin typeface="Consolas" panose="020B0609020204030204" pitchFamily="49" charset="0"/>
              </a:rPr>
              <a:t>    </a:t>
            </a:r>
            <a:r>
              <a:rPr lang="en-GB" sz="1600" b="1" dirty="0">
                <a:solidFill>
                  <a:srgbClr val="0000FF"/>
                </a:solidFill>
                <a:latin typeface="Consolas" panose="020B0609020204030204" pitchFamily="49" charset="0"/>
              </a:rPr>
              <a:t>public </a:t>
            </a:r>
            <a:r>
              <a:rPr lang="en-GB" sz="1600" dirty="0">
                <a:solidFill>
                  <a:srgbClr val="0000FF"/>
                </a:solidFill>
                <a:latin typeface="Consolas" panose="020B0609020204030204" pitchFamily="49" charset="0"/>
              </a:rPr>
              <a:t>virtual </a:t>
            </a:r>
            <a:r>
              <a:rPr lang="en-GB" sz="1600" b="1" dirty="0" err="1">
                <a:solidFill>
                  <a:srgbClr val="0000FF"/>
                </a:solidFill>
                <a:latin typeface="Consolas" panose="020B0609020204030204" pitchFamily="49" charset="0"/>
              </a:rPr>
              <a:t>int</a:t>
            </a:r>
            <a:r>
              <a:rPr lang="en-GB" sz="1600" b="1" dirty="0">
                <a:solidFill>
                  <a:srgbClr val="000000"/>
                </a:solidFill>
                <a:latin typeface="Consolas" panose="020B0609020204030204" pitchFamily="49" charset="0"/>
              </a:rPr>
              <a:t> </a:t>
            </a:r>
            <a:r>
              <a:rPr lang="en-GB" sz="1600" b="1" dirty="0" err="1">
                <a:solidFill>
                  <a:srgbClr val="000000"/>
                </a:solidFill>
                <a:latin typeface="Consolas" panose="020B0609020204030204" pitchFamily="49" charset="0"/>
              </a:rPr>
              <a:t>getArea</a:t>
            </a:r>
            <a:r>
              <a:rPr lang="en-GB" sz="1600" b="1" dirty="0">
                <a:solidFill>
                  <a:srgbClr val="000000"/>
                </a:solidFill>
                <a:latin typeface="Consolas" panose="020B0609020204030204" pitchFamily="49" charset="0"/>
              </a:rPr>
              <a:t>() {</a:t>
            </a:r>
          </a:p>
          <a:p>
            <a:r>
              <a:rPr lang="en-GB" sz="1600" b="1" dirty="0">
                <a:solidFill>
                  <a:srgbClr val="000000"/>
                </a:solidFill>
                <a:latin typeface="Consolas" panose="020B0609020204030204" pitchFamily="49" charset="0"/>
              </a:rPr>
              <a:t>        </a:t>
            </a:r>
            <a:r>
              <a:rPr lang="en-GB" sz="1600" b="1" dirty="0">
                <a:solidFill>
                  <a:srgbClr val="0000FF"/>
                </a:solidFill>
                <a:latin typeface="Consolas" panose="020B0609020204030204" pitchFamily="49" charset="0"/>
              </a:rPr>
              <a:t>return</a:t>
            </a:r>
            <a:r>
              <a:rPr lang="en-GB" sz="1600" b="1" dirty="0">
                <a:solidFill>
                  <a:srgbClr val="000000"/>
                </a:solidFill>
                <a:latin typeface="Consolas" panose="020B0609020204030204" pitchFamily="49" charset="0"/>
              </a:rPr>
              <a:t> 0;</a:t>
            </a:r>
          </a:p>
          <a:p>
            <a:r>
              <a:rPr lang="en-GB" sz="1600" b="1" dirty="0">
                <a:solidFill>
                  <a:srgbClr val="000000"/>
                </a:solidFill>
                <a:latin typeface="Consolas" panose="020B0609020204030204" pitchFamily="49" charset="0"/>
              </a:rPr>
              <a:t>    }</a:t>
            </a:r>
          </a:p>
          <a:p>
            <a:r>
              <a:rPr lang="en-GB" sz="1600" b="1" dirty="0">
                <a:solidFill>
                  <a:srgbClr val="000000"/>
                </a:solidFill>
                <a:latin typeface="Consolas" panose="020B0609020204030204" pitchFamily="49" charset="0"/>
              </a:rPr>
              <a:t>}</a:t>
            </a:r>
          </a:p>
          <a:p>
            <a:endParaRPr lang="en-GB" sz="1600" b="1" dirty="0">
              <a:solidFill>
                <a:srgbClr val="000000"/>
              </a:solidFill>
              <a:latin typeface="Consolas" panose="020B0609020204030204" pitchFamily="49" charset="0"/>
            </a:endParaRPr>
          </a:p>
          <a:p>
            <a:r>
              <a:rPr lang="en-GB" sz="1600" b="1" dirty="0">
                <a:solidFill>
                  <a:srgbClr val="0000FF"/>
                </a:solidFill>
                <a:latin typeface="Consolas" panose="020B0609020204030204" pitchFamily="49" charset="0"/>
              </a:rPr>
              <a:t>class</a:t>
            </a:r>
            <a:r>
              <a:rPr lang="en-GB" sz="1600" b="1" dirty="0">
                <a:solidFill>
                  <a:srgbClr val="000000"/>
                </a:solidFill>
                <a:latin typeface="Consolas" panose="020B0609020204030204" pitchFamily="49" charset="0"/>
              </a:rPr>
              <a:t> </a:t>
            </a:r>
            <a:r>
              <a:rPr lang="en-GB" sz="1600" b="1" dirty="0">
                <a:solidFill>
                  <a:srgbClr val="2B91AF"/>
                </a:solidFill>
                <a:latin typeface="Consolas" panose="020B0609020204030204" pitchFamily="49" charset="0"/>
              </a:rPr>
              <a:t>Rectangle</a:t>
            </a:r>
            <a:r>
              <a:rPr lang="en-GB" sz="1600" b="1" dirty="0">
                <a:solidFill>
                  <a:srgbClr val="000000"/>
                </a:solidFill>
                <a:latin typeface="Consolas" panose="020B0609020204030204" pitchFamily="49" charset="0"/>
              </a:rPr>
              <a:t> : Shape {</a:t>
            </a:r>
          </a:p>
          <a:p>
            <a:r>
              <a:rPr lang="en-GB" sz="1600" b="1" dirty="0">
                <a:solidFill>
                  <a:srgbClr val="000000"/>
                </a:solidFill>
                <a:latin typeface="Consolas" panose="020B0609020204030204" pitchFamily="49" charset="0"/>
              </a:rPr>
              <a:t>    </a:t>
            </a:r>
            <a:r>
              <a:rPr lang="en-GB" sz="1600" b="1" dirty="0">
                <a:solidFill>
                  <a:srgbClr val="0000FF"/>
                </a:solidFill>
                <a:latin typeface="Consolas" panose="020B0609020204030204" pitchFamily="49" charset="0"/>
              </a:rPr>
              <a:t>public</a:t>
            </a:r>
            <a:r>
              <a:rPr lang="en-GB" sz="1600" b="1" dirty="0">
                <a:solidFill>
                  <a:srgbClr val="000000"/>
                </a:solidFill>
                <a:latin typeface="Consolas" panose="020B0609020204030204" pitchFamily="49" charset="0"/>
              </a:rPr>
              <a:t> </a:t>
            </a:r>
            <a:r>
              <a:rPr lang="en-GB" sz="1600" dirty="0">
                <a:solidFill>
                  <a:srgbClr val="0000FF"/>
                </a:solidFill>
                <a:latin typeface="Consolas" panose="020B0609020204030204" pitchFamily="49" charset="0"/>
              </a:rPr>
              <a:t>override </a:t>
            </a:r>
            <a:r>
              <a:rPr lang="en-GB" sz="1600" b="1" dirty="0" err="1">
                <a:solidFill>
                  <a:srgbClr val="0000FF"/>
                </a:solidFill>
                <a:latin typeface="Consolas" panose="020B0609020204030204" pitchFamily="49" charset="0"/>
              </a:rPr>
              <a:t>int</a:t>
            </a:r>
            <a:r>
              <a:rPr lang="en-GB" sz="1600" b="1" dirty="0">
                <a:solidFill>
                  <a:srgbClr val="000000"/>
                </a:solidFill>
                <a:latin typeface="Consolas" panose="020B0609020204030204" pitchFamily="49" charset="0"/>
              </a:rPr>
              <a:t> </a:t>
            </a:r>
            <a:r>
              <a:rPr lang="en-GB" sz="1600" b="1" dirty="0" err="1">
                <a:solidFill>
                  <a:srgbClr val="000000"/>
                </a:solidFill>
                <a:latin typeface="Consolas" panose="020B0609020204030204" pitchFamily="49" charset="0"/>
              </a:rPr>
              <a:t>getArea</a:t>
            </a:r>
            <a:r>
              <a:rPr lang="en-GB" sz="1600" b="1" dirty="0">
                <a:solidFill>
                  <a:srgbClr val="000000"/>
                </a:solidFill>
                <a:latin typeface="Consolas" panose="020B0609020204030204" pitchFamily="49" charset="0"/>
              </a:rPr>
              <a:t>() {</a:t>
            </a:r>
          </a:p>
          <a:p>
            <a:r>
              <a:rPr lang="en-GB" sz="1600" b="1" dirty="0">
                <a:solidFill>
                  <a:srgbClr val="000000"/>
                </a:solidFill>
                <a:latin typeface="Consolas" panose="020B0609020204030204" pitchFamily="49" charset="0"/>
              </a:rPr>
              <a:t>        </a:t>
            </a:r>
            <a:r>
              <a:rPr lang="en-GB" sz="1600" b="1" dirty="0">
                <a:solidFill>
                  <a:srgbClr val="0000FF"/>
                </a:solidFill>
                <a:latin typeface="Consolas" panose="020B0609020204030204" pitchFamily="49" charset="0"/>
              </a:rPr>
              <a:t>return</a:t>
            </a:r>
            <a:r>
              <a:rPr lang="en-GB" sz="1600" b="1" dirty="0">
                <a:solidFill>
                  <a:srgbClr val="000000"/>
                </a:solidFill>
                <a:latin typeface="Consolas" panose="020B0609020204030204" pitchFamily="49" charset="0"/>
              </a:rPr>
              <a:t> 100;</a:t>
            </a:r>
          </a:p>
          <a:p>
            <a:r>
              <a:rPr lang="en-GB" sz="1600" b="1" dirty="0">
                <a:solidFill>
                  <a:srgbClr val="000000"/>
                </a:solidFill>
                <a:latin typeface="Consolas" panose="020B0609020204030204" pitchFamily="49" charset="0"/>
              </a:rPr>
              <a:t>    }</a:t>
            </a:r>
          </a:p>
          <a:p>
            <a:r>
              <a:rPr lang="en-GB" sz="1600" b="1" dirty="0">
                <a:solidFill>
                  <a:srgbClr val="000000"/>
                </a:solidFill>
                <a:latin typeface="Consolas" panose="020B0609020204030204" pitchFamily="49" charset="0"/>
              </a:rPr>
              <a:t>}</a:t>
            </a:r>
          </a:p>
        </p:txBody>
      </p:sp>
      <p:sp>
        <p:nvSpPr>
          <p:cNvPr id="6" name="Rectangle 5"/>
          <p:cNvSpPr/>
          <p:nvPr/>
        </p:nvSpPr>
        <p:spPr>
          <a:xfrm>
            <a:off x="7170456" y="3194932"/>
            <a:ext cx="3828224" cy="1477328"/>
          </a:xfrm>
          <a:prstGeom prst="rect">
            <a:avLst/>
          </a:prstGeom>
          <a:solidFill>
            <a:schemeClr val="bg2">
              <a:lumMod val="95000"/>
            </a:schemeClr>
          </a:solidFill>
          <a:ln w="19050"/>
        </p:spPr>
        <p:style>
          <a:lnRef idx="2">
            <a:schemeClr val="accent1"/>
          </a:lnRef>
          <a:fillRef idx="1">
            <a:schemeClr val="lt1"/>
          </a:fillRef>
          <a:effectRef idx="0">
            <a:schemeClr val="accent1"/>
          </a:effectRef>
          <a:fontRef idx="minor">
            <a:schemeClr val="dk1"/>
          </a:fontRef>
        </p:style>
        <p:txBody>
          <a:bodyPr wrap="square">
            <a:spAutoFit/>
          </a:bodyPr>
          <a:lstStyle/>
          <a:p>
            <a:r>
              <a:rPr lang="en-GB" b="1" dirty="0"/>
              <a:t>which method </a:t>
            </a:r>
            <a:r>
              <a:rPr lang="en-GB" b="1" i="1" dirty="0"/>
              <a:t>is invoked</a:t>
            </a:r>
            <a:r>
              <a:rPr lang="en-GB" b="1" dirty="0" smtClean="0"/>
              <a:t>?</a:t>
            </a:r>
            <a:br>
              <a:rPr lang="en-GB" b="1" dirty="0" smtClean="0"/>
            </a:br>
            <a:endParaRPr lang="en-GB" b="1" dirty="0"/>
          </a:p>
          <a:p>
            <a:r>
              <a:rPr lang="en-GB" b="1" dirty="0"/>
              <a:t>Shape        </a:t>
            </a:r>
            <a:r>
              <a:rPr lang="en-GB" b="1" dirty="0" smtClean="0"/>
              <a:t>  </a:t>
            </a:r>
            <a:r>
              <a:rPr lang="en-GB" b="1" dirty="0" err="1" smtClean="0"/>
              <a:t>getArea</a:t>
            </a:r>
            <a:r>
              <a:rPr lang="en-GB" b="1" dirty="0"/>
              <a:t>()    </a:t>
            </a:r>
            <a:r>
              <a:rPr lang="en-GB" b="1" dirty="0" smtClean="0"/>
              <a:t>          or</a:t>
            </a:r>
            <a:endParaRPr lang="en-GB" b="1" dirty="0"/>
          </a:p>
          <a:p>
            <a:r>
              <a:rPr lang="en-GB" b="1" dirty="0"/>
              <a:t>Rectangle  </a:t>
            </a:r>
            <a:r>
              <a:rPr lang="en-GB" b="1" dirty="0" smtClean="0"/>
              <a:t>  </a:t>
            </a:r>
            <a:r>
              <a:rPr lang="en-GB" b="1" dirty="0" err="1" smtClean="0"/>
              <a:t>getArea</a:t>
            </a:r>
            <a:r>
              <a:rPr lang="en-GB" b="1" dirty="0" smtClean="0"/>
              <a:t>()</a:t>
            </a:r>
            <a:br>
              <a:rPr lang="en-GB" b="1" dirty="0" smtClean="0"/>
            </a:br>
            <a:endParaRPr lang="en-GB" b="1" dirty="0"/>
          </a:p>
        </p:txBody>
      </p:sp>
      <p:sp>
        <p:nvSpPr>
          <p:cNvPr id="7" name="Rounded Rectangle 6"/>
          <p:cNvSpPr/>
          <p:nvPr/>
        </p:nvSpPr>
        <p:spPr>
          <a:xfrm>
            <a:off x="8524007" y="4803908"/>
            <a:ext cx="876300" cy="657664"/>
          </a:xfrm>
          <a:prstGeom prst="round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2000" b="1" dirty="0">
                <a:solidFill>
                  <a:schemeClr val="bg1"/>
                </a:solidFill>
                <a:cs typeface="Arial" pitchFamily="34" charset="0"/>
              </a:rPr>
              <a:t>100</a:t>
            </a:r>
            <a:endParaRPr lang="en-GB" sz="1600" b="1" dirty="0">
              <a:solidFill>
                <a:schemeClr val="bg1"/>
              </a:solidFill>
              <a:cs typeface="Arial" pitchFamily="34" charset="0"/>
            </a:endParaRPr>
          </a:p>
        </p:txBody>
      </p:sp>
      <p:sp>
        <p:nvSpPr>
          <p:cNvPr id="8" name="Right Arrow 7"/>
          <p:cNvSpPr/>
          <p:nvPr/>
        </p:nvSpPr>
        <p:spPr>
          <a:xfrm>
            <a:off x="1930503" y="1747870"/>
            <a:ext cx="416596" cy="321506"/>
          </a:xfrm>
          <a:prstGeom prst="rightArrow">
            <a:avLst/>
          </a:prstGeom>
          <a:solidFill>
            <a:srgbClr val="F3622C"/>
          </a:solidFill>
          <a:effectLst/>
        </p:spPr>
        <p:style>
          <a:lnRef idx="0">
            <a:schemeClr val="accent4"/>
          </a:lnRef>
          <a:fillRef idx="3">
            <a:schemeClr val="accent4"/>
          </a:fillRef>
          <a:effectRef idx="3">
            <a:schemeClr val="accent4"/>
          </a:effectRef>
          <a:fontRef idx="minor">
            <a:schemeClr val="lt1"/>
          </a:fontRef>
        </p:style>
        <p:txBody>
          <a:bodyPr rtlCol="0" anchor="ctr"/>
          <a:lstStyle/>
          <a:p>
            <a:pPr algn="ctr"/>
            <a:endParaRPr lang="en-GB" sz="1600" dirty="0">
              <a:solidFill>
                <a:schemeClr val="tx1"/>
              </a:solidFill>
              <a:latin typeface="Arial" pitchFamily="34" charset="0"/>
              <a:cs typeface="Arial" pitchFamily="34" charset="0"/>
            </a:endParaRPr>
          </a:p>
        </p:txBody>
      </p:sp>
    </p:spTree>
    <p:extLst>
      <p:ext uri="{BB962C8B-B14F-4D97-AF65-F5344CB8AC3E}">
        <p14:creationId xmlns:p14="http://schemas.microsoft.com/office/powerpoint/2010/main" val="4030095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Polymorphism – Lists and </a:t>
            </a:r>
            <a:r>
              <a:rPr lang="en-GB" dirty="0" smtClean="0"/>
              <a:t>Arrays</a:t>
            </a:r>
            <a:endParaRPr lang="en-IN" dirty="0"/>
          </a:p>
        </p:txBody>
      </p:sp>
      <p:sp>
        <p:nvSpPr>
          <p:cNvPr id="20" name="Rectangle 19"/>
          <p:cNvSpPr/>
          <p:nvPr/>
        </p:nvSpPr>
        <p:spPr>
          <a:xfrm>
            <a:off x="5576727" y="1400462"/>
            <a:ext cx="4572000" cy="1815882"/>
          </a:xfrm>
          <a:prstGeom prst="rect">
            <a:avLst/>
          </a:prstGeom>
          <a:solidFill>
            <a:schemeClr val="bg1"/>
          </a:solidFill>
          <a:ln w="19050"/>
        </p:spPr>
        <p:style>
          <a:lnRef idx="2">
            <a:schemeClr val="accent1"/>
          </a:lnRef>
          <a:fillRef idx="1">
            <a:schemeClr val="lt1"/>
          </a:fillRef>
          <a:effectRef idx="0">
            <a:schemeClr val="accent1"/>
          </a:effectRef>
          <a:fontRef idx="minor">
            <a:schemeClr val="dk1"/>
          </a:fontRef>
        </p:style>
        <p:txBody>
          <a:bodyPr>
            <a:spAutoFit/>
          </a:bodyPr>
          <a:lstStyle/>
          <a:p>
            <a:r>
              <a:rPr lang="en-GB" sz="1600" b="1" dirty="0">
                <a:solidFill>
                  <a:srgbClr val="7F0055"/>
                </a:solidFill>
                <a:latin typeface="Consolas" panose="020B0609020204030204" pitchFamily="49" charset="0"/>
              </a:rPr>
              <a:t>public</a:t>
            </a: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class</a:t>
            </a:r>
            <a:r>
              <a:rPr lang="en-GB" sz="1600" b="1" dirty="0">
                <a:solidFill>
                  <a:srgbClr val="000000"/>
                </a:solidFill>
                <a:latin typeface="Consolas" panose="020B0609020204030204" pitchFamily="49" charset="0"/>
              </a:rPr>
              <a:t> Rectangle </a:t>
            </a:r>
            <a:r>
              <a:rPr lang="en-GB" sz="1600" b="1" dirty="0">
                <a:solidFill>
                  <a:srgbClr val="7F0055"/>
                </a:solidFill>
                <a:latin typeface="Consolas" panose="020B0609020204030204" pitchFamily="49" charset="0"/>
              </a:rPr>
              <a:t>extends</a:t>
            </a:r>
            <a:r>
              <a:rPr lang="en-GB" sz="1600" b="1" dirty="0">
                <a:solidFill>
                  <a:srgbClr val="000000"/>
                </a:solidFill>
                <a:latin typeface="Consolas" panose="020B0609020204030204" pitchFamily="49" charset="0"/>
              </a:rPr>
              <a:t> Shape {</a:t>
            </a:r>
          </a:p>
          <a:p>
            <a:r>
              <a:rPr lang="en-GB" sz="1600" b="1" dirty="0">
                <a:solidFill>
                  <a:srgbClr val="7F0055"/>
                </a:solidFill>
                <a:latin typeface="Consolas" panose="020B0609020204030204" pitchFamily="49" charset="0"/>
              </a:rPr>
              <a:t>  public</a:t>
            </a:r>
            <a:r>
              <a:rPr lang="en-GB" sz="1600" b="1" dirty="0">
                <a:solidFill>
                  <a:srgbClr val="000000"/>
                </a:solidFill>
                <a:latin typeface="Consolas" panose="020B0609020204030204" pitchFamily="49" charset="0"/>
              </a:rPr>
              <a:t> </a:t>
            </a:r>
            <a:r>
              <a:rPr lang="en-GB" sz="1600" b="1" dirty="0" err="1">
                <a:solidFill>
                  <a:srgbClr val="7F0055"/>
                </a:solidFill>
                <a:latin typeface="Consolas" panose="020B0609020204030204" pitchFamily="49" charset="0"/>
              </a:rPr>
              <a:t>int</a:t>
            </a:r>
            <a:r>
              <a:rPr lang="en-GB" sz="1600" b="1" dirty="0">
                <a:solidFill>
                  <a:srgbClr val="000000"/>
                </a:solidFill>
                <a:latin typeface="Consolas" panose="020B0609020204030204" pitchFamily="49" charset="0"/>
              </a:rPr>
              <a:t> </a:t>
            </a:r>
            <a:r>
              <a:rPr lang="en-GB" sz="1600" b="1" dirty="0">
                <a:solidFill>
                  <a:srgbClr val="0000C0"/>
                </a:solidFill>
                <a:latin typeface="Consolas" panose="020B0609020204030204" pitchFamily="49" charset="0"/>
              </a:rPr>
              <a:t>width</a:t>
            </a:r>
            <a:r>
              <a:rPr lang="en-GB" sz="1600" b="1" dirty="0">
                <a:solidFill>
                  <a:srgbClr val="000000"/>
                </a:solidFill>
                <a:latin typeface="Consolas" panose="020B0609020204030204" pitchFamily="49" charset="0"/>
              </a:rPr>
              <a:t>, </a:t>
            </a:r>
            <a:r>
              <a:rPr lang="en-GB" sz="1600" b="1" dirty="0">
                <a:solidFill>
                  <a:srgbClr val="0000C8"/>
                </a:solidFill>
                <a:latin typeface="Consolas" panose="020B0609020204030204" pitchFamily="49" charset="0"/>
              </a:rPr>
              <a:t>height;</a:t>
            </a:r>
            <a:endParaRPr lang="en-GB" sz="1600" b="1" dirty="0">
              <a:solidFill>
                <a:srgbClr val="000000"/>
              </a:solidFill>
              <a:highlight>
                <a:srgbClr val="F0D8A8"/>
              </a:highlight>
              <a:latin typeface="Consolas" panose="020B0609020204030204" pitchFamily="49" charset="0"/>
            </a:endParaRPr>
          </a:p>
          <a:p>
            <a:endParaRPr lang="en-GB" sz="1600" dirty="0">
              <a:latin typeface="Consolas" panose="020B0609020204030204" pitchFamily="49" charset="0"/>
            </a:endParaRPr>
          </a:p>
          <a:p>
            <a:r>
              <a:rPr lang="en-GB" sz="1600" b="1" dirty="0">
                <a:solidFill>
                  <a:srgbClr val="7F0055"/>
                </a:solidFill>
                <a:latin typeface="Consolas" panose="020B0609020204030204" pitchFamily="49" charset="0"/>
              </a:rPr>
              <a:t>  public</a:t>
            </a:r>
            <a:r>
              <a:rPr lang="en-GB" sz="1600" b="1" dirty="0">
                <a:solidFill>
                  <a:srgbClr val="000000"/>
                </a:solidFill>
                <a:latin typeface="Consolas" panose="020B0609020204030204" pitchFamily="49" charset="0"/>
              </a:rPr>
              <a:t> </a:t>
            </a:r>
            <a:r>
              <a:rPr lang="en-GB" sz="1600" b="1" dirty="0" err="1">
                <a:solidFill>
                  <a:srgbClr val="7F0055"/>
                </a:solidFill>
                <a:latin typeface="Consolas" panose="020B0609020204030204" pitchFamily="49" charset="0"/>
              </a:rPr>
              <a:t>int</a:t>
            </a:r>
            <a:r>
              <a:rPr lang="en-GB" sz="1600" b="1" dirty="0">
                <a:solidFill>
                  <a:srgbClr val="000000"/>
                </a:solidFill>
                <a:latin typeface="Consolas" panose="020B0609020204030204" pitchFamily="49" charset="0"/>
              </a:rPr>
              <a:t> </a:t>
            </a:r>
            <a:r>
              <a:rPr lang="en-GB" sz="1600" b="1" dirty="0" err="1">
                <a:solidFill>
                  <a:srgbClr val="000000"/>
                </a:solidFill>
                <a:latin typeface="Consolas" panose="020B0609020204030204" pitchFamily="49" charset="0"/>
              </a:rPr>
              <a:t>getArea</a:t>
            </a:r>
            <a:r>
              <a:rPr lang="en-GB" sz="1600" b="1" dirty="0">
                <a:solidFill>
                  <a:srgbClr val="000000"/>
                </a:solidFill>
                <a:latin typeface="Consolas" panose="020B0609020204030204" pitchFamily="49" charset="0"/>
              </a:rPr>
              <a:t>() {</a:t>
            </a:r>
          </a:p>
          <a:p>
            <a:r>
              <a:rPr lang="en-GB" sz="1600" b="1" dirty="0">
                <a:solidFill>
                  <a:srgbClr val="7F0055"/>
                </a:solidFill>
                <a:latin typeface="Consolas" panose="020B0609020204030204" pitchFamily="49" charset="0"/>
              </a:rPr>
              <a:t>	return</a:t>
            </a:r>
            <a:r>
              <a:rPr lang="en-GB" sz="1600" b="1" dirty="0">
                <a:solidFill>
                  <a:srgbClr val="000000"/>
                </a:solidFill>
                <a:latin typeface="Consolas" panose="020B0609020204030204" pitchFamily="49" charset="0"/>
              </a:rPr>
              <a:t> </a:t>
            </a:r>
            <a:r>
              <a:rPr lang="en-GB" sz="1600" b="1" dirty="0">
                <a:solidFill>
                  <a:srgbClr val="0000C0"/>
                </a:solidFill>
                <a:latin typeface="Consolas" panose="020B0609020204030204" pitchFamily="49" charset="0"/>
              </a:rPr>
              <a:t>width</a:t>
            </a:r>
            <a:r>
              <a:rPr lang="en-GB" sz="1600" b="1" dirty="0">
                <a:solidFill>
                  <a:srgbClr val="000000"/>
                </a:solidFill>
                <a:latin typeface="Consolas" panose="020B0609020204030204" pitchFamily="49" charset="0"/>
              </a:rPr>
              <a:t> * </a:t>
            </a:r>
            <a:r>
              <a:rPr lang="en-GB" sz="1600" b="1" dirty="0">
                <a:solidFill>
                  <a:srgbClr val="0000C8"/>
                </a:solidFill>
                <a:latin typeface="Consolas" panose="020B0609020204030204" pitchFamily="49" charset="0"/>
              </a:rPr>
              <a:t>height;</a:t>
            </a:r>
            <a:endParaRPr lang="en-GB" sz="1600" b="1" dirty="0">
              <a:solidFill>
                <a:srgbClr val="000000"/>
              </a:solidFill>
              <a:highlight>
                <a:srgbClr val="D4D4D4"/>
              </a:highlight>
              <a:latin typeface="Consolas" panose="020B0609020204030204" pitchFamily="49" charset="0"/>
            </a:endParaRPr>
          </a:p>
          <a:p>
            <a:r>
              <a:rPr lang="en-GB" sz="1600" dirty="0">
                <a:solidFill>
                  <a:srgbClr val="000000"/>
                </a:solidFill>
                <a:latin typeface="Consolas" panose="020B0609020204030204" pitchFamily="49" charset="0"/>
              </a:rPr>
              <a:t>  }</a:t>
            </a:r>
          </a:p>
          <a:p>
            <a:endParaRPr lang="en-GB" sz="1600" dirty="0"/>
          </a:p>
        </p:txBody>
      </p:sp>
      <p:sp>
        <p:nvSpPr>
          <p:cNvPr id="21" name="Rectangle 20"/>
          <p:cNvSpPr/>
          <p:nvPr/>
        </p:nvSpPr>
        <p:spPr>
          <a:xfrm>
            <a:off x="1985126" y="1415078"/>
            <a:ext cx="3113908" cy="1815882"/>
          </a:xfrm>
          <a:prstGeom prst="rect">
            <a:avLst/>
          </a:prstGeom>
          <a:solidFill>
            <a:schemeClr val="bg1"/>
          </a:solidFill>
          <a:ln w="19050"/>
        </p:spPr>
        <p:style>
          <a:lnRef idx="2">
            <a:schemeClr val="accent1"/>
          </a:lnRef>
          <a:fillRef idx="1">
            <a:schemeClr val="lt1"/>
          </a:fillRef>
          <a:effectRef idx="0">
            <a:schemeClr val="accent1"/>
          </a:effectRef>
          <a:fontRef idx="minor">
            <a:schemeClr val="dk1"/>
          </a:fontRef>
        </p:style>
        <p:txBody>
          <a:bodyPr wrap="square">
            <a:spAutoFit/>
          </a:bodyPr>
          <a:lstStyle/>
          <a:p>
            <a:r>
              <a:rPr lang="en-GB" sz="1600" b="1" dirty="0">
                <a:solidFill>
                  <a:srgbClr val="7F0055"/>
                </a:solidFill>
                <a:latin typeface="Consolas" panose="020B0609020204030204" pitchFamily="49" charset="0"/>
              </a:rPr>
              <a:t>public</a:t>
            </a: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class</a:t>
            </a:r>
            <a:r>
              <a:rPr lang="en-GB" sz="1600" b="1" dirty="0">
                <a:solidFill>
                  <a:srgbClr val="000000"/>
                </a:solidFill>
                <a:latin typeface="Consolas" panose="020B0609020204030204" pitchFamily="49" charset="0"/>
              </a:rPr>
              <a:t> Shape {</a:t>
            </a:r>
          </a:p>
          <a:p>
            <a:r>
              <a:rPr lang="en-GB" sz="1600" b="1" dirty="0">
                <a:solidFill>
                  <a:srgbClr val="7F0055"/>
                </a:solidFill>
                <a:latin typeface="Consolas" panose="020B0609020204030204" pitchFamily="49" charset="0"/>
              </a:rPr>
              <a:t>  public</a:t>
            </a:r>
            <a:r>
              <a:rPr lang="en-GB" sz="1600" b="1" dirty="0">
                <a:solidFill>
                  <a:srgbClr val="000000"/>
                </a:solidFill>
                <a:latin typeface="Consolas" panose="020B0609020204030204" pitchFamily="49" charset="0"/>
              </a:rPr>
              <a:t> Point </a:t>
            </a:r>
            <a:r>
              <a:rPr lang="en-GB" sz="1600" b="1" dirty="0">
                <a:solidFill>
                  <a:srgbClr val="0000C0"/>
                </a:solidFill>
                <a:latin typeface="Consolas" panose="020B0609020204030204" pitchFamily="49" charset="0"/>
              </a:rPr>
              <a:t>position</a:t>
            </a:r>
            <a:r>
              <a:rPr lang="en-GB" sz="1600" b="1" dirty="0">
                <a:solidFill>
                  <a:srgbClr val="000000"/>
                </a:solidFill>
                <a:latin typeface="Consolas" panose="020B0609020204030204" pitchFamily="49" charset="0"/>
              </a:rPr>
              <a:t>;</a:t>
            </a:r>
          </a:p>
          <a:p>
            <a:r>
              <a:rPr lang="en-GB" sz="1600" b="1" dirty="0">
                <a:solidFill>
                  <a:srgbClr val="7F0055"/>
                </a:solidFill>
                <a:latin typeface="Consolas" panose="020B0609020204030204" pitchFamily="49" charset="0"/>
              </a:rPr>
              <a:t>  public</a:t>
            </a:r>
            <a:r>
              <a:rPr lang="en-GB" sz="1600" b="1" dirty="0">
                <a:solidFill>
                  <a:srgbClr val="000000"/>
                </a:solidFill>
                <a:latin typeface="Consolas" panose="020B0609020204030204" pitchFamily="49" charset="0"/>
              </a:rPr>
              <a:t> </a:t>
            </a:r>
            <a:r>
              <a:rPr lang="en-GB" sz="1600" b="1" dirty="0" err="1">
                <a:solidFill>
                  <a:srgbClr val="000000"/>
                </a:solidFill>
                <a:latin typeface="Consolas" panose="020B0609020204030204" pitchFamily="49" charset="0"/>
              </a:rPr>
              <a:t>Color</a:t>
            </a:r>
            <a:r>
              <a:rPr lang="en-GB" sz="1600" b="1" dirty="0">
                <a:solidFill>
                  <a:srgbClr val="000000"/>
                </a:solidFill>
                <a:latin typeface="Consolas" panose="020B0609020204030204" pitchFamily="49" charset="0"/>
              </a:rPr>
              <a:t> </a:t>
            </a:r>
            <a:r>
              <a:rPr lang="en-GB" sz="1600" b="1" dirty="0">
                <a:solidFill>
                  <a:srgbClr val="0000C0"/>
                </a:solidFill>
                <a:latin typeface="Consolas" panose="020B0609020204030204" pitchFamily="49" charset="0"/>
              </a:rPr>
              <a:t>colour</a:t>
            </a:r>
            <a:r>
              <a:rPr lang="en-GB" sz="1600" b="1" dirty="0">
                <a:solidFill>
                  <a:srgbClr val="000000"/>
                </a:solidFill>
                <a:latin typeface="Consolas" panose="020B0609020204030204" pitchFamily="49" charset="0"/>
              </a:rPr>
              <a:t>;</a:t>
            </a:r>
          </a:p>
          <a:p>
            <a:endParaRPr lang="en-GB" sz="1600" dirty="0">
              <a:latin typeface="Consolas" panose="020B0609020204030204" pitchFamily="49" charset="0"/>
            </a:endParaRPr>
          </a:p>
          <a:p>
            <a:r>
              <a:rPr lang="en-GB" sz="1600" b="1" dirty="0">
                <a:solidFill>
                  <a:srgbClr val="7F0055"/>
                </a:solidFill>
                <a:latin typeface="Consolas" panose="020B0609020204030204" pitchFamily="49" charset="0"/>
              </a:rPr>
              <a:t>  public</a:t>
            </a:r>
            <a:r>
              <a:rPr lang="en-GB" sz="1600" b="1" dirty="0">
                <a:solidFill>
                  <a:srgbClr val="000000"/>
                </a:solidFill>
                <a:latin typeface="Consolas" panose="020B0609020204030204" pitchFamily="49" charset="0"/>
              </a:rPr>
              <a:t> </a:t>
            </a:r>
            <a:r>
              <a:rPr lang="en-GB" sz="1600" b="1" dirty="0" err="1">
                <a:solidFill>
                  <a:srgbClr val="7F0055"/>
                </a:solidFill>
                <a:latin typeface="Consolas" panose="020B0609020204030204" pitchFamily="49" charset="0"/>
              </a:rPr>
              <a:t>int</a:t>
            </a:r>
            <a:r>
              <a:rPr lang="en-GB" sz="1600" b="1" dirty="0">
                <a:solidFill>
                  <a:srgbClr val="000000"/>
                </a:solidFill>
                <a:latin typeface="Consolas" panose="020B0609020204030204" pitchFamily="49" charset="0"/>
              </a:rPr>
              <a:t> </a:t>
            </a:r>
            <a:r>
              <a:rPr lang="en-GB" sz="1600" b="1" dirty="0" err="1">
                <a:solidFill>
                  <a:srgbClr val="000000"/>
                </a:solidFill>
                <a:latin typeface="Consolas" panose="020B0609020204030204" pitchFamily="49" charset="0"/>
              </a:rPr>
              <a:t>getArea</a:t>
            </a:r>
            <a:r>
              <a:rPr lang="en-GB" sz="1600" b="1" dirty="0">
                <a:solidFill>
                  <a:srgbClr val="000000"/>
                </a:solidFill>
                <a:latin typeface="Consolas" panose="020B0609020204030204" pitchFamily="49" charset="0"/>
              </a:rPr>
              <a:t>() {</a:t>
            </a:r>
          </a:p>
          <a:p>
            <a:r>
              <a:rPr lang="en-GB" sz="1600" b="1" dirty="0">
                <a:solidFill>
                  <a:srgbClr val="7F0055"/>
                </a:solidFill>
                <a:latin typeface="Consolas" panose="020B0609020204030204" pitchFamily="49" charset="0"/>
              </a:rPr>
              <a:t>	return</a:t>
            </a:r>
            <a:r>
              <a:rPr lang="en-GB" sz="1600" b="1" dirty="0">
                <a:solidFill>
                  <a:srgbClr val="000000"/>
                </a:solidFill>
                <a:latin typeface="Consolas" panose="020B0609020204030204" pitchFamily="49" charset="0"/>
              </a:rPr>
              <a:t> 0;</a:t>
            </a:r>
          </a:p>
          <a:p>
            <a:r>
              <a:rPr lang="en-GB" sz="1600" dirty="0">
                <a:solidFill>
                  <a:srgbClr val="000000"/>
                </a:solidFill>
                <a:latin typeface="Consolas" panose="020B0609020204030204" pitchFamily="49" charset="0"/>
              </a:rPr>
              <a:t>  }</a:t>
            </a:r>
          </a:p>
        </p:txBody>
      </p:sp>
      <p:sp>
        <p:nvSpPr>
          <p:cNvPr id="22" name="Rectangle 21"/>
          <p:cNvSpPr/>
          <p:nvPr/>
        </p:nvSpPr>
        <p:spPr>
          <a:xfrm>
            <a:off x="2001591" y="5117596"/>
            <a:ext cx="8152059" cy="338554"/>
          </a:xfrm>
          <a:prstGeom prst="rect">
            <a:avLst/>
          </a:prstGeom>
          <a:solidFill>
            <a:schemeClr val="bg1"/>
          </a:solidFill>
          <a:ln w="19050">
            <a:solidFill>
              <a:srgbClr val="004050"/>
            </a:solidFill>
          </a:ln>
        </p:spPr>
        <p:style>
          <a:lnRef idx="2">
            <a:schemeClr val="accent1"/>
          </a:lnRef>
          <a:fillRef idx="1">
            <a:schemeClr val="lt1"/>
          </a:fillRef>
          <a:effectRef idx="0">
            <a:schemeClr val="accent1"/>
          </a:effectRef>
          <a:fontRef idx="minor">
            <a:schemeClr val="dk1"/>
          </a:fontRef>
        </p:style>
        <p:txBody>
          <a:bodyPr wrap="square">
            <a:spAutoFit/>
          </a:bodyPr>
          <a:lstStyle/>
          <a:p>
            <a:r>
              <a:rPr lang="en-GB" sz="1600" b="1" dirty="0"/>
              <a:t>Java: which of the </a:t>
            </a:r>
            <a:r>
              <a:rPr lang="en-GB" sz="1600" b="1" dirty="0" err="1"/>
              <a:t>getArea</a:t>
            </a:r>
            <a:r>
              <a:rPr lang="en-GB" sz="1600" b="1" dirty="0"/>
              <a:t>() methods are invoked</a:t>
            </a:r>
            <a:r>
              <a:rPr lang="en-GB" sz="1600" b="1" dirty="0" smtClean="0"/>
              <a:t>?  Shape </a:t>
            </a:r>
            <a:r>
              <a:rPr lang="en-GB" sz="1600" b="1" dirty="0"/>
              <a:t>or Rectangle?</a:t>
            </a:r>
          </a:p>
        </p:txBody>
      </p:sp>
      <p:sp>
        <p:nvSpPr>
          <p:cNvPr id="24" name="Rectangle 23"/>
          <p:cNvSpPr/>
          <p:nvPr/>
        </p:nvSpPr>
        <p:spPr>
          <a:xfrm>
            <a:off x="1997485" y="3386818"/>
            <a:ext cx="8151242" cy="1569660"/>
          </a:xfrm>
          <a:prstGeom prst="rect">
            <a:avLst/>
          </a:prstGeom>
          <a:solidFill>
            <a:schemeClr val="accent5">
              <a:lumMod val="20000"/>
              <a:lumOff val="80000"/>
            </a:schemeClr>
          </a:solidFill>
          <a:ln w="19050">
            <a:solidFill>
              <a:srgbClr val="004050"/>
            </a:solidFill>
          </a:ln>
        </p:spPr>
        <p:style>
          <a:lnRef idx="2">
            <a:schemeClr val="accent1"/>
          </a:lnRef>
          <a:fillRef idx="1">
            <a:schemeClr val="lt1"/>
          </a:fillRef>
          <a:effectRef idx="0">
            <a:schemeClr val="accent1"/>
          </a:effectRef>
          <a:fontRef idx="minor">
            <a:schemeClr val="dk1"/>
          </a:fontRef>
        </p:style>
        <p:txBody>
          <a:bodyPr wrap="square">
            <a:spAutoFit/>
          </a:bodyPr>
          <a:lstStyle/>
          <a:p>
            <a:r>
              <a:rPr lang="en-GB" sz="1600" dirty="0">
                <a:solidFill>
                  <a:srgbClr val="000000"/>
                </a:solidFill>
                <a:latin typeface="Consolas" panose="020B0609020204030204" pitchFamily="49" charset="0"/>
              </a:rPr>
              <a:t>Shape </a:t>
            </a:r>
            <a:r>
              <a:rPr lang="en-GB" sz="1600" dirty="0" err="1">
                <a:solidFill>
                  <a:srgbClr val="6A3E3E"/>
                </a:solidFill>
                <a:latin typeface="Consolas" panose="020B0609020204030204" pitchFamily="49" charset="0"/>
              </a:rPr>
              <a:t>myShape</a:t>
            </a:r>
            <a:r>
              <a:rPr lang="en-GB" sz="1600" dirty="0">
                <a:solidFill>
                  <a:srgbClr val="000000"/>
                </a:solidFill>
                <a:latin typeface="Consolas" panose="020B0609020204030204" pitchFamily="49" charset="0"/>
              </a:rPr>
              <a:t> = </a:t>
            </a:r>
            <a:r>
              <a:rPr lang="en-GB" sz="1600" dirty="0">
                <a:solidFill>
                  <a:srgbClr val="7F0055"/>
                </a:solidFill>
                <a:latin typeface="Consolas" panose="020B0609020204030204" pitchFamily="49" charset="0"/>
              </a:rPr>
              <a:t>new</a:t>
            </a:r>
            <a:r>
              <a:rPr lang="en-GB" sz="1600" dirty="0">
                <a:solidFill>
                  <a:srgbClr val="000000"/>
                </a:solidFill>
                <a:latin typeface="Consolas" panose="020B0609020204030204" pitchFamily="49" charset="0"/>
              </a:rPr>
              <a:t> Shape(</a:t>
            </a:r>
            <a:r>
              <a:rPr lang="en-GB" sz="1600" i="1" dirty="0">
                <a:solidFill>
                  <a:srgbClr val="000000"/>
                </a:solidFill>
                <a:latin typeface="Consolas" panose="020B0609020204030204" pitchFamily="49" charset="0"/>
              </a:rPr>
              <a:t>);</a:t>
            </a:r>
          </a:p>
          <a:p>
            <a:r>
              <a:rPr lang="en-GB" sz="1600" dirty="0">
                <a:solidFill>
                  <a:srgbClr val="000000"/>
                </a:solidFill>
                <a:latin typeface="Consolas" panose="020B0609020204030204" pitchFamily="49" charset="0"/>
              </a:rPr>
              <a:t>Rectangle </a:t>
            </a:r>
            <a:r>
              <a:rPr lang="en-GB" sz="1600" dirty="0" err="1">
                <a:solidFill>
                  <a:srgbClr val="6A3E3E"/>
                </a:solidFill>
                <a:latin typeface="Consolas" panose="020B0609020204030204" pitchFamily="49" charset="0"/>
              </a:rPr>
              <a:t>myRectangle</a:t>
            </a:r>
            <a:r>
              <a:rPr lang="en-GB" sz="1600" dirty="0">
                <a:solidFill>
                  <a:srgbClr val="000000"/>
                </a:solidFill>
                <a:latin typeface="Consolas" panose="020B0609020204030204" pitchFamily="49" charset="0"/>
              </a:rPr>
              <a:t> = </a:t>
            </a:r>
            <a:r>
              <a:rPr lang="en-GB" sz="1600" dirty="0">
                <a:solidFill>
                  <a:srgbClr val="7F0055"/>
                </a:solidFill>
                <a:latin typeface="Consolas" panose="020B0609020204030204" pitchFamily="49" charset="0"/>
              </a:rPr>
              <a:t>new</a:t>
            </a:r>
            <a:r>
              <a:rPr lang="en-GB" sz="1600" dirty="0">
                <a:solidFill>
                  <a:srgbClr val="000000"/>
                </a:solidFill>
                <a:latin typeface="Consolas" panose="020B0609020204030204" pitchFamily="49" charset="0"/>
              </a:rPr>
              <a:t> Rectangle(</a:t>
            </a:r>
            <a:r>
              <a:rPr lang="en-GB" sz="1600" i="1" dirty="0">
                <a:solidFill>
                  <a:srgbClr val="000000"/>
                </a:solidFill>
                <a:latin typeface="Consolas" panose="020B0609020204030204" pitchFamily="49" charset="0"/>
              </a:rPr>
              <a:t>);</a:t>
            </a:r>
          </a:p>
          <a:p>
            <a:r>
              <a:rPr lang="en-GB" sz="1600" dirty="0">
                <a:solidFill>
                  <a:srgbClr val="000000"/>
                </a:solidFill>
                <a:latin typeface="Consolas" panose="020B0609020204030204" pitchFamily="49" charset="0"/>
              </a:rPr>
              <a:t>Shape[] </a:t>
            </a:r>
            <a:r>
              <a:rPr lang="en-GB" sz="1600" dirty="0">
                <a:solidFill>
                  <a:srgbClr val="6A3E3E"/>
                </a:solidFill>
                <a:latin typeface="Consolas" panose="020B0609020204030204" pitchFamily="49" charset="0"/>
              </a:rPr>
              <a:t>shapes</a:t>
            </a:r>
            <a:r>
              <a:rPr lang="en-GB" sz="1600" dirty="0">
                <a:solidFill>
                  <a:srgbClr val="000000"/>
                </a:solidFill>
                <a:latin typeface="Consolas" panose="020B0609020204030204" pitchFamily="49" charset="0"/>
              </a:rPr>
              <a:t> = {</a:t>
            </a:r>
            <a:r>
              <a:rPr lang="en-GB" sz="1600" dirty="0" err="1">
                <a:solidFill>
                  <a:srgbClr val="6A3E3E"/>
                </a:solidFill>
                <a:latin typeface="Consolas" panose="020B0609020204030204" pitchFamily="49" charset="0"/>
              </a:rPr>
              <a:t>myShape</a:t>
            </a:r>
            <a:r>
              <a:rPr lang="en-GB" sz="1600" dirty="0">
                <a:solidFill>
                  <a:srgbClr val="6A3E3E"/>
                </a:solidFill>
                <a:latin typeface="Consolas" panose="020B0609020204030204" pitchFamily="49" charset="0"/>
              </a:rPr>
              <a:t>, </a:t>
            </a:r>
            <a:r>
              <a:rPr lang="en-GB" sz="1600" dirty="0" err="1" smtClean="0">
                <a:solidFill>
                  <a:srgbClr val="6A3E3E"/>
                </a:solidFill>
                <a:latin typeface="Consolas" panose="020B0609020204030204" pitchFamily="49" charset="0"/>
              </a:rPr>
              <a:t>myRectangle</a:t>
            </a:r>
            <a:r>
              <a:rPr lang="en-GB" sz="1600" dirty="0">
                <a:solidFill>
                  <a:srgbClr val="000000"/>
                </a:solidFill>
                <a:latin typeface="Consolas" panose="020B0609020204030204" pitchFamily="49" charset="0"/>
              </a:rPr>
              <a:t>}</a:t>
            </a:r>
            <a:r>
              <a:rPr lang="en-GB" sz="1600" dirty="0" smtClean="0">
                <a:solidFill>
                  <a:srgbClr val="000000"/>
                </a:solidFill>
                <a:latin typeface="Consolas" panose="020B0609020204030204" pitchFamily="49" charset="0"/>
              </a:rPr>
              <a:t>;</a:t>
            </a:r>
            <a:r>
              <a:rPr lang="en-GB" sz="1600" dirty="0">
                <a:solidFill>
                  <a:srgbClr val="000000"/>
                </a:solidFill>
                <a:latin typeface="Consolas" panose="020B0609020204030204" pitchFamily="49" charset="0"/>
              </a:rPr>
              <a:t/>
            </a:r>
            <a:br>
              <a:rPr lang="en-GB" sz="1600" dirty="0">
                <a:solidFill>
                  <a:srgbClr val="000000"/>
                </a:solidFill>
                <a:latin typeface="Consolas" panose="020B0609020204030204" pitchFamily="49" charset="0"/>
              </a:rPr>
            </a:br>
            <a:endParaRPr lang="en-GB" sz="1600" dirty="0">
              <a:solidFill>
                <a:srgbClr val="3F7F5F"/>
              </a:solidFill>
              <a:latin typeface="Consolas" panose="020B0609020204030204" pitchFamily="49" charset="0"/>
            </a:endParaRPr>
          </a:p>
          <a:p>
            <a:r>
              <a:rPr lang="en-GB" sz="1600" dirty="0">
                <a:solidFill>
                  <a:srgbClr val="7F0055"/>
                </a:solidFill>
                <a:latin typeface="Consolas" panose="020B0609020204030204" pitchFamily="49" charset="0"/>
              </a:rPr>
              <a:t>for</a:t>
            </a:r>
            <a:r>
              <a:rPr lang="en-GB" sz="1600" dirty="0">
                <a:solidFill>
                  <a:srgbClr val="000000"/>
                </a:solidFill>
                <a:latin typeface="Consolas" panose="020B0609020204030204" pitchFamily="49" charset="0"/>
              </a:rPr>
              <a:t> (Shape </a:t>
            </a:r>
            <a:r>
              <a:rPr lang="en-GB" sz="1600" dirty="0">
                <a:solidFill>
                  <a:srgbClr val="6A3E3E"/>
                </a:solidFill>
                <a:latin typeface="Consolas" panose="020B0609020204030204" pitchFamily="49" charset="0"/>
              </a:rPr>
              <a:t>s</a:t>
            </a:r>
            <a:r>
              <a:rPr lang="en-GB" sz="1600" dirty="0">
                <a:solidFill>
                  <a:srgbClr val="000000"/>
                </a:solidFill>
                <a:latin typeface="Consolas" panose="020B0609020204030204" pitchFamily="49" charset="0"/>
              </a:rPr>
              <a:t> : </a:t>
            </a:r>
            <a:r>
              <a:rPr lang="en-GB" sz="1600" dirty="0">
                <a:solidFill>
                  <a:srgbClr val="6A3E3E"/>
                </a:solidFill>
                <a:latin typeface="Consolas" panose="020B0609020204030204" pitchFamily="49" charset="0"/>
              </a:rPr>
              <a:t>shapes</a:t>
            </a:r>
            <a:r>
              <a:rPr lang="en-GB" sz="1600" dirty="0">
                <a:solidFill>
                  <a:srgbClr val="000000"/>
                </a:solidFill>
                <a:latin typeface="Consolas" panose="020B0609020204030204" pitchFamily="49" charset="0"/>
              </a:rPr>
              <a:t>)</a:t>
            </a:r>
          </a:p>
          <a:p>
            <a:r>
              <a:rPr lang="en-GB" sz="1600" dirty="0">
                <a:solidFill>
                  <a:srgbClr val="000000"/>
                </a:solidFill>
                <a:latin typeface="Consolas" panose="020B0609020204030204" pitchFamily="49" charset="0"/>
              </a:rPr>
              <a:t>	print(</a:t>
            </a:r>
            <a:r>
              <a:rPr lang="en-GB" sz="1600" dirty="0" err="1">
                <a:solidFill>
                  <a:srgbClr val="6A3E3E"/>
                </a:solidFill>
                <a:latin typeface="Consolas" panose="020B0609020204030204" pitchFamily="49" charset="0"/>
              </a:rPr>
              <a:t>s</a:t>
            </a:r>
            <a:r>
              <a:rPr lang="en-GB" sz="1600" dirty="0" err="1">
                <a:solidFill>
                  <a:srgbClr val="000000"/>
                </a:solidFill>
                <a:latin typeface="Consolas" panose="020B0609020204030204" pitchFamily="49" charset="0"/>
              </a:rPr>
              <a:t>.getArea</a:t>
            </a:r>
            <a:r>
              <a:rPr lang="en-GB" sz="1600" dirty="0">
                <a:solidFill>
                  <a:srgbClr val="000000"/>
                </a:solidFill>
                <a:latin typeface="Consolas" panose="020B0609020204030204" pitchFamily="49" charset="0"/>
              </a:rPr>
              <a:t>());</a:t>
            </a:r>
          </a:p>
        </p:txBody>
      </p:sp>
      <p:sp>
        <p:nvSpPr>
          <p:cNvPr id="8" name="Rectangle 7"/>
          <p:cNvSpPr/>
          <p:nvPr/>
        </p:nvSpPr>
        <p:spPr>
          <a:xfrm>
            <a:off x="6547506" y="4275451"/>
            <a:ext cx="3538770" cy="584775"/>
          </a:xfrm>
          <a:prstGeom prst="rect">
            <a:avLst/>
          </a:prstGeom>
          <a:solidFill>
            <a:schemeClr val="bg1"/>
          </a:solidFill>
          <a:ln w="19050">
            <a:solidFill>
              <a:srgbClr val="004050"/>
            </a:solidFill>
            <a:prstDash val="sysDot"/>
          </a:ln>
        </p:spPr>
        <p:style>
          <a:lnRef idx="2">
            <a:schemeClr val="accent1"/>
          </a:lnRef>
          <a:fillRef idx="1">
            <a:schemeClr val="lt1"/>
          </a:fillRef>
          <a:effectRef idx="0">
            <a:schemeClr val="accent1"/>
          </a:effectRef>
          <a:fontRef idx="minor">
            <a:schemeClr val="dk1"/>
          </a:fontRef>
        </p:style>
        <p:txBody>
          <a:bodyPr wrap="square">
            <a:spAutoFit/>
          </a:bodyPr>
          <a:lstStyle/>
          <a:p>
            <a:r>
              <a:rPr lang="en-GB" sz="1600" b="1" dirty="0" err="1">
                <a:solidFill>
                  <a:srgbClr val="7F0055"/>
                </a:solidFill>
                <a:latin typeface="Consolas" panose="020B0609020204030204" pitchFamily="49" charset="0"/>
              </a:rPr>
              <a:t>foreach</a:t>
            </a:r>
            <a:r>
              <a:rPr lang="en-GB" sz="1600" b="1" dirty="0">
                <a:solidFill>
                  <a:srgbClr val="000000"/>
                </a:solidFill>
                <a:latin typeface="Consolas" panose="020B0609020204030204" pitchFamily="49" charset="0"/>
              </a:rPr>
              <a:t> (Shape </a:t>
            </a:r>
            <a:r>
              <a:rPr lang="en-GB" sz="1600" b="1" dirty="0">
                <a:solidFill>
                  <a:srgbClr val="6A3E3E"/>
                </a:solidFill>
                <a:latin typeface="Consolas" panose="020B0609020204030204" pitchFamily="49" charset="0"/>
              </a:rPr>
              <a:t>s</a:t>
            </a:r>
            <a:r>
              <a:rPr lang="en-GB" sz="1600" b="1" dirty="0">
                <a:solidFill>
                  <a:srgbClr val="000000"/>
                </a:solidFill>
                <a:latin typeface="Consolas" panose="020B0609020204030204" pitchFamily="49" charset="0"/>
              </a:rPr>
              <a:t> in </a:t>
            </a:r>
            <a:r>
              <a:rPr lang="en-GB" sz="1600" b="1" dirty="0">
                <a:solidFill>
                  <a:srgbClr val="6A3E3E"/>
                </a:solidFill>
                <a:latin typeface="Consolas" panose="020B0609020204030204" pitchFamily="49" charset="0"/>
              </a:rPr>
              <a:t>shapes</a:t>
            </a:r>
            <a:r>
              <a:rPr lang="en-GB" sz="1600" b="1" dirty="0">
                <a:solidFill>
                  <a:srgbClr val="000000"/>
                </a:solidFill>
                <a:latin typeface="Consolas" panose="020B0609020204030204" pitchFamily="49" charset="0"/>
              </a:rPr>
              <a:t>)</a:t>
            </a:r>
          </a:p>
          <a:p>
            <a:r>
              <a:rPr lang="en-GB" sz="1600" b="1" dirty="0">
                <a:solidFill>
                  <a:srgbClr val="000000"/>
                </a:solidFill>
                <a:latin typeface="Consolas" panose="020B0609020204030204" pitchFamily="49" charset="0"/>
              </a:rPr>
              <a:t>	print(</a:t>
            </a:r>
            <a:r>
              <a:rPr lang="en-GB" sz="1600" b="1" dirty="0" err="1">
                <a:solidFill>
                  <a:srgbClr val="6A3E3E"/>
                </a:solidFill>
                <a:latin typeface="Consolas" panose="020B0609020204030204" pitchFamily="49" charset="0"/>
              </a:rPr>
              <a:t>s</a:t>
            </a:r>
            <a:r>
              <a:rPr lang="en-GB" sz="1600" b="1" dirty="0" err="1">
                <a:solidFill>
                  <a:srgbClr val="000000"/>
                </a:solidFill>
                <a:latin typeface="Consolas" panose="020B0609020204030204" pitchFamily="49" charset="0"/>
              </a:rPr>
              <a:t>.getArea</a:t>
            </a:r>
            <a:r>
              <a:rPr lang="en-GB" sz="1600" b="1" dirty="0">
                <a:solidFill>
                  <a:srgbClr val="000000"/>
                </a:solidFill>
                <a:latin typeface="Consolas" panose="020B0609020204030204" pitchFamily="49" charset="0"/>
              </a:rPr>
              <a:t>());</a:t>
            </a:r>
          </a:p>
        </p:txBody>
      </p:sp>
      <p:sp>
        <p:nvSpPr>
          <p:cNvPr id="9" name="Rectangle 8"/>
          <p:cNvSpPr/>
          <p:nvPr/>
        </p:nvSpPr>
        <p:spPr>
          <a:xfrm>
            <a:off x="2016601" y="5588711"/>
            <a:ext cx="8132126" cy="338554"/>
          </a:xfrm>
          <a:prstGeom prst="rect">
            <a:avLst/>
          </a:prstGeom>
          <a:solidFill>
            <a:schemeClr val="bg1"/>
          </a:solidFill>
          <a:ln w="19050">
            <a:solidFill>
              <a:srgbClr val="004050"/>
            </a:solidFill>
          </a:ln>
        </p:spPr>
        <p:style>
          <a:lnRef idx="2">
            <a:schemeClr val="accent1"/>
          </a:lnRef>
          <a:fillRef idx="1">
            <a:schemeClr val="lt1"/>
          </a:fillRef>
          <a:effectRef idx="0">
            <a:schemeClr val="accent1"/>
          </a:effectRef>
          <a:fontRef idx="minor">
            <a:schemeClr val="dk1"/>
          </a:fontRef>
        </p:style>
        <p:txBody>
          <a:bodyPr wrap="square">
            <a:spAutoFit/>
          </a:bodyPr>
          <a:lstStyle/>
          <a:p>
            <a:r>
              <a:rPr lang="en-GB" sz="1600" b="1" dirty="0"/>
              <a:t>C#: which of the </a:t>
            </a:r>
            <a:r>
              <a:rPr lang="en-GB" sz="1600" b="1" dirty="0" err="1"/>
              <a:t>getArea</a:t>
            </a:r>
            <a:r>
              <a:rPr lang="en-GB" sz="1600" b="1" dirty="0"/>
              <a:t>() methods are invoked</a:t>
            </a:r>
            <a:r>
              <a:rPr lang="en-GB" sz="1600" b="1" dirty="0" smtClean="0"/>
              <a:t>?    Shape </a:t>
            </a:r>
            <a:r>
              <a:rPr lang="en-GB" sz="1600" b="1" dirty="0"/>
              <a:t>or Rectangle?</a:t>
            </a:r>
          </a:p>
        </p:txBody>
      </p:sp>
      <p:sp>
        <p:nvSpPr>
          <p:cNvPr id="2" name="Oval 1"/>
          <p:cNvSpPr/>
          <p:nvPr/>
        </p:nvSpPr>
        <p:spPr>
          <a:xfrm>
            <a:off x="9802892" y="4179199"/>
            <a:ext cx="566768" cy="551309"/>
          </a:xfrm>
          <a:prstGeom prst="ellipse">
            <a:avLst/>
          </a:prstGeom>
          <a:solidFill>
            <a:srgbClr val="09EDB8"/>
          </a:solidFill>
          <a:effectLst/>
        </p:spPr>
        <p:style>
          <a:lnRef idx="0">
            <a:schemeClr val="accent2"/>
          </a:lnRef>
          <a:fillRef idx="3">
            <a:schemeClr val="accent2"/>
          </a:fillRef>
          <a:effectRef idx="3">
            <a:schemeClr val="accent2"/>
          </a:effectRef>
          <a:fontRef idx="minor">
            <a:schemeClr val="lt1"/>
          </a:fontRef>
        </p:style>
        <p:txBody>
          <a:bodyPr rtlCol="0" anchor="ctr"/>
          <a:lstStyle/>
          <a:p>
            <a:pPr algn="ctr"/>
            <a:r>
              <a:rPr lang="en-GB" sz="1100" dirty="0">
                <a:solidFill>
                  <a:schemeClr val="tx1"/>
                </a:solidFill>
                <a:cs typeface="Arial" pitchFamily="34" charset="0"/>
              </a:rPr>
              <a:t>C#</a:t>
            </a:r>
          </a:p>
        </p:txBody>
      </p:sp>
    </p:spTree>
    <p:extLst>
      <p:ext uri="{BB962C8B-B14F-4D97-AF65-F5344CB8AC3E}">
        <p14:creationId xmlns:p14="http://schemas.microsoft.com/office/powerpoint/2010/main" val="2844798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 Polymorphism – Lists and </a:t>
            </a:r>
            <a:r>
              <a:rPr lang="en-GB" dirty="0" smtClean="0"/>
              <a:t>Arrays</a:t>
            </a:r>
            <a:endParaRPr lang="en-IN" dirty="0"/>
          </a:p>
        </p:txBody>
      </p:sp>
      <p:sp>
        <p:nvSpPr>
          <p:cNvPr id="20" name="Rectangle 19"/>
          <p:cNvSpPr/>
          <p:nvPr/>
        </p:nvSpPr>
        <p:spPr>
          <a:xfrm>
            <a:off x="5930113" y="1446251"/>
            <a:ext cx="4572000" cy="1815882"/>
          </a:xfrm>
          <a:prstGeom prst="rect">
            <a:avLst/>
          </a:prstGeom>
          <a:solidFill>
            <a:schemeClr val="bg1"/>
          </a:solidFill>
          <a:ln w="19050"/>
        </p:spPr>
        <p:style>
          <a:lnRef idx="2">
            <a:schemeClr val="accent1"/>
          </a:lnRef>
          <a:fillRef idx="1">
            <a:schemeClr val="lt1"/>
          </a:fillRef>
          <a:effectRef idx="0">
            <a:schemeClr val="accent1"/>
          </a:effectRef>
          <a:fontRef idx="minor">
            <a:schemeClr val="dk1"/>
          </a:fontRef>
        </p:style>
        <p:txBody>
          <a:bodyPr>
            <a:spAutoFit/>
          </a:bodyPr>
          <a:lstStyle/>
          <a:p>
            <a:r>
              <a:rPr lang="en-GB" sz="1600" b="1" dirty="0">
                <a:solidFill>
                  <a:srgbClr val="7F0055"/>
                </a:solidFill>
                <a:latin typeface="Consolas" panose="020B0609020204030204" pitchFamily="49" charset="0"/>
              </a:rPr>
              <a:t>public</a:t>
            </a: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class</a:t>
            </a:r>
            <a:r>
              <a:rPr lang="en-GB" sz="1600" b="1" dirty="0">
                <a:solidFill>
                  <a:srgbClr val="000000"/>
                </a:solidFill>
                <a:latin typeface="Consolas" panose="020B0609020204030204" pitchFamily="49" charset="0"/>
              </a:rPr>
              <a:t> Rectangle </a:t>
            </a:r>
            <a:r>
              <a:rPr lang="en-GB" sz="1600" b="1" dirty="0">
                <a:solidFill>
                  <a:srgbClr val="7F0055"/>
                </a:solidFill>
                <a:latin typeface="Consolas" panose="020B0609020204030204" pitchFamily="49" charset="0"/>
              </a:rPr>
              <a:t>extends</a:t>
            </a:r>
            <a:r>
              <a:rPr lang="en-GB" sz="1600" b="1" dirty="0">
                <a:solidFill>
                  <a:srgbClr val="000000"/>
                </a:solidFill>
                <a:latin typeface="Consolas" panose="020B0609020204030204" pitchFamily="49" charset="0"/>
              </a:rPr>
              <a:t> Shape {</a:t>
            </a:r>
          </a:p>
          <a:p>
            <a:r>
              <a:rPr lang="en-GB" sz="1600" b="1" dirty="0">
                <a:solidFill>
                  <a:srgbClr val="7F0055"/>
                </a:solidFill>
                <a:latin typeface="Consolas" panose="020B0609020204030204" pitchFamily="49" charset="0"/>
              </a:rPr>
              <a:t>  public</a:t>
            </a:r>
            <a:r>
              <a:rPr lang="en-GB" sz="1600" b="1" dirty="0">
                <a:solidFill>
                  <a:srgbClr val="000000"/>
                </a:solidFill>
                <a:latin typeface="Consolas" panose="020B0609020204030204" pitchFamily="49" charset="0"/>
              </a:rPr>
              <a:t> </a:t>
            </a:r>
            <a:r>
              <a:rPr lang="en-GB" sz="1600" b="1" dirty="0" err="1">
                <a:solidFill>
                  <a:srgbClr val="7F0055"/>
                </a:solidFill>
                <a:latin typeface="Consolas" panose="020B0609020204030204" pitchFamily="49" charset="0"/>
              </a:rPr>
              <a:t>int</a:t>
            </a:r>
            <a:r>
              <a:rPr lang="en-GB" sz="1600" b="1" dirty="0">
                <a:solidFill>
                  <a:srgbClr val="000000"/>
                </a:solidFill>
                <a:latin typeface="Consolas" panose="020B0609020204030204" pitchFamily="49" charset="0"/>
              </a:rPr>
              <a:t> </a:t>
            </a:r>
            <a:r>
              <a:rPr lang="en-GB" sz="1600" b="1" dirty="0">
                <a:solidFill>
                  <a:srgbClr val="0000C0"/>
                </a:solidFill>
                <a:latin typeface="Consolas" panose="020B0609020204030204" pitchFamily="49" charset="0"/>
              </a:rPr>
              <a:t>width</a:t>
            </a:r>
            <a:r>
              <a:rPr lang="en-GB" sz="1600" b="1" dirty="0">
                <a:solidFill>
                  <a:srgbClr val="000000"/>
                </a:solidFill>
                <a:latin typeface="Consolas" panose="020B0609020204030204" pitchFamily="49" charset="0"/>
              </a:rPr>
              <a:t>, </a:t>
            </a:r>
            <a:r>
              <a:rPr lang="en-GB" sz="1600" b="1" dirty="0">
                <a:solidFill>
                  <a:srgbClr val="0000C8"/>
                </a:solidFill>
                <a:latin typeface="Consolas" panose="020B0609020204030204" pitchFamily="49" charset="0"/>
              </a:rPr>
              <a:t>height;</a:t>
            </a:r>
            <a:endParaRPr lang="en-GB" sz="1600" b="1" dirty="0">
              <a:solidFill>
                <a:srgbClr val="000000"/>
              </a:solidFill>
              <a:highlight>
                <a:srgbClr val="F0D8A8"/>
              </a:highlight>
              <a:latin typeface="Consolas" panose="020B0609020204030204" pitchFamily="49" charset="0"/>
            </a:endParaRPr>
          </a:p>
          <a:p>
            <a:endParaRPr lang="en-GB" sz="1600" dirty="0">
              <a:latin typeface="Consolas" panose="020B0609020204030204" pitchFamily="49" charset="0"/>
            </a:endParaRPr>
          </a:p>
          <a:p>
            <a:r>
              <a:rPr lang="en-GB" sz="1600" b="1" dirty="0">
                <a:solidFill>
                  <a:srgbClr val="7F0055"/>
                </a:solidFill>
                <a:latin typeface="Consolas" panose="020B0609020204030204" pitchFamily="49" charset="0"/>
              </a:rPr>
              <a:t>  public</a:t>
            </a:r>
            <a:r>
              <a:rPr lang="en-GB" sz="1600" b="1" dirty="0">
                <a:solidFill>
                  <a:srgbClr val="000000"/>
                </a:solidFill>
                <a:latin typeface="Consolas" panose="020B0609020204030204" pitchFamily="49" charset="0"/>
              </a:rPr>
              <a:t> override </a:t>
            </a:r>
            <a:r>
              <a:rPr lang="en-GB" sz="1600" b="1" dirty="0" err="1">
                <a:solidFill>
                  <a:srgbClr val="7F0055"/>
                </a:solidFill>
                <a:latin typeface="Consolas" panose="020B0609020204030204" pitchFamily="49" charset="0"/>
              </a:rPr>
              <a:t>int</a:t>
            </a:r>
            <a:r>
              <a:rPr lang="en-GB" sz="1600" b="1" dirty="0">
                <a:solidFill>
                  <a:srgbClr val="000000"/>
                </a:solidFill>
                <a:latin typeface="Consolas" panose="020B0609020204030204" pitchFamily="49" charset="0"/>
              </a:rPr>
              <a:t> </a:t>
            </a:r>
            <a:r>
              <a:rPr lang="en-GB" sz="1600" b="1" dirty="0" err="1">
                <a:solidFill>
                  <a:srgbClr val="000000"/>
                </a:solidFill>
                <a:latin typeface="Consolas" panose="020B0609020204030204" pitchFamily="49" charset="0"/>
              </a:rPr>
              <a:t>getArea</a:t>
            </a:r>
            <a:r>
              <a:rPr lang="en-GB" sz="1600" b="1" dirty="0">
                <a:solidFill>
                  <a:srgbClr val="000000"/>
                </a:solidFill>
                <a:latin typeface="Consolas" panose="020B0609020204030204" pitchFamily="49" charset="0"/>
              </a:rPr>
              <a:t>() {</a:t>
            </a:r>
          </a:p>
          <a:p>
            <a:r>
              <a:rPr lang="en-GB" sz="1600" b="1" dirty="0">
                <a:solidFill>
                  <a:srgbClr val="7F0055"/>
                </a:solidFill>
                <a:latin typeface="Consolas" panose="020B0609020204030204" pitchFamily="49" charset="0"/>
              </a:rPr>
              <a:t>	return</a:t>
            </a:r>
            <a:r>
              <a:rPr lang="en-GB" sz="1600" b="1" dirty="0">
                <a:solidFill>
                  <a:srgbClr val="000000"/>
                </a:solidFill>
                <a:latin typeface="Consolas" panose="020B0609020204030204" pitchFamily="49" charset="0"/>
              </a:rPr>
              <a:t> </a:t>
            </a:r>
            <a:r>
              <a:rPr lang="en-GB" sz="1600" b="1" dirty="0">
                <a:solidFill>
                  <a:srgbClr val="0000C0"/>
                </a:solidFill>
                <a:latin typeface="Consolas" panose="020B0609020204030204" pitchFamily="49" charset="0"/>
              </a:rPr>
              <a:t>width</a:t>
            </a:r>
            <a:r>
              <a:rPr lang="en-GB" sz="1600" b="1" dirty="0">
                <a:solidFill>
                  <a:srgbClr val="000000"/>
                </a:solidFill>
                <a:latin typeface="Consolas" panose="020B0609020204030204" pitchFamily="49" charset="0"/>
              </a:rPr>
              <a:t> * </a:t>
            </a:r>
            <a:r>
              <a:rPr lang="en-GB" sz="1600" b="1" dirty="0">
                <a:solidFill>
                  <a:srgbClr val="0000C8"/>
                </a:solidFill>
                <a:latin typeface="Consolas" panose="020B0609020204030204" pitchFamily="49" charset="0"/>
              </a:rPr>
              <a:t>height;</a:t>
            </a:r>
            <a:endParaRPr lang="en-GB" sz="1600" b="1" dirty="0">
              <a:solidFill>
                <a:srgbClr val="000000"/>
              </a:solidFill>
              <a:highlight>
                <a:srgbClr val="D4D4D4"/>
              </a:highlight>
              <a:latin typeface="Consolas" panose="020B0609020204030204" pitchFamily="49" charset="0"/>
            </a:endParaRPr>
          </a:p>
          <a:p>
            <a:r>
              <a:rPr lang="en-GB" sz="1600" dirty="0">
                <a:solidFill>
                  <a:srgbClr val="000000"/>
                </a:solidFill>
                <a:latin typeface="Consolas" panose="020B0609020204030204" pitchFamily="49" charset="0"/>
              </a:rPr>
              <a:t>  }</a:t>
            </a:r>
          </a:p>
          <a:p>
            <a:endParaRPr lang="en-GB" sz="1600" dirty="0"/>
          </a:p>
        </p:txBody>
      </p:sp>
      <p:sp>
        <p:nvSpPr>
          <p:cNvPr id="21" name="Rectangle 20"/>
          <p:cNvSpPr/>
          <p:nvPr/>
        </p:nvSpPr>
        <p:spPr>
          <a:xfrm>
            <a:off x="1876395" y="1446251"/>
            <a:ext cx="3930664" cy="1815882"/>
          </a:xfrm>
          <a:prstGeom prst="rect">
            <a:avLst/>
          </a:prstGeom>
          <a:solidFill>
            <a:schemeClr val="bg1"/>
          </a:solidFill>
          <a:ln w="19050"/>
        </p:spPr>
        <p:style>
          <a:lnRef idx="2">
            <a:schemeClr val="accent1"/>
          </a:lnRef>
          <a:fillRef idx="1">
            <a:schemeClr val="lt1"/>
          </a:fillRef>
          <a:effectRef idx="0">
            <a:schemeClr val="accent1"/>
          </a:effectRef>
          <a:fontRef idx="minor">
            <a:schemeClr val="dk1"/>
          </a:fontRef>
        </p:style>
        <p:txBody>
          <a:bodyPr wrap="square">
            <a:spAutoFit/>
          </a:bodyPr>
          <a:lstStyle/>
          <a:p>
            <a:r>
              <a:rPr lang="en-GB" sz="1600" b="1" dirty="0">
                <a:solidFill>
                  <a:srgbClr val="7F0055"/>
                </a:solidFill>
                <a:latin typeface="Consolas" panose="020B0609020204030204" pitchFamily="49" charset="0"/>
              </a:rPr>
              <a:t>public</a:t>
            </a: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class</a:t>
            </a:r>
            <a:r>
              <a:rPr lang="en-GB" sz="1600" b="1" dirty="0">
                <a:solidFill>
                  <a:srgbClr val="000000"/>
                </a:solidFill>
                <a:latin typeface="Consolas" panose="020B0609020204030204" pitchFamily="49" charset="0"/>
              </a:rPr>
              <a:t> Shape {</a:t>
            </a:r>
          </a:p>
          <a:p>
            <a:r>
              <a:rPr lang="en-GB" sz="1600" b="1" dirty="0">
                <a:solidFill>
                  <a:srgbClr val="7F0055"/>
                </a:solidFill>
                <a:latin typeface="Consolas" panose="020B0609020204030204" pitchFamily="49" charset="0"/>
              </a:rPr>
              <a:t>  public</a:t>
            </a:r>
            <a:r>
              <a:rPr lang="en-GB" sz="1600" b="1" dirty="0">
                <a:solidFill>
                  <a:srgbClr val="000000"/>
                </a:solidFill>
                <a:latin typeface="Consolas" panose="020B0609020204030204" pitchFamily="49" charset="0"/>
              </a:rPr>
              <a:t> Point </a:t>
            </a:r>
            <a:r>
              <a:rPr lang="en-GB" sz="1600" b="1" dirty="0">
                <a:solidFill>
                  <a:srgbClr val="0000C0"/>
                </a:solidFill>
                <a:latin typeface="Consolas" panose="020B0609020204030204" pitchFamily="49" charset="0"/>
              </a:rPr>
              <a:t>position</a:t>
            </a:r>
            <a:r>
              <a:rPr lang="en-GB" sz="1600" b="1" dirty="0">
                <a:solidFill>
                  <a:srgbClr val="000000"/>
                </a:solidFill>
                <a:latin typeface="Consolas" panose="020B0609020204030204" pitchFamily="49" charset="0"/>
              </a:rPr>
              <a:t>;</a:t>
            </a:r>
          </a:p>
          <a:p>
            <a:r>
              <a:rPr lang="en-GB" sz="1600" b="1" dirty="0">
                <a:solidFill>
                  <a:srgbClr val="7F0055"/>
                </a:solidFill>
                <a:latin typeface="Consolas" panose="020B0609020204030204" pitchFamily="49" charset="0"/>
              </a:rPr>
              <a:t>  public</a:t>
            </a:r>
            <a:r>
              <a:rPr lang="en-GB" sz="1600" b="1" dirty="0">
                <a:solidFill>
                  <a:srgbClr val="000000"/>
                </a:solidFill>
                <a:latin typeface="Consolas" panose="020B0609020204030204" pitchFamily="49" charset="0"/>
              </a:rPr>
              <a:t> </a:t>
            </a:r>
            <a:r>
              <a:rPr lang="en-GB" sz="1600" b="1" dirty="0" err="1">
                <a:solidFill>
                  <a:srgbClr val="000000"/>
                </a:solidFill>
                <a:latin typeface="Consolas" panose="020B0609020204030204" pitchFamily="49" charset="0"/>
              </a:rPr>
              <a:t>Color</a:t>
            </a:r>
            <a:r>
              <a:rPr lang="en-GB" sz="1600" b="1" dirty="0">
                <a:solidFill>
                  <a:srgbClr val="000000"/>
                </a:solidFill>
                <a:latin typeface="Consolas" panose="020B0609020204030204" pitchFamily="49" charset="0"/>
              </a:rPr>
              <a:t> </a:t>
            </a:r>
            <a:r>
              <a:rPr lang="en-GB" sz="1600" b="1" dirty="0">
                <a:solidFill>
                  <a:srgbClr val="0000C0"/>
                </a:solidFill>
                <a:latin typeface="Consolas" panose="020B0609020204030204" pitchFamily="49" charset="0"/>
              </a:rPr>
              <a:t>colour</a:t>
            </a:r>
            <a:r>
              <a:rPr lang="en-GB" sz="1600" b="1" dirty="0">
                <a:solidFill>
                  <a:srgbClr val="000000"/>
                </a:solidFill>
                <a:latin typeface="Consolas" panose="020B0609020204030204" pitchFamily="49" charset="0"/>
              </a:rPr>
              <a:t>;</a:t>
            </a:r>
          </a:p>
          <a:p>
            <a:endParaRPr lang="en-GB" sz="1600" dirty="0">
              <a:latin typeface="Consolas" panose="020B0609020204030204" pitchFamily="49" charset="0"/>
            </a:endParaRPr>
          </a:p>
          <a:p>
            <a:r>
              <a:rPr lang="en-GB" sz="1600" b="1" dirty="0">
                <a:solidFill>
                  <a:srgbClr val="7F0055"/>
                </a:solidFill>
                <a:latin typeface="Consolas" panose="020B0609020204030204" pitchFamily="49" charset="0"/>
              </a:rPr>
              <a:t>  public</a:t>
            </a:r>
            <a:r>
              <a:rPr lang="en-GB" sz="1600" b="1" dirty="0">
                <a:solidFill>
                  <a:srgbClr val="000000"/>
                </a:solidFill>
                <a:latin typeface="Consolas" panose="020B0609020204030204" pitchFamily="49" charset="0"/>
              </a:rPr>
              <a:t> virtual </a:t>
            </a:r>
            <a:r>
              <a:rPr lang="en-GB" sz="1600" b="1" dirty="0" err="1">
                <a:solidFill>
                  <a:srgbClr val="7F0055"/>
                </a:solidFill>
                <a:latin typeface="Consolas" panose="020B0609020204030204" pitchFamily="49" charset="0"/>
              </a:rPr>
              <a:t>int</a:t>
            </a:r>
            <a:r>
              <a:rPr lang="en-GB" sz="1600" b="1" dirty="0">
                <a:solidFill>
                  <a:srgbClr val="000000"/>
                </a:solidFill>
                <a:latin typeface="Consolas" panose="020B0609020204030204" pitchFamily="49" charset="0"/>
              </a:rPr>
              <a:t> </a:t>
            </a:r>
            <a:r>
              <a:rPr lang="en-GB" sz="1600" b="1" dirty="0" err="1">
                <a:solidFill>
                  <a:srgbClr val="000000"/>
                </a:solidFill>
                <a:latin typeface="Consolas" panose="020B0609020204030204" pitchFamily="49" charset="0"/>
              </a:rPr>
              <a:t>getArea</a:t>
            </a:r>
            <a:r>
              <a:rPr lang="en-GB" sz="1600" b="1" dirty="0">
                <a:solidFill>
                  <a:srgbClr val="000000"/>
                </a:solidFill>
                <a:latin typeface="Consolas" panose="020B0609020204030204" pitchFamily="49" charset="0"/>
              </a:rPr>
              <a:t>() {</a:t>
            </a:r>
          </a:p>
          <a:p>
            <a:r>
              <a:rPr lang="en-GB" sz="1600" b="1" dirty="0">
                <a:solidFill>
                  <a:srgbClr val="7F0055"/>
                </a:solidFill>
                <a:latin typeface="Consolas" panose="020B0609020204030204" pitchFamily="49" charset="0"/>
              </a:rPr>
              <a:t>	return</a:t>
            </a:r>
            <a:r>
              <a:rPr lang="en-GB" sz="1600" b="1" dirty="0">
                <a:solidFill>
                  <a:srgbClr val="000000"/>
                </a:solidFill>
                <a:latin typeface="Consolas" panose="020B0609020204030204" pitchFamily="49" charset="0"/>
              </a:rPr>
              <a:t> 0;</a:t>
            </a:r>
          </a:p>
          <a:p>
            <a:r>
              <a:rPr lang="en-GB" sz="1600" dirty="0">
                <a:solidFill>
                  <a:srgbClr val="000000"/>
                </a:solidFill>
                <a:latin typeface="Consolas" panose="020B0609020204030204" pitchFamily="49" charset="0"/>
              </a:rPr>
              <a:t>  }</a:t>
            </a:r>
          </a:p>
        </p:txBody>
      </p:sp>
      <p:sp>
        <p:nvSpPr>
          <p:cNvPr id="22" name="Rectangle 21"/>
          <p:cNvSpPr/>
          <p:nvPr/>
        </p:nvSpPr>
        <p:spPr>
          <a:xfrm>
            <a:off x="2379171" y="4865512"/>
            <a:ext cx="7439418" cy="338554"/>
          </a:xfrm>
          <a:prstGeom prst="rect">
            <a:avLst/>
          </a:prstGeom>
          <a:solidFill>
            <a:schemeClr val="bg1"/>
          </a:solidFill>
          <a:ln w="19050"/>
        </p:spPr>
        <p:style>
          <a:lnRef idx="2">
            <a:schemeClr val="accent1"/>
          </a:lnRef>
          <a:fillRef idx="1">
            <a:schemeClr val="lt1"/>
          </a:fillRef>
          <a:effectRef idx="0">
            <a:schemeClr val="accent1"/>
          </a:effectRef>
          <a:fontRef idx="minor">
            <a:schemeClr val="dk1"/>
          </a:fontRef>
        </p:style>
        <p:txBody>
          <a:bodyPr wrap="square">
            <a:spAutoFit/>
          </a:bodyPr>
          <a:lstStyle/>
          <a:p>
            <a:r>
              <a:rPr lang="en-GB" sz="1600" b="1" dirty="0"/>
              <a:t>C#: which of the </a:t>
            </a:r>
            <a:r>
              <a:rPr lang="en-GB" sz="1600" b="1" dirty="0" err="1"/>
              <a:t>getArea</a:t>
            </a:r>
            <a:r>
              <a:rPr lang="en-GB" sz="1600" b="1" dirty="0"/>
              <a:t>() methods are invoked</a:t>
            </a:r>
            <a:r>
              <a:rPr lang="en-GB" sz="1600" b="1" dirty="0" smtClean="0"/>
              <a:t>?  Shape </a:t>
            </a:r>
            <a:r>
              <a:rPr lang="en-GB" sz="1600" b="1" dirty="0"/>
              <a:t>or Rectangle?</a:t>
            </a:r>
          </a:p>
        </p:txBody>
      </p:sp>
      <p:sp>
        <p:nvSpPr>
          <p:cNvPr id="24" name="Rectangle 23"/>
          <p:cNvSpPr/>
          <p:nvPr/>
        </p:nvSpPr>
        <p:spPr>
          <a:xfrm>
            <a:off x="2920372" y="3452203"/>
            <a:ext cx="6357016" cy="1077218"/>
          </a:xfrm>
          <a:prstGeom prst="rect">
            <a:avLst/>
          </a:prstGeom>
          <a:solidFill>
            <a:schemeClr val="accent5">
              <a:lumMod val="20000"/>
              <a:lumOff val="80000"/>
            </a:schemeClr>
          </a:solidFill>
          <a:ln w="19050"/>
        </p:spPr>
        <p:style>
          <a:lnRef idx="2">
            <a:schemeClr val="accent1"/>
          </a:lnRef>
          <a:fillRef idx="1">
            <a:schemeClr val="lt1"/>
          </a:fillRef>
          <a:effectRef idx="0">
            <a:schemeClr val="accent1"/>
          </a:effectRef>
          <a:fontRef idx="minor">
            <a:schemeClr val="dk1"/>
          </a:fontRef>
        </p:style>
        <p:txBody>
          <a:bodyPr wrap="square">
            <a:spAutoFit/>
          </a:bodyPr>
          <a:lstStyle/>
          <a:p>
            <a:r>
              <a:rPr lang="en-GB" sz="1600" dirty="0" smtClean="0">
                <a:solidFill>
                  <a:srgbClr val="000000"/>
                </a:solidFill>
                <a:latin typeface="Consolas" panose="020B0609020204030204" pitchFamily="49" charset="0"/>
              </a:rPr>
              <a:t>Shape</a:t>
            </a:r>
            <a:r>
              <a:rPr lang="en-GB" sz="1600" dirty="0">
                <a:solidFill>
                  <a:srgbClr val="000000"/>
                </a:solidFill>
                <a:latin typeface="Consolas" panose="020B0609020204030204" pitchFamily="49" charset="0"/>
              </a:rPr>
              <a:t>[] </a:t>
            </a:r>
            <a:r>
              <a:rPr lang="en-GB" sz="1600" dirty="0">
                <a:solidFill>
                  <a:srgbClr val="6A3E3E"/>
                </a:solidFill>
                <a:latin typeface="Consolas" panose="020B0609020204030204" pitchFamily="49" charset="0"/>
              </a:rPr>
              <a:t>shapes</a:t>
            </a:r>
            <a:r>
              <a:rPr lang="en-GB" sz="1600" dirty="0">
                <a:solidFill>
                  <a:srgbClr val="000000"/>
                </a:solidFill>
                <a:latin typeface="Consolas" panose="020B0609020204030204" pitchFamily="49" charset="0"/>
              </a:rPr>
              <a:t> = </a:t>
            </a:r>
            <a:r>
              <a:rPr lang="en-GB" sz="1600" dirty="0" smtClean="0">
                <a:solidFill>
                  <a:srgbClr val="000000"/>
                </a:solidFill>
                <a:latin typeface="Consolas" panose="020B0609020204030204" pitchFamily="49" charset="0"/>
              </a:rPr>
              <a:t>{</a:t>
            </a:r>
            <a:r>
              <a:rPr lang="en-GB" sz="1600" dirty="0">
                <a:solidFill>
                  <a:srgbClr val="7F0055"/>
                </a:solidFill>
                <a:latin typeface="Consolas" panose="020B0609020204030204" pitchFamily="49" charset="0"/>
              </a:rPr>
              <a:t>new</a:t>
            </a:r>
            <a:r>
              <a:rPr lang="en-GB" sz="1600" dirty="0">
                <a:solidFill>
                  <a:srgbClr val="000000"/>
                </a:solidFill>
                <a:latin typeface="Consolas" panose="020B0609020204030204" pitchFamily="49" charset="0"/>
              </a:rPr>
              <a:t> Shape(</a:t>
            </a:r>
            <a:r>
              <a:rPr lang="en-GB" sz="1600" i="1" dirty="0">
                <a:solidFill>
                  <a:srgbClr val="000000"/>
                </a:solidFill>
                <a:latin typeface="Consolas" panose="020B0609020204030204" pitchFamily="49" charset="0"/>
              </a:rPr>
              <a:t>)</a:t>
            </a:r>
            <a:r>
              <a:rPr lang="en-GB" sz="1600" dirty="0" smtClean="0">
                <a:solidFill>
                  <a:srgbClr val="6A3E3E"/>
                </a:solidFill>
                <a:latin typeface="Consolas" panose="020B0609020204030204" pitchFamily="49" charset="0"/>
              </a:rPr>
              <a:t>, </a:t>
            </a:r>
            <a:r>
              <a:rPr lang="en-GB" sz="1600" dirty="0">
                <a:solidFill>
                  <a:srgbClr val="7F0055"/>
                </a:solidFill>
                <a:latin typeface="Consolas" panose="020B0609020204030204" pitchFamily="49" charset="0"/>
              </a:rPr>
              <a:t>new</a:t>
            </a:r>
            <a:r>
              <a:rPr lang="en-GB" sz="1600" dirty="0">
                <a:solidFill>
                  <a:srgbClr val="000000"/>
                </a:solidFill>
                <a:latin typeface="Consolas" panose="020B0609020204030204" pitchFamily="49" charset="0"/>
              </a:rPr>
              <a:t> Rectangle(</a:t>
            </a:r>
            <a:r>
              <a:rPr lang="en-GB" sz="1600" i="1" dirty="0">
                <a:solidFill>
                  <a:srgbClr val="000000"/>
                </a:solidFill>
                <a:latin typeface="Consolas" panose="020B0609020204030204" pitchFamily="49" charset="0"/>
              </a:rPr>
              <a:t>)</a:t>
            </a:r>
            <a:r>
              <a:rPr lang="en-GB" sz="1600" dirty="0" smtClean="0">
                <a:solidFill>
                  <a:srgbClr val="000000"/>
                </a:solidFill>
                <a:latin typeface="Consolas" panose="020B0609020204030204" pitchFamily="49" charset="0"/>
              </a:rPr>
              <a:t>);</a:t>
            </a:r>
            <a:r>
              <a:rPr lang="en-GB" sz="1600" dirty="0">
                <a:solidFill>
                  <a:srgbClr val="000000"/>
                </a:solidFill>
                <a:latin typeface="Consolas" panose="020B0609020204030204" pitchFamily="49" charset="0"/>
              </a:rPr>
              <a:t/>
            </a:r>
            <a:br>
              <a:rPr lang="en-GB" sz="1600" dirty="0">
                <a:solidFill>
                  <a:srgbClr val="000000"/>
                </a:solidFill>
                <a:latin typeface="Consolas" panose="020B0609020204030204" pitchFamily="49" charset="0"/>
              </a:rPr>
            </a:br>
            <a:endParaRPr lang="en-GB" sz="1600" dirty="0">
              <a:solidFill>
                <a:srgbClr val="3F7F5F"/>
              </a:solidFill>
              <a:latin typeface="Consolas" panose="020B0609020204030204" pitchFamily="49" charset="0"/>
            </a:endParaRPr>
          </a:p>
          <a:p>
            <a:r>
              <a:rPr lang="en-GB" sz="1600" b="1" dirty="0" err="1">
                <a:solidFill>
                  <a:srgbClr val="7F0055"/>
                </a:solidFill>
                <a:latin typeface="Consolas" panose="020B0609020204030204" pitchFamily="49" charset="0"/>
              </a:rPr>
              <a:t>foreach</a:t>
            </a:r>
            <a:r>
              <a:rPr lang="en-GB" sz="1600" b="1" dirty="0">
                <a:solidFill>
                  <a:srgbClr val="000000"/>
                </a:solidFill>
                <a:latin typeface="Consolas" panose="020B0609020204030204" pitchFamily="49" charset="0"/>
              </a:rPr>
              <a:t> (Shape </a:t>
            </a:r>
            <a:r>
              <a:rPr lang="en-GB" sz="1600" b="1" dirty="0">
                <a:solidFill>
                  <a:srgbClr val="6A3E3E"/>
                </a:solidFill>
                <a:latin typeface="Consolas" panose="020B0609020204030204" pitchFamily="49" charset="0"/>
              </a:rPr>
              <a:t>s</a:t>
            </a:r>
            <a:r>
              <a:rPr lang="en-GB" sz="1600" b="1" dirty="0">
                <a:solidFill>
                  <a:srgbClr val="000000"/>
                </a:solidFill>
                <a:latin typeface="Consolas" panose="020B0609020204030204" pitchFamily="49" charset="0"/>
              </a:rPr>
              <a:t> in </a:t>
            </a:r>
            <a:r>
              <a:rPr lang="en-GB" sz="1600" b="1" dirty="0">
                <a:solidFill>
                  <a:srgbClr val="6A3E3E"/>
                </a:solidFill>
                <a:latin typeface="Consolas" panose="020B0609020204030204" pitchFamily="49" charset="0"/>
              </a:rPr>
              <a:t>shapes</a:t>
            </a:r>
            <a:r>
              <a:rPr lang="en-GB" sz="1600" b="1" dirty="0">
                <a:solidFill>
                  <a:srgbClr val="000000"/>
                </a:solidFill>
                <a:latin typeface="Consolas" panose="020B0609020204030204" pitchFamily="49" charset="0"/>
              </a:rPr>
              <a:t>)</a:t>
            </a:r>
          </a:p>
          <a:p>
            <a:r>
              <a:rPr lang="en-GB" sz="1600" b="1" dirty="0">
                <a:solidFill>
                  <a:srgbClr val="000000"/>
                </a:solidFill>
                <a:latin typeface="Consolas" panose="020B0609020204030204" pitchFamily="49" charset="0"/>
              </a:rPr>
              <a:t>	print(</a:t>
            </a:r>
            <a:r>
              <a:rPr lang="en-GB" sz="1600" b="1" dirty="0" err="1">
                <a:solidFill>
                  <a:srgbClr val="6A3E3E"/>
                </a:solidFill>
                <a:latin typeface="Consolas" panose="020B0609020204030204" pitchFamily="49" charset="0"/>
              </a:rPr>
              <a:t>s</a:t>
            </a:r>
            <a:r>
              <a:rPr lang="en-GB" sz="1600" b="1" dirty="0" err="1">
                <a:solidFill>
                  <a:srgbClr val="000000"/>
                </a:solidFill>
                <a:latin typeface="Consolas" panose="020B0609020204030204" pitchFamily="49" charset="0"/>
              </a:rPr>
              <a:t>.getArea</a:t>
            </a:r>
            <a:r>
              <a:rPr lang="en-GB" sz="1600" b="1"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230427539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Basics of casting – </a:t>
            </a:r>
            <a:r>
              <a:rPr lang="en-GB" dirty="0" err="1" smtClean="0"/>
              <a:t>downcasting</a:t>
            </a:r>
            <a:endParaRPr lang="en-GB" dirty="0"/>
          </a:p>
        </p:txBody>
      </p:sp>
      <p:sp>
        <p:nvSpPr>
          <p:cNvPr id="3" name="Content Placeholder 2"/>
          <p:cNvSpPr>
            <a:spLocks noGrp="1"/>
          </p:cNvSpPr>
          <p:nvPr>
            <p:ph idx="1"/>
          </p:nvPr>
        </p:nvSpPr>
        <p:spPr>
          <a:xfrm>
            <a:off x="341272" y="1368256"/>
            <a:ext cx="10454883" cy="720317"/>
          </a:xfrm>
        </p:spPr>
        <p:txBody>
          <a:bodyPr vert="horz" lIns="0" tIns="0" rIns="0" bIns="0" rtlCol="0" anchor="t" anchorCtr="0">
            <a:noAutofit/>
          </a:bodyPr>
          <a:lstStyle/>
          <a:p>
            <a:pPr marL="342900" lvl="1" indent="-342900">
              <a:buSzPct val="115000"/>
              <a:buFont typeface="Arial" panose="020B0604020202020204" pitchFamily="34" charset="0"/>
              <a:buChar char="•"/>
            </a:pPr>
            <a:r>
              <a:rPr lang="en-GB" dirty="0" smtClean="0"/>
              <a:t>The </a:t>
            </a:r>
            <a:r>
              <a:rPr lang="en-GB" dirty="0"/>
              <a:t>data type of a reference that controls what is ‘visible</a:t>
            </a:r>
            <a:r>
              <a:rPr lang="en-GB" dirty="0" smtClean="0"/>
              <a:t>’ </a:t>
            </a:r>
            <a:endParaRPr lang="en-GB" dirty="0"/>
          </a:p>
        </p:txBody>
      </p:sp>
      <p:sp>
        <p:nvSpPr>
          <p:cNvPr id="10" name="Rectangle 9"/>
          <p:cNvSpPr>
            <a:spLocks noChangeArrowheads="1"/>
          </p:cNvSpPr>
          <p:nvPr/>
        </p:nvSpPr>
        <p:spPr bwMode="auto">
          <a:xfrm>
            <a:off x="3414771" y="5791826"/>
            <a:ext cx="4587613" cy="369332"/>
          </a:xfrm>
          <a:prstGeom prst="rect">
            <a:avLst/>
          </a:prstGeom>
          <a:solidFill>
            <a:schemeClr val="bg1"/>
          </a:solidFill>
          <a:ln w="19050">
            <a:solidFill>
              <a:srgbClr val="004050"/>
            </a:solidFill>
            <a:miter lim="800000"/>
            <a:headEnd/>
            <a:tailEnd/>
          </a:ln>
        </p:spPr>
        <p:txBody>
          <a:bodyPr wrap="square" anchor="ctr">
            <a:spAutoFit/>
          </a:bodyPr>
          <a:lstStyle/>
          <a:p>
            <a:pPr algn="ctr" eaLnBrk="0" hangingPunct="0">
              <a:spcBef>
                <a:spcPct val="50000"/>
              </a:spcBef>
            </a:pPr>
            <a:r>
              <a:rPr lang="en-GB" dirty="0"/>
              <a:t>Compiles but will it crash at runtime?</a:t>
            </a:r>
          </a:p>
        </p:txBody>
      </p:sp>
      <p:sp>
        <p:nvSpPr>
          <p:cNvPr id="12" name="Rectangle 11"/>
          <p:cNvSpPr/>
          <p:nvPr/>
        </p:nvSpPr>
        <p:spPr>
          <a:xfrm>
            <a:off x="1542926" y="1860544"/>
            <a:ext cx="3212764" cy="1569660"/>
          </a:xfrm>
          <a:prstGeom prst="rect">
            <a:avLst/>
          </a:prstGeom>
          <a:solidFill>
            <a:schemeClr val="bg1"/>
          </a:solidFill>
          <a:ln w="19050">
            <a:solidFill>
              <a:srgbClr val="004050"/>
            </a:solidFill>
          </a:ln>
        </p:spPr>
        <p:style>
          <a:lnRef idx="2">
            <a:schemeClr val="accent1"/>
          </a:lnRef>
          <a:fillRef idx="1">
            <a:schemeClr val="lt1"/>
          </a:fillRef>
          <a:effectRef idx="0">
            <a:schemeClr val="accent1"/>
          </a:effectRef>
          <a:fontRef idx="minor">
            <a:schemeClr val="dk1"/>
          </a:fontRef>
        </p:style>
        <p:txBody>
          <a:bodyPr wrap="square">
            <a:spAutoFit/>
          </a:bodyPr>
          <a:lstStyle/>
          <a:p>
            <a:r>
              <a:rPr lang="en-GB" sz="1600" b="1" dirty="0">
                <a:solidFill>
                  <a:srgbClr val="7F0055"/>
                </a:solidFill>
                <a:latin typeface="Consolas" panose="020B0609020204030204" pitchFamily="49" charset="0"/>
              </a:rPr>
              <a:t>class</a:t>
            </a:r>
            <a:r>
              <a:rPr lang="en-GB" sz="1600" b="1" dirty="0">
                <a:solidFill>
                  <a:srgbClr val="000000"/>
                </a:solidFill>
                <a:latin typeface="Consolas" panose="020B0609020204030204" pitchFamily="49" charset="0"/>
              </a:rPr>
              <a:t> Person {</a:t>
            </a:r>
          </a:p>
          <a:p>
            <a:r>
              <a:rPr lang="en-GB" sz="1600" b="1" dirty="0">
                <a:solidFill>
                  <a:srgbClr val="7F0055"/>
                </a:solidFill>
                <a:latin typeface="Consolas" panose="020B0609020204030204" pitchFamily="49" charset="0"/>
              </a:rPr>
              <a:t> private</a:t>
            </a:r>
            <a:r>
              <a:rPr lang="en-GB" sz="1600" b="1" dirty="0">
                <a:solidFill>
                  <a:srgbClr val="000000"/>
                </a:solidFill>
                <a:latin typeface="Consolas" panose="020B0609020204030204" pitchFamily="49" charset="0"/>
              </a:rPr>
              <a:t> String </a:t>
            </a:r>
            <a:r>
              <a:rPr lang="en-GB" sz="1600" b="1" dirty="0">
                <a:solidFill>
                  <a:srgbClr val="0000C0"/>
                </a:solidFill>
                <a:latin typeface="Consolas" panose="020B0609020204030204" pitchFamily="49" charset="0"/>
              </a:rPr>
              <a:t>name</a:t>
            </a:r>
            <a:r>
              <a:rPr lang="en-GB" sz="1600" b="1" dirty="0">
                <a:solidFill>
                  <a:srgbClr val="000000"/>
                </a:solidFill>
                <a:latin typeface="Consolas" panose="020B0609020204030204" pitchFamily="49" charset="0"/>
              </a:rPr>
              <a:t>;</a:t>
            </a:r>
          </a:p>
          <a:p>
            <a:r>
              <a:rPr lang="en-GB" sz="1600" b="1" dirty="0">
                <a:solidFill>
                  <a:srgbClr val="7F0055"/>
                </a:solidFill>
                <a:latin typeface="Consolas" panose="020B0609020204030204" pitchFamily="49" charset="0"/>
              </a:rPr>
              <a:t> public</a:t>
            </a:r>
            <a:r>
              <a:rPr lang="en-GB" sz="1600" b="1" dirty="0">
                <a:solidFill>
                  <a:srgbClr val="000000"/>
                </a:solidFill>
                <a:latin typeface="Consolas" panose="020B0609020204030204" pitchFamily="49" charset="0"/>
              </a:rPr>
              <a:t> String </a:t>
            </a:r>
            <a:r>
              <a:rPr lang="en-GB" sz="1600" b="1" dirty="0" err="1">
                <a:solidFill>
                  <a:srgbClr val="000000"/>
                </a:solidFill>
                <a:latin typeface="Consolas" panose="020B0609020204030204" pitchFamily="49" charset="0"/>
              </a:rPr>
              <a:t>getName</a:t>
            </a:r>
            <a:r>
              <a:rPr lang="en-GB" sz="1600" b="1" dirty="0">
                <a:solidFill>
                  <a:srgbClr val="000000"/>
                </a:solidFill>
                <a:latin typeface="Consolas" panose="020B0609020204030204" pitchFamily="49" charset="0"/>
              </a:rPr>
              <a:t>() {  </a:t>
            </a:r>
          </a:p>
          <a:p>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return</a:t>
            </a:r>
            <a:r>
              <a:rPr lang="en-GB" sz="1600" b="1" dirty="0">
                <a:solidFill>
                  <a:srgbClr val="000000"/>
                </a:solidFill>
                <a:latin typeface="Consolas" panose="020B0609020204030204" pitchFamily="49" charset="0"/>
              </a:rPr>
              <a:t> </a:t>
            </a:r>
            <a:r>
              <a:rPr lang="en-GB" sz="1600" b="1" dirty="0">
                <a:solidFill>
                  <a:srgbClr val="0000C0"/>
                </a:solidFill>
                <a:latin typeface="Consolas" panose="020B0609020204030204" pitchFamily="49" charset="0"/>
              </a:rPr>
              <a:t>name</a:t>
            </a:r>
            <a:r>
              <a:rPr lang="en-GB" sz="1600" b="1" dirty="0">
                <a:solidFill>
                  <a:srgbClr val="000000"/>
                </a:solidFill>
                <a:latin typeface="Consolas" panose="020B0609020204030204" pitchFamily="49" charset="0"/>
              </a:rPr>
              <a:t>; </a:t>
            </a:r>
          </a:p>
          <a:p>
            <a:r>
              <a:rPr lang="en-GB" sz="1600" b="1" dirty="0">
                <a:solidFill>
                  <a:srgbClr val="000000"/>
                </a:solidFill>
                <a:latin typeface="Consolas" panose="020B0609020204030204" pitchFamily="49" charset="0"/>
              </a:rPr>
              <a:t> }</a:t>
            </a:r>
          </a:p>
          <a:p>
            <a:r>
              <a:rPr lang="en-GB" sz="1600" dirty="0">
                <a:solidFill>
                  <a:srgbClr val="000000"/>
                </a:solidFill>
                <a:latin typeface="Consolas" panose="020B0609020204030204" pitchFamily="49" charset="0"/>
              </a:rPr>
              <a:t>}</a:t>
            </a:r>
          </a:p>
        </p:txBody>
      </p:sp>
      <p:sp>
        <p:nvSpPr>
          <p:cNvPr id="13" name="Rectangle 12"/>
          <p:cNvSpPr/>
          <p:nvPr/>
        </p:nvSpPr>
        <p:spPr>
          <a:xfrm>
            <a:off x="1546752" y="3544899"/>
            <a:ext cx="8304403" cy="2062103"/>
          </a:xfrm>
          <a:prstGeom prst="rect">
            <a:avLst/>
          </a:prstGeom>
          <a:solidFill>
            <a:schemeClr val="accent5">
              <a:lumMod val="20000"/>
              <a:lumOff val="80000"/>
            </a:schemeClr>
          </a:solidFill>
          <a:ln w="19050">
            <a:solidFill>
              <a:srgbClr val="004050"/>
            </a:solidFill>
          </a:ln>
        </p:spPr>
        <p:style>
          <a:lnRef idx="2">
            <a:schemeClr val="accent1"/>
          </a:lnRef>
          <a:fillRef idx="1">
            <a:schemeClr val="lt1"/>
          </a:fillRef>
          <a:effectRef idx="0">
            <a:schemeClr val="accent1"/>
          </a:effectRef>
          <a:fontRef idx="minor">
            <a:schemeClr val="dk1"/>
          </a:fontRef>
        </p:style>
        <p:txBody>
          <a:bodyPr wrap="square">
            <a:spAutoFit/>
          </a:bodyPr>
          <a:lstStyle/>
          <a:p>
            <a:r>
              <a:rPr lang="en-GB" sz="1600" b="1" dirty="0">
                <a:solidFill>
                  <a:srgbClr val="000000"/>
                </a:solidFill>
                <a:latin typeface="Consolas" panose="020B0609020204030204" pitchFamily="49" charset="0"/>
              </a:rPr>
              <a:t>Person[] </a:t>
            </a:r>
            <a:r>
              <a:rPr lang="en-GB" sz="1600" b="1" dirty="0">
                <a:solidFill>
                  <a:srgbClr val="6A3E3E"/>
                </a:solidFill>
                <a:latin typeface="Consolas" panose="020B0609020204030204" pitchFamily="49" charset="0"/>
              </a:rPr>
              <a:t>people</a:t>
            </a:r>
            <a:r>
              <a:rPr lang="en-GB" sz="1600" b="1" dirty="0">
                <a:solidFill>
                  <a:srgbClr val="000000"/>
                </a:solidFill>
                <a:latin typeface="Consolas" panose="020B0609020204030204" pitchFamily="49" charset="0"/>
              </a:rPr>
              <a:t> = {</a:t>
            </a:r>
            <a:r>
              <a:rPr lang="en-GB" sz="1600" b="1" dirty="0">
                <a:solidFill>
                  <a:srgbClr val="7F0055"/>
                </a:solidFill>
                <a:latin typeface="Consolas" panose="020B0609020204030204" pitchFamily="49" charset="0"/>
              </a:rPr>
              <a:t>new</a:t>
            </a:r>
            <a:r>
              <a:rPr lang="en-GB" sz="1600" b="1" dirty="0">
                <a:solidFill>
                  <a:srgbClr val="000000"/>
                </a:solidFill>
                <a:latin typeface="Consolas" panose="020B0609020204030204" pitchFamily="49" charset="0"/>
              </a:rPr>
              <a:t> Person(), </a:t>
            </a:r>
            <a:r>
              <a:rPr lang="en-GB" sz="1600" b="1" dirty="0">
                <a:solidFill>
                  <a:srgbClr val="7F0055"/>
                </a:solidFill>
                <a:latin typeface="Consolas" panose="020B0609020204030204" pitchFamily="49" charset="0"/>
              </a:rPr>
              <a:t>new</a:t>
            </a:r>
            <a:r>
              <a:rPr lang="en-GB" sz="1600" b="1" dirty="0">
                <a:solidFill>
                  <a:srgbClr val="000000"/>
                </a:solidFill>
                <a:latin typeface="Consolas" panose="020B0609020204030204" pitchFamily="49" charset="0"/>
              </a:rPr>
              <a:t> Student()};</a:t>
            </a:r>
          </a:p>
          <a:p>
            <a:r>
              <a:rPr lang="en-GB" sz="1600" b="1" dirty="0">
                <a:solidFill>
                  <a:srgbClr val="7F0055"/>
                </a:solidFill>
                <a:latin typeface="Consolas" panose="020B0609020204030204" pitchFamily="49" charset="0"/>
              </a:rPr>
              <a:t>for</a:t>
            </a:r>
            <a:r>
              <a:rPr lang="en-GB" sz="1600" b="1" dirty="0">
                <a:solidFill>
                  <a:srgbClr val="000000"/>
                </a:solidFill>
                <a:latin typeface="Consolas" panose="020B0609020204030204" pitchFamily="49" charset="0"/>
              </a:rPr>
              <a:t>(Person </a:t>
            </a:r>
            <a:r>
              <a:rPr lang="en-GB" sz="1600" b="1" dirty="0">
                <a:solidFill>
                  <a:srgbClr val="6A3E3E"/>
                </a:solidFill>
                <a:latin typeface="Consolas" panose="020B0609020204030204" pitchFamily="49" charset="0"/>
              </a:rPr>
              <a:t>p</a:t>
            </a:r>
            <a:r>
              <a:rPr lang="en-GB" sz="1600" b="1" dirty="0">
                <a:solidFill>
                  <a:srgbClr val="000000"/>
                </a:solidFill>
                <a:latin typeface="Consolas" panose="020B0609020204030204" pitchFamily="49" charset="0"/>
              </a:rPr>
              <a:t> : </a:t>
            </a:r>
            <a:r>
              <a:rPr lang="en-GB" sz="1600" b="1" dirty="0">
                <a:solidFill>
                  <a:srgbClr val="6A3E3E"/>
                </a:solidFill>
                <a:latin typeface="Consolas" panose="020B0609020204030204" pitchFamily="49" charset="0"/>
              </a:rPr>
              <a:t>people</a:t>
            </a:r>
            <a:r>
              <a:rPr lang="en-GB" sz="1600" b="1" dirty="0">
                <a:solidFill>
                  <a:srgbClr val="000000"/>
                </a:solidFill>
                <a:latin typeface="Consolas" panose="020B0609020204030204" pitchFamily="49" charset="0"/>
              </a:rPr>
              <a:t>) {   	</a:t>
            </a:r>
            <a:r>
              <a:rPr lang="en-GB" sz="1600" b="1" dirty="0">
                <a:solidFill>
                  <a:srgbClr val="3F7F5F"/>
                </a:solidFill>
                <a:latin typeface="Consolas" panose="020B0609020204030204" pitchFamily="49" charset="0"/>
              </a:rPr>
              <a:t>// C#: </a:t>
            </a:r>
            <a:r>
              <a:rPr lang="en-GB" sz="1600" b="1" dirty="0" err="1">
                <a:solidFill>
                  <a:srgbClr val="3F7F5F"/>
                </a:solidFill>
                <a:latin typeface="Consolas" panose="020B0609020204030204" pitchFamily="49" charset="0"/>
              </a:rPr>
              <a:t>foreach</a:t>
            </a:r>
            <a:r>
              <a:rPr lang="en-GB" sz="1600" b="1" dirty="0">
                <a:solidFill>
                  <a:srgbClr val="3F7F5F"/>
                </a:solidFill>
                <a:latin typeface="Consolas" panose="020B0609020204030204" pitchFamily="49" charset="0"/>
              </a:rPr>
              <a:t> (</a:t>
            </a:r>
            <a:r>
              <a:rPr lang="en-GB" sz="1600" b="1" dirty="0" err="1">
                <a:solidFill>
                  <a:srgbClr val="3F7F5F"/>
                </a:solidFill>
                <a:latin typeface="Consolas" panose="020B0609020204030204" pitchFamily="49" charset="0"/>
              </a:rPr>
              <a:t>var</a:t>
            </a:r>
            <a:r>
              <a:rPr lang="en-GB" sz="1600" b="1" dirty="0">
                <a:solidFill>
                  <a:srgbClr val="3F7F5F"/>
                </a:solidFill>
                <a:latin typeface="Consolas" panose="020B0609020204030204" pitchFamily="49" charset="0"/>
              </a:rPr>
              <a:t> p in people) </a:t>
            </a:r>
          </a:p>
          <a:p>
            <a:r>
              <a:rPr lang="en-GB" sz="1600" b="1" dirty="0">
                <a:solidFill>
                  <a:srgbClr val="000000"/>
                </a:solidFill>
                <a:latin typeface="Consolas" panose="020B0609020204030204" pitchFamily="49" charset="0"/>
              </a:rPr>
              <a:t>  print(</a:t>
            </a:r>
            <a:r>
              <a:rPr lang="en-GB" sz="1600" b="1" dirty="0" err="1">
                <a:solidFill>
                  <a:srgbClr val="6A3E3E"/>
                </a:solidFill>
                <a:latin typeface="Consolas" panose="020B0609020204030204" pitchFamily="49" charset="0"/>
              </a:rPr>
              <a:t>p</a:t>
            </a:r>
            <a:r>
              <a:rPr lang="en-GB" sz="1600" b="1" dirty="0" err="1">
                <a:solidFill>
                  <a:srgbClr val="000000"/>
                </a:solidFill>
                <a:latin typeface="Consolas" panose="020B0609020204030204" pitchFamily="49" charset="0"/>
              </a:rPr>
              <a:t>.getName</a:t>
            </a:r>
            <a:r>
              <a:rPr lang="en-GB" sz="1600" b="1" dirty="0">
                <a:solidFill>
                  <a:srgbClr val="000000"/>
                </a:solidFill>
                <a:latin typeface="Consolas" panose="020B0609020204030204" pitchFamily="49" charset="0"/>
              </a:rPr>
              <a:t>());		</a:t>
            </a:r>
            <a:r>
              <a:rPr lang="en-GB" sz="1600" b="1" dirty="0">
                <a:solidFill>
                  <a:srgbClr val="3F7F5F"/>
                </a:solidFill>
                <a:latin typeface="Consolas" panose="020B0609020204030204" pitchFamily="49" charset="0"/>
              </a:rPr>
              <a:t>// Every Person has a name</a:t>
            </a:r>
          </a:p>
          <a:p>
            <a:r>
              <a:rPr lang="en-GB" sz="1600" b="1" dirty="0">
                <a:solidFill>
                  <a:srgbClr val="000000"/>
                </a:solidFill>
                <a:latin typeface="Consolas" panose="020B0609020204030204" pitchFamily="49" charset="0"/>
              </a:rPr>
              <a:t>  print(</a:t>
            </a:r>
            <a:r>
              <a:rPr lang="en-GB" sz="1600" b="1" dirty="0" err="1">
                <a:solidFill>
                  <a:srgbClr val="6A3E3E"/>
                </a:solidFill>
                <a:latin typeface="Consolas" panose="020B0609020204030204" pitchFamily="49" charset="0"/>
              </a:rPr>
              <a:t>p</a:t>
            </a:r>
            <a:r>
              <a:rPr lang="en-GB" sz="1600" b="1" dirty="0" err="1">
                <a:solidFill>
                  <a:srgbClr val="000000"/>
                </a:solidFill>
                <a:latin typeface="Consolas" panose="020B0609020204030204" pitchFamily="49" charset="0"/>
              </a:rPr>
              <a:t>.getSubject</a:t>
            </a:r>
            <a:r>
              <a:rPr lang="en-GB" sz="1600" b="1" dirty="0">
                <a:solidFill>
                  <a:srgbClr val="000000"/>
                </a:solidFill>
                <a:latin typeface="Consolas" panose="020B0609020204030204" pitchFamily="49" charset="0"/>
              </a:rPr>
              <a:t>());		</a:t>
            </a:r>
            <a:r>
              <a:rPr lang="en-GB" sz="1600" b="1" dirty="0">
                <a:solidFill>
                  <a:srgbClr val="3F7F5F"/>
                </a:solidFill>
                <a:latin typeface="Consolas" panose="020B0609020204030204" pitchFamily="49" charset="0"/>
              </a:rPr>
              <a:t>// Person -no subject</a:t>
            </a:r>
          </a:p>
          <a:p>
            <a:endParaRPr lang="en-GB" sz="1600" b="1" dirty="0">
              <a:solidFill>
                <a:srgbClr val="000000"/>
              </a:solidFill>
              <a:latin typeface="Consolas" panose="020B0609020204030204" pitchFamily="49" charset="0"/>
            </a:endParaRPr>
          </a:p>
          <a:p>
            <a:r>
              <a:rPr lang="en-GB" sz="1600" b="1" dirty="0">
                <a:solidFill>
                  <a:srgbClr val="000000"/>
                </a:solidFill>
                <a:latin typeface="Consolas" panose="020B0609020204030204" pitchFamily="49" charset="0"/>
              </a:rPr>
              <a:t>  Student </a:t>
            </a:r>
            <a:r>
              <a:rPr lang="en-GB" sz="1600" b="1" dirty="0">
                <a:solidFill>
                  <a:srgbClr val="6A3E3E"/>
                </a:solidFill>
                <a:latin typeface="Consolas" panose="020B0609020204030204" pitchFamily="49" charset="0"/>
              </a:rPr>
              <a:t>s</a:t>
            </a:r>
            <a:r>
              <a:rPr lang="en-GB" sz="1600" b="1" dirty="0">
                <a:solidFill>
                  <a:srgbClr val="000000"/>
                </a:solidFill>
                <a:latin typeface="Consolas" panose="020B0609020204030204" pitchFamily="49" charset="0"/>
              </a:rPr>
              <a:t> = (Student)</a:t>
            </a:r>
            <a:r>
              <a:rPr lang="en-GB" sz="1600" b="1" dirty="0">
                <a:solidFill>
                  <a:srgbClr val="6A3E3E"/>
                </a:solidFill>
                <a:latin typeface="Consolas" panose="020B0609020204030204" pitchFamily="49" charset="0"/>
              </a:rPr>
              <a:t>p</a:t>
            </a:r>
            <a:r>
              <a:rPr lang="en-GB" sz="1600" b="1" dirty="0">
                <a:solidFill>
                  <a:srgbClr val="000000"/>
                </a:solidFill>
                <a:latin typeface="Consolas" panose="020B0609020204030204" pitchFamily="49" charset="0"/>
              </a:rPr>
              <a:t>;      	</a:t>
            </a:r>
            <a:r>
              <a:rPr lang="en-GB" sz="1600" b="1" dirty="0">
                <a:solidFill>
                  <a:srgbClr val="3F7F5F"/>
                </a:solidFill>
                <a:latin typeface="Consolas" panose="020B0609020204030204" pitchFamily="49" charset="0"/>
              </a:rPr>
              <a:t>// new reference has new type </a:t>
            </a:r>
          </a:p>
          <a:p>
            <a:r>
              <a:rPr lang="en-GB" sz="1600" b="1" dirty="0">
                <a:solidFill>
                  <a:srgbClr val="000000"/>
                </a:solidFill>
                <a:latin typeface="Consolas" panose="020B0609020204030204" pitchFamily="49" charset="0"/>
              </a:rPr>
              <a:t>  print(</a:t>
            </a:r>
            <a:r>
              <a:rPr lang="en-GB" sz="1600" b="1" dirty="0" err="1">
                <a:solidFill>
                  <a:srgbClr val="6A3E3E"/>
                </a:solidFill>
                <a:latin typeface="Consolas" panose="020B0609020204030204" pitchFamily="49" charset="0"/>
              </a:rPr>
              <a:t>s</a:t>
            </a:r>
            <a:r>
              <a:rPr lang="en-GB" sz="1600" b="1" dirty="0" err="1">
                <a:solidFill>
                  <a:srgbClr val="000000"/>
                </a:solidFill>
                <a:latin typeface="Consolas" panose="020B0609020204030204" pitchFamily="49" charset="0"/>
              </a:rPr>
              <a:t>.getSubject</a:t>
            </a:r>
            <a:r>
              <a:rPr lang="en-GB" sz="1600" b="1" dirty="0">
                <a:solidFill>
                  <a:srgbClr val="000000"/>
                </a:solidFill>
                <a:latin typeface="Consolas" panose="020B0609020204030204" pitchFamily="49" charset="0"/>
              </a:rPr>
              <a:t>());		</a:t>
            </a:r>
            <a:r>
              <a:rPr lang="en-GB" sz="1600" b="1" dirty="0">
                <a:solidFill>
                  <a:srgbClr val="3F7F5F"/>
                </a:solidFill>
                <a:latin typeface="Consolas" panose="020B0609020204030204" pitchFamily="49" charset="0"/>
              </a:rPr>
              <a:t>// Student has ‘Subject’</a:t>
            </a:r>
          </a:p>
          <a:p>
            <a:r>
              <a:rPr lang="en-GB" sz="1600" b="1" dirty="0">
                <a:solidFill>
                  <a:srgbClr val="3F7F5F"/>
                </a:solidFill>
                <a:latin typeface="Consolas" panose="020B0609020204030204" pitchFamily="49" charset="0"/>
              </a:rPr>
              <a:t>}</a:t>
            </a:r>
          </a:p>
        </p:txBody>
      </p:sp>
      <p:sp>
        <p:nvSpPr>
          <p:cNvPr id="14" name="Rectangle 13"/>
          <p:cNvSpPr/>
          <p:nvPr/>
        </p:nvSpPr>
        <p:spPr>
          <a:xfrm>
            <a:off x="5279155" y="1860544"/>
            <a:ext cx="4572000" cy="1569660"/>
          </a:xfrm>
          <a:prstGeom prst="rect">
            <a:avLst/>
          </a:prstGeom>
          <a:solidFill>
            <a:schemeClr val="bg1"/>
          </a:solidFill>
          <a:ln w="19050">
            <a:solidFill>
              <a:srgbClr val="004050"/>
            </a:solidFill>
          </a:ln>
        </p:spPr>
        <p:style>
          <a:lnRef idx="2">
            <a:schemeClr val="accent1"/>
          </a:lnRef>
          <a:fillRef idx="1">
            <a:schemeClr val="lt1"/>
          </a:fillRef>
          <a:effectRef idx="0">
            <a:schemeClr val="accent1"/>
          </a:effectRef>
          <a:fontRef idx="minor">
            <a:schemeClr val="dk1"/>
          </a:fontRef>
        </p:style>
        <p:txBody>
          <a:bodyPr>
            <a:spAutoFit/>
          </a:bodyPr>
          <a:lstStyle/>
          <a:p>
            <a:r>
              <a:rPr lang="en-GB" sz="1600" b="1" dirty="0">
                <a:solidFill>
                  <a:srgbClr val="7F0055"/>
                </a:solidFill>
                <a:latin typeface="Consolas" panose="020B0609020204030204" pitchFamily="49" charset="0"/>
              </a:rPr>
              <a:t>class</a:t>
            </a:r>
            <a:r>
              <a:rPr lang="en-GB" sz="1600" b="1" dirty="0">
                <a:solidFill>
                  <a:srgbClr val="000000"/>
                </a:solidFill>
                <a:latin typeface="Consolas" panose="020B0609020204030204" pitchFamily="49" charset="0"/>
              </a:rPr>
              <a:t> Student </a:t>
            </a:r>
            <a:r>
              <a:rPr lang="en-GB" sz="1600" b="1" dirty="0">
                <a:solidFill>
                  <a:srgbClr val="7F0055"/>
                </a:solidFill>
                <a:latin typeface="Consolas" panose="020B0609020204030204" pitchFamily="49" charset="0"/>
              </a:rPr>
              <a:t>extends</a:t>
            </a:r>
            <a:r>
              <a:rPr lang="en-GB" sz="1600" b="1" dirty="0">
                <a:solidFill>
                  <a:srgbClr val="000000"/>
                </a:solidFill>
                <a:latin typeface="Consolas" panose="020B0609020204030204" pitchFamily="49" charset="0"/>
              </a:rPr>
              <a:t> Person {</a:t>
            </a:r>
          </a:p>
          <a:p>
            <a:r>
              <a:rPr lang="en-GB" sz="1600" b="1" dirty="0">
                <a:solidFill>
                  <a:srgbClr val="7F0055"/>
                </a:solidFill>
                <a:latin typeface="Consolas" panose="020B0609020204030204" pitchFamily="49" charset="0"/>
              </a:rPr>
              <a:t> private</a:t>
            </a:r>
            <a:r>
              <a:rPr lang="en-GB" sz="1600" b="1" dirty="0">
                <a:solidFill>
                  <a:srgbClr val="000000"/>
                </a:solidFill>
                <a:latin typeface="Consolas" panose="020B0609020204030204" pitchFamily="49" charset="0"/>
              </a:rPr>
              <a:t> String </a:t>
            </a:r>
            <a:r>
              <a:rPr lang="en-GB" sz="1600" b="1" dirty="0">
                <a:solidFill>
                  <a:srgbClr val="0000C0"/>
                </a:solidFill>
                <a:latin typeface="Consolas" panose="020B0609020204030204" pitchFamily="49" charset="0"/>
              </a:rPr>
              <a:t>subject</a:t>
            </a:r>
            <a:r>
              <a:rPr lang="en-GB" sz="1600" b="1" dirty="0">
                <a:solidFill>
                  <a:srgbClr val="000000"/>
                </a:solidFill>
                <a:latin typeface="Consolas" panose="020B0609020204030204" pitchFamily="49" charset="0"/>
              </a:rPr>
              <a:t>;</a:t>
            </a:r>
          </a:p>
          <a:p>
            <a:r>
              <a:rPr lang="en-GB" sz="1600" b="1" dirty="0">
                <a:solidFill>
                  <a:srgbClr val="7F0055"/>
                </a:solidFill>
                <a:latin typeface="Consolas" panose="020B0609020204030204" pitchFamily="49" charset="0"/>
              </a:rPr>
              <a:t> public</a:t>
            </a:r>
            <a:r>
              <a:rPr lang="en-GB" sz="1600" b="1" dirty="0">
                <a:solidFill>
                  <a:srgbClr val="000000"/>
                </a:solidFill>
                <a:latin typeface="Consolas" panose="020B0609020204030204" pitchFamily="49" charset="0"/>
              </a:rPr>
              <a:t> String </a:t>
            </a:r>
            <a:r>
              <a:rPr lang="en-GB" sz="1600" b="1" dirty="0" err="1">
                <a:solidFill>
                  <a:srgbClr val="000000"/>
                </a:solidFill>
                <a:latin typeface="Consolas" panose="020B0609020204030204" pitchFamily="49" charset="0"/>
              </a:rPr>
              <a:t>getSubject</a:t>
            </a:r>
            <a:r>
              <a:rPr lang="en-GB" sz="1600" b="1" dirty="0">
                <a:solidFill>
                  <a:srgbClr val="000000"/>
                </a:solidFill>
                <a:latin typeface="Consolas" panose="020B0609020204030204" pitchFamily="49" charset="0"/>
              </a:rPr>
              <a:t>() { </a:t>
            </a:r>
          </a:p>
          <a:p>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return</a:t>
            </a:r>
            <a:r>
              <a:rPr lang="en-GB" sz="1600" b="1" dirty="0">
                <a:solidFill>
                  <a:srgbClr val="000000"/>
                </a:solidFill>
                <a:latin typeface="Consolas" panose="020B0609020204030204" pitchFamily="49" charset="0"/>
              </a:rPr>
              <a:t> </a:t>
            </a:r>
            <a:r>
              <a:rPr lang="en-GB" sz="1600" b="1" dirty="0">
                <a:solidFill>
                  <a:srgbClr val="0000C0"/>
                </a:solidFill>
                <a:latin typeface="Consolas" panose="020B0609020204030204" pitchFamily="49" charset="0"/>
              </a:rPr>
              <a:t>subject</a:t>
            </a:r>
            <a:r>
              <a:rPr lang="en-GB" sz="1600" b="1" dirty="0">
                <a:solidFill>
                  <a:srgbClr val="000000"/>
                </a:solidFill>
                <a:latin typeface="Consolas" panose="020B0609020204030204" pitchFamily="49" charset="0"/>
              </a:rPr>
              <a:t>; </a:t>
            </a:r>
          </a:p>
          <a:p>
            <a:r>
              <a:rPr lang="en-GB" sz="1600" dirty="0">
                <a:solidFill>
                  <a:srgbClr val="000000"/>
                </a:solidFill>
                <a:latin typeface="Consolas" panose="020B0609020204030204" pitchFamily="49" charset="0"/>
              </a:rPr>
              <a:t> }</a:t>
            </a:r>
          </a:p>
          <a:p>
            <a:r>
              <a:rPr lang="en-GB" sz="16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359794264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Java: Safe </a:t>
            </a:r>
            <a:r>
              <a:rPr lang="en-GB" dirty="0" err="1" smtClean="0"/>
              <a:t>downcasting</a:t>
            </a:r>
            <a:endParaRPr lang="en-GB" dirty="0"/>
          </a:p>
        </p:txBody>
      </p:sp>
      <p:sp>
        <p:nvSpPr>
          <p:cNvPr id="3" name="Content Placeholder 2"/>
          <p:cNvSpPr>
            <a:spLocks noGrp="1"/>
          </p:cNvSpPr>
          <p:nvPr>
            <p:ph idx="1"/>
          </p:nvPr>
        </p:nvSpPr>
        <p:spPr>
          <a:xfrm>
            <a:off x="341273" y="1368256"/>
            <a:ext cx="10112446" cy="812111"/>
          </a:xfrm>
        </p:spPr>
        <p:txBody>
          <a:bodyPr vert="horz" lIns="0" tIns="0" rIns="0" bIns="0" rtlCol="0" anchor="t" anchorCtr="0">
            <a:noAutofit/>
          </a:bodyPr>
          <a:lstStyle/>
          <a:p>
            <a:r>
              <a:rPr lang="en-GB" b="1" dirty="0"/>
              <a:t>A downcast could fail at runtime </a:t>
            </a:r>
            <a:r>
              <a:rPr lang="en-GB" b="1" dirty="0">
                <a:solidFill>
                  <a:srgbClr val="004050"/>
                </a:solidFill>
              </a:rPr>
              <a:t>with </a:t>
            </a:r>
            <a:r>
              <a:rPr lang="en-GB" b="1" dirty="0">
                <a:solidFill>
                  <a:srgbClr val="004050"/>
                </a:solidFill>
                <a:latin typeface="Lucida Console" panose="020B0609040504020204" pitchFamily="49" charset="0"/>
              </a:rPr>
              <a:t>‘</a:t>
            </a:r>
            <a:r>
              <a:rPr lang="en-GB" b="1" dirty="0" err="1">
                <a:solidFill>
                  <a:srgbClr val="004050"/>
                </a:solidFill>
                <a:latin typeface="Lucida Console" panose="020B0609040504020204" pitchFamily="49" charset="0"/>
              </a:rPr>
              <a:t>ClassCastException</a:t>
            </a:r>
            <a:r>
              <a:rPr lang="en-GB" b="1" dirty="0">
                <a:solidFill>
                  <a:srgbClr val="004050"/>
                </a:solidFill>
                <a:latin typeface="Lucida Console" panose="020B0609040504020204" pitchFamily="49" charset="0"/>
              </a:rPr>
              <a:t>’</a:t>
            </a:r>
          </a:p>
          <a:p>
            <a:pPr marL="342900" lvl="1" indent="-342900">
              <a:buSzPct val="115000"/>
              <a:buFont typeface="Arial" panose="020B0604020202020204" pitchFamily="34" charset="0"/>
              <a:buChar char="•"/>
            </a:pPr>
            <a:r>
              <a:rPr lang="en-GB" dirty="0"/>
              <a:t>Test whether cast is safe via the </a:t>
            </a:r>
            <a:r>
              <a:rPr lang="en-GB" b="1" dirty="0" err="1">
                <a:solidFill>
                  <a:srgbClr val="7E007C"/>
                </a:solidFill>
                <a:latin typeface="Lucida Console" panose="020B0609040504020204" pitchFamily="49" charset="0"/>
              </a:rPr>
              <a:t>instanceof</a:t>
            </a:r>
            <a:r>
              <a:rPr lang="en-GB" dirty="0"/>
              <a:t> keyword</a:t>
            </a:r>
            <a:r>
              <a:rPr lang="en-GB" b="1" dirty="0"/>
              <a:t/>
            </a:r>
            <a:br>
              <a:rPr lang="en-GB" b="1" dirty="0"/>
            </a:br>
            <a:endParaRPr lang="en-GB" b="1" dirty="0"/>
          </a:p>
        </p:txBody>
      </p:sp>
      <p:sp>
        <p:nvSpPr>
          <p:cNvPr id="7" name="Rectangle 6"/>
          <p:cNvSpPr/>
          <p:nvPr/>
        </p:nvSpPr>
        <p:spPr>
          <a:xfrm>
            <a:off x="1886454" y="2309588"/>
            <a:ext cx="8567264" cy="2862322"/>
          </a:xfrm>
          <a:prstGeom prst="rect">
            <a:avLst/>
          </a:prstGeom>
          <a:solidFill>
            <a:schemeClr val="accent5">
              <a:lumMod val="20000"/>
              <a:lumOff val="80000"/>
            </a:schemeClr>
          </a:solidFill>
          <a:ln w="19050">
            <a:solidFill>
              <a:srgbClr val="004050"/>
            </a:solidFill>
          </a:ln>
        </p:spPr>
        <p:txBody>
          <a:bodyPr wrap="square">
            <a:spAutoFit/>
          </a:bodyPr>
          <a:lstStyle/>
          <a:p>
            <a:r>
              <a:rPr lang="en-GB" b="1" dirty="0">
                <a:solidFill>
                  <a:srgbClr val="000000"/>
                </a:solidFill>
                <a:latin typeface="Consolas" panose="020B0609020204030204" pitchFamily="49" charset="0"/>
              </a:rPr>
              <a:t>Person[] </a:t>
            </a:r>
            <a:r>
              <a:rPr lang="en-GB" b="1" dirty="0">
                <a:solidFill>
                  <a:srgbClr val="6A3E3E"/>
                </a:solidFill>
                <a:latin typeface="Consolas" panose="020B0609020204030204" pitchFamily="49" charset="0"/>
              </a:rPr>
              <a:t>people</a:t>
            </a:r>
            <a:r>
              <a:rPr lang="en-GB" b="1" dirty="0">
                <a:solidFill>
                  <a:srgbClr val="000000"/>
                </a:solidFill>
                <a:latin typeface="Consolas" panose="020B0609020204030204" pitchFamily="49" charset="0"/>
              </a:rPr>
              <a:t> = { </a:t>
            </a:r>
            <a:r>
              <a:rPr lang="en-GB" b="1" dirty="0">
                <a:solidFill>
                  <a:srgbClr val="7F0055"/>
                </a:solidFill>
                <a:latin typeface="Consolas" panose="020B0609020204030204" pitchFamily="49" charset="0"/>
              </a:rPr>
              <a:t>new</a:t>
            </a:r>
            <a:r>
              <a:rPr lang="en-GB" b="1" dirty="0">
                <a:solidFill>
                  <a:srgbClr val="000000"/>
                </a:solidFill>
                <a:latin typeface="Consolas" panose="020B0609020204030204" pitchFamily="49" charset="0"/>
              </a:rPr>
              <a:t> Person(), </a:t>
            </a:r>
            <a:r>
              <a:rPr lang="en-GB" b="1" dirty="0">
                <a:solidFill>
                  <a:srgbClr val="7F0055"/>
                </a:solidFill>
                <a:latin typeface="Consolas" panose="020B0609020204030204" pitchFamily="49" charset="0"/>
              </a:rPr>
              <a:t>new</a:t>
            </a:r>
            <a:r>
              <a:rPr lang="en-GB" b="1" dirty="0">
                <a:solidFill>
                  <a:srgbClr val="000000"/>
                </a:solidFill>
                <a:latin typeface="Consolas" panose="020B0609020204030204" pitchFamily="49" charset="0"/>
              </a:rPr>
              <a:t> Student() };</a:t>
            </a:r>
          </a:p>
          <a:p>
            <a:endParaRPr lang="en-GB" b="1" dirty="0">
              <a:solidFill>
                <a:srgbClr val="000000"/>
              </a:solidFill>
              <a:latin typeface="Consolas" panose="020B0609020204030204" pitchFamily="49" charset="0"/>
            </a:endParaRPr>
          </a:p>
          <a:p>
            <a:r>
              <a:rPr lang="en-GB" b="1" dirty="0">
                <a:solidFill>
                  <a:srgbClr val="7F0055"/>
                </a:solidFill>
                <a:latin typeface="Consolas" panose="020B0609020204030204" pitchFamily="49" charset="0"/>
              </a:rPr>
              <a:t>for</a:t>
            </a:r>
            <a:r>
              <a:rPr lang="en-GB" b="1" dirty="0">
                <a:solidFill>
                  <a:srgbClr val="000000"/>
                </a:solidFill>
                <a:latin typeface="Consolas" panose="020B0609020204030204" pitchFamily="49" charset="0"/>
              </a:rPr>
              <a:t>(Person </a:t>
            </a:r>
            <a:r>
              <a:rPr lang="en-GB" b="1" dirty="0">
                <a:solidFill>
                  <a:srgbClr val="6A3E3E"/>
                </a:solidFill>
                <a:latin typeface="Consolas" panose="020B0609020204030204" pitchFamily="49" charset="0"/>
              </a:rPr>
              <a:t>p</a:t>
            </a:r>
            <a:r>
              <a:rPr lang="en-GB" b="1" dirty="0">
                <a:solidFill>
                  <a:srgbClr val="000000"/>
                </a:solidFill>
                <a:latin typeface="Consolas" panose="020B0609020204030204" pitchFamily="49" charset="0"/>
              </a:rPr>
              <a:t> : </a:t>
            </a:r>
            <a:r>
              <a:rPr lang="en-GB" b="1" dirty="0">
                <a:solidFill>
                  <a:srgbClr val="6A3E3E"/>
                </a:solidFill>
                <a:latin typeface="Consolas" panose="020B0609020204030204" pitchFamily="49" charset="0"/>
              </a:rPr>
              <a:t>people</a:t>
            </a:r>
            <a:r>
              <a:rPr lang="en-GB" b="1" dirty="0">
                <a:solidFill>
                  <a:srgbClr val="000000"/>
                </a:solidFill>
                <a:latin typeface="Consolas" panose="020B0609020204030204" pitchFamily="49" charset="0"/>
              </a:rPr>
              <a:t>) {   		</a:t>
            </a:r>
            <a:endParaRPr lang="en-GB" b="1" dirty="0">
              <a:solidFill>
                <a:srgbClr val="3F7F5F"/>
              </a:solidFill>
              <a:latin typeface="Consolas" panose="020B0609020204030204" pitchFamily="49" charset="0"/>
            </a:endParaRPr>
          </a:p>
          <a:p>
            <a:r>
              <a:rPr lang="en-GB" b="1" dirty="0">
                <a:solidFill>
                  <a:srgbClr val="000000"/>
                </a:solidFill>
                <a:latin typeface="Consolas" panose="020B0609020204030204" pitchFamily="49" charset="0"/>
              </a:rPr>
              <a:t>  </a:t>
            </a:r>
            <a:r>
              <a:rPr lang="en-GB" b="1" dirty="0" err="1">
                <a:solidFill>
                  <a:srgbClr val="000000"/>
                </a:solidFill>
                <a:latin typeface="Consolas" panose="020B0609020204030204" pitchFamily="49" charset="0"/>
              </a:rPr>
              <a:t>System.</a:t>
            </a:r>
            <a:r>
              <a:rPr lang="en-GB" b="1" dirty="0" err="1">
                <a:solidFill>
                  <a:srgbClr val="0000C0"/>
                </a:solidFill>
                <a:latin typeface="Consolas" panose="020B0609020204030204" pitchFamily="49" charset="0"/>
              </a:rPr>
              <a:t>out</a:t>
            </a:r>
            <a:r>
              <a:rPr lang="en-GB" b="1" dirty="0" err="1">
                <a:solidFill>
                  <a:srgbClr val="000000"/>
                </a:solidFill>
                <a:latin typeface="Consolas" panose="020B0609020204030204" pitchFamily="49" charset="0"/>
              </a:rPr>
              <a:t>.print</a:t>
            </a:r>
            <a:r>
              <a:rPr lang="en-GB" b="1" dirty="0">
                <a:solidFill>
                  <a:srgbClr val="000000"/>
                </a:solidFill>
                <a:latin typeface="Consolas" panose="020B0609020204030204" pitchFamily="49" charset="0"/>
              </a:rPr>
              <a:t>(</a:t>
            </a:r>
            <a:r>
              <a:rPr lang="en-GB" b="1" dirty="0" err="1">
                <a:solidFill>
                  <a:srgbClr val="6A3E3E"/>
                </a:solidFill>
                <a:latin typeface="Consolas" panose="020B0609020204030204" pitchFamily="49" charset="0"/>
              </a:rPr>
              <a:t>p</a:t>
            </a:r>
            <a:r>
              <a:rPr lang="en-GB" b="1" dirty="0" err="1">
                <a:solidFill>
                  <a:srgbClr val="000000"/>
                </a:solidFill>
                <a:latin typeface="Consolas" panose="020B0609020204030204" pitchFamily="49" charset="0"/>
              </a:rPr>
              <a:t>.getName</a:t>
            </a:r>
            <a:r>
              <a:rPr lang="en-GB" b="1" dirty="0">
                <a:solidFill>
                  <a:srgbClr val="000000"/>
                </a:solidFill>
                <a:latin typeface="Consolas" panose="020B0609020204030204" pitchFamily="49" charset="0"/>
              </a:rPr>
              <a:t>());	    </a:t>
            </a:r>
            <a:r>
              <a:rPr lang="en-GB" b="1" dirty="0">
                <a:solidFill>
                  <a:srgbClr val="3F7F5F"/>
                </a:solidFill>
                <a:latin typeface="Consolas" panose="020B0609020204030204" pitchFamily="49" charset="0"/>
              </a:rPr>
              <a:t>// Every Person has a name</a:t>
            </a:r>
          </a:p>
          <a:p>
            <a:endParaRPr lang="en-GB" b="1" dirty="0" smtClean="0">
              <a:solidFill>
                <a:srgbClr val="000000"/>
              </a:solidFill>
              <a:latin typeface="Consolas" panose="020B0609020204030204" pitchFamily="49" charset="0"/>
            </a:endParaRPr>
          </a:p>
          <a:p>
            <a:r>
              <a:rPr lang="en-GB" b="1" dirty="0" smtClean="0">
                <a:solidFill>
                  <a:srgbClr val="000000"/>
                </a:solidFill>
                <a:latin typeface="Consolas" panose="020B0609020204030204" pitchFamily="49" charset="0"/>
              </a:rPr>
              <a:t> </a:t>
            </a:r>
            <a:r>
              <a:rPr lang="en-GB" b="1" dirty="0">
                <a:solidFill>
                  <a:srgbClr val="7F0055"/>
                </a:solidFill>
                <a:latin typeface="Consolas" panose="020B0609020204030204" pitchFamily="49" charset="0"/>
              </a:rPr>
              <a:t>if</a:t>
            </a:r>
            <a:r>
              <a:rPr lang="en-GB" b="1" dirty="0">
                <a:solidFill>
                  <a:srgbClr val="000000"/>
                </a:solidFill>
                <a:latin typeface="Consolas" panose="020B0609020204030204" pitchFamily="49" charset="0"/>
              </a:rPr>
              <a:t> (</a:t>
            </a:r>
            <a:r>
              <a:rPr lang="en-GB" b="1" dirty="0">
                <a:solidFill>
                  <a:srgbClr val="6A3E3E"/>
                </a:solidFill>
                <a:latin typeface="Consolas" panose="020B0609020204030204" pitchFamily="49" charset="0"/>
              </a:rPr>
              <a:t>p</a:t>
            </a:r>
            <a:r>
              <a:rPr lang="en-GB" b="1" dirty="0">
                <a:solidFill>
                  <a:srgbClr val="000000"/>
                </a:solidFill>
                <a:latin typeface="Consolas" panose="020B0609020204030204" pitchFamily="49" charset="0"/>
              </a:rPr>
              <a:t> </a:t>
            </a:r>
            <a:r>
              <a:rPr lang="en-GB" b="1" dirty="0" err="1">
                <a:solidFill>
                  <a:srgbClr val="7F0055"/>
                </a:solidFill>
                <a:latin typeface="Consolas" panose="020B0609020204030204" pitchFamily="49" charset="0"/>
              </a:rPr>
              <a:t>instanceof</a:t>
            </a:r>
            <a:r>
              <a:rPr lang="en-GB" b="1" dirty="0">
                <a:solidFill>
                  <a:srgbClr val="000000"/>
                </a:solidFill>
                <a:latin typeface="Consolas" panose="020B0609020204030204" pitchFamily="49" charset="0"/>
              </a:rPr>
              <a:t> Student) {</a:t>
            </a:r>
          </a:p>
          <a:p>
            <a:r>
              <a:rPr lang="en-GB" b="1" dirty="0">
                <a:solidFill>
                  <a:srgbClr val="000000"/>
                </a:solidFill>
                <a:latin typeface="Consolas" panose="020B0609020204030204" pitchFamily="49" charset="0"/>
              </a:rPr>
              <a:t>    Student </a:t>
            </a:r>
            <a:r>
              <a:rPr lang="en-GB" b="1" dirty="0">
                <a:solidFill>
                  <a:srgbClr val="6A3E3E"/>
                </a:solidFill>
                <a:latin typeface="Consolas" panose="020B0609020204030204" pitchFamily="49" charset="0"/>
              </a:rPr>
              <a:t>s</a:t>
            </a:r>
            <a:r>
              <a:rPr lang="en-GB" b="1" dirty="0">
                <a:solidFill>
                  <a:srgbClr val="000000"/>
                </a:solidFill>
                <a:latin typeface="Consolas" panose="020B0609020204030204" pitchFamily="49" charset="0"/>
              </a:rPr>
              <a:t> = (Student) </a:t>
            </a:r>
            <a:r>
              <a:rPr lang="en-GB" b="1" dirty="0">
                <a:solidFill>
                  <a:srgbClr val="6A3E3E"/>
                </a:solidFill>
                <a:latin typeface="Consolas" panose="020B0609020204030204" pitchFamily="49" charset="0"/>
              </a:rPr>
              <a:t>p</a:t>
            </a:r>
            <a:r>
              <a:rPr lang="en-GB" b="1" dirty="0">
                <a:solidFill>
                  <a:srgbClr val="000000"/>
                </a:solidFill>
                <a:latin typeface="Consolas" panose="020B0609020204030204" pitchFamily="49" charset="0"/>
              </a:rPr>
              <a:t>; 	       	    </a:t>
            </a:r>
            <a:r>
              <a:rPr lang="en-GB" b="1" dirty="0">
                <a:solidFill>
                  <a:srgbClr val="3F7F5F"/>
                </a:solidFill>
                <a:latin typeface="Consolas" panose="020B0609020204030204" pitchFamily="49" charset="0"/>
              </a:rPr>
              <a:t>// cast to Student type</a:t>
            </a:r>
          </a:p>
          <a:p>
            <a:r>
              <a:rPr lang="en-GB" b="1" dirty="0">
                <a:solidFill>
                  <a:srgbClr val="000000"/>
                </a:solidFill>
                <a:latin typeface="Consolas" panose="020B0609020204030204" pitchFamily="49" charset="0"/>
              </a:rPr>
              <a:t>    </a:t>
            </a:r>
            <a:r>
              <a:rPr lang="en-GB" b="1" dirty="0" err="1">
                <a:solidFill>
                  <a:srgbClr val="000000"/>
                </a:solidFill>
                <a:latin typeface="Consolas" panose="020B0609020204030204" pitchFamily="49" charset="0"/>
              </a:rPr>
              <a:t>System.</a:t>
            </a:r>
            <a:r>
              <a:rPr lang="en-GB" b="1" dirty="0" err="1">
                <a:solidFill>
                  <a:srgbClr val="0000C0"/>
                </a:solidFill>
                <a:latin typeface="Consolas" panose="020B0609020204030204" pitchFamily="49" charset="0"/>
              </a:rPr>
              <a:t>out</a:t>
            </a:r>
            <a:r>
              <a:rPr lang="en-GB" b="1" dirty="0" err="1">
                <a:solidFill>
                  <a:srgbClr val="000000"/>
                </a:solidFill>
                <a:latin typeface="Consolas" panose="020B0609020204030204" pitchFamily="49" charset="0"/>
              </a:rPr>
              <a:t>.println</a:t>
            </a:r>
            <a:r>
              <a:rPr lang="en-GB" b="1" dirty="0">
                <a:solidFill>
                  <a:srgbClr val="000000"/>
                </a:solidFill>
                <a:latin typeface="Consolas" panose="020B0609020204030204" pitchFamily="49" charset="0"/>
              </a:rPr>
              <a:t>(</a:t>
            </a:r>
            <a:r>
              <a:rPr lang="en-GB" b="1" dirty="0" err="1">
                <a:solidFill>
                  <a:srgbClr val="6A3E3E"/>
                </a:solidFill>
                <a:latin typeface="Consolas" panose="020B0609020204030204" pitchFamily="49" charset="0"/>
              </a:rPr>
              <a:t>s</a:t>
            </a:r>
            <a:r>
              <a:rPr lang="en-GB" b="1" dirty="0" err="1">
                <a:solidFill>
                  <a:srgbClr val="000000"/>
                </a:solidFill>
                <a:latin typeface="Consolas" panose="020B0609020204030204" pitchFamily="49" charset="0"/>
              </a:rPr>
              <a:t>.getSubject</a:t>
            </a:r>
            <a:r>
              <a:rPr lang="en-GB" b="1" dirty="0">
                <a:solidFill>
                  <a:srgbClr val="000000"/>
                </a:solidFill>
                <a:latin typeface="Consolas" panose="020B0609020204030204" pitchFamily="49" charset="0"/>
              </a:rPr>
              <a:t>()); </a:t>
            </a:r>
            <a:r>
              <a:rPr lang="en-GB" b="1" dirty="0">
                <a:solidFill>
                  <a:srgbClr val="3F7F5F"/>
                </a:solidFill>
                <a:latin typeface="Consolas" panose="020B0609020204030204" pitchFamily="49" charset="0"/>
              </a:rPr>
              <a:t>// Student has Subject</a:t>
            </a:r>
          </a:p>
          <a:p>
            <a:r>
              <a:rPr lang="en-GB" b="1" dirty="0">
                <a:solidFill>
                  <a:srgbClr val="000000"/>
                </a:solidFill>
                <a:latin typeface="Consolas" panose="020B0609020204030204" pitchFamily="49" charset="0"/>
              </a:rPr>
              <a:t>}</a:t>
            </a:r>
          </a:p>
          <a:p>
            <a:endParaRPr lang="en-GB" b="1" dirty="0">
              <a:solidFill>
                <a:srgbClr val="000000"/>
              </a:solidFill>
              <a:latin typeface="Consolas" panose="020B0609020204030204" pitchFamily="49" charset="0"/>
            </a:endParaRPr>
          </a:p>
        </p:txBody>
      </p:sp>
      <p:sp>
        <p:nvSpPr>
          <p:cNvPr id="9" name="TextBox 8"/>
          <p:cNvSpPr txBox="1"/>
          <p:nvPr/>
        </p:nvSpPr>
        <p:spPr>
          <a:xfrm>
            <a:off x="1322212" y="4103132"/>
            <a:ext cx="505267" cy="523220"/>
          </a:xfrm>
          <a:prstGeom prst="rect">
            <a:avLst/>
          </a:prstGeom>
          <a:noFill/>
        </p:spPr>
        <p:txBody>
          <a:bodyPr wrap="none" rtlCol="0">
            <a:spAutoFit/>
          </a:bodyPr>
          <a:lstStyle/>
          <a:p>
            <a:r>
              <a:rPr lang="en-GB" sz="2800" dirty="0">
                <a:solidFill>
                  <a:srgbClr val="00B050"/>
                </a:solidFill>
                <a:latin typeface="Courier New" pitchFamily="49" charset="0"/>
                <a:cs typeface="Courier New" pitchFamily="49" charset="0"/>
                <a:sym typeface="Wingdings" panose="05000000000000000000" pitchFamily="2" charset="2"/>
              </a:rPr>
              <a:t></a:t>
            </a:r>
            <a:endParaRPr lang="en-GB" sz="2000" dirty="0">
              <a:solidFill>
                <a:srgbClr val="00B050"/>
              </a:solidFill>
              <a:latin typeface="Courier New" pitchFamily="49" charset="0"/>
              <a:cs typeface="Courier New" pitchFamily="49" charset="0"/>
            </a:endParaRPr>
          </a:p>
        </p:txBody>
      </p:sp>
    </p:spTree>
    <p:extLst>
      <p:ext uri="{BB962C8B-B14F-4D97-AF65-F5344CB8AC3E}">
        <p14:creationId xmlns:p14="http://schemas.microsoft.com/office/powerpoint/2010/main" val="188101053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 Safe </a:t>
            </a:r>
            <a:r>
              <a:rPr lang="en-GB" dirty="0" err="1" smtClean="0"/>
              <a:t>downcasting</a:t>
            </a:r>
            <a:r>
              <a:rPr lang="en-GB" dirty="0" smtClean="0"/>
              <a:t> via </a:t>
            </a:r>
            <a:r>
              <a:rPr lang="en-GB" b="1" dirty="0">
                <a:solidFill>
                  <a:srgbClr val="7E007C"/>
                </a:solidFill>
                <a:latin typeface="Lucida Console" panose="020B0609040504020204" pitchFamily="49" charset="0"/>
              </a:rPr>
              <a:t>is</a:t>
            </a:r>
            <a:r>
              <a:rPr lang="en-GB" dirty="0"/>
              <a:t> or </a:t>
            </a:r>
            <a:r>
              <a:rPr lang="en-GB" b="1" dirty="0">
                <a:solidFill>
                  <a:srgbClr val="7E007C"/>
                </a:solidFill>
                <a:latin typeface="Lucida Console" panose="020B0609040504020204" pitchFamily="49" charset="0"/>
              </a:rPr>
              <a:t>as </a:t>
            </a:r>
            <a:r>
              <a:rPr lang="en-GB" dirty="0"/>
              <a:t>keywords</a:t>
            </a:r>
          </a:p>
        </p:txBody>
      </p:sp>
      <p:sp>
        <p:nvSpPr>
          <p:cNvPr id="7" name="Rectangle 6"/>
          <p:cNvSpPr/>
          <p:nvPr/>
        </p:nvSpPr>
        <p:spPr>
          <a:xfrm>
            <a:off x="1934581" y="1373669"/>
            <a:ext cx="8567264" cy="1477328"/>
          </a:xfrm>
          <a:prstGeom prst="rect">
            <a:avLst/>
          </a:prstGeom>
          <a:solidFill>
            <a:schemeClr val="bg1"/>
          </a:solidFill>
          <a:ln w="19050">
            <a:solidFill>
              <a:srgbClr val="004050"/>
            </a:solidFill>
          </a:ln>
        </p:spPr>
        <p:txBody>
          <a:bodyPr wrap="square">
            <a:spAutoFit/>
          </a:bodyPr>
          <a:lstStyle/>
          <a:p>
            <a:r>
              <a:rPr lang="en-GB" b="1" dirty="0">
                <a:solidFill>
                  <a:srgbClr val="000000"/>
                </a:solidFill>
                <a:latin typeface="Consolas" panose="020B0609020204030204" pitchFamily="49" charset="0"/>
              </a:rPr>
              <a:t>Person[] </a:t>
            </a:r>
            <a:r>
              <a:rPr lang="en-GB" b="1" dirty="0">
                <a:solidFill>
                  <a:srgbClr val="6A3E3E"/>
                </a:solidFill>
                <a:latin typeface="Consolas" panose="020B0609020204030204" pitchFamily="49" charset="0"/>
              </a:rPr>
              <a:t>people</a:t>
            </a:r>
            <a:r>
              <a:rPr lang="en-GB" b="1" dirty="0">
                <a:solidFill>
                  <a:srgbClr val="000000"/>
                </a:solidFill>
                <a:latin typeface="Consolas" panose="020B0609020204030204" pitchFamily="49" charset="0"/>
              </a:rPr>
              <a:t> = { </a:t>
            </a:r>
            <a:r>
              <a:rPr lang="en-GB" b="1" dirty="0">
                <a:solidFill>
                  <a:srgbClr val="7F0055"/>
                </a:solidFill>
                <a:latin typeface="Consolas" panose="020B0609020204030204" pitchFamily="49" charset="0"/>
              </a:rPr>
              <a:t>new</a:t>
            </a:r>
            <a:r>
              <a:rPr lang="en-GB" b="1" dirty="0">
                <a:solidFill>
                  <a:srgbClr val="000000"/>
                </a:solidFill>
                <a:latin typeface="Consolas" panose="020B0609020204030204" pitchFamily="49" charset="0"/>
              </a:rPr>
              <a:t> Person(), </a:t>
            </a:r>
            <a:r>
              <a:rPr lang="en-GB" b="1" dirty="0">
                <a:solidFill>
                  <a:srgbClr val="7F0055"/>
                </a:solidFill>
                <a:latin typeface="Consolas" panose="020B0609020204030204" pitchFamily="49" charset="0"/>
              </a:rPr>
              <a:t>new</a:t>
            </a:r>
            <a:r>
              <a:rPr lang="en-GB" b="1" dirty="0">
                <a:solidFill>
                  <a:srgbClr val="000000"/>
                </a:solidFill>
                <a:latin typeface="Consolas" panose="020B0609020204030204" pitchFamily="49" charset="0"/>
              </a:rPr>
              <a:t> Student() };</a:t>
            </a:r>
          </a:p>
          <a:p>
            <a:endParaRPr lang="en-GB" b="1" dirty="0">
              <a:solidFill>
                <a:srgbClr val="000000"/>
              </a:solidFill>
              <a:latin typeface="Consolas" panose="020B0609020204030204" pitchFamily="49" charset="0"/>
            </a:endParaRPr>
          </a:p>
          <a:p>
            <a:r>
              <a:rPr lang="en-GB" b="1" dirty="0" err="1">
                <a:solidFill>
                  <a:srgbClr val="7F0055"/>
                </a:solidFill>
                <a:latin typeface="Consolas" panose="020B0609020204030204" pitchFamily="49" charset="0"/>
              </a:rPr>
              <a:t>foreach</a:t>
            </a:r>
            <a:r>
              <a:rPr lang="en-GB" b="1" dirty="0">
                <a:solidFill>
                  <a:srgbClr val="000000"/>
                </a:solidFill>
                <a:latin typeface="Consolas" panose="020B0609020204030204" pitchFamily="49" charset="0"/>
              </a:rPr>
              <a:t>(Person </a:t>
            </a:r>
            <a:r>
              <a:rPr lang="en-GB" b="1" dirty="0">
                <a:solidFill>
                  <a:srgbClr val="6A3E3E"/>
                </a:solidFill>
                <a:latin typeface="Consolas" panose="020B0609020204030204" pitchFamily="49" charset="0"/>
              </a:rPr>
              <a:t>p</a:t>
            </a:r>
            <a:r>
              <a:rPr lang="en-GB" b="1" dirty="0">
                <a:solidFill>
                  <a:srgbClr val="000000"/>
                </a:solidFill>
                <a:latin typeface="Consolas" panose="020B0609020204030204" pitchFamily="49" charset="0"/>
              </a:rPr>
              <a:t> in </a:t>
            </a:r>
            <a:r>
              <a:rPr lang="en-GB" b="1" dirty="0">
                <a:solidFill>
                  <a:srgbClr val="6A3E3E"/>
                </a:solidFill>
                <a:latin typeface="Consolas" panose="020B0609020204030204" pitchFamily="49" charset="0"/>
              </a:rPr>
              <a:t>people</a:t>
            </a:r>
            <a:r>
              <a:rPr lang="en-GB" b="1" dirty="0">
                <a:solidFill>
                  <a:srgbClr val="000000"/>
                </a:solidFill>
                <a:latin typeface="Consolas" panose="020B0609020204030204" pitchFamily="49" charset="0"/>
              </a:rPr>
              <a:t>) {   		</a:t>
            </a:r>
            <a:endParaRPr lang="en-GB" b="1" dirty="0">
              <a:solidFill>
                <a:srgbClr val="3F7F5F"/>
              </a:solidFill>
              <a:latin typeface="Consolas" panose="020B0609020204030204" pitchFamily="49" charset="0"/>
            </a:endParaRPr>
          </a:p>
          <a:p>
            <a:r>
              <a:rPr lang="en-GB" b="1" dirty="0">
                <a:solidFill>
                  <a:srgbClr val="000000"/>
                </a:solidFill>
                <a:latin typeface="Consolas" panose="020B0609020204030204" pitchFamily="49" charset="0"/>
              </a:rPr>
              <a:t>  </a:t>
            </a:r>
            <a:r>
              <a:rPr lang="en-GB" b="1" dirty="0" err="1">
                <a:solidFill>
                  <a:srgbClr val="000000"/>
                </a:solidFill>
                <a:latin typeface="Consolas" panose="020B0609020204030204" pitchFamily="49" charset="0"/>
              </a:rPr>
              <a:t>Console.WriteLine</a:t>
            </a:r>
            <a:r>
              <a:rPr lang="en-GB" b="1" dirty="0">
                <a:solidFill>
                  <a:srgbClr val="000000"/>
                </a:solidFill>
                <a:latin typeface="Consolas" panose="020B0609020204030204" pitchFamily="49" charset="0"/>
              </a:rPr>
              <a:t>(</a:t>
            </a:r>
            <a:r>
              <a:rPr lang="en-GB" b="1" dirty="0" err="1">
                <a:solidFill>
                  <a:srgbClr val="6A3E3E"/>
                </a:solidFill>
                <a:latin typeface="Consolas" panose="020B0609020204030204" pitchFamily="49" charset="0"/>
              </a:rPr>
              <a:t>p</a:t>
            </a:r>
            <a:r>
              <a:rPr lang="en-GB" b="1" dirty="0" err="1">
                <a:solidFill>
                  <a:srgbClr val="000000"/>
                </a:solidFill>
                <a:latin typeface="Consolas" panose="020B0609020204030204" pitchFamily="49" charset="0"/>
              </a:rPr>
              <a:t>.getName</a:t>
            </a:r>
            <a:r>
              <a:rPr lang="en-GB" b="1" dirty="0">
                <a:solidFill>
                  <a:srgbClr val="000000"/>
                </a:solidFill>
                <a:latin typeface="Consolas" panose="020B0609020204030204" pitchFamily="49" charset="0"/>
              </a:rPr>
              <a:t>());	   </a:t>
            </a:r>
            <a:r>
              <a:rPr lang="en-GB" b="1" dirty="0">
                <a:solidFill>
                  <a:srgbClr val="3F7F5F"/>
                </a:solidFill>
                <a:latin typeface="Consolas" panose="020B0609020204030204" pitchFamily="49" charset="0"/>
              </a:rPr>
              <a:t>// Every Person has a name</a:t>
            </a:r>
          </a:p>
          <a:p>
            <a:endParaRPr lang="en-GB" b="1" dirty="0">
              <a:solidFill>
                <a:srgbClr val="000000"/>
              </a:solidFill>
              <a:latin typeface="Consolas" panose="020B0609020204030204" pitchFamily="49" charset="0"/>
            </a:endParaRPr>
          </a:p>
        </p:txBody>
      </p:sp>
      <p:sp>
        <p:nvSpPr>
          <p:cNvPr id="4" name="Rectangle 3"/>
          <p:cNvSpPr/>
          <p:nvPr/>
        </p:nvSpPr>
        <p:spPr>
          <a:xfrm>
            <a:off x="1934483" y="2936061"/>
            <a:ext cx="8567264" cy="1200329"/>
          </a:xfrm>
          <a:prstGeom prst="rect">
            <a:avLst/>
          </a:prstGeom>
          <a:solidFill>
            <a:schemeClr val="accent5">
              <a:lumMod val="20000"/>
              <a:lumOff val="80000"/>
            </a:schemeClr>
          </a:solidFill>
          <a:ln w="19050">
            <a:solidFill>
              <a:srgbClr val="004050"/>
            </a:solidFill>
          </a:ln>
        </p:spPr>
        <p:txBody>
          <a:bodyPr wrap="square">
            <a:spAutoFit/>
          </a:bodyPr>
          <a:lstStyle/>
          <a:p>
            <a:r>
              <a:rPr lang="en-GB" b="1" dirty="0">
                <a:solidFill>
                  <a:srgbClr val="7F0055"/>
                </a:solidFill>
                <a:latin typeface="Consolas" panose="020B0609020204030204" pitchFamily="49" charset="0"/>
              </a:rPr>
              <a:t>  if</a:t>
            </a:r>
            <a:r>
              <a:rPr lang="en-GB" b="1" dirty="0">
                <a:solidFill>
                  <a:srgbClr val="000000"/>
                </a:solidFill>
                <a:latin typeface="Consolas" panose="020B0609020204030204" pitchFamily="49" charset="0"/>
              </a:rPr>
              <a:t> (</a:t>
            </a:r>
            <a:r>
              <a:rPr lang="en-GB" b="1" dirty="0">
                <a:solidFill>
                  <a:srgbClr val="6A3E3E"/>
                </a:solidFill>
                <a:latin typeface="Consolas" panose="020B0609020204030204" pitchFamily="49" charset="0"/>
              </a:rPr>
              <a:t>p</a:t>
            </a:r>
            <a:r>
              <a:rPr lang="en-GB" b="1" dirty="0">
                <a:solidFill>
                  <a:srgbClr val="000000"/>
                </a:solidFill>
                <a:latin typeface="Consolas" panose="020B0609020204030204" pitchFamily="49" charset="0"/>
              </a:rPr>
              <a:t> </a:t>
            </a:r>
            <a:r>
              <a:rPr lang="en-GB" b="1" dirty="0">
                <a:solidFill>
                  <a:srgbClr val="7F0055"/>
                </a:solidFill>
                <a:latin typeface="Consolas" panose="020B0609020204030204" pitchFamily="49" charset="0"/>
              </a:rPr>
              <a:t>is</a:t>
            </a:r>
            <a:r>
              <a:rPr lang="en-GB" b="1" dirty="0">
                <a:solidFill>
                  <a:srgbClr val="000000"/>
                </a:solidFill>
                <a:latin typeface="Consolas" panose="020B0609020204030204" pitchFamily="49" charset="0"/>
              </a:rPr>
              <a:t> Student) {</a:t>
            </a:r>
          </a:p>
          <a:p>
            <a:r>
              <a:rPr lang="en-GB" b="1" dirty="0">
                <a:solidFill>
                  <a:srgbClr val="000000"/>
                </a:solidFill>
                <a:latin typeface="Consolas" panose="020B0609020204030204" pitchFamily="49" charset="0"/>
              </a:rPr>
              <a:t>    Student </a:t>
            </a:r>
            <a:r>
              <a:rPr lang="en-GB" b="1" dirty="0">
                <a:solidFill>
                  <a:srgbClr val="6A3E3E"/>
                </a:solidFill>
                <a:latin typeface="Consolas" panose="020B0609020204030204" pitchFamily="49" charset="0"/>
              </a:rPr>
              <a:t>s</a:t>
            </a:r>
            <a:r>
              <a:rPr lang="en-GB" b="1" dirty="0">
                <a:solidFill>
                  <a:srgbClr val="000000"/>
                </a:solidFill>
                <a:latin typeface="Consolas" panose="020B0609020204030204" pitchFamily="49" charset="0"/>
              </a:rPr>
              <a:t> = (Student) </a:t>
            </a:r>
            <a:r>
              <a:rPr lang="en-GB" b="1" dirty="0">
                <a:solidFill>
                  <a:srgbClr val="6A3E3E"/>
                </a:solidFill>
                <a:latin typeface="Consolas" panose="020B0609020204030204" pitchFamily="49" charset="0"/>
              </a:rPr>
              <a:t>p</a:t>
            </a:r>
            <a:r>
              <a:rPr lang="en-GB" b="1" dirty="0">
                <a:solidFill>
                  <a:srgbClr val="000000"/>
                </a:solidFill>
                <a:latin typeface="Consolas" panose="020B0609020204030204" pitchFamily="49" charset="0"/>
              </a:rPr>
              <a:t>; 	       	    </a:t>
            </a:r>
            <a:r>
              <a:rPr lang="en-GB" b="1" dirty="0">
                <a:solidFill>
                  <a:srgbClr val="3F7F5F"/>
                </a:solidFill>
                <a:latin typeface="Consolas" panose="020B0609020204030204" pitchFamily="49" charset="0"/>
              </a:rPr>
              <a:t>// cast to Student type</a:t>
            </a:r>
          </a:p>
          <a:p>
            <a:r>
              <a:rPr lang="en-GB" b="1" dirty="0">
                <a:solidFill>
                  <a:srgbClr val="000000"/>
                </a:solidFill>
                <a:latin typeface="Consolas" panose="020B0609020204030204" pitchFamily="49" charset="0"/>
              </a:rPr>
              <a:t>    </a:t>
            </a:r>
            <a:r>
              <a:rPr lang="en-GB" b="1" dirty="0" err="1">
                <a:solidFill>
                  <a:srgbClr val="000000"/>
                </a:solidFill>
                <a:latin typeface="Consolas" panose="020B0609020204030204" pitchFamily="49" charset="0"/>
              </a:rPr>
              <a:t>Console.WriteLine</a:t>
            </a:r>
            <a:r>
              <a:rPr lang="en-GB" b="1" dirty="0">
                <a:solidFill>
                  <a:srgbClr val="000000"/>
                </a:solidFill>
                <a:latin typeface="Consolas" panose="020B0609020204030204" pitchFamily="49" charset="0"/>
              </a:rPr>
              <a:t>(</a:t>
            </a:r>
            <a:r>
              <a:rPr lang="en-GB" b="1" dirty="0" err="1">
                <a:solidFill>
                  <a:srgbClr val="6A3E3E"/>
                </a:solidFill>
                <a:latin typeface="Consolas" panose="020B0609020204030204" pitchFamily="49" charset="0"/>
              </a:rPr>
              <a:t>s</a:t>
            </a:r>
            <a:r>
              <a:rPr lang="en-GB" b="1" dirty="0" err="1">
                <a:solidFill>
                  <a:srgbClr val="000000"/>
                </a:solidFill>
                <a:latin typeface="Consolas" panose="020B0609020204030204" pitchFamily="49" charset="0"/>
              </a:rPr>
              <a:t>.getSubject</a:t>
            </a:r>
            <a:r>
              <a:rPr lang="en-GB" b="1" dirty="0">
                <a:solidFill>
                  <a:srgbClr val="000000"/>
                </a:solidFill>
                <a:latin typeface="Consolas" panose="020B0609020204030204" pitchFamily="49" charset="0"/>
              </a:rPr>
              <a:t>());  </a:t>
            </a:r>
            <a:r>
              <a:rPr lang="en-GB" b="1" dirty="0">
                <a:solidFill>
                  <a:srgbClr val="3F7F5F"/>
                </a:solidFill>
                <a:latin typeface="Consolas" panose="020B0609020204030204" pitchFamily="49" charset="0"/>
              </a:rPr>
              <a:t>// Student has Subject</a:t>
            </a:r>
          </a:p>
          <a:p>
            <a:r>
              <a:rPr lang="en-GB" b="1" dirty="0">
                <a:solidFill>
                  <a:srgbClr val="3F7F5F"/>
                </a:solidFill>
                <a:latin typeface="Consolas" panose="020B0609020204030204" pitchFamily="49" charset="0"/>
              </a:rPr>
              <a:t>  </a:t>
            </a:r>
            <a:r>
              <a:rPr lang="en-GB" b="1" dirty="0">
                <a:latin typeface="Consolas" panose="020B0609020204030204" pitchFamily="49" charset="0"/>
              </a:rPr>
              <a:t>}</a:t>
            </a:r>
          </a:p>
        </p:txBody>
      </p:sp>
      <p:sp>
        <p:nvSpPr>
          <p:cNvPr id="9" name="Rectangle 8"/>
          <p:cNvSpPr/>
          <p:nvPr/>
        </p:nvSpPr>
        <p:spPr>
          <a:xfrm>
            <a:off x="1934483" y="4136005"/>
            <a:ext cx="8567264" cy="1292662"/>
          </a:xfrm>
          <a:prstGeom prst="rect">
            <a:avLst/>
          </a:prstGeom>
          <a:solidFill>
            <a:schemeClr val="accent5">
              <a:lumMod val="20000"/>
              <a:lumOff val="80000"/>
            </a:schemeClr>
          </a:solidFill>
          <a:ln w="19050">
            <a:solidFill>
              <a:srgbClr val="004050"/>
            </a:solidFill>
          </a:ln>
        </p:spPr>
        <p:txBody>
          <a:bodyPr wrap="square">
            <a:spAutoFit/>
          </a:bodyPr>
          <a:lstStyle/>
          <a:p>
            <a:r>
              <a:rPr lang="en-GB" b="1" dirty="0" smtClean="0">
                <a:solidFill>
                  <a:srgbClr val="000000"/>
                </a:solidFill>
                <a:latin typeface="Consolas" panose="020B0609020204030204" pitchFamily="49" charset="0"/>
              </a:rPr>
              <a:t>  Student </a:t>
            </a:r>
            <a:r>
              <a:rPr lang="en-GB" b="1" dirty="0">
                <a:solidFill>
                  <a:srgbClr val="6A3E3E"/>
                </a:solidFill>
                <a:latin typeface="Consolas" panose="020B0609020204030204" pitchFamily="49" charset="0"/>
              </a:rPr>
              <a:t>s</a:t>
            </a:r>
            <a:r>
              <a:rPr lang="en-GB" b="1" dirty="0">
                <a:solidFill>
                  <a:srgbClr val="000000"/>
                </a:solidFill>
                <a:latin typeface="Consolas" panose="020B0609020204030204" pitchFamily="49" charset="0"/>
              </a:rPr>
              <a:t> = </a:t>
            </a:r>
            <a:r>
              <a:rPr lang="en-GB" b="1" dirty="0">
                <a:solidFill>
                  <a:srgbClr val="6A3E3E"/>
                </a:solidFill>
                <a:latin typeface="Consolas" panose="020B0609020204030204" pitchFamily="49" charset="0"/>
              </a:rPr>
              <a:t>p </a:t>
            </a:r>
            <a:r>
              <a:rPr lang="en-GB" sz="2000" b="1" dirty="0">
                <a:solidFill>
                  <a:srgbClr val="6A3E3E"/>
                </a:solidFill>
                <a:latin typeface="Consolas" panose="020B0609020204030204" pitchFamily="49" charset="0"/>
              </a:rPr>
              <a:t>as</a:t>
            </a:r>
            <a:r>
              <a:rPr lang="en-GB" sz="2400" b="1" dirty="0">
                <a:solidFill>
                  <a:srgbClr val="6A3E3E"/>
                </a:solidFill>
                <a:latin typeface="Consolas" panose="020B0609020204030204" pitchFamily="49" charset="0"/>
              </a:rPr>
              <a:t> </a:t>
            </a:r>
            <a:r>
              <a:rPr lang="en-GB" b="1" dirty="0">
                <a:solidFill>
                  <a:srgbClr val="6A3E3E"/>
                </a:solidFill>
                <a:latin typeface="Consolas" panose="020B0609020204030204" pitchFamily="49" charset="0"/>
              </a:rPr>
              <a:t>Student</a:t>
            </a:r>
            <a:r>
              <a:rPr lang="en-GB" b="1" dirty="0">
                <a:solidFill>
                  <a:srgbClr val="000000"/>
                </a:solidFill>
                <a:latin typeface="Consolas" panose="020B0609020204030204" pitchFamily="49" charset="0"/>
              </a:rPr>
              <a:t>; 	</a:t>
            </a:r>
            <a:r>
              <a:rPr lang="en-GB" b="1" dirty="0" smtClean="0">
                <a:solidFill>
                  <a:srgbClr val="000000"/>
                </a:solidFill>
                <a:latin typeface="Consolas" panose="020B0609020204030204" pitchFamily="49" charset="0"/>
              </a:rPr>
              <a:t>	</a:t>
            </a:r>
            <a:r>
              <a:rPr lang="en-GB" b="1" dirty="0" smtClean="0">
                <a:solidFill>
                  <a:srgbClr val="3F7F5F"/>
                </a:solidFill>
                <a:latin typeface="Consolas" panose="020B0609020204030204" pitchFamily="49" charset="0"/>
              </a:rPr>
              <a:t>// </a:t>
            </a:r>
            <a:r>
              <a:rPr lang="en-GB" b="1" dirty="0">
                <a:solidFill>
                  <a:srgbClr val="3F7F5F"/>
                </a:solidFill>
                <a:latin typeface="Consolas" panose="020B0609020204030204" pitchFamily="49" charset="0"/>
              </a:rPr>
              <a:t>cast using the </a:t>
            </a:r>
            <a:r>
              <a:rPr lang="en-GB" b="1" dirty="0">
                <a:solidFill>
                  <a:srgbClr val="6A3E3E"/>
                </a:solidFill>
                <a:latin typeface="Consolas" panose="020B0609020204030204" pitchFamily="49" charset="0"/>
              </a:rPr>
              <a:t>as</a:t>
            </a:r>
            <a:r>
              <a:rPr lang="en-GB" b="1" dirty="0" smtClean="0">
                <a:solidFill>
                  <a:srgbClr val="3F7F5F"/>
                </a:solidFill>
                <a:latin typeface="Consolas" panose="020B0609020204030204" pitchFamily="49" charset="0"/>
              </a:rPr>
              <a:t> </a:t>
            </a:r>
            <a:r>
              <a:rPr lang="en-GB" b="1" dirty="0">
                <a:solidFill>
                  <a:srgbClr val="3F7F5F"/>
                </a:solidFill>
                <a:latin typeface="Consolas" panose="020B0609020204030204" pitchFamily="49" charset="0"/>
              </a:rPr>
              <a:t>keyword</a:t>
            </a:r>
          </a:p>
          <a:p>
            <a:r>
              <a:rPr lang="en-GB" b="1" dirty="0" smtClean="0">
                <a:solidFill>
                  <a:srgbClr val="7F0055"/>
                </a:solidFill>
                <a:latin typeface="Consolas" panose="020B0609020204030204" pitchFamily="49" charset="0"/>
              </a:rPr>
              <a:t>  if</a:t>
            </a:r>
            <a:r>
              <a:rPr lang="en-GB" b="1" dirty="0" smtClean="0">
                <a:solidFill>
                  <a:srgbClr val="000000"/>
                </a:solidFill>
                <a:latin typeface="Consolas" panose="020B0609020204030204" pitchFamily="49" charset="0"/>
              </a:rPr>
              <a:t> (</a:t>
            </a:r>
            <a:r>
              <a:rPr lang="en-GB" b="1" dirty="0" smtClean="0">
                <a:solidFill>
                  <a:srgbClr val="6A3E3E"/>
                </a:solidFill>
                <a:latin typeface="Consolas" panose="020B0609020204030204" pitchFamily="49" charset="0"/>
              </a:rPr>
              <a:t>s</a:t>
            </a:r>
            <a:r>
              <a:rPr lang="en-GB" b="1" dirty="0" smtClean="0">
                <a:solidFill>
                  <a:srgbClr val="000000"/>
                </a:solidFill>
                <a:latin typeface="Consolas" panose="020B0609020204030204" pitchFamily="49" charset="0"/>
              </a:rPr>
              <a:t> != Null) {</a:t>
            </a:r>
          </a:p>
          <a:p>
            <a:r>
              <a:rPr lang="en-GB" b="1" dirty="0" smtClean="0">
                <a:solidFill>
                  <a:srgbClr val="000000"/>
                </a:solidFill>
                <a:latin typeface="Consolas" panose="020B0609020204030204" pitchFamily="49" charset="0"/>
              </a:rPr>
              <a:t>    </a:t>
            </a:r>
            <a:r>
              <a:rPr lang="en-GB" b="1" dirty="0" err="1">
                <a:solidFill>
                  <a:srgbClr val="000000"/>
                </a:solidFill>
                <a:latin typeface="Consolas" panose="020B0609020204030204" pitchFamily="49" charset="0"/>
              </a:rPr>
              <a:t>Console.WriteLine</a:t>
            </a:r>
            <a:r>
              <a:rPr lang="en-GB" b="1" dirty="0">
                <a:solidFill>
                  <a:srgbClr val="000000"/>
                </a:solidFill>
                <a:latin typeface="Consolas" panose="020B0609020204030204" pitchFamily="49" charset="0"/>
              </a:rPr>
              <a:t>(</a:t>
            </a:r>
            <a:r>
              <a:rPr lang="en-GB" b="1" dirty="0" err="1">
                <a:solidFill>
                  <a:srgbClr val="6A3E3E"/>
                </a:solidFill>
                <a:latin typeface="Consolas" panose="020B0609020204030204" pitchFamily="49" charset="0"/>
              </a:rPr>
              <a:t>s</a:t>
            </a:r>
            <a:r>
              <a:rPr lang="en-GB" b="1" dirty="0" err="1">
                <a:solidFill>
                  <a:srgbClr val="000000"/>
                </a:solidFill>
                <a:latin typeface="Consolas" panose="020B0609020204030204" pitchFamily="49" charset="0"/>
              </a:rPr>
              <a:t>.getSubject</a:t>
            </a:r>
            <a:r>
              <a:rPr lang="en-GB" b="1" dirty="0">
                <a:solidFill>
                  <a:srgbClr val="000000"/>
                </a:solidFill>
                <a:latin typeface="Consolas" panose="020B0609020204030204" pitchFamily="49" charset="0"/>
              </a:rPr>
              <a:t>());  </a:t>
            </a:r>
            <a:endParaRPr lang="en-GB" b="1" dirty="0">
              <a:solidFill>
                <a:srgbClr val="3F7F5F"/>
              </a:solidFill>
              <a:latin typeface="Consolas" panose="020B0609020204030204" pitchFamily="49" charset="0"/>
            </a:endParaRPr>
          </a:p>
          <a:p>
            <a:r>
              <a:rPr lang="en-GB" b="1" dirty="0">
                <a:solidFill>
                  <a:srgbClr val="3F7F5F"/>
                </a:solidFill>
                <a:latin typeface="Consolas" panose="020B0609020204030204" pitchFamily="49" charset="0"/>
              </a:rPr>
              <a:t>  </a:t>
            </a:r>
            <a:r>
              <a:rPr lang="en-GB" b="1" dirty="0">
                <a:latin typeface="Consolas" panose="020B0609020204030204" pitchFamily="49" charset="0"/>
              </a:rPr>
              <a:t>}</a:t>
            </a:r>
          </a:p>
        </p:txBody>
      </p:sp>
      <p:sp>
        <p:nvSpPr>
          <p:cNvPr id="10" name="Rounded Rectangular Callout 9"/>
          <p:cNvSpPr/>
          <p:nvPr/>
        </p:nvSpPr>
        <p:spPr>
          <a:xfrm>
            <a:off x="259882" y="3910197"/>
            <a:ext cx="1453414" cy="683394"/>
          </a:xfrm>
          <a:prstGeom prst="wedgeRoundRectCallout">
            <a:avLst>
              <a:gd name="adj1" fmla="val 65922"/>
              <a:gd name="adj2" fmla="val -16373"/>
              <a:gd name="adj3" fmla="val 16667"/>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solidFill>
                  <a:schemeClr val="tx1"/>
                </a:solidFill>
              </a:rPr>
              <a:t>Two methods</a:t>
            </a:r>
            <a:endParaRPr lang="en-GB" b="1" dirty="0">
              <a:solidFill>
                <a:schemeClr val="tx1"/>
              </a:solidFill>
            </a:endParaRPr>
          </a:p>
        </p:txBody>
      </p:sp>
    </p:spTree>
    <p:extLst>
      <p:ext uri="{BB962C8B-B14F-4D97-AF65-F5344CB8AC3E}">
        <p14:creationId xmlns:p14="http://schemas.microsoft.com/office/powerpoint/2010/main" val="127269252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GB" smtClean="0"/>
              <a:t>Invoking base class functionality</a:t>
            </a:r>
            <a:endParaRPr lang="en-GB" dirty="0" smtClean="0"/>
          </a:p>
        </p:txBody>
      </p:sp>
      <p:sp>
        <p:nvSpPr>
          <p:cNvPr id="23555" name="Rectangle 3"/>
          <p:cNvSpPr>
            <a:spLocks noGrp="1" noChangeArrowheads="1"/>
          </p:cNvSpPr>
          <p:nvPr>
            <p:ph idx="1"/>
          </p:nvPr>
        </p:nvSpPr>
        <p:spPr>
          <a:xfrm>
            <a:off x="341273" y="1368256"/>
            <a:ext cx="10929240" cy="441293"/>
          </a:xfrm>
        </p:spPr>
        <p:txBody>
          <a:bodyPr vert="horz" lIns="0" tIns="0" rIns="0" bIns="0" rtlCol="0" anchor="t" anchorCtr="0">
            <a:noAutofit/>
          </a:bodyPr>
          <a:lstStyle/>
          <a:p>
            <a:pPr marL="342900" indent="-342900">
              <a:buFont typeface="Arial" panose="020B0604020202020204" pitchFamily="34" charset="0"/>
              <a:buChar char="•"/>
            </a:pPr>
            <a:r>
              <a:rPr lang="en-GB" b="1" dirty="0"/>
              <a:t>A derived class can access base class </a:t>
            </a:r>
            <a:r>
              <a:rPr lang="en-GB" b="1" dirty="0" smtClean="0"/>
              <a:t>member</a:t>
            </a:r>
            <a:endParaRPr lang="en-GB" b="1" dirty="0"/>
          </a:p>
        </p:txBody>
      </p:sp>
      <p:sp>
        <p:nvSpPr>
          <p:cNvPr id="846852" name="Rectangle 4"/>
          <p:cNvSpPr>
            <a:spLocks noChangeArrowheads="1"/>
          </p:cNvSpPr>
          <p:nvPr/>
        </p:nvSpPr>
        <p:spPr bwMode="auto">
          <a:xfrm>
            <a:off x="3355555" y="1973923"/>
            <a:ext cx="8213797" cy="2582758"/>
          </a:xfrm>
          <a:prstGeom prst="rect">
            <a:avLst/>
          </a:prstGeom>
          <a:solidFill>
            <a:schemeClr val="accent5">
              <a:lumMod val="20000"/>
              <a:lumOff val="80000"/>
            </a:schemeClr>
          </a:solidFill>
          <a:ln w="19050">
            <a:solidFill>
              <a:schemeClr val="accent1">
                <a:shade val="50000"/>
              </a:schemeClr>
            </a:solidFill>
            <a:miter lim="800000"/>
            <a:headEnd/>
            <a:tailEnd/>
          </a:ln>
          <a:effectLst>
            <a:outerShdw dist="53882" dir="2700000" algn="ctr" rotWithShape="0">
              <a:schemeClr val="bg2"/>
            </a:outerShdw>
          </a:effectLst>
        </p:spPr>
        <p:txBody>
          <a:bodyPr wrap="square" lIns="90488" tIns="44450" rIns="0" bIns="44450">
            <a:spAutoFit/>
          </a:bodyPr>
          <a:lstStyle/>
          <a:p>
            <a:pPr defTabSz="739775" eaLnBrk="0" hangingPunct="0">
              <a:tabLst>
                <a:tab pos="347663" algn="l"/>
                <a:tab pos="685800" algn="l"/>
                <a:tab pos="1033463" algn="l"/>
                <a:tab pos="1371600" algn="l"/>
                <a:tab pos="1719263" algn="l"/>
                <a:tab pos="2057400" algn="l"/>
                <a:tab pos="2405063" algn="l"/>
                <a:tab pos="2743200" algn="l"/>
              </a:tabLst>
              <a:defRPr/>
            </a:pPr>
            <a:r>
              <a:rPr lang="en-GB" dirty="0">
                <a:solidFill>
                  <a:srgbClr val="0000FF"/>
                </a:solidFill>
                <a:latin typeface="Lucida Console" pitchFamily="49" charset="0"/>
              </a:rPr>
              <a:t>public class</a:t>
            </a:r>
            <a:r>
              <a:rPr lang="en-GB" dirty="0">
                <a:latin typeface="Lucida Console" pitchFamily="49" charset="0"/>
              </a:rPr>
              <a:t> </a:t>
            </a:r>
            <a:r>
              <a:rPr lang="en-GB" dirty="0">
                <a:solidFill>
                  <a:srgbClr val="000000"/>
                </a:solidFill>
                <a:latin typeface="Lucida Console" pitchFamily="49" charset="0"/>
              </a:rPr>
              <a:t>Student </a:t>
            </a:r>
            <a:r>
              <a:rPr lang="en-GB" dirty="0">
                <a:solidFill>
                  <a:srgbClr val="0000C8"/>
                </a:solidFill>
                <a:latin typeface="Lucida Console" pitchFamily="49" charset="0"/>
              </a:rPr>
              <a:t>extends</a:t>
            </a:r>
            <a:r>
              <a:rPr lang="en-GB" dirty="0">
                <a:solidFill>
                  <a:srgbClr val="000000"/>
                </a:solidFill>
                <a:latin typeface="Lucida Console" pitchFamily="49" charset="0"/>
              </a:rPr>
              <a:t> Person {</a:t>
            </a:r>
          </a:p>
          <a:p>
            <a:pPr defTabSz="739775" eaLnBrk="0" hangingPunct="0">
              <a:tabLst>
                <a:tab pos="347663" algn="l"/>
                <a:tab pos="685800" algn="l"/>
                <a:tab pos="1033463" algn="l"/>
                <a:tab pos="1371600" algn="l"/>
                <a:tab pos="1719263" algn="l"/>
                <a:tab pos="2057400" algn="l"/>
                <a:tab pos="2405063" algn="l"/>
                <a:tab pos="2743200" algn="l"/>
              </a:tabLst>
              <a:defRPr/>
            </a:pPr>
            <a:r>
              <a:rPr lang="en-GB" dirty="0">
                <a:solidFill>
                  <a:srgbClr val="0000FF"/>
                </a:solidFill>
                <a:latin typeface="Lucida Console" pitchFamily="49" charset="0"/>
              </a:rPr>
              <a:t>  private </a:t>
            </a:r>
            <a:r>
              <a:rPr lang="en-GB" dirty="0">
                <a:latin typeface="Lucida Console" pitchFamily="49" charset="0"/>
              </a:rPr>
              <a:t>String subject;</a:t>
            </a:r>
          </a:p>
          <a:p>
            <a:pPr defTabSz="739775" eaLnBrk="0" hangingPunct="0">
              <a:tabLst>
                <a:tab pos="347663" algn="l"/>
                <a:tab pos="685800" algn="l"/>
                <a:tab pos="1033463" algn="l"/>
                <a:tab pos="1371600" algn="l"/>
                <a:tab pos="1719263" algn="l"/>
                <a:tab pos="2057400" algn="l"/>
                <a:tab pos="2405063" algn="l"/>
                <a:tab pos="2743200" algn="l"/>
              </a:tabLst>
              <a:defRPr/>
            </a:pPr>
            <a:r>
              <a:rPr lang="en-GB" dirty="0">
                <a:solidFill>
                  <a:srgbClr val="0000FF"/>
                </a:solidFill>
                <a:latin typeface="Lucida Console" pitchFamily="49" charset="0"/>
              </a:rPr>
              <a:t>  public </a:t>
            </a:r>
            <a:r>
              <a:rPr lang="en-GB" dirty="0">
                <a:latin typeface="Lucida Console" pitchFamily="49" charset="0"/>
              </a:rPr>
              <a:t>String</a:t>
            </a:r>
            <a:r>
              <a:rPr lang="en-GB" dirty="0">
                <a:solidFill>
                  <a:srgbClr val="0000FF"/>
                </a:solidFill>
                <a:latin typeface="Lucida Console" pitchFamily="49" charset="0"/>
              </a:rPr>
              <a:t> </a:t>
            </a:r>
            <a:r>
              <a:rPr lang="en-GB" dirty="0" err="1">
                <a:solidFill>
                  <a:srgbClr val="000000"/>
                </a:solidFill>
                <a:latin typeface="Lucida Console" pitchFamily="49" charset="0"/>
              </a:rPr>
              <a:t>getDetails</a:t>
            </a:r>
            <a:r>
              <a:rPr lang="en-GB" dirty="0">
                <a:solidFill>
                  <a:srgbClr val="000000"/>
                </a:solidFill>
                <a:latin typeface="Lucida Console" pitchFamily="49" charset="0"/>
              </a:rPr>
              <a:t>()</a:t>
            </a:r>
            <a:r>
              <a:rPr lang="en-GB" dirty="0">
                <a:solidFill>
                  <a:srgbClr val="0000FF"/>
                </a:solidFill>
                <a:latin typeface="Lucida Console" pitchFamily="49" charset="0"/>
              </a:rPr>
              <a:t> </a:t>
            </a:r>
            <a:r>
              <a:rPr lang="en-GB" dirty="0">
                <a:solidFill>
                  <a:srgbClr val="000000"/>
                </a:solidFill>
                <a:latin typeface="Lucida Console" pitchFamily="49" charset="0"/>
              </a:rPr>
              <a:t>{</a:t>
            </a:r>
          </a:p>
          <a:p>
            <a:pPr defTabSz="739775" eaLnBrk="0" hangingPunct="0">
              <a:tabLst>
                <a:tab pos="347663" algn="l"/>
                <a:tab pos="685800" algn="l"/>
                <a:tab pos="1033463" algn="l"/>
                <a:tab pos="1371600" algn="l"/>
                <a:tab pos="1719263" algn="l"/>
                <a:tab pos="2057400" algn="l"/>
                <a:tab pos="2405063" algn="l"/>
                <a:tab pos="2743200" algn="l"/>
              </a:tabLst>
              <a:defRPr/>
            </a:pPr>
            <a:endParaRPr lang="en-GB" dirty="0">
              <a:solidFill>
                <a:srgbClr val="000000"/>
              </a:solidFill>
              <a:latin typeface="Lucida Console" pitchFamily="49" charset="0"/>
            </a:endParaRPr>
          </a:p>
          <a:p>
            <a:pPr defTabSz="739775" eaLnBrk="0" hangingPunct="0">
              <a:tabLst>
                <a:tab pos="347663" algn="l"/>
                <a:tab pos="685800" algn="l"/>
                <a:tab pos="1033463" algn="l"/>
                <a:tab pos="1371600" algn="l"/>
                <a:tab pos="1719263" algn="l"/>
                <a:tab pos="2057400" algn="l"/>
                <a:tab pos="2405063" algn="l"/>
                <a:tab pos="2743200" algn="l"/>
              </a:tabLst>
              <a:defRPr/>
            </a:pPr>
            <a:r>
              <a:rPr lang="en-GB" dirty="0">
                <a:solidFill>
                  <a:srgbClr val="FF3300"/>
                </a:solidFill>
                <a:latin typeface="Lucida Console" pitchFamily="49" charset="0"/>
              </a:rPr>
              <a:t>    </a:t>
            </a:r>
            <a:r>
              <a:rPr lang="en-GB" dirty="0">
                <a:latin typeface="Lucida Console" pitchFamily="49" charset="0"/>
              </a:rPr>
              <a:t>String data </a:t>
            </a:r>
            <a:r>
              <a:rPr lang="en-GB" dirty="0">
                <a:solidFill>
                  <a:srgbClr val="FF3300"/>
                </a:solidFill>
                <a:latin typeface="Lucida Console" pitchFamily="49" charset="0"/>
              </a:rPr>
              <a:t>= </a:t>
            </a:r>
            <a:r>
              <a:rPr lang="en-GB" dirty="0" err="1">
                <a:solidFill>
                  <a:srgbClr val="FF3300"/>
                </a:solidFill>
                <a:latin typeface="Lucida Console" pitchFamily="49" charset="0"/>
              </a:rPr>
              <a:t>super</a:t>
            </a:r>
            <a:r>
              <a:rPr lang="en-GB" b="1" dirty="0" err="1">
                <a:solidFill>
                  <a:srgbClr val="FF3300"/>
                </a:solidFill>
                <a:latin typeface="Lucida Console" pitchFamily="49" charset="0"/>
              </a:rPr>
              <a:t>.</a:t>
            </a:r>
            <a:r>
              <a:rPr lang="en-GB" dirty="0" err="1">
                <a:solidFill>
                  <a:srgbClr val="000000"/>
                </a:solidFill>
                <a:latin typeface="Lucida Console" pitchFamily="49" charset="0"/>
              </a:rPr>
              <a:t>getDetails</a:t>
            </a:r>
            <a:r>
              <a:rPr lang="en-GB" dirty="0">
                <a:solidFill>
                  <a:srgbClr val="000000"/>
                </a:solidFill>
                <a:latin typeface="Lucida Console" pitchFamily="49" charset="0"/>
              </a:rPr>
              <a:t>(); </a:t>
            </a:r>
            <a:r>
              <a:rPr lang="en-GB" dirty="0">
                <a:solidFill>
                  <a:srgbClr val="008000"/>
                </a:solidFill>
                <a:latin typeface="Lucida Console" pitchFamily="49" charset="0"/>
              </a:rPr>
              <a:t>// call base class</a:t>
            </a:r>
          </a:p>
          <a:p>
            <a:pPr defTabSz="739775" eaLnBrk="0" hangingPunct="0">
              <a:tabLst>
                <a:tab pos="347663" algn="l"/>
                <a:tab pos="685800" algn="l"/>
                <a:tab pos="1033463" algn="l"/>
                <a:tab pos="1371600" algn="l"/>
                <a:tab pos="1719263" algn="l"/>
                <a:tab pos="2057400" algn="l"/>
                <a:tab pos="2405063" algn="l"/>
                <a:tab pos="2743200" algn="l"/>
              </a:tabLst>
              <a:defRPr/>
            </a:pPr>
            <a:r>
              <a:rPr lang="en-GB" dirty="0">
                <a:solidFill>
                  <a:srgbClr val="000000"/>
                </a:solidFill>
                <a:latin typeface="Lucida Console" pitchFamily="49" charset="0"/>
              </a:rPr>
              <a:t>    </a:t>
            </a:r>
            <a:r>
              <a:rPr lang="en-GB" dirty="0">
                <a:solidFill>
                  <a:schemeClr val="accent6">
                    <a:lumMod val="50000"/>
                  </a:schemeClr>
                </a:solidFill>
                <a:latin typeface="Lucida Console" pitchFamily="49" charset="0"/>
              </a:rPr>
              <a:t>//…… code</a:t>
            </a:r>
          </a:p>
          <a:p>
            <a:pPr defTabSz="739775" eaLnBrk="0" hangingPunct="0">
              <a:tabLst>
                <a:tab pos="347663" algn="l"/>
                <a:tab pos="685800" algn="l"/>
                <a:tab pos="1033463" algn="l"/>
                <a:tab pos="1371600" algn="l"/>
                <a:tab pos="1719263" algn="l"/>
                <a:tab pos="2057400" algn="l"/>
                <a:tab pos="2405063" algn="l"/>
                <a:tab pos="2743200" algn="l"/>
              </a:tabLst>
              <a:defRPr/>
            </a:pPr>
            <a:r>
              <a:rPr lang="en-GB" dirty="0">
                <a:solidFill>
                  <a:srgbClr val="000000"/>
                </a:solidFill>
                <a:latin typeface="Lucida Console" pitchFamily="49" charset="0"/>
              </a:rPr>
              <a:t>    </a:t>
            </a:r>
            <a:r>
              <a:rPr lang="en-GB" dirty="0">
                <a:solidFill>
                  <a:srgbClr val="0000C8"/>
                </a:solidFill>
                <a:latin typeface="Lucida Console" pitchFamily="49" charset="0"/>
              </a:rPr>
              <a:t>return</a:t>
            </a:r>
            <a:r>
              <a:rPr lang="en-GB" dirty="0">
                <a:solidFill>
                  <a:srgbClr val="000000"/>
                </a:solidFill>
                <a:latin typeface="Lucida Console" pitchFamily="49" charset="0"/>
              </a:rPr>
              <a:t> data + “\t” + subject;</a:t>
            </a:r>
          </a:p>
          <a:p>
            <a:pPr defTabSz="739775" eaLnBrk="0" hangingPunct="0">
              <a:tabLst>
                <a:tab pos="347663" algn="l"/>
                <a:tab pos="685800" algn="l"/>
                <a:tab pos="1033463" algn="l"/>
                <a:tab pos="1371600" algn="l"/>
                <a:tab pos="1719263" algn="l"/>
                <a:tab pos="2057400" algn="l"/>
                <a:tab pos="2405063" algn="l"/>
                <a:tab pos="2743200" algn="l"/>
              </a:tabLst>
              <a:defRPr/>
            </a:pPr>
            <a:r>
              <a:rPr lang="en-GB" dirty="0">
                <a:solidFill>
                  <a:srgbClr val="000000"/>
                </a:solidFill>
                <a:latin typeface="Lucida Console" pitchFamily="49" charset="0"/>
              </a:rPr>
              <a:t>  }</a:t>
            </a:r>
          </a:p>
          <a:p>
            <a:pPr defTabSz="739775" eaLnBrk="0" hangingPunct="0">
              <a:tabLst>
                <a:tab pos="347663" algn="l"/>
                <a:tab pos="685800" algn="l"/>
                <a:tab pos="1033463" algn="l"/>
                <a:tab pos="1371600" algn="l"/>
                <a:tab pos="1719263" algn="l"/>
                <a:tab pos="2057400" algn="l"/>
                <a:tab pos="2405063" algn="l"/>
                <a:tab pos="2743200" algn="l"/>
              </a:tabLst>
              <a:defRPr/>
            </a:pPr>
            <a:r>
              <a:rPr lang="en-GB" dirty="0">
                <a:solidFill>
                  <a:srgbClr val="000000"/>
                </a:solidFill>
                <a:latin typeface="Lucida Console" pitchFamily="49" charset="0"/>
              </a:rPr>
              <a:t>}</a:t>
            </a:r>
            <a:endParaRPr lang="en-GB" dirty="0">
              <a:solidFill>
                <a:srgbClr val="000046"/>
              </a:solidFill>
              <a:latin typeface="Lucida Console" pitchFamily="49" charset="0"/>
            </a:endParaRPr>
          </a:p>
        </p:txBody>
      </p:sp>
      <p:sp>
        <p:nvSpPr>
          <p:cNvPr id="2" name="TextBox 1"/>
          <p:cNvSpPr txBox="1"/>
          <p:nvPr/>
        </p:nvSpPr>
        <p:spPr>
          <a:xfrm>
            <a:off x="3355555" y="4711704"/>
            <a:ext cx="5109091" cy="400110"/>
          </a:xfrm>
          <a:prstGeom prst="rect">
            <a:avLst/>
          </a:prstGeom>
          <a:solidFill>
            <a:schemeClr val="bg1"/>
          </a:solidFill>
          <a:ln w="19050">
            <a:solidFill>
              <a:schemeClr val="accent1">
                <a:shade val="50000"/>
              </a:schemeClr>
            </a:solidFill>
          </a:ln>
        </p:spPr>
        <p:txBody>
          <a:bodyPr wrap="none" rtlCol="0">
            <a:spAutoFit/>
          </a:bodyPr>
          <a:lstStyle/>
          <a:p>
            <a:r>
              <a:rPr lang="en-GB" sz="2000" b="1" dirty="0">
                <a:latin typeface="Courier New" pitchFamily="49" charset="0"/>
                <a:cs typeface="Courier New" pitchFamily="49" charset="0"/>
              </a:rPr>
              <a:t>C#</a:t>
            </a:r>
            <a:r>
              <a:rPr lang="en-GB" sz="2000" dirty="0">
                <a:latin typeface="Courier New" pitchFamily="49" charset="0"/>
                <a:cs typeface="Courier New" pitchFamily="49" charset="0"/>
              </a:rPr>
              <a:t> uses the </a:t>
            </a:r>
            <a:r>
              <a:rPr lang="en-GB" sz="2000" b="1" dirty="0">
                <a:solidFill>
                  <a:srgbClr val="C00000"/>
                </a:solidFill>
                <a:latin typeface="Courier New" pitchFamily="49" charset="0"/>
                <a:cs typeface="Courier New" pitchFamily="49" charset="0"/>
              </a:rPr>
              <a:t>base</a:t>
            </a:r>
            <a:r>
              <a:rPr lang="en-GB" sz="2000" dirty="0">
                <a:latin typeface="Courier New" pitchFamily="49" charset="0"/>
                <a:cs typeface="Courier New" pitchFamily="49" charset="0"/>
              </a:rPr>
              <a:t> keyword instead</a:t>
            </a:r>
          </a:p>
        </p:txBody>
      </p:sp>
      <p:sp>
        <p:nvSpPr>
          <p:cNvPr id="3" name="Rounded Rectangular Callout 2"/>
          <p:cNvSpPr/>
          <p:nvPr/>
        </p:nvSpPr>
        <p:spPr>
          <a:xfrm>
            <a:off x="235395" y="2776008"/>
            <a:ext cx="2758062" cy="1780673"/>
          </a:xfrm>
          <a:prstGeom prst="wedgeRoundRectCallout">
            <a:avLst>
              <a:gd name="adj1" fmla="val 59783"/>
              <a:gd name="adj2" fmla="val -26149"/>
              <a:gd name="adj3" fmla="val 16667"/>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b="1" dirty="0">
                <a:solidFill>
                  <a:schemeClr val="tx1"/>
                </a:solidFill>
              </a:rPr>
              <a:t>Calls first method with matching signature up the inheritance hierarchy</a:t>
            </a:r>
          </a:p>
        </p:txBody>
      </p:sp>
    </p:spTree>
    <p:extLst>
      <p:ext uri="{BB962C8B-B14F-4D97-AF65-F5344CB8AC3E}">
        <p14:creationId xmlns:p14="http://schemas.microsoft.com/office/powerpoint/2010/main" val="79819798"/>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Rectangle 4"/>
          <p:cNvSpPr>
            <a:spLocks noChangeArrowheads="1"/>
          </p:cNvSpPr>
          <p:nvPr/>
        </p:nvSpPr>
        <p:spPr bwMode="auto">
          <a:xfrm>
            <a:off x="2198689" y="6267450"/>
            <a:ext cx="1912937" cy="438150"/>
          </a:xfrm>
          <a:prstGeom prst="rect">
            <a:avLst/>
          </a:prstGeom>
          <a:noFill/>
          <a:ln w="12700">
            <a:noFill/>
            <a:miter lim="800000"/>
            <a:headEnd/>
            <a:tailEnd/>
          </a:ln>
        </p:spPr>
        <p:txBody>
          <a:bodyPr wrap="none" anchor="ctr"/>
          <a:lstStyle/>
          <a:p>
            <a:pPr eaLnBrk="0" hangingPunct="0">
              <a:spcBef>
                <a:spcPct val="50000"/>
              </a:spcBef>
            </a:pPr>
            <a:endParaRPr lang="en-US"/>
          </a:p>
        </p:txBody>
      </p:sp>
      <p:sp>
        <p:nvSpPr>
          <p:cNvPr id="28677" name="Rectangle 5"/>
          <p:cNvSpPr>
            <a:spLocks noGrp="1" noChangeArrowheads="1"/>
          </p:cNvSpPr>
          <p:nvPr>
            <p:ph type="title"/>
          </p:nvPr>
        </p:nvSpPr>
        <p:spPr/>
        <p:txBody>
          <a:bodyPr/>
          <a:lstStyle/>
          <a:p>
            <a:pPr eaLnBrk="1" hangingPunct="1"/>
            <a:r>
              <a:rPr lang="en-US" dirty="0" smtClean="0"/>
              <a:t>Non extendible classes and methods</a:t>
            </a:r>
          </a:p>
        </p:txBody>
      </p:sp>
      <p:sp>
        <p:nvSpPr>
          <p:cNvPr id="28678" name="Rectangle 6"/>
          <p:cNvSpPr>
            <a:spLocks noGrp="1" noChangeArrowheads="1"/>
          </p:cNvSpPr>
          <p:nvPr>
            <p:ph idx="1"/>
          </p:nvPr>
        </p:nvSpPr>
        <p:spPr>
          <a:xfrm>
            <a:off x="341273" y="1368256"/>
            <a:ext cx="9302457" cy="3458925"/>
          </a:xfrm>
        </p:spPr>
        <p:txBody>
          <a:bodyPr vert="horz" lIns="0" tIns="0" rIns="0" bIns="0" rtlCol="0" anchor="t" anchorCtr="0">
            <a:noAutofit/>
          </a:bodyPr>
          <a:lstStyle/>
          <a:p>
            <a:pPr marL="342900" indent="-342900">
              <a:buFont typeface="Arial" panose="020B0604020202020204" pitchFamily="34" charset="0"/>
              <a:buChar char="•"/>
            </a:pPr>
            <a:r>
              <a:rPr lang="en-US" b="1" dirty="0"/>
              <a:t>A class can be written with the </a:t>
            </a:r>
            <a:r>
              <a:rPr lang="en-US" b="1" dirty="0">
                <a:latin typeface="Lucida Console" panose="020B0609040504020204" pitchFamily="49" charset="0"/>
              </a:rPr>
              <a:t>final</a:t>
            </a:r>
            <a:r>
              <a:rPr lang="en-US" b="1" dirty="0"/>
              <a:t> </a:t>
            </a:r>
            <a:r>
              <a:rPr lang="en-US" b="1" dirty="0" smtClean="0"/>
              <a:t>modifier to prevent extension</a:t>
            </a:r>
            <a:endParaRPr lang="en-US" b="1" dirty="0"/>
          </a:p>
          <a:p>
            <a:pPr marL="342900" indent="-342900">
              <a:buFont typeface="Arial" panose="020B0604020202020204" pitchFamily="34" charset="0"/>
              <a:buChar char="•"/>
            </a:pPr>
            <a:endParaRPr lang="en-US" dirty="0"/>
          </a:p>
          <a:p>
            <a:pPr marL="684000" lvl="2" indent="-342900">
              <a:buSzPct val="115000"/>
              <a:buFont typeface="Arial" panose="020B0604020202020204" pitchFamily="34" charset="0"/>
              <a:buChar char="•"/>
            </a:pPr>
            <a:endParaRPr lang="en-US" dirty="0"/>
          </a:p>
          <a:p>
            <a:pPr marL="341100" lvl="1" indent="0">
              <a:buSzPct val="115000"/>
              <a:buNone/>
            </a:pPr>
            <a:endParaRPr lang="en-US" dirty="0"/>
          </a:p>
          <a:p>
            <a:pPr marL="684000" lvl="1" indent="-342900">
              <a:buSzPct val="115000"/>
              <a:buFont typeface="Arial" panose="020B0604020202020204" pitchFamily="34" charset="0"/>
              <a:buChar char="•"/>
            </a:pPr>
            <a:r>
              <a:rPr lang="en-US" dirty="0"/>
              <a:t>Java: A method can be marked </a:t>
            </a:r>
            <a:r>
              <a:rPr lang="en-US" dirty="0" smtClean="0">
                <a:latin typeface="Lucida Console" panose="020B0609040504020204" pitchFamily="49" charset="0"/>
              </a:rPr>
              <a:t>final</a:t>
            </a:r>
            <a:r>
              <a:rPr lang="en-US" dirty="0" smtClean="0">
                <a:latin typeface="+mn-lt"/>
              </a:rPr>
              <a:t> </a:t>
            </a:r>
            <a:r>
              <a:rPr lang="en-US" dirty="0" smtClean="0"/>
              <a:t>to </a:t>
            </a:r>
            <a:r>
              <a:rPr lang="en-US" dirty="0"/>
              <a:t>stop it being overridden</a:t>
            </a:r>
          </a:p>
          <a:p>
            <a:pPr marL="342900" indent="-342900">
              <a:buFont typeface="Arial" panose="020B0604020202020204" pitchFamily="34" charset="0"/>
              <a:buChar char="•"/>
            </a:pPr>
            <a:endParaRPr lang="en-US" b="1" dirty="0" smtClean="0"/>
          </a:p>
          <a:p>
            <a:pPr marL="342900" indent="-342900">
              <a:buFont typeface="Arial" panose="020B0604020202020204" pitchFamily="34" charset="0"/>
              <a:buChar char="•"/>
            </a:pPr>
            <a:endParaRPr lang="en-US" b="1" dirty="0"/>
          </a:p>
          <a:p>
            <a:pPr marL="342900" indent="-342900">
              <a:buFont typeface="Arial" panose="020B0604020202020204" pitchFamily="34" charset="0"/>
              <a:buChar char="•"/>
            </a:pPr>
            <a:r>
              <a:rPr lang="en-US" b="1" dirty="0" smtClean="0"/>
              <a:t>C</a:t>
            </a:r>
            <a:r>
              <a:rPr lang="en-US" b="1" dirty="0"/>
              <a:t># uses the </a:t>
            </a:r>
            <a:r>
              <a:rPr lang="en-US" b="1" dirty="0">
                <a:solidFill>
                  <a:srgbClr val="C00000"/>
                </a:solidFill>
              </a:rPr>
              <a:t>sealed</a:t>
            </a:r>
            <a:r>
              <a:rPr lang="en-US" b="1" dirty="0"/>
              <a:t> </a:t>
            </a:r>
            <a:r>
              <a:rPr lang="en-US" b="1" dirty="0" smtClean="0"/>
              <a:t>keyword</a:t>
            </a:r>
            <a:r>
              <a:rPr lang="en-US" dirty="0"/>
              <a:t/>
            </a:r>
            <a:br>
              <a:rPr lang="en-US" dirty="0"/>
            </a:br>
            <a:endParaRPr lang="en-US" dirty="0"/>
          </a:p>
        </p:txBody>
      </p:sp>
      <p:sp>
        <p:nvSpPr>
          <p:cNvPr id="859143" name="Rectangle 7"/>
          <p:cNvSpPr>
            <a:spLocks noChangeArrowheads="1"/>
          </p:cNvSpPr>
          <p:nvPr/>
        </p:nvSpPr>
        <p:spPr bwMode="auto">
          <a:xfrm>
            <a:off x="2285296" y="1877257"/>
            <a:ext cx="4366581" cy="920765"/>
          </a:xfrm>
          <a:prstGeom prst="rect">
            <a:avLst/>
          </a:prstGeom>
          <a:solidFill>
            <a:schemeClr val="bg1"/>
          </a:solidFill>
          <a:ln w="19050">
            <a:solidFill>
              <a:srgbClr val="004050"/>
            </a:solidFill>
            <a:miter lim="800000"/>
            <a:headEnd/>
            <a:tailEnd/>
          </a:ln>
          <a:effectLst>
            <a:outerShdw dist="53882" dir="2700000" algn="ctr" rotWithShape="0">
              <a:schemeClr val="bg2"/>
            </a:outerShdw>
          </a:effectLst>
        </p:spPr>
        <p:txBody>
          <a:bodyPr wrap="none" lIns="90488" tIns="44450" rIns="90488" bIns="44450">
            <a:spAutoFit/>
          </a:bodyPr>
          <a:lstStyle/>
          <a:p>
            <a:pPr defTabSz="739775" eaLnBrk="0" hangingPunct="0">
              <a:defRPr/>
            </a:pPr>
            <a:r>
              <a:rPr lang="en-US" dirty="0">
                <a:solidFill>
                  <a:srgbClr val="0000FF"/>
                </a:solidFill>
                <a:latin typeface="Lucida Console" pitchFamily="49" charset="0"/>
              </a:rPr>
              <a:t>public </a:t>
            </a:r>
            <a:r>
              <a:rPr lang="en-US" dirty="0">
                <a:solidFill>
                  <a:srgbClr val="C00000"/>
                </a:solidFill>
                <a:latin typeface="Lucida Console" pitchFamily="49" charset="0"/>
              </a:rPr>
              <a:t>final</a:t>
            </a:r>
            <a:r>
              <a:rPr lang="en-US" dirty="0">
                <a:solidFill>
                  <a:srgbClr val="FF3300"/>
                </a:solidFill>
                <a:latin typeface="Lucida Console" pitchFamily="49" charset="0"/>
              </a:rPr>
              <a:t> </a:t>
            </a:r>
            <a:r>
              <a:rPr lang="en-US" dirty="0">
                <a:solidFill>
                  <a:srgbClr val="0000FF"/>
                </a:solidFill>
                <a:latin typeface="Lucida Console" pitchFamily="49" charset="0"/>
              </a:rPr>
              <a:t>class</a:t>
            </a:r>
            <a:r>
              <a:rPr lang="en-US" dirty="0">
                <a:latin typeface="Lucida Console" pitchFamily="49" charset="0"/>
              </a:rPr>
              <a:t> String</a:t>
            </a:r>
            <a:r>
              <a:rPr lang="en-US" dirty="0">
                <a:solidFill>
                  <a:srgbClr val="000000"/>
                </a:solidFill>
                <a:latin typeface="Lucida Console" pitchFamily="49" charset="0"/>
              </a:rPr>
              <a:t> {  </a:t>
            </a:r>
          </a:p>
          <a:p>
            <a:pPr defTabSz="739775" eaLnBrk="0" hangingPunct="0">
              <a:defRPr/>
            </a:pPr>
            <a:r>
              <a:rPr lang="en-US" dirty="0">
                <a:solidFill>
                  <a:srgbClr val="000000"/>
                </a:solidFill>
                <a:latin typeface="Lucida Console" pitchFamily="49" charset="0"/>
              </a:rPr>
              <a:t>  ...</a:t>
            </a:r>
          </a:p>
          <a:p>
            <a:pPr defTabSz="739775" eaLnBrk="0" hangingPunct="0">
              <a:defRPr/>
            </a:pPr>
            <a:r>
              <a:rPr lang="en-US" dirty="0">
                <a:solidFill>
                  <a:srgbClr val="000000"/>
                </a:solidFill>
                <a:latin typeface="Lucida Console" pitchFamily="49" charset="0"/>
              </a:rPr>
              <a:t>}</a:t>
            </a:r>
          </a:p>
        </p:txBody>
      </p:sp>
      <p:sp>
        <p:nvSpPr>
          <p:cNvPr id="8" name="Rectangle 7"/>
          <p:cNvSpPr>
            <a:spLocks noChangeArrowheads="1"/>
          </p:cNvSpPr>
          <p:nvPr/>
        </p:nvSpPr>
        <p:spPr bwMode="auto">
          <a:xfrm>
            <a:off x="4200888" y="4251165"/>
            <a:ext cx="4366581" cy="920765"/>
          </a:xfrm>
          <a:prstGeom prst="rect">
            <a:avLst/>
          </a:prstGeom>
          <a:solidFill>
            <a:schemeClr val="bg1"/>
          </a:solidFill>
          <a:ln w="19050">
            <a:solidFill>
              <a:srgbClr val="004050"/>
            </a:solidFill>
            <a:miter lim="800000"/>
            <a:headEnd/>
            <a:tailEnd/>
          </a:ln>
          <a:effectLst>
            <a:outerShdw dist="53882" dir="2700000" algn="ctr" rotWithShape="0">
              <a:schemeClr val="bg2"/>
            </a:outerShdw>
          </a:effectLst>
        </p:spPr>
        <p:txBody>
          <a:bodyPr wrap="square" lIns="90488" tIns="44450" rIns="90488" bIns="44450">
            <a:spAutoFit/>
          </a:bodyPr>
          <a:lstStyle/>
          <a:p>
            <a:pPr defTabSz="739775" eaLnBrk="0" hangingPunct="0">
              <a:defRPr/>
            </a:pPr>
            <a:r>
              <a:rPr lang="en-US" dirty="0">
                <a:solidFill>
                  <a:srgbClr val="0000FF"/>
                </a:solidFill>
                <a:latin typeface="Lucida Console" pitchFamily="49" charset="0"/>
              </a:rPr>
              <a:t>public </a:t>
            </a:r>
            <a:r>
              <a:rPr lang="en-US" dirty="0">
                <a:solidFill>
                  <a:srgbClr val="C00000"/>
                </a:solidFill>
                <a:latin typeface="Lucida Console" pitchFamily="49" charset="0"/>
              </a:rPr>
              <a:t>sealed</a:t>
            </a:r>
            <a:r>
              <a:rPr lang="en-US" dirty="0">
                <a:solidFill>
                  <a:srgbClr val="FF3300"/>
                </a:solidFill>
                <a:latin typeface="Lucida Console" pitchFamily="49" charset="0"/>
              </a:rPr>
              <a:t> </a:t>
            </a:r>
            <a:r>
              <a:rPr lang="en-US" dirty="0">
                <a:solidFill>
                  <a:srgbClr val="0000FF"/>
                </a:solidFill>
                <a:latin typeface="Lucida Console" pitchFamily="49" charset="0"/>
              </a:rPr>
              <a:t>class</a:t>
            </a:r>
            <a:r>
              <a:rPr lang="en-US" dirty="0">
                <a:latin typeface="Lucida Console" pitchFamily="49" charset="0"/>
              </a:rPr>
              <a:t> String</a:t>
            </a:r>
            <a:r>
              <a:rPr lang="en-US" dirty="0">
                <a:solidFill>
                  <a:srgbClr val="000000"/>
                </a:solidFill>
                <a:latin typeface="Lucida Console" pitchFamily="49" charset="0"/>
              </a:rPr>
              <a:t> {  </a:t>
            </a:r>
          </a:p>
          <a:p>
            <a:pPr defTabSz="739775" eaLnBrk="0" hangingPunct="0">
              <a:defRPr/>
            </a:pPr>
            <a:r>
              <a:rPr lang="en-US" dirty="0">
                <a:solidFill>
                  <a:srgbClr val="000000"/>
                </a:solidFill>
                <a:latin typeface="Lucida Console" pitchFamily="49" charset="0"/>
              </a:rPr>
              <a:t>  ...</a:t>
            </a:r>
          </a:p>
          <a:p>
            <a:pPr defTabSz="739775" eaLnBrk="0" hangingPunct="0">
              <a:defRPr/>
            </a:pPr>
            <a:r>
              <a:rPr lang="en-US" dirty="0">
                <a:solidFill>
                  <a:srgbClr val="000000"/>
                </a:solidFill>
                <a:latin typeface="Lucida Console" pitchFamily="49" charset="0"/>
              </a:rPr>
              <a:t>}</a:t>
            </a:r>
          </a:p>
        </p:txBody>
      </p:sp>
    </p:spTree>
    <p:extLst>
      <p:ext uri="{BB962C8B-B14F-4D97-AF65-F5344CB8AC3E}">
        <p14:creationId xmlns:p14="http://schemas.microsoft.com/office/powerpoint/2010/main" val="816601900"/>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ChangeArrowheads="1"/>
          </p:cNvSpPr>
          <p:nvPr/>
        </p:nvSpPr>
        <p:spPr bwMode="auto">
          <a:xfrm>
            <a:off x="4678364" y="6267450"/>
            <a:ext cx="2835275" cy="438150"/>
          </a:xfrm>
          <a:prstGeom prst="rect">
            <a:avLst/>
          </a:prstGeom>
          <a:noFill/>
          <a:ln w="12700">
            <a:noFill/>
            <a:miter lim="800000"/>
            <a:headEnd/>
            <a:tailEnd/>
          </a:ln>
        </p:spPr>
        <p:txBody>
          <a:bodyPr wrap="none" anchor="ctr"/>
          <a:lstStyle/>
          <a:p>
            <a:pPr eaLnBrk="0" hangingPunct="0">
              <a:spcBef>
                <a:spcPct val="50000"/>
              </a:spcBef>
            </a:pPr>
            <a:endParaRPr lang="en-US"/>
          </a:p>
        </p:txBody>
      </p:sp>
      <p:sp>
        <p:nvSpPr>
          <p:cNvPr id="2" name="Text Placeholder 1"/>
          <p:cNvSpPr>
            <a:spLocks noGrp="1"/>
          </p:cNvSpPr>
          <p:nvPr>
            <p:ph type="body" sz="quarter" idx="10"/>
          </p:nvPr>
        </p:nvSpPr>
        <p:spPr/>
        <p:txBody>
          <a:bodyPr/>
          <a:lstStyle/>
          <a:p>
            <a:r>
              <a:rPr lang="en-GB" smtClean="0"/>
              <a:t>Contents</a:t>
            </a:r>
            <a:endParaRPr lang="en-IN" dirty="0"/>
          </a:p>
        </p:txBody>
      </p:sp>
      <p:sp>
        <p:nvSpPr>
          <p:cNvPr id="3" name="Text Placeholder 2"/>
          <p:cNvSpPr>
            <a:spLocks noGrp="1"/>
          </p:cNvSpPr>
          <p:nvPr>
            <p:ph type="body" sz="quarter" idx="15"/>
          </p:nvPr>
        </p:nvSpPr>
        <p:spPr/>
        <p:txBody>
          <a:bodyPr vert="horz" lIns="0" tIns="0" rIns="0" bIns="0" rtlCol="0" anchor="t" anchorCtr="0">
            <a:noAutofit/>
          </a:bodyPr>
          <a:lstStyle/>
          <a:p>
            <a:pPr marL="342900" indent="-342900">
              <a:buChar char="•"/>
            </a:pPr>
            <a:r>
              <a:rPr lang="en-GB" b="1" dirty="0"/>
              <a:t>Objectives</a:t>
            </a:r>
          </a:p>
          <a:p>
            <a:pPr marL="684000" lvl="1" indent="-342900">
              <a:buSzPct val="115000"/>
            </a:pPr>
            <a:r>
              <a:rPr lang="en-GB" dirty="0"/>
              <a:t>To understand and use polymorphism</a:t>
            </a:r>
          </a:p>
          <a:p>
            <a:pPr marL="342900" indent="-342900">
              <a:buChar char="•"/>
            </a:pPr>
            <a:endParaRPr lang="en-GB" b="1" dirty="0"/>
          </a:p>
          <a:p>
            <a:pPr marL="342900" indent="-342900">
              <a:buChar char="•"/>
            </a:pPr>
            <a:r>
              <a:rPr lang="en-GB" b="1" dirty="0"/>
              <a:t>Contents</a:t>
            </a:r>
          </a:p>
          <a:p>
            <a:pPr marL="684000" lvl="1" indent="-342900">
              <a:buSzPct val="115000"/>
            </a:pPr>
            <a:r>
              <a:rPr lang="en-GB" dirty="0"/>
              <a:t>Constructors –  how they are affected</a:t>
            </a:r>
          </a:p>
          <a:p>
            <a:pPr marL="684000" lvl="1" indent="-342900">
              <a:buSzPct val="115000"/>
            </a:pPr>
            <a:r>
              <a:rPr lang="en-GB" dirty="0"/>
              <a:t>Overriding of methods</a:t>
            </a:r>
          </a:p>
          <a:p>
            <a:pPr marL="684000" lvl="1" indent="-342900">
              <a:buSzPct val="115000"/>
            </a:pPr>
            <a:r>
              <a:rPr lang="en-GB" dirty="0"/>
              <a:t>Substitutability</a:t>
            </a:r>
          </a:p>
          <a:p>
            <a:pPr marL="684000" lvl="1" indent="-342900">
              <a:buSzPct val="115000"/>
            </a:pPr>
            <a:r>
              <a:rPr lang="en-GB" dirty="0"/>
              <a:t>Runtime method version look up - polymorphism</a:t>
            </a:r>
          </a:p>
          <a:p>
            <a:pPr lvl="1"/>
            <a:endParaRPr lang="en-GB" dirty="0"/>
          </a:p>
          <a:p>
            <a:pPr marL="342900" indent="-342900">
              <a:buChar char="•"/>
            </a:pPr>
            <a:r>
              <a:rPr lang="en-GB" b="1" dirty="0"/>
              <a:t>Hands-on labs</a:t>
            </a:r>
          </a:p>
          <a:p>
            <a:pPr marL="342900" indent="-342900">
              <a:buChar char="•"/>
            </a:pPr>
            <a:endParaRPr lang="en-IN" b="1" dirty="0"/>
          </a:p>
        </p:txBody>
      </p:sp>
    </p:spTree>
    <p:extLst>
      <p:ext uri="{BB962C8B-B14F-4D97-AF65-F5344CB8AC3E}">
        <p14:creationId xmlns:p14="http://schemas.microsoft.com/office/powerpoint/2010/main" val="3333683641"/>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GB" dirty="0"/>
              <a:t>Best practice</a:t>
            </a:r>
            <a:endParaRPr lang="en-IN" dirty="0"/>
          </a:p>
        </p:txBody>
      </p:sp>
      <p:sp>
        <p:nvSpPr>
          <p:cNvPr id="3" name="Text Placeholder 2"/>
          <p:cNvSpPr>
            <a:spLocks noGrp="1"/>
          </p:cNvSpPr>
          <p:nvPr>
            <p:ph type="body" sz="quarter" idx="15"/>
          </p:nvPr>
        </p:nvSpPr>
        <p:spPr>
          <a:xfrm>
            <a:off x="4363367" y="733966"/>
            <a:ext cx="7504581" cy="4944490"/>
          </a:xfrm>
        </p:spPr>
        <p:txBody>
          <a:bodyPr vert="horz" lIns="0" tIns="0" rIns="0" bIns="0" rtlCol="0" anchor="t" anchorCtr="0">
            <a:noAutofit/>
          </a:bodyPr>
          <a:lstStyle/>
          <a:p>
            <a:pPr marL="342900" indent="-342900">
              <a:buChar char="•"/>
            </a:pPr>
            <a:r>
              <a:rPr lang="en-GB" b="1" dirty="0"/>
              <a:t>Use inheritance only for genuine "is a" relationships</a:t>
            </a:r>
          </a:p>
          <a:p>
            <a:pPr marL="684000" lvl="1" indent="-342900">
              <a:buSzPct val="115000"/>
            </a:pPr>
            <a:r>
              <a:rPr lang="en-GB" dirty="0"/>
              <a:t>Logical to substitute object of derived class for object </a:t>
            </a:r>
            <a:r>
              <a:rPr lang="en-GB" dirty="0" smtClean="0"/>
              <a:t/>
            </a:r>
            <a:br>
              <a:rPr lang="en-GB" dirty="0" smtClean="0"/>
            </a:br>
            <a:r>
              <a:rPr lang="en-GB" dirty="0" smtClean="0"/>
              <a:t>of </a:t>
            </a:r>
            <a:r>
              <a:rPr lang="en-GB" dirty="0"/>
              <a:t>base class</a:t>
            </a:r>
          </a:p>
          <a:p>
            <a:pPr marL="684000" lvl="1" indent="-342900">
              <a:buSzPct val="115000"/>
            </a:pPr>
            <a:r>
              <a:rPr lang="en-GB" dirty="0"/>
              <a:t>All methods in base class should make sense in derived class</a:t>
            </a:r>
          </a:p>
          <a:p>
            <a:pPr lvl="1"/>
            <a:endParaRPr lang="en-GB" dirty="0"/>
          </a:p>
          <a:p>
            <a:pPr marL="342900" indent="-342900">
              <a:buChar char="•"/>
            </a:pPr>
            <a:r>
              <a:rPr lang="en-GB" b="1" dirty="0"/>
              <a:t>Ad-hoc inheritance for short-term convenience tends to lead to future problems and surprises!</a:t>
            </a:r>
          </a:p>
          <a:p>
            <a:pPr marL="342900" indent="-342900">
              <a:buChar char="•"/>
            </a:pPr>
            <a:endParaRPr lang="en-GB" b="1" dirty="0"/>
          </a:p>
          <a:p>
            <a:pPr marL="342900" indent="-342900">
              <a:buChar char="•"/>
            </a:pPr>
            <a:r>
              <a:rPr lang="en-GB" b="1" dirty="0"/>
              <a:t>Java only supports single inheritance</a:t>
            </a:r>
          </a:p>
          <a:p>
            <a:pPr marL="684000" lvl="1" indent="-342900">
              <a:buSzPct val="115000"/>
            </a:pPr>
            <a:r>
              <a:rPr lang="en-GB" dirty="0"/>
              <a:t>Choosing a base class is thus significant in lots of ways</a:t>
            </a:r>
          </a:p>
          <a:p>
            <a:pPr marL="342900" indent="-342900">
              <a:buChar char="•"/>
            </a:pPr>
            <a:endParaRPr lang="en-IN" b="1" dirty="0"/>
          </a:p>
        </p:txBody>
      </p:sp>
    </p:spTree>
    <p:extLst>
      <p:ext uri="{BB962C8B-B14F-4D97-AF65-F5344CB8AC3E}">
        <p14:creationId xmlns:p14="http://schemas.microsoft.com/office/powerpoint/2010/main" val="2623397402"/>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en-GB" dirty="0"/>
              <a:t>Review</a:t>
            </a:r>
            <a:endParaRPr lang="en-IN" dirty="0"/>
          </a:p>
        </p:txBody>
      </p:sp>
      <p:sp>
        <p:nvSpPr>
          <p:cNvPr id="7" name="Text Placeholder 6"/>
          <p:cNvSpPr>
            <a:spLocks noGrp="1"/>
          </p:cNvSpPr>
          <p:nvPr>
            <p:ph type="body" sz="quarter" idx="11"/>
          </p:nvPr>
        </p:nvSpPr>
        <p:spPr>
          <a:xfrm>
            <a:off x="6098146" y="579550"/>
            <a:ext cx="5944918" cy="5239360"/>
          </a:xfrm>
        </p:spPr>
        <p:txBody>
          <a:bodyPr vert="horz" lIns="0" tIns="0" rIns="0" bIns="0" rtlCol="0" anchor="t" anchorCtr="0">
            <a:noAutofit/>
          </a:bodyPr>
          <a:lstStyle/>
          <a:p>
            <a:pPr marL="342900" indent="-342900">
              <a:buChar char="•"/>
            </a:pPr>
            <a:r>
              <a:rPr lang="en-GB" b="1" dirty="0"/>
              <a:t>Why do we do Inheritance?</a:t>
            </a:r>
          </a:p>
          <a:p>
            <a:pPr marL="684000" lvl="1" indent="-342900">
              <a:spcAft>
                <a:spcPts val="650"/>
              </a:spcAft>
              <a:buSzPct val="115000"/>
            </a:pPr>
            <a:r>
              <a:rPr lang="en-GB" dirty="0"/>
              <a:t>So we can </a:t>
            </a:r>
            <a:r>
              <a:rPr lang="en-GB" dirty="0" err="1"/>
              <a:t>upcast</a:t>
            </a:r>
            <a:r>
              <a:rPr lang="en-GB" dirty="0"/>
              <a:t> refs to a common base type to effect polymorphism</a:t>
            </a:r>
          </a:p>
          <a:p>
            <a:pPr marL="684000" lvl="1" indent="-342900">
              <a:spcAft>
                <a:spcPts val="650"/>
              </a:spcAft>
              <a:buSzPct val="115000"/>
            </a:pPr>
            <a:r>
              <a:rPr lang="en-GB" dirty="0"/>
              <a:t>Maybe a bit of code reuse as well</a:t>
            </a:r>
          </a:p>
          <a:p>
            <a:pPr marL="0" lvl="2" indent="0">
              <a:buNone/>
            </a:pPr>
            <a:endParaRPr lang="en-GB" dirty="0"/>
          </a:p>
          <a:p>
            <a:pPr marL="342900" indent="-342900">
              <a:buChar char="•"/>
            </a:pPr>
            <a:r>
              <a:rPr lang="en-GB" b="1" dirty="0"/>
              <a:t>Derived class inherits and can override and add </a:t>
            </a:r>
          </a:p>
          <a:p>
            <a:pPr marL="342900" indent="-342900">
              <a:buChar char="•"/>
            </a:pPr>
            <a:r>
              <a:rPr lang="en-GB" b="1" dirty="0"/>
              <a:t>Method calls automatically polymorphic</a:t>
            </a:r>
          </a:p>
          <a:p>
            <a:pPr marL="342900" indent="-342900">
              <a:buChar char="•"/>
            </a:pPr>
            <a:r>
              <a:rPr lang="en-GB" b="1" dirty="0"/>
              <a:t>Started to look at (</a:t>
            </a:r>
            <a:r>
              <a:rPr lang="en-GB" b="1" dirty="0" smtClean="0"/>
              <a:t>down)casting</a:t>
            </a:r>
            <a:endParaRPr lang="en-GB" b="1" dirty="0"/>
          </a:p>
        </p:txBody>
      </p:sp>
    </p:spTree>
    <p:extLst>
      <p:ext uri="{BB962C8B-B14F-4D97-AF65-F5344CB8AC3E}">
        <p14:creationId xmlns:p14="http://schemas.microsoft.com/office/powerpoint/2010/main" val="1259221319"/>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ctrTitle"/>
          </p:nvPr>
        </p:nvSpPr>
        <p:spPr/>
        <p:txBody>
          <a:bodyPr/>
          <a:lstStyle/>
          <a:p>
            <a:pPr eaLnBrk="1" hangingPunct="1"/>
            <a:r>
              <a:rPr lang="en-GB" dirty="0" smtClean="0"/>
              <a:t>Hands-on labs</a:t>
            </a:r>
          </a:p>
        </p:txBody>
      </p:sp>
      <p:sp>
        <p:nvSpPr>
          <p:cNvPr id="2" name="Text Placeholder 1"/>
          <p:cNvSpPr>
            <a:spLocks noGrp="1"/>
          </p:cNvSpPr>
          <p:nvPr>
            <p:ph type="body" sz="quarter" idx="10"/>
          </p:nvPr>
        </p:nvSpPr>
        <p:spPr/>
        <p:txBody>
          <a:bodyPr vert="horz" lIns="0" tIns="0" rIns="0" bIns="0" rtlCol="0" anchor="t" anchorCtr="0">
            <a:noAutofit/>
          </a:bodyPr>
          <a:lstStyle/>
          <a:p>
            <a:r>
              <a:rPr lang="en-GB" b="1" dirty="0"/>
              <a:t>Working with inheritance:</a:t>
            </a:r>
          </a:p>
          <a:p>
            <a:pPr marL="342000" lvl="1" indent="-342900">
              <a:buSzPct val="115000"/>
              <a:buFont typeface="Arial" panose="020B0604020202020204" pitchFamily="34" charset="0"/>
              <a:buChar char="•"/>
            </a:pPr>
            <a:r>
              <a:rPr lang="en-GB" dirty="0"/>
              <a:t>Racing Cars and Employee hierarchy</a:t>
            </a:r>
          </a:p>
          <a:p>
            <a:pPr marL="342900" indent="-342900">
              <a:buFont typeface="Arial" panose="020B0604020202020204" pitchFamily="34" charset="0"/>
              <a:buChar char="•"/>
            </a:pPr>
            <a:endParaRPr lang="en-IN" b="1" dirty="0"/>
          </a:p>
        </p:txBody>
      </p:sp>
    </p:spTree>
    <p:extLst>
      <p:ext uri="{BB962C8B-B14F-4D97-AF65-F5344CB8AC3E}">
        <p14:creationId xmlns:p14="http://schemas.microsoft.com/office/powerpoint/2010/main" val="143941132"/>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latin typeface="Krana Fat B" panose="00000B00000000000000" pitchFamily="50" charset="0"/>
              </a:rPr>
              <a:t>THANK YOU</a:t>
            </a:r>
            <a:endParaRPr lang="en-GB" dirty="0">
              <a:latin typeface="Krana Fat B" panose="00000B00000000000000" pitchFamily="50" charset="0"/>
            </a:endParaRPr>
          </a:p>
        </p:txBody>
      </p:sp>
      <p:sp>
        <p:nvSpPr>
          <p:cNvPr id="5" name="Text Placeholder 4"/>
          <p:cNvSpPr>
            <a:spLocks noGrp="1"/>
          </p:cNvSpPr>
          <p:nvPr>
            <p:ph type="body" sz="quarter" idx="12"/>
          </p:nvPr>
        </p:nvSpPr>
        <p:spPr/>
        <p:txBody>
          <a:bodyPr/>
          <a:lstStyle/>
          <a:p>
            <a:pPr defTabSz="762000"/>
            <a:r>
              <a:rPr lang="en-GB" dirty="0">
                <a:cs typeface="Arial" charset="0"/>
              </a:rPr>
              <a:t>Hope you </a:t>
            </a:r>
            <a:r>
              <a:rPr lang="en-GB" dirty="0" smtClean="0">
                <a:cs typeface="Arial" charset="0"/>
              </a:rPr>
              <a:t>enjoyed this learning journey.</a:t>
            </a:r>
            <a:endParaRPr lang="en-GB" baseline="30000" dirty="0">
              <a:cs typeface="Arial" charset="0"/>
            </a:endParaRPr>
          </a:p>
          <a:p>
            <a:endParaRPr lang="en-GB" dirty="0"/>
          </a:p>
          <a:p>
            <a:endParaRPr lang="en-GB" dirty="0"/>
          </a:p>
          <a:p>
            <a:endParaRPr lang="en-GB" dirty="0"/>
          </a:p>
        </p:txBody>
      </p:sp>
    </p:spTree>
    <p:extLst>
      <p:ext uri="{BB962C8B-B14F-4D97-AF65-F5344CB8AC3E}">
        <p14:creationId xmlns:p14="http://schemas.microsoft.com/office/powerpoint/2010/main" val="98362969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GB" dirty="0"/>
              <a:t>protected</a:t>
            </a:r>
            <a:endParaRPr lang="en-IN" dirty="0"/>
          </a:p>
        </p:txBody>
      </p:sp>
      <p:sp>
        <p:nvSpPr>
          <p:cNvPr id="3" name="Text Placeholder 2"/>
          <p:cNvSpPr>
            <a:spLocks noGrp="1"/>
          </p:cNvSpPr>
          <p:nvPr>
            <p:ph type="body" sz="quarter" idx="15"/>
          </p:nvPr>
        </p:nvSpPr>
        <p:spPr>
          <a:xfrm>
            <a:off x="5037137" y="1349984"/>
            <a:ext cx="6254639" cy="4094163"/>
          </a:xfrm>
        </p:spPr>
        <p:txBody>
          <a:bodyPr vert="horz" lIns="0" tIns="0" rIns="0" bIns="0" rtlCol="0" anchor="t" anchorCtr="0">
            <a:noAutofit/>
          </a:bodyPr>
          <a:lstStyle/>
          <a:p>
            <a:pPr marL="342900" indent="-342900">
              <a:buChar char="•"/>
            </a:pPr>
            <a:r>
              <a:rPr lang="en-GB" b="1" dirty="0"/>
              <a:t>Modifier that allows access to deriving types only</a:t>
            </a:r>
          </a:p>
          <a:p>
            <a:pPr marL="684000" lvl="1" indent="-342900">
              <a:buSzPct val="115000"/>
            </a:pPr>
            <a:r>
              <a:rPr lang="en-GB" dirty="0"/>
              <a:t>Used to restrict access to methods</a:t>
            </a:r>
          </a:p>
          <a:p>
            <a:pPr marL="1026000" lvl="2" indent="-342900">
              <a:buSzPct val="115000"/>
            </a:pPr>
            <a:r>
              <a:rPr lang="en-GB" dirty="0"/>
              <a:t>Fields should always be private, remember</a:t>
            </a:r>
          </a:p>
          <a:p>
            <a:pPr lvl="2"/>
            <a:endParaRPr lang="en-GB" dirty="0"/>
          </a:p>
          <a:p>
            <a:pPr marL="342900" indent="-342900">
              <a:buChar char="•"/>
            </a:pPr>
            <a:r>
              <a:rPr lang="en-GB" b="1" dirty="0"/>
              <a:t>Let's view an example</a:t>
            </a:r>
            <a:r>
              <a:rPr lang="en-GB" b="1" dirty="0" smtClean="0"/>
              <a:t>…</a:t>
            </a:r>
            <a:endParaRPr lang="en-GB" dirty="0"/>
          </a:p>
          <a:p>
            <a:pPr lvl="2"/>
            <a:endParaRPr lang="en-GB" dirty="0"/>
          </a:p>
          <a:p>
            <a:pPr lvl="2"/>
            <a:endParaRPr lang="en-GB" dirty="0"/>
          </a:p>
          <a:p>
            <a:pPr lvl="2"/>
            <a:endParaRPr lang="en-GB" dirty="0"/>
          </a:p>
          <a:p>
            <a:pPr lvl="2"/>
            <a:endParaRPr lang="en-GB" dirty="0"/>
          </a:p>
          <a:p>
            <a:pPr marL="342900" indent="-342900">
              <a:buChar char="•"/>
            </a:pPr>
            <a:endParaRPr lang="en-IN" b="1" dirty="0"/>
          </a:p>
        </p:txBody>
      </p:sp>
    </p:spTree>
    <p:extLst>
      <p:ext uri="{BB962C8B-B14F-4D97-AF65-F5344CB8AC3E}">
        <p14:creationId xmlns:p14="http://schemas.microsoft.com/office/powerpoint/2010/main" val="110479864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038182" y="4904592"/>
            <a:ext cx="5113547" cy="1815882"/>
          </a:xfrm>
          <a:prstGeom prst="rect">
            <a:avLst/>
          </a:prstGeom>
          <a:solidFill>
            <a:schemeClr val="bg1"/>
          </a:solidFill>
          <a:ln w="19050">
            <a:solidFill>
              <a:srgbClr val="004050"/>
            </a:solidFill>
          </a:ln>
        </p:spPr>
        <p:style>
          <a:lnRef idx="2">
            <a:schemeClr val="accent1"/>
          </a:lnRef>
          <a:fillRef idx="1">
            <a:schemeClr val="lt1"/>
          </a:fillRef>
          <a:effectRef idx="0">
            <a:schemeClr val="accent1"/>
          </a:effectRef>
          <a:fontRef idx="minor">
            <a:schemeClr val="dk1"/>
          </a:fontRef>
        </p:style>
        <p:txBody>
          <a:bodyPr wrap="square">
            <a:spAutoFit/>
          </a:bodyPr>
          <a:lstStyle/>
          <a:p>
            <a:r>
              <a:rPr lang="en-GB" sz="1400" b="1" dirty="0">
                <a:solidFill>
                  <a:srgbClr val="7F0055"/>
                </a:solidFill>
                <a:latin typeface="Consolas" panose="020B0609020204030204" pitchFamily="49" charset="0"/>
              </a:rPr>
              <a:t>package</a:t>
            </a:r>
            <a:r>
              <a:rPr lang="en-GB" sz="1400" b="1" dirty="0">
                <a:solidFill>
                  <a:srgbClr val="000000"/>
                </a:solidFill>
                <a:latin typeface="Consolas" panose="020B0609020204030204" pitchFamily="49" charset="0"/>
              </a:rPr>
              <a:t> </a:t>
            </a:r>
            <a:r>
              <a:rPr lang="en-GB" sz="1400" b="1" dirty="0" err="1">
                <a:solidFill>
                  <a:srgbClr val="000000"/>
                </a:solidFill>
                <a:latin typeface="Consolas" panose="020B0609020204030204" pitchFamily="49" charset="0"/>
              </a:rPr>
              <a:t>tesco</a:t>
            </a:r>
            <a:r>
              <a:rPr lang="en-GB" sz="1400" b="1" dirty="0">
                <a:solidFill>
                  <a:srgbClr val="000000"/>
                </a:solidFill>
                <a:latin typeface="Consolas" panose="020B0609020204030204" pitchFamily="49" charset="0"/>
              </a:rPr>
              <a:t>;</a:t>
            </a:r>
          </a:p>
          <a:p>
            <a:r>
              <a:rPr lang="en-GB" sz="1400" b="1" dirty="0">
                <a:solidFill>
                  <a:srgbClr val="7F0055"/>
                </a:solidFill>
                <a:latin typeface="Consolas" panose="020B0609020204030204" pitchFamily="49" charset="0"/>
              </a:rPr>
              <a:t>import</a:t>
            </a:r>
            <a:r>
              <a:rPr lang="en-GB" sz="1400" b="1" dirty="0">
                <a:solidFill>
                  <a:srgbClr val="000000"/>
                </a:solidFill>
                <a:latin typeface="Consolas" panose="020B0609020204030204" pitchFamily="49" charset="0"/>
              </a:rPr>
              <a:t> </a:t>
            </a:r>
            <a:r>
              <a:rPr lang="en-GB" sz="1400" b="1" dirty="0" err="1">
                <a:solidFill>
                  <a:srgbClr val="000000"/>
                </a:solidFill>
                <a:latin typeface="Consolas" panose="020B0609020204030204" pitchFamily="49" charset="0"/>
              </a:rPr>
              <a:t>barclays</a:t>
            </a:r>
            <a:r>
              <a:rPr lang="en-GB" sz="1400" b="1" dirty="0">
                <a:solidFill>
                  <a:srgbClr val="000000"/>
                </a:solidFill>
                <a:latin typeface="Consolas" panose="020B0609020204030204" pitchFamily="49" charset="0"/>
              </a:rPr>
              <a:t>.*;</a:t>
            </a:r>
            <a:endParaRPr lang="en-GB" sz="1400" dirty="0">
              <a:latin typeface="Consolas" panose="020B0609020204030204" pitchFamily="49" charset="0"/>
            </a:endParaRPr>
          </a:p>
          <a:p>
            <a:r>
              <a:rPr lang="en-GB" sz="1400" b="1" dirty="0">
                <a:solidFill>
                  <a:srgbClr val="7F0055"/>
                </a:solidFill>
                <a:latin typeface="Consolas" panose="020B0609020204030204" pitchFamily="49" charset="0"/>
              </a:rPr>
              <a:t>public</a:t>
            </a:r>
            <a:r>
              <a:rPr lang="en-GB" sz="1400" b="1" dirty="0">
                <a:solidFill>
                  <a:srgbClr val="000000"/>
                </a:solidFill>
                <a:latin typeface="Consolas" panose="020B0609020204030204" pitchFamily="49" charset="0"/>
              </a:rPr>
              <a:t> </a:t>
            </a:r>
            <a:r>
              <a:rPr lang="en-GB" sz="1400" b="1" dirty="0">
                <a:solidFill>
                  <a:srgbClr val="7F0055"/>
                </a:solidFill>
                <a:latin typeface="Consolas" panose="020B0609020204030204" pitchFamily="49" charset="0"/>
              </a:rPr>
              <a:t>class</a:t>
            </a:r>
            <a:r>
              <a:rPr lang="en-GB" sz="1400" b="1" dirty="0">
                <a:solidFill>
                  <a:srgbClr val="000000"/>
                </a:solidFill>
                <a:latin typeface="Consolas" panose="020B0609020204030204" pitchFamily="49" charset="0"/>
              </a:rPr>
              <a:t> Bank {</a:t>
            </a:r>
          </a:p>
          <a:p>
            <a:r>
              <a:rPr lang="en-GB" sz="1400" b="1" dirty="0">
                <a:solidFill>
                  <a:srgbClr val="7F0055"/>
                </a:solidFill>
                <a:latin typeface="Consolas" panose="020B0609020204030204" pitchFamily="49" charset="0"/>
              </a:rPr>
              <a:t>    public</a:t>
            </a:r>
            <a:r>
              <a:rPr lang="en-GB" sz="1400" b="1" dirty="0">
                <a:solidFill>
                  <a:srgbClr val="000000"/>
                </a:solidFill>
                <a:latin typeface="Consolas" panose="020B0609020204030204" pitchFamily="49" charset="0"/>
              </a:rPr>
              <a:t> </a:t>
            </a:r>
            <a:r>
              <a:rPr lang="en-GB" sz="1400" b="1" dirty="0">
                <a:solidFill>
                  <a:srgbClr val="7F0055"/>
                </a:solidFill>
                <a:latin typeface="Consolas" panose="020B0609020204030204" pitchFamily="49" charset="0"/>
              </a:rPr>
              <a:t>static</a:t>
            </a:r>
            <a:r>
              <a:rPr lang="en-GB" sz="1400" b="1" dirty="0">
                <a:solidFill>
                  <a:srgbClr val="000000"/>
                </a:solidFill>
                <a:latin typeface="Consolas" panose="020B0609020204030204" pitchFamily="49" charset="0"/>
              </a:rPr>
              <a:t> </a:t>
            </a:r>
            <a:r>
              <a:rPr lang="en-GB" sz="1400" b="1" dirty="0">
                <a:solidFill>
                  <a:srgbClr val="7F0055"/>
                </a:solidFill>
                <a:latin typeface="Consolas" panose="020B0609020204030204" pitchFamily="49" charset="0"/>
              </a:rPr>
              <a:t>void</a:t>
            </a:r>
            <a:r>
              <a:rPr lang="en-GB" sz="1400" b="1" dirty="0">
                <a:solidFill>
                  <a:srgbClr val="000000"/>
                </a:solidFill>
                <a:latin typeface="Consolas" panose="020B0609020204030204" pitchFamily="49" charset="0"/>
              </a:rPr>
              <a:t> main(String[] </a:t>
            </a:r>
            <a:r>
              <a:rPr lang="en-GB" sz="1400" b="1" dirty="0" err="1">
                <a:solidFill>
                  <a:srgbClr val="6A3E3E"/>
                </a:solidFill>
                <a:latin typeface="Consolas" panose="020B0609020204030204" pitchFamily="49" charset="0"/>
              </a:rPr>
              <a:t>args</a:t>
            </a:r>
            <a:r>
              <a:rPr lang="en-GB" sz="1400" b="1" dirty="0">
                <a:solidFill>
                  <a:srgbClr val="000000"/>
                </a:solidFill>
                <a:latin typeface="Consolas" panose="020B0609020204030204" pitchFamily="49" charset="0"/>
              </a:rPr>
              <a:t>) {</a:t>
            </a:r>
          </a:p>
          <a:p>
            <a:r>
              <a:rPr lang="en-GB" sz="1400" dirty="0">
                <a:solidFill>
                  <a:srgbClr val="000000"/>
                </a:solidFill>
                <a:latin typeface="Consolas" panose="020B0609020204030204" pitchFamily="49" charset="0"/>
              </a:rPr>
              <a:t>	</a:t>
            </a:r>
            <a:r>
              <a:rPr lang="en-GB" sz="1400" dirty="0" err="1">
                <a:solidFill>
                  <a:srgbClr val="000000"/>
                </a:solidFill>
                <a:latin typeface="Consolas" panose="020B0609020204030204" pitchFamily="49" charset="0"/>
              </a:rPr>
              <a:t>CreditCard</a:t>
            </a:r>
            <a:r>
              <a:rPr lang="en-GB" sz="1400" dirty="0">
                <a:solidFill>
                  <a:srgbClr val="000000"/>
                </a:solidFill>
                <a:latin typeface="Consolas" panose="020B0609020204030204" pitchFamily="49" charset="0"/>
              </a:rPr>
              <a:t> </a:t>
            </a:r>
            <a:r>
              <a:rPr lang="en-GB" sz="1400" dirty="0">
                <a:solidFill>
                  <a:srgbClr val="6A3E3E"/>
                </a:solidFill>
                <a:latin typeface="Consolas" panose="020B0609020204030204" pitchFamily="49" charset="0"/>
              </a:rPr>
              <a:t>cc</a:t>
            </a:r>
            <a:r>
              <a:rPr lang="en-GB" sz="1400" dirty="0">
                <a:solidFill>
                  <a:srgbClr val="000000"/>
                </a:solidFill>
                <a:latin typeface="Consolas" panose="020B0609020204030204" pitchFamily="49" charset="0"/>
              </a:rPr>
              <a:t> = </a:t>
            </a:r>
            <a:r>
              <a:rPr lang="en-GB" sz="1400" b="1" dirty="0">
                <a:solidFill>
                  <a:srgbClr val="7F0055"/>
                </a:solidFill>
                <a:latin typeface="Consolas" panose="020B0609020204030204" pitchFamily="49" charset="0"/>
              </a:rPr>
              <a:t>new</a:t>
            </a:r>
            <a:r>
              <a:rPr lang="en-GB" sz="1400" b="1" dirty="0">
                <a:solidFill>
                  <a:srgbClr val="000000"/>
                </a:solidFill>
                <a:latin typeface="Consolas" panose="020B0609020204030204" pitchFamily="49" charset="0"/>
              </a:rPr>
              <a:t> </a:t>
            </a:r>
            <a:r>
              <a:rPr lang="en-GB" sz="1400" b="1" dirty="0" err="1">
                <a:solidFill>
                  <a:srgbClr val="000000"/>
                </a:solidFill>
                <a:latin typeface="Consolas" panose="020B0609020204030204" pitchFamily="49" charset="0"/>
              </a:rPr>
              <a:t>CreditCard</a:t>
            </a:r>
            <a:r>
              <a:rPr lang="en-GB" sz="1400" b="1" dirty="0">
                <a:solidFill>
                  <a:srgbClr val="000000"/>
                </a:solidFill>
                <a:latin typeface="Consolas" panose="020B0609020204030204" pitchFamily="49" charset="0"/>
              </a:rPr>
              <a:t>(333);</a:t>
            </a:r>
          </a:p>
          <a:p>
            <a:r>
              <a:rPr lang="en-GB" sz="1400" dirty="0">
                <a:solidFill>
                  <a:srgbClr val="000000"/>
                </a:solidFill>
                <a:latin typeface="Consolas" panose="020B0609020204030204" pitchFamily="49" charset="0"/>
              </a:rPr>
              <a:t>	</a:t>
            </a:r>
            <a:r>
              <a:rPr lang="en-GB" sz="1400" b="1" dirty="0" err="1">
                <a:solidFill>
                  <a:srgbClr val="000000"/>
                </a:solidFill>
                <a:latin typeface="Consolas" panose="020B0609020204030204" pitchFamily="49" charset="0"/>
              </a:rPr>
              <a:t>System.</a:t>
            </a:r>
            <a:r>
              <a:rPr lang="en-GB" sz="1400" b="1" dirty="0" err="1">
                <a:solidFill>
                  <a:srgbClr val="0000C0"/>
                </a:solidFill>
                <a:latin typeface="Consolas" panose="020B0609020204030204" pitchFamily="49" charset="0"/>
              </a:rPr>
              <a:t>out</a:t>
            </a:r>
            <a:r>
              <a:rPr lang="en-GB" sz="1400" b="1" dirty="0" err="1">
                <a:solidFill>
                  <a:srgbClr val="000000"/>
                </a:solidFill>
                <a:latin typeface="Consolas" panose="020B0609020204030204" pitchFamily="49" charset="0"/>
              </a:rPr>
              <a:t>.println</a:t>
            </a:r>
            <a:r>
              <a:rPr lang="en-GB" sz="1400" b="1" dirty="0">
                <a:solidFill>
                  <a:srgbClr val="000000"/>
                </a:solidFill>
                <a:latin typeface="Consolas" panose="020B0609020204030204" pitchFamily="49" charset="0"/>
              </a:rPr>
              <a:t>(cc1.pin);</a:t>
            </a:r>
            <a:endParaRPr lang="en-GB" sz="1400" b="1" i="1" u="sng" dirty="0">
              <a:solidFill>
                <a:srgbClr val="000000"/>
              </a:solidFill>
              <a:highlight>
                <a:srgbClr val="D4D4D4"/>
              </a:highlight>
              <a:latin typeface="Consolas" panose="020B0609020204030204" pitchFamily="49" charset="0"/>
            </a:endParaRPr>
          </a:p>
          <a:p>
            <a:r>
              <a:rPr lang="en-GB" sz="1400" dirty="0">
                <a:solidFill>
                  <a:srgbClr val="000000"/>
                </a:solidFill>
                <a:latin typeface="Consolas" panose="020B0609020204030204" pitchFamily="49" charset="0"/>
              </a:rPr>
              <a:t>   }</a:t>
            </a:r>
          </a:p>
          <a:p>
            <a:r>
              <a:rPr lang="en-GB" sz="1400" dirty="0">
                <a:solidFill>
                  <a:srgbClr val="000000"/>
                </a:solidFill>
                <a:latin typeface="Consolas" panose="020B0609020204030204" pitchFamily="49" charset="0"/>
              </a:rPr>
              <a:t>}</a:t>
            </a:r>
          </a:p>
        </p:txBody>
      </p:sp>
      <p:sp>
        <p:nvSpPr>
          <p:cNvPr id="2" name="Title 1"/>
          <p:cNvSpPr>
            <a:spLocks noGrp="1"/>
          </p:cNvSpPr>
          <p:nvPr>
            <p:ph type="title"/>
          </p:nvPr>
        </p:nvSpPr>
        <p:spPr/>
        <p:txBody>
          <a:bodyPr/>
          <a:lstStyle/>
          <a:p>
            <a:r>
              <a:rPr lang="en-GB" dirty="0" smtClean="0"/>
              <a:t>Java Protected example</a:t>
            </a:r>
            <a:endParaRPr lang="en-GB" dirty="0"/>
          </a:p>
        </p:txBody>
      </p:sp>
      <p:pic>
        <p:nvPicPr>
          <p:cNvPr id="4" name="Picture 3"/>
          <p:cNvPicPr>
            <a:picLocks noChangeAspect="1"/>
          </p:cNvPicPr>
          <p:nvPr/>
        </p:nvPicPr>
        <p:blipFill>
          <a:blip r:embed="rId3"/>
          <a:stretch>
            <a:fillRect/>
          </a:stretch>
        </p:blipFill>
        <p:spPr>
          <a:xfrm>
            <a:off x="2469518" y="1393694"/>
            <a:ext cx="2847094" cy="2206189"/>
          </a:xfrm>
          <a:prstGeom prst="rect">
            <a:avLst/>
          </a:prstGeom>
          <a:solidFill>
            <a:schemeClr val="bg1"/>
          </a:solidFill>
          <a:ln w="19050">
            <a:solidFill>
              <a:srgbClr val="004050"/>
            </a:solidFill>
          </a:ln>
          <a:effectLst/>
        </p:spPr>
      </p:pic>
      <p:sp>
        <p:nvSpPr>
          <p:cNvPr id="5" name="Rectangle 4"/>
          <p:cNvSpPr/>
          <p:nvPr/>
        </p:nvSpPr>
        <p:spPr>
          <a:xfrm>
            <a:off x="5646628" y="890519"/>
            <a:ext cx="4751502" cy="2031325"/>
          </a:xfrm>
          <a:prstGeom prst="rect">
            <a:avLst/>
          </a:prstGeom>
          <a:solidFill>
            <a:schemeClr val="bg1"/>
          </a:solidFill>
          <a:ln w="19050">
            <a:solidFill>
              <a:srgbClr val="004050"/>
            </a:solidFill>
          </a:ln>
        </p:spPr>
        <p:style>
          <a:lnRef idx="2">
            <a:schemeClr val="dk1"/>
          </a:lnRef>
          <a:fillRef idx="1">
            <a:schemeClr val="lt1"/>
          </a:fillRef>
          <a:effectRef idx="0">
            <a:schemeClr val="dk1"/>
          </a:effectRef>
          <a:fontRef idx="minor">
            <a:schemeClr val="dk1"/>
          </a:fontRef>
        </p:style>
        <p:txBody>
          <a:bodyPr wrap="square">
            <a:spAutoFit/>
          </a:bodyPr>
          <a:lstStyle/>
          <a:p>
            <a:r>
              <a:rPr lang="en-GB" sz="1400" b="1" dirty="0">
                <a:solidFill>
                  <a:srgbClr val="7F0055"/>
                </a:solidFill>
                <a:latin typeface="Consolas" panose="020B0609020204030204" pitchFamily="49" charset="0"/>
              </a:rPr>
              <a:t>package</a:t>
            </a:r>
            <a:r>
              <a:rPr lang="en-GB" sz="1400" b="1" dirty="0">
                <a:solidFill>
                  <a:srgbClr val="000000"/>
                </a:solidFill>
                <a:latin typeface="Consolas" panose="020B0609020204030204" pitchFamily="49" charset="0"/>
              </a:rPr>
              <a:t> </a:t>
            </a:r>
            <a:r>
              <a:rPr lang="en-GB" sz="1400" b="1" dirty="0" err="1">
                <a:solidFill>
                  <a:srgbClr val="000000"/>
                </a:solidFill>
                <a:latin typeface="Consolas" panose="020B0609020204030204" pitchFamily="49" charset="0"/>
              </a:rPr>
              <a:t>barclays</a:t>
            </a:r>
            <a:r>
              <a:rPr lang="en-GB" sz="1400" b="1" dirty="0">
                <a:solidFill>
                  <a:srgbClr val="000000"/>
                </a:solidFill>
                <a:latin typeface="Consolas" panose="020B0609020204030204" pitchFamily="49" charset="0"/>
              </a:rPr>
              <a:t>;</a:t>
            </a:r>
          </a:p>
          <a:p>
            <a:endParaRPr lang="en-GB" sz="1400" dirty="0">
              <a:latin typeface="Consolas" panose="020B0609020204030204" pitchFamily="49" charset="0"/>
            </a:endParaRPr>
          </a:p>
          <a:p>
            <a:r>
              <a:rPr lang="en-GB" sz="1400" b="1" dirty="0">
                <a:solidFill>
                  <a:srgbClr val="7F0055"/>
                </a:solidFill>
                <a:latin typeface="Consolas" panose="020B0609020204030204" pitchFamily="49" charset="0"/>
              </a:rPr>
              <a:t>public</a:t>
            </a:r>
            <a:r>
              <a:rPr lang="en-GB" sz="1400" b="1" dirty="0">
                <a:solidFill>
                  <a:srgbClr val="000000"/>
                </a:solidFill>
                <a:latin typeface="Consolas" panose="020B0609020204030204" pitchFamily="49" charset="0"/>
              </a:rPr>
              <a:t> </a:t>
            </a:r>
            <a:r>
              <a:rPr lang="en-GB" sz="1400" b="1" dirty="0">
                <a:solidFill>
                  <a:srgbClr val="7F0055"/>
                </a:solidFill>
                <a:latin typeface="Consolas" panose="020B0609020204030204" pitchFamily="49" charset="0"/>
              </a:rPr>
              <a:t>class</a:t>
            </a:r>
            <a:r>
              <a:rPr lang="en-GB" sz="1400" b="1" dirty="0">
                <a:solidFill>
                  <a:srgbClr val="000000"/>
                </a:solidFill>
                <a:latin typeface="Consolas" panose="020B0609020204030204" pitchFamily="49" charset="0"/>
              </a:rPr>
              <a:t> </a:t>
            </a:r>
            <a:r>
              <a:rPr lang="en-GB" sz="1400" b="1" dirty="0">
                <a:solidFill>
                  <a:srgbClr val="7F0055"/>
                </a:solidFill>
                <a:latin typeface="Consolas" panose="020B0609020204030204" pitchFamily="49" charset="0"/>
              </a:rPr>
              <a:t> </a:t>
            </a:r>
            <a:r>
              <a:rPr lang="en-GB" sz="1400" b="1" dirty="0" err="1">
                <a:solidFill>
                  <a:srgbClr val="000000"/>
                </a:solidFill>
                <a:latin typeface="Consolas" panose="020B0609020204030204" pitchFamily="49" charset="0"/>
              </a:rPr>
              <a:t>CreditCard</a:t>
            </a:r>
            <a:r>
              <a:rPr lang="en-GB" sz="1400" b="1" dirty="0">
                <a:solidFill>
                  <a:srgbClr val="000000"/>
                </a:solidFill>
                <a:latin typeface="Consolas" panose="020B0609020204030204" pitchFamily="49" charset="0"/>
              </a:rPr>
              <a:t> {</a:t>
            </a:r>
            <a:endParaRPr lang="en-GB" sz="1400" b="1" dirty="0">
              <a:solidFill>
                <a:srgbClr val="000000"/>
              </a:solidFill>
              <a:highlight>
                <a:srgbClr val="D4D4D4"/>
              </a:highlight>
              <a:latin typeface="Consolas" panose="020B0609020204030204" pitchFamily="49" charset="0"/>
            </a:endParaRPr>
          </a:p>
          <a:p>
            <a:r>
              <a:rPr lang="en-GB" sz="1400" b="1" dirty="0">
                <a:solidFill>
                  <a:srgbClr val="7F0055"/>
                </a:solidFill>
                <a:latin typeface="Consolas" panose="020B0609020204030204" pitchFamily="49" charset="0"/>
              </a:rPr>
              <a:t>   protected</a:t>
            </a:r>
            <a:r>
              <a:rPr lang="en-GB" sz="1400" b="1" dirty="0">
                <a:solidFill>
                  <a:srgbClr val="000000"/>
                </a:solidFill>
                <a:latin typeface="Consolas" panose="020B0609020204030204" pitchFamily="49" charset="0"/>
              </a:rPr>
              <a:t> </a:t>
            </a:r>
            <a:r>
              <a:rPr lang="en-GB" sz="1400" b="1" dirty="0" err="1">
                <a:solidFill>
                  <a:srgbClr val="7F0055"/>
                </a:solidFill>
                <a:latin typeface="Consolas" panose="020B0609020204030204" pitchFamily="49" charset="0"/>
              </a:rPr>
              <a:t>int</a:t>
            </a:r>
            <a:r>
              <a:rPr lang="en-GB" sz="1400" b="1" dirty="0">
                <a:solidFill>
                  <a:srgbClr val="000000"/>
                </a:solidFill>
                <a:latin typeface="Consolas" panose="020B0609020204030204" pitchFamily="49" charset="0"/>
              </a:rPr>
              <a:t> </a:t>
            </a:r>
            <a:r>
              <a:rPr lang="en-GB" sz="1400" b="1" dirty="0">
                <a:solidFill>
                  <a:srgbClr val="0000C0"/>
                </a:solidFill>
                <a:latin typeface="Consolas" panose="020B0609020204030204" pitchFamily="49" charset="0"/>
              </a:rPr>
              <a:t>pin</a:t>
            </a:r>
            <a:r>
              <a:rPr lang="en-GB" sz="1400" b="1" dirty="0">
                <a:solidFill>
                  <a:srgbClr val="000000"/>
                </a:solidFill>
                <a:latin typeface="Consolas" panose="020B0609020204030204" pitchFamily="49" charset="0"/>
              </a:rPr>
              <a:t>;</a:t>
            </a:r>
          </a:p>
          <a:p>
            <a:endParaRPr lang="en-GB" sz="1400" dirty="0">
              <a:latin typeface="Consolas" panose="020B0609020204030204" pitchFamily="49" charset="0"/>
            </a:endParaRPr>
          </a:p>
          <a:p>
            <a:r>
              <a:rPr lang="en-GB" sz="1400" b="1" dirty="0">
                <a:solidFill>
                  <a:srgbClr val="7F0055"/>
                </a:solidFill>
                <a:latin typeface="Consolas" panose="020B0609020204030204" pitchFamily="49" charset="0"/>
              </a:rPr>
              <a:t>   public</a:t>
            </a:r>
            <a:r>
              <a:rPr lang="en-GB" sz="1400" b="1" dirty="0">
                <a:solidFill>
                  <a:srgbClr val="000000"/>
                </a:solidFill>
                <a:latin typeface="Consolas" panose="020B0609020204030204" pitchFamily="49" charset="0"/>
              </a:rPr>
              <a:t> </a:t>
            </a:r>
            <a:r>
              <a:rPr lang="en-GB" sz="1400" b="1" dirty="0" err="1">
                <a:solidFill>
                  <a:srgbClr val="000000"/>
                </a:solidFill>
                <a:latin typeface="Consolas" panose="020B0609020204030204" pitchFamily="49" charset="0"/>
              </a:rPr>
              <a:t>CreditCard</a:t>
            </a:r>
            <a:r>
              <a:rPr lang="en-GB" sz="1400" b="1" dirty="0">
                <a:solidFill>
                  <a:srgbClr val="000000"/>
                </a:solidFill>
                <a:latin typeface="Consolas" panose="020B0609020204030204" pitchFamily="49" charset="0"/>
              </a:rPr>
              <a:t>(</a:t>
            </a:r>
            <a:r>
              <a:rPr lang="en-GB" sz="1400" b="1" dirty="0" err="1">
                <a:solidFill>
                  <a:srgbClr val="7F0055"/>
                </a:solidFill>
                <a:latin typeface="Consolas" panose="020B0609020204030204" pitchFamily="49" charset="0"/>
              </a:rPr>
              <a:t>int</a:t>
            </a:r>
            <a:r>
              <a:rPr lang="en-GB" sz="1400" b="1" dirty="0">
                <a:solidFill>
                  <a:srgbClr val="000000"/>
                </a:solidFill>
                <a:latin typeface="Consolas" panose="020B0609020204030204" pitchFamily="49" charset="0"/>
              </a:rPr>
              <a:t> </a:t>
            </a:r>
            <a:r>
              <a:rPr lang="en-GB" sz="1400" b="1" dirty="0">
                <a:solidFill>
                  <a:srgbClr val="6A3E3E"/>
                </a:solidFill>
                <a:latin typeface="Consolas" panose="020B0609020204030204" pitchFamily="49" charset="0"/>
              </a:rPr>
              <a:t>pin</a:t>
            </a:r>
            <a:r>
              <a:rPr lang="en-GB" sz="1400" b="1" dirty="0">
                <a:solidFill>
                  <a:srgbClr val="000000"/>
                </a:solidFill>
                <a:latin typeface="Consolas" panose="020B0609020204030204" pitchFamily="49" charset="0"/>
              </a:rPr>
              <a:t>) {</a:t>
            </a:r>
          </a:p>
          <a:p>
            <a:r>
              <a:rPr lang="en-GB" sz="1400" b="1" dirty="0">
                <a:solidFill>
                  <a:srgbClr val="7F0055"/>
                </a:solidFill>
                <a:latin typeface="Consolas" panose="020B0609020204030204" pitchFamily="49" charset="0"/>
              </a:rPr>
              <a:t>      </a:t>
            </a:r>
            <a:r>
              <a:rPr lang="en-GB" sz="1400" b="1" dirty="0" err="1">
                <a:solidFill>
                  <a:srgbClr val="7F0055"/>
                </a:solidFill>
                <a:latin typeface="Consolas" panose="020B0609020204030204" pitchFamily="49" charset="0"/>
              </a:rPr>
              <a:t>this</a:t>
            </a:r>
            <a:r>
              <a:rPr lang="en-GB" sz="1400" b="1" dirty="0" err="1">
                <a:solidFill>
                  <a:srgbClr val="000000"/>
                </a:solidFill>
                <a:latin typeface="Consolas" panose="020B0609020204030204" pitchFamily="49" charset="0"/>
              </a:rPr>
              <a:t>.</a:t>
            </a:r>
            <a:r>
              <a:rPr lang="en-GB" sz="1400" b="1" dirty="0" err="1">
                <a:solidFill>
                  <a:srgbClr val="0000C0"/>
                </a:solidFill>
                <a:latin typeface="Consolas" panose="020B0609020204030204" pitchFamily="49" charset="0"/>
              </a:rPr>
              <a:t>pin</a:t>
            </a:r>
            <a:r>
              <a:rPr lang="en-GB" sz="1400" b="1" dirty="0">
                <a:solidFill>
                  <a:srgbClr val="000000"/>
                </a:solidFill>
                <a:latin typeface="Consolas" panose="020B0609020204030204" pitchFamily="49" charset="0"/>
              </a:rPr>
              <a:t> = </a:t>
            </a:r>
            <a:r>
              <a:rPr lang="en-GB" sz="1400" b="1" dirty="0">
                <a:solidFill>
                  <a:srgbClr val="6A3E3E"/>
                </a:solidFill>
                <a:latin typeface="Consolas" panose="020B0609020204030204" pitchFamily="49" charset="0"/>
              </a:rPr>
              <a:t>pin</a:t>
            </a:r>
            <a:r>
              <a:rPr lang="en-GB" sz="1400" b="1" dirty="0">
                <a:solidFill>
                  <a:srgbClr val="000000"/>
                </a:solidFill>
                <a:latin typeface="Consolas" panose="020B0609020204030204" pitchFamily="49" charset="0"/>
              </a:rPr>
              <a:t>;</a:t>
            </a:r>
          </a:p>
          <a:p>
            <a:r>
              <a:rPr lang="en-GB" sz="1400" dirty="0">
                <a:solidFill>
                  <a:srgbClr val="000000"/>
                </a:solidFill>
                <a:latin typeface="Consolas" panose="020B0609020204030204" pitchFamily="49" charset="0"/>
              </a:rPr>
              <a:t>   }</a:t>
            </a:r>
          </a:p>
          <a:p>
            <a:r>
              <a:rPr lang="en-GB" sz="1400" dirty="0">
                <a:solidFill>
                  <a:srgbClr val="000000"/>
                </a:solidFill>
                <a:latin typeface="Consolas" panose="020B0609020204030204" pitchFamily="49" charset="0"/>
              </a:rPr>
              <a:t>}</a:t>
            </a:r>
          </a:p>
        </p:txBody>
      </p:sp>
      <p:sp>
        <p:nvSpPr>
          <p:cNvPr id="6" name="Rectangle 5"/>
          <p:cNvSpPr/>
          <p:nvPr/>
        </p:nvSpPr>
        <p:spPr>
          <a:xfrm>
            <a:off x="5656460" y="3005717"/>
            <a:ext cx="4741670" cy="1815882"/>
          </a:xfrm>
          <a:prstGeom prst="rect">
            <a:avLst/>
          </a:prstGeom>
          <a:solidFill>
            <a:schemeClr val="bg1"/>
          </a:solidFill>
          <a:ln w="19050">
            <a:solidFill>
              <a:srgbClr val="004050"/>
            </a:solidFill>
          </a:ln>
        </p:spPr>
        <p:style>
          <a:lnRef idx="2">
            <a:schemeClr val="accent1"/>
          </a:lnRef>
          <a:fillRef idx="1">
            <a:schemeClr val="lt1"/>
          </a:fillRef>
          <a:effectRef idx="0">
            <a:schemeClr val="accent1"/>
          </a:effectRef>
          <a:fontRef idx="minor">
            <a:schemeClr val="dk1"/>
          </a:fontRef>
        </p:style>
        <p:txBody>
          <a:bodyPr wrap="square">
            <a:spAutoFit/>
          </a:bodyPr>
          <a:lstStyle/>
          <a:p>
            <a:r>
              <a:rPr lang="en-GB" sz="1400" b="1" dirty="0">
                <a:solidFill>
                  <a:srgbClr val="7F0055"/>
                </a:solidFill>
                <a:latin typeface="Consolas" panose="020B0609020204030204" pitchFamily="49" charset="0"/>
              </a:rPr>
              <a:t>package</a:t>
            </a:r>
            <a:r>
              <a:rPr lang="en-GB" sz="1400" b="1" dirty="0">
                <a:solidFill>
                  <a:srgbClr val="000000"/>
                </a:solidFill>
                <a:latin typeface="Consolas" panose="020B0609020204030204" pitchFamily="49" charset="0"/>
              </a:rPr>
              <a:t> </a:t>
            </a:r>
            <a:r>
              <a:rPr lang="en-GB" sz="1400" b="1" dirty="0" err="1">
                <a:solidFill>
                  <a:srgbClr val="000000"/>
                </a:solidFill>
                <a:latin typeface="Consolas" panose="020B0609020204030204" pitchFamily="49" charset="0"/>
              </a:rPr>
              <a:t>barclays</a:t>
            </a:r>
            <a:r>
              <a:rPr lang="en-GB" sz="1400" b="1" dirty="0">
                <a:solidFill>
                  <a:srgbClr val="000000"/>
                </a:solidFill>
                <a:latin typeface="Consolas" panose="020B0609020204030204" pitchFamily="49" charset="0"/>
              </a:rPr>
              <a:t>;</a:t>
            </a:r>
          </a:p>
          <a:p>
            <a:endParaRPr lang="en-GB" sz="1400" b="1" dirty="0">
              <a:latin typeface="Consolas" panose="020B0609020204030204" pitchFamily="49" charset="0"/>
            </a:endParaRPr>
          </a:p>
          <a:p>
            <a:r>
              <a:rPr lang="en-GB" sz="1400" b="1" dirty="0">
                <a:solidFill>
                  <a:srgbClr val="7F0055"/>
                </a:solidFill>
                <a:latin typeface="Consolas" panose="020B0609020204030204" pitchFamily="49" charset="0"/>
              </a:rPr>
              <a:t>public</a:t>
            </a:r>
            <a:r>
              <a:rPr lang="en-GB" sz="1400" b="1" dirty="0">
                <a:solidFill>
                  <a:srgbClr val="000000"/>
                </a:solidFill>
                <a:latin typeface="Consolas" panose="020B0609020204030204" pitchFamily="49" charset="0"/>
              </a:rPr>
              <a:t> </a:t>
            </a:r>
            <a:r>
              <a:rPr lang="en-GB" sz="1400" b="1" dirty="0">
                <a:solidFill>
                  <a:srgbClr val="7F0055"/>
                </a:solidFill>
                <a:latin typeface="Consolas" panose="020B0609020204030204" pitchFamily="49" charset="0"/>
              </a:rPr>
              <a:t>class</a:t>
            </a:r>
            <a:r>
              <a:rPr lang="en-GB" sz="1400" b="1" dirty="0">
                <a:solidFill>
                  <a:srgbClr val="000000"/>
                </a:solidFill>
                <a:latin typeface="Consolas" panose="020B0609020204030204" pitchFamily="49" charset="0"/>
              </a:rPr>
              <a:t> Program {</a:t>
            </a:r>
          </a:p>
          <a:p>
            <a:r>
              <a:rPr lang="en-GB" sz="1400" b="1" dirty="0">
                <a:solidFill>
                  <a:srgbClr val="7F0055"/>
                </a:solidFill>
                <a:latin typeface="Consolas" panose="020B0609020204030204" pitchFamily="49" charset="0"/>
              </a:rPr>
              <a:t>   public</a:t>
            </a:r>
            <a:r>
              <a:rPr lang="en-GB" sz="1400" b="1" dirty="0">
                <a:solidFill>
                  <a:srgbClr val="000000"/>
                </a:solidFill>
                <a:latin typeface="Consolas" panose="020B0609020204030204" pitchFamily="49" charset="0"/>
              </a:rPr>
              <a:t> </a:t>
            </a:r>
            <a:r>
              <a:rPr lang="en-GB" sz="1400" b="1" dirty="0">
                <a:solidFill>
                  <a:srgbClr val="7F0055"/>
                </a:solidFill>
                <a:latin typeface="Consolas" panose="020B0609020204030204" pitchFamily="49" charset="0"/>
              </a:rPr>
              <a:t>static</a:t>
            </a:r>
            <a:r>
              <a:rPr lang="en-GB" sz="1400" b="1" dirty="0">
                <a:solidFill>
                  <a:srgbClr val="000000"/>
                </a:solidFill>
                <a:latin typeface="Consolas" panose="020B0609020204030204" pitchFamily="49" charset="0"/>
              </a:rPr>
              <a:t> </a:t>
            </a:r>
            <a:r>
              <a:rPr lang="en-GB" sz="1400" b="1" dirty="0">
                <a:solidFill>
                  <a:srgbClr val="7F0055"/>
                </a:solidFill>
                <a:latin typeface="Consolas" panose="020B0609020204030204" pitchFamily="49" charset="0"/>
              </a:rPr>
              <a:t>void</a:t>
            </a:r>
            <a:r>
              <a:rPr lang="en-GB" sz="1400" b="1" dirty="0">
                <a:solidFill>
                  <a:srgbClr val="000000"/>
                </a:solidFill>
                <a:latin typeface="Consolas" panose="020B0609020204030204" pitchFamily="49" charset="0"/>
              </a:rPr>
              <a:t> main(String[] </a:t>
            </a:r>
            <a:r>
              <a:rPr lang="en-GB" sz="1400" b="1" dirty="0" err="1">
                <a:solidFill>
                  <a:srgbClr val="6A3E3E"/>
                </a:solidFill>
                <a:latin typeface="Consolas" panose="020B0609020204030204" pitchFamily="49" charset="0"/>
              </a:rPr>
              <a:t>args</a:t>
            </a:r>
            <a:r>
              <a:rPr lang="en-GB" sz="1400" b="1" dirty="0">
                <a:solidFill>
                  <a:srgbClr val="000000"/>
                </a:solidFill>
                <a:latin typeface="Consolas" panose="020B0609020204030204" pitchFamily="49" charset="0"/>
              </a:rPr>
              <a:t>) {</a:t>
            </a:r>
          </a:p>
          <a:p>
            <a:r>
              <a:rPr lang="en-GB" sz="1400" b="1" dirty="0">
                <a:solidFill>
                  <a:srgbClr val="000000"/>
                </a:solidFill>
                <a:latin typeface="Consolas" panose="020B0609020204030204" pitchFamily="49" charset="0"/>
              </a:rPr>
              <a:t>       </a:t>
            </a:r>
            <a:r>
              <a:rPr lang="en-GB" sz="1400" b="1" dirty="0" err="1">
                <a:solidFill>
                  <a:srgbClr val="000000"/>
                </a:solidFill>
                <a:latin typeface="Consolas" panose="020B0609020204030204" pitchFamily="49" charset="0"/>
              </a:rPr>
              <a:t>CreditCard</a:t>
            </a:r>
            <a:r>
              <a:rPr lang="en-GB" sz="1400" b="1" dirty="0">
                <a:solidFill>
                  <a:srgbClr val="000000"/>
                </a:solidFill>
                <a:latin typeface="Consolas" panose="020B0609020204030204" pitchFamily="49" charset="0"/>
              </a:rPr>
              <a:t> </a:t>
            </a:r>
            <a:r>
              <a:rPr lang="en-GB" sz="1400" b="1" dirty="0">
                <a:solidFill>
                  <a:srgbClr val="6A3E3E"/>
                </a:solidFill>
                <a:latin typeface="Consolas" panose="020B0609020204030204" pitchFamily="49" charset="0"/>
              </a:rPr>
              <a:t>cc1</a:t>
            </a:r>
            <a:r>
              <a:rPr lang="en-GB" sz="1400" b="1" dirty="0">
                <a:solidFill>
                  <a:srgbClr val="000000"/>
                </a:solidFill>
                <a:latin typeface="Consolas" panose="020B0609020204030204" pitchFamily="49" charset="0"/>
              </a:rPr>
              <a:t> = </a:t>
            </a:r>
            <a:r>
              <a:rPr lang="en-GB" sz="1400" b="1" dirty="0">
                <a:solidFill>
                  <a:srgbClr val="7F0055"/>
                </a:solidFill>
                <a:latin typeface="Consolas" panose="020B0609020204030204" pitchFamily="49" charset="0"/>
              </a:rPr>
              <a:t>new</a:t>
            </a:r>
            <a:r>
              <a:rPr lang="en-GB" sz="1400" b="1" dirty="0">
                <a:solidFill>
                  <a:srgbClr val="000000"/>
                </a:solidFill>
                <a:latin typeface="Consolas" panose="020B0609020204030204" pitchFamily="49" charset="0"/>
              </a:rPr>
              <a:t> </a:t>
            </a:r>
            <a:r>
              <a:rPr lang="en-GB" sz="1400" b="1" dirty="0" err="1">
                <a:solidFill>
                  <a:srgbClr val="000000"/>
                </a:solidFill>
                <a:latin typeface="Consolas" panose="020B0609020204030204" pitchFamily="49" charset="0"/>
              </a:rPr>
              <a:t>CreditCard</a:t>
            </a:r>
            <a:r>
              <a:rPr lang="en-GB" sz="1400" b="1" dirty="0">
                <a:solidFill>
                  <a:srgbClr val="000000"/>
                </a:solidFill>
                <a:latin typeface="Consolas" panose="020B0609020204030204" pitchFamily="49" charset="0"/>
              </a:rPr>
              <a:t>(111);</a:t>
            </a:r>
          </a:p>
          <a:p>
            <a:r>
              <a:rPr lang="en-GB" sz="1400" b="1" dirty="0">
                <a:solidFill>
                  <a:srgbClr val="000000"/>
                </a:solidFill>
                <a:latin typeface="Consolas" panose="020B0609020204030204" pitchFamily="49" charset="0"/>
              </a:rPr>
              <a:t>       </a:t>
            </a:r>
            <a:r>
              <a:rPr lang="en-GB" sz="1400" b="1" dirty="0" err="1">
                <a:solidFill>
                  <a:srgbClr val="000000"/>
                </a:solidFill>
                <a:latin typeface="Consolas" panose="020B0609020204030204" pitchFamily="49" charset="0"/>
              </a:rPr>
              <a:t>System.</a:t>
            </a:r>
            <a:r>
              <a:rPr lang="en-GB" sz="1400" b="1" dirty="0" err="1">
                <a:solidFill>
                  <a:srgbClr val="0000C0"/>
                </a:solidFill>
                <a:latin typeface="Consolas" panose="020B0609020204030204" pitchFamily="49" charset="0"/>
              </a:rPr>
              <a:t>out</a:t>
            </a:r>
            <a:r>
              <a:rPr lang="en-GB" sz="1400" b="1" dirty="0" err="1">
                <a:solidFill>
                  <a:srgbClr val="000000"/>
                </a:solidFill>
                <a:latin typeface="Consolas" panose="020B0609020204030204" pitchFamily="49" charset="0"/>
              </a:rPr>
              <a:t>.println</a:t>
            </a:r>
            <a:r>
              <a:rPr lang="en-GB" sz="1400" b="1" dirty="0">
                <a:solidFill>
                  <a:srgbClr val="000000"/>
                </a:solidFill>
                <a:latin typeface="Consolas" panose="020B0609020204030204" pitchFamily="49" charset="0"/>
              </a:rPr>
              <a:t>(cc1.pin);</a:t>
            </a:r>
          </a:p>
          <a:p>
            <a:r>
              <a:rPr lang="en-GB" sz="1400" b="1" dirty="0">
                <a:solidFill>
                  <a:srgbClr val="000000"/>
                </a:solidFill>
                <a:latin typeface="Consolas" panose="020B0609020204030204" pitchFamily="49" charset="0"/>
              </a:rPr>
              <a:t>   }</a:t>
            </a:r>
          </a:p>
          <a:p>
            <a:r>
              <a:rPr lang="en-GB" sz="1400" b="1" dirty="0">
                <a:solidFill>
                  <a:srgbClr val="000000"/>
                </a:solidFill>
                <a:latin typeface="Consolas" panose="020B0609020204030204" pitchFamily="49" charset="0"/>
              </a:rPr>
              <a:t>}</a:t>
            </a:r>
          </a:p>
        </p:txBody>
      </p:sp>
      <p:sp>
        <p:nvSpPr>
          <p:cNvPr id="8" name="TextBox 7"/>
          <p:cNvSpPr txBox="1"/>
          <p:nvPr/>
        </p:nvSpPr>
        <p:spPr>
          <a:xfrm>
            <a:off x="9427126" y="4111570"/>
            <a:ext cx="505267" cy="523220"/>
          </a:xfrm>
          <a:prstGeom prst="rect">
            <a:avLst/>
          </a:prstGeom>
          <a:noFill/>
          <a:ln>
            <a:noFill/>
          </a:ln>
        </p:spPr>
        <p:txBody>
          <a:bodyPr wrap="none" rtlCol="0">
            <a:spAutoFit/>
          </a:bodyPr>
          <a:lstStyle/>
          <a:p>
            <a:r>
              <a:rPr lang="en-GB" sz="2800" dirty="0">
                <a:solidFill>
                  <a:srgbClr val="00B050"/>
                </a:solidFill>
                <a:latin typeface="Courier New" pitchFamily="49" charset="0"/>
                <a:cs typeface="Courier New" pitchFamily="49" charset="0"/>
                <a:sym typeface="Wingdings" panose="05000000000000000000" pitchFamily="2" charset="2"/>
              </a:rPr>
              <a:t></a:t>
            </a:r>
            <a:endParaRPr lang="en-GB" sz="2800" dirty="0">
              <a:solidFill>
                <a:srgbClr val="00B050"/>
              </a:solidFill>
              <a:latin typeface="Courier New" pitchFamily="49" charset="0"/>
              <a:cs typeface="Courier New" pitchFamily="49" charset="0"/>
            </a:endParaRPr>
          </a:p>
        </p:txBody>
      </p:sp>
      <p:sp>
        <p:nvSpPr>
          <p:cNvPr id="9" name="TextBox 8"/>
          <p:cNvSpPr txBox="1"/>
          <p:nvPr/>
        </p:nvSpPr>
        <p:spPr>
          <a:xfrm>
            <a:off x="5791154" y="5989237"/>
            <a:ext cx="550151" cy="584775"/>
          </a:xfrm>
          <a:prstGeom prst="rect">
            <a:avLst/>
          </a:prstGeom>
          <a:noFill/>
          <a:ln>
            <a:noFill/>
          </a:ln>
        </p:spPr>
        <p:txBody>
          <a:bodyPr wrap="none" rtlCol="0">
            <a:spAutoFit/>
          </a:bodyPr>
          <a:lstStyle/>
          <a:p>
            <a:r>
              <a:rPr lang="en-GB" sz="3200" dirty="0">
                <a:solidFill>
                  <a:srgbClr val="FF0000"/>
                </a:solidFill>
                <a:latin typeface="Courier New" pitchFamily="49" charset="0"/>
                <a:cs typeface="Courier New" pitchFamily="49" charset="0"/>
                <a:sym typeface="Wingdings" panose="05000000000000000000" pitchFamily="2" charset="2"/>
              </a:rPr>
              <a:t></a:t>
            </a:r>
            <a:endParaRPr lang="en-GB" sz="3200" dirty="0">
              <a:solidFill>
                <a:srgbClr val="FF0000"/>
              </a:solidFill>
              <a:latin typeface="Courier New" pitchFamily="49" charset="0"/>
              <a:cs typeface="Courier New" pitchFamily="49" charset="0"/>
            </a:endParaRPr>
          </a:p>
        </p:txBody>
      </p:sp>
      <p:sp>
        <p:nvSpPr>
          <p:cNvPr id="11" name="TextBox 10"/>
          <p:cNvSpPr txBox="1"/>
          <p:nvPr/>
        </p:nvSpPr>
        <p:spPr>
          <a:xfrm>
            <a:off x="2448519" y="3759752"/>
            <a:ext cx="2868093" cy="523220"/>
          </a:xfrm>
          <a:prstGeom prst="rect">
            <a:avLst/>
          </a:prstGeom>
          <a:solidFill>
            <a:schemeClr val="accent1">
              <a:lumMod val="40000"/>
              <a:lumOff val="60000"/>
            </a:schemeClr>
          </a:solidFill>
        </p:spPr>
        <p:txBody>
          <a:bodyPr wrap="none" rtlCol="0">
            <a:spAutoFit/>
          </a:bodyPr>
          <a:lstStyle/>
          <a:p>
            <a:r>
              <a:rPr lang="en-GB" sz="1400" b="1" dirty="0">
                <a:latin typeface="Consolas" panose="020B0609020204030204" pitchFamily="49" charset="0"/>
                <a:cs typeface="Courier New" pitchFamily="49" charset="0"/>
              </a:rPr>
              <a:t>Can be accessed by a class </a:t>
            </a:r>
            <a:br>
              <a:rPr lang="en-GB" sz="1400" b="1" dirty="0">
                <a:latin typeface="Consolas" panose="020B0609020204030204" pitchFamily="49" charset="0"/>
                <a:cs typeface="Courier New" pitchFamily="49" charset="0"/>
              </a:rPr>
            </a:br>
            <a:r>
              <a:rPr lang="en-GB" sz="1400" b="1" dirty="0">
                <a:latin typeface="Consolas" panose="020B0609020204030204" pitchFamily="49" charset="0"/>
                <a:cs typeface="Courier New" pitchFamily="49" charset="0"/>
              </a:rPr>
              <a:t>in the same package</a:t>
            </a:r>
          </a:p>
        </p:txBody>
      </p:sp>
      <p:sp>
        <p:nvSpPr>
          <p:cNvPr id="3" name="Rounded Rectangular Callout 2"/>
          <p:cNvSpPr/>
          <p:nvPr/>
        </p:nvSpPr>
        <p:spPr>
          <a:xfrm>
            <a:off x="7506394" y="5759252"/>
            <a:ext cx="2891736" cy="558422"/>
          </a:xfrm>
          <a:prstGeom prst="wedgeRoundRectCallout">
            <a:avLst>
              <a:gd name="adj1" fmla="val -56640"/>
              <a:gd name="adj2" fmla="val -28727"/>
              <a:gd name="adj3" fmla="val 16667"/>
            </a:avLst>
          </a:prstGeom>
          <a:solidFill>
            <a:schemeClr val="accent1">
              <a:lumMod val="20000"/>
              <a:lumOff val="80000"/>
            </a:schemeClr>
          </a:solidFill>
          <a:ln w="19050">
            <a:solidFill>
              <a:srgbClr val="004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b="1" dirty="0">
                <a:solidFill>
                  <a:schemeClr val="tx1"/>
                </a:solidFill>
                <a:latin typeface="Consolas" panose="020B0609020204030204" pitchFamily="49" charset="0"/>
                <a:cs typeface="Courier New" pitchFamily="49" charset="0"/>
              </a:rPr>
              <a:t>But not by a class outside of the </a:t>
            </a:r>
            <a:r>
              <a:rPr lang="en-GB" sz="1600" b="1" dirty="0" smtClean="0">
                <a:solidFill>
                  <a:schemeClr val="tx1"/>
                </a:solidFill>
                <a:latin typeface="Consolas" panose="020B0609020204030204" pitchFamily="49" charset="0"/>
                <a:cs typeface="Courier New" pitchFamily="49" charset="0"/>
              </a:rPr>
              <a:t>package</a:t>
            </a:r>
            <a:endParaRPr lang="en-GB" sz="1600" b="1" dirty="0">
              <a:solidFill>
                <a:schemeClr val="tx1"/>
              </a:solidFill>
              <a:latin typeface="Consolas" panose="020B0609020204030204" pitchFamily="49" charset="0"/>
              <a:cs typeface="Courier New" pitchFamily="49" charset="0"/>
            </a:endParaRPr>
          </a:p>
        </p:txBody>
      </p:sp>
    </p:spTree>
    <p:extLst>
      <p:ext uri="{BB962C8B-B14F-4D97-AF65-F5344CB8AC3E}">
        <p14:creationId xmlns:p14="http://schemas.microsoft.com/office/powerpoint/2010/main" val="262343260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482633" y="3618683"/>
            <a:ext cx="7539243" cy="2800767"/>
          </a:xfrm>
          <a:prstGeom prst="rect">
            <a:avLst/>
          </a:prstGeom>
          <a:solidFill>
            <a:schemeClr val="bg1"/>
          </a:solidFill>
          <a:ln w="19050">
            <a:solidFill>
              <a:srgbClr val="004050"/>
            </a:solidFill>
          </a:ln>
        </p:spPr>
        <p:style>
          <a:lnRef idx="2">
            <a:schemeClr val="accent1"/>
          </a:lnRef>
          <a:fillRef idx="1">
            <a:schemeClr val="lt1"/>
          </a:fillRef>
          <a:effectRef idx="0">
            <a:schemeClr val="accent1"/>
          </a:effectRef>
          <a:fontRef idx="minor">
            <a:schemeClr val="dk1"/>
          </a:fontRef>
        </p:style>
        <p:txBody>
          <a:bodyPr wrap="square">
            <a:spAutoFit/>
          </a:bodyPr>
          <a:lstStyle/>
          <a:p>
            <a:r>
              <a:rPr lang="en-GB" sz="1600" b="1" dirty="0">
                <a:solidFill>
                  <a:srgbClr val="7F0055"/>
                </a:solidFill>
                <a:latin typeface="Consolas" panose="020B0609020204030204" pitchFamily="49" charset="0"/>
              </a:rPr>
              <a:t>package</a:t>
            </a:r>
            <a:r>
              <a:rPr lang="en-GB" sz="1600" b="1" dirty="0">
                <a:solidFill>
                  <a:srgbClr val="000000"/>
                </a:solidFill>
                <a:latin typeface="Consolas" panose="020B0609020204030204" pitchFamily="49" charset="0"/>
              </a:rPr>
              <a:t> </a:t>
            </a:r>
            <a:r>
              <a:rPr lang="en-GB" sz="1600" b="1" dirty="0" err="1">
                <a:solidFill>
                  <a:srgbClr val="000000"/>
                </a:solidFill>
                <a:latin typeface="Consolas" panose="020B0609020204030204" pitchFamily="49" charset="0"/>
              </a:rPr>
              <a:t>tesco</a:t>
            </a:r>
            <a:r>
              <a:rPr lang="en-GB" sz="1600" b="1" dirty="0">
                <a:solidFill>
                  <a:srgbClr val="000000"/>
                </a:solidFill>
                <a:latin typeface="Consolas" panose="020B0609020204030204" pitchFamily="49" charset="0"/>
              </a:rPr>
              <a:t>;</a:t>
            </a:r>
          </a:p>
          <a:p>
            <a:r>
              <a:rPr lang="en-GB" sz="1600" b="1" dirty="0">
                <a:solidFill>
                  <a:srgbClr val="7F0055"/>
                </a:solidFill>
                <a:latin typeface="Consolas" panose="020B0609020204030204" pitchFamily="49" charset="0"/>
              </a:rPr>
              <a:t>import</a:t>
            </a:r>
            <a:r>
              <a:rPr lang="en-GB" sz="1600" b="1" dirty="0">
                <a:solidFill>
                  <a:srgbClr val="000000"/>
                </a:solidFill>
                <a:latin typeface="Consolas" panose="020B0609020204030204" pitchFamily="49" charset="0"/>
              </a:rPr>
              <a:t> </a:t>
            </a:r>
            <a:r>
              <a:rPr lang="en-GB" sz="1600" b="1" dirty="0" err="1">
                <a:solidFill>
                  <a:srgbClr val="000000"/>
                </a:solidFill>
                <a:latin typeface="Consolas" panose="020B0609020204030204" pitchFamily="49" charset="0"/>
              </a:rPr>
              <a:t>barclays.CreditCard</a:t>
            </a:r>
            <a:r>
              <a:rPr lang="en-GB" sz="1600" b="1" dirty="0">
                <a:solidFill>
                  <a:srgbClr val="000000"/>
                </a:solidFill>
                <a:latin typeface="Consolas" panose="020B0609020204030204" pitchFamily="49" charset="0"/>
              </a:rPr>
              <a:t>;</a:t>
            </a:r>
          </a:p>
          <a:p>
            <a:endParaRPr lang="en-GB" sz="1600" dirty="0">
              <a:latin typeface="Consolas" panose="020B0609020204030204" pitchFamily="49" charset="0"/>
            </a:endParaRPr>
          </a:p>
          <a:p>
            <a:r>
              <a:rPr lang="en-GB" sz="1600" b="1" dirty="0">
                <a:solidFill>
                  <a:srgbClr val="7F0055"/>
                </a:solidFill>
                <a:latin typeface="Consolas" panose="020B0609020204030204" pitchFamily="49" charset="0"/>
              </a:rPr>
              <a:t>public</a:t>
            </a: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class</a:t>
            </a:r>
            <a:r>
              <a:rPr lang="en-GB" sz="1600" b="1" dirty="0">
                <a:solidFill>
                  <a:srgbClr val="000000"/>
                </a:solidFill>
                <a:latin typeface="Consolas" panose="020B0609020204030204" pitchFamily="49" charset="0"/>
              </a:rPr>
              <a:t> </a:t>
            </a:r>
            <a:r>
              <a:rPr lang="en-GB" sz="1600" b="1" dirty="0" err="1">
                <a:solidFill>
                  <a:srgbClr val="000000"/>
                </a:solidFill>
                <a:latin typeface="Consolas" panose="020B0609020204030204" pitchFamily="49" charset="0"/>
              </a:rPr>
              <a:t>TescoCreditCard</a:t>
            </a: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extends</a:t>
            </a:r>
            <a:r>
              <a:rPr lang="en-GB" sz="1600" b="1" dirty="0">
                <a:solidFill>
                  <a:srgbClr val="000000"/>
                </a:solidFill>
                <a:latin typeface="Consolas" panose="020B0609020204030204" pitchFamily="49" charset="0"/>
              </a:rPr>
              <a:t> </a:t>
            </a:r>
            <a:r>
              <a:rPr lang="en-GB" sz="1600" b="1" dirty="0" err="1">
                <a:solidFill>
                  <a:srgbClr val="000000"/>
                </a:solidFill>
                <a:latin typeface="Consolas" panose="020B0609020204030204" pitchFamily="49" charset="0"/>
              </a:rPr>
              <a:t>CreditCard</a:t>
            </a:r>
            <a:r>
              <a:rPr lang="en-GB" sz="1600" b="1" dirty="0">
                <a:solidFill>
                  <a:srgbClr val="000000"/>
                </a:solidFill>
                <a:latin typeface="Consolas" panose="020B0609020204030204" pitchFamily="49" charset="0"/>
              </a:rPr>
              <a:t> {</a:t>
            </a:r>
          </a:p>
          <a:p>
            <a:r>
              <a:rPr lang="en-GB" sz="1600" b="1" dirty="0">
                <a:solidFill>
                  <a:srgbClr val="7F0055"/>
                </a:solidFill>
                <a:latin typeface="Consolas" panose="020B0609020204030204" pitchFamily="49" charset="0"/>
              </a:rPr>
              <a:t>   public</a:t>
            </a:r>
            <a:r>
              <a:rPr lang="en-GB" sz="1600" b="1" dirty="0">
                <a:solidFill>
                  <a:srgbClr val="000000"/>
                </a:solidFill>
                <a:latin typeface="Consolas" panose="020B0609020204030204" pitchFamily="49" charset="0"/>
              </a:rPr>
              <a:t> </a:t>
            </a:r>
            <a:r>
              <a:rPr lang="en-GB" sz="1600" b="1" dirty="0" err="1">
                <a:solidFill>
                  <a:srgbClr val="000000"/>
                </a:solidFill>
                <a:latin typeface="Consolas" panose="020B0609020204030204" pitchFamily="49" charset="0"/>
              </a:rPr>
              <a:t>TescoCreditCard</a:t>
            </a:r>
            <a:r>
              <a:rPr lang="en-GB" sz="1600" b="1" dirty="0">
                <a:solidFill>
                  <a:srgbClr val="000000"/>
                </a:solidFill>
                <a:latin typeface="Consolas" panose="020B0609020204030204" pitchFamily="49" charset="0"/>
              </a:rPr>
              <a:t>(</a:t>
            </a:r>
            <a:r>
              <a:rPr lang="en-GB" sz="1600" b="1" dirty="0" err="1">
                <a:solidFill>
                  <a:srgbClr val="7F0055"/>
                </a:solidFill>
                <a:latin typeface="Consolas" panose="020B0609020204030204" pitchFamily="49" charset="0"/>
              </a:rPr>
              <a:t>int</a:t>
            </a:r>
            <a:r>
              <a:rPr lang="en-GB" sz="1600" b="1" dirty="0">
                <a:solidFill>
                  <a:srgbClr val="000000"/>
                </a:solidFill>
                <a:latin typeface="Consolas" panose="020B0609020204030204" pitchFamily="49" charset="0"/>
              </a:rPr>
              <a:t> </a:t>
            </a:r>
            <a:r>
              <a:rPr lang="en-GB" sz="1600" b="1" dirty="0">
                <a:solidFill>
                  <a:srgbClr val="6A3E3E"/>
                </a:solidFill>
                <a:latin typeface="Consolas" panose="020B0609020204030204" pitchFamily="49" charset="0"/>
              </a:rPr>
              <a:t>pin</a:t>
            </a:r>
            <a:r>
              <a:rPr lang="en-GB" sz="1600" b="1" dirty="0">
                <a:solidFill>
                  <a:srgbClr val="000000"/>
                </a:solidFill>
                <a:latin typeface="Consolas" panose="020B0609020204030204" pitchFamily="49" charset="0"/>
              </a:rPr>
              <a:t>) {</a:t>
            </a:r>
          </a:p>
          <a:p>
            <a:r>
              <a:rPr lang="en-GB" sz="1600" b="1" dirty="0">
                <a:solidFill>
                  <a:srgbClr val="7F0055"/>
                </a:solidFill>
                <a:latin typeface="Consolas" panose="020B0609020204030204" pitchFamily="49" charset="0"/>
              </a:rPr>
              <a:t>	super</a:t>
            </a:r>
            <a:r>
              <a:rPr lang="en-GB" sz="1600" b="1" dirty="0">
                <a:solidFill>
                  <a:srgbClr val="000000"/>
                </a:solidFill>
                <a:latin typeface="Consolas" panose="020B0609020204030204" pitchFamily="49" charset="0"/>
              </a:rPr>
              <a:t>(</a:t>
            </a:r>
            <a:r>
              <a:rPr lang="en-GB" sz="1600" b="1" dirty="0">
                <a:solidFill>
                  <a:srgbClr val="6A3E3E"/>
                </a:solidFill>
                <a:latin typeface="Consolas" panose="020B0609020204030204" pitchFamily="49" charset="0"/>
              </a:rPr>
              <a:t>pin</a:t>
            </a:r>
            <a:r>
              <a:rPr lang="en-GB" sz="1600" b="1" dirty="0">
                <a:solidFill>
                  <a:srgbClr val="000000"/>
                </a:solidFill>
                <a:latin typeface="Consolas" panose="020B0609020204030204" pitchFamily="49" charset="0"/>
              </a:rPr>
              <a:t>);</a:t>
            </a:r>
          </a:p>
          <a:p>
            <a:r>
              <a:rPr lang="en-GB" sz="1600" dirty="0">
                <a:solidFill>
                  <a:srgbClr val="000000"/>
                </a:solidFill>
                <a:latin typeface="Consolas" panose="020B0609020204030204" pitchFamily="49" charset="0"/>
              </a:rPr>
              <a:t>   }</a:t>
            </a:r>
          </a:p>
          <a:p>
            <a:r>
              <a:rPr lang="en-GB" sz="1600" b="1" dirty="0">
                <a:solidFill>
                  <a:srgbClr val="7F0055"/>
                </a:solidFill>
                <a:latin typeface="Consolas" panose="020B0609020204030204" pitchFamily="49" charset="0"/>
              </a:rPr>
              <a:t>   public</a:t>
            </a: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void</a:t>
            </a:r>
            <a:r>
              <a:rPr lang="en-GB" sz="1600" b="1" dirty="0">
                <a:solidFill>
                  <a:srgbClr val="000000"/>
                </a:solidFill>
                <a:latin typeface="Consolas" panose="020B0609020204030204" pitchFamily="49" charset="0"/>
              </a:rPr>
              <a:t> </a:t>
            </a:r>
            <a:r>
              <a:rPr lang="en-GB" sz="1600" b="1" dirty="0" err="1">
                <a:solidFill>
                  <a:srgbClr val="000000"/>
                </a:solidFill>
                <a:latin typeface="Consolas" panose="020B0609020204030204" pitchFamily="49" charset="0"/>
              </a:rPr>
              <a:t>changePin</a:t>
            </a:r>
            <a:r>
              <a:rPr lang="en-GB" sz="1600" b="1" dirty="0">
                <a:solidFill>
                  <a:srgbClr val="000000"/>
                </a:solidFill>
                <a:latin typeface="Consolas" panose="020B0609020204030204" pitchFamily="49" charset="0"/>
              </a:rPr>
              <a:t>(</a:t>
            </a:r>
            <a:r>
              <a:rPr lang="en-GB" sz="1600" b="1" dirty="0" err="1">
                <a:solidFill>
                  <a:srgbClr val="7F0055"/>
                </a:solidFill>
                <a:latin typeface="Consolas" panose="020B0609020204030204" pitchFamily="49" charset="0"/>
              </a:rPr>
              <a:t>int</a:t>
            </a:r>
            <a:r>
              <a:rPr lang="en-GB" sz="1600" b="1" dirty="0">
                <a:solidFill>
                  <a:srgbClr val="000000"/>
                </a:solidFill>
                <a:latin typeface="Consolas" panose="020B0609020204030204" pitchFamily="49" charset="0"/>
              </a:rPr>
              <a:t> </a:t>
            </a:r>
            <a:r>
              <a:rPr lang="en-GB" sz="1600" b="1" dirty="0" err="1">
                <a:solidFill>
                  <a:srgbClr val="6A3E3E"/>
                </a:solidFill>
                <a:latin typeface="Consolas" panose="020B0609020204030204" pitchFamily="49" charset="0"/>
              </a:rPr>
              <a:t>newPin</a:t>
            </a:r>
            <a:r>
              <a:rPr lang="en-GB" sz="1600" b="1" dirty="0">
                <a:solidFill>
                  <a:srgbClr val="000000"/>
                </a:solidFill>
                <a:latin typeface="Consolas" panose="020B0609020204030204" pitchFamily="49" charset="0"/>
              </a:rPr>
              <a:t>) {</a:t>
            </a:r>
          </a:p>
          <a:p>
            <a:r>
              <a:rPr lang="en-GB" sz="1600" b="1" dirty="0">
                <a:solidFill>
                  <a:srgbClr val="7F0055"/>
                </a:solidFill>
                <a:latin typeface="Consolas" panose="020B0609020204030204" pitchFamily="49" charset="0"/>
              </a:rPr>
              <a:t>	</a:t>
            </a:r>
            <a:r>
              <a:rPr lang="en-GB" sz="1600" b="1" dirty="0" err="1">
                <a:solidFill>
                  <a:srgbClr val="7F0055"/>
                </a:solidFill>
                <a:latin typeface="Consolas" panose="020B0609020204030204" pitchFamily="49" charset="0"/>
              </a:rPr>
              <a:t>this</a:t>
            </a:r>
            <a:r>
              <a:rPr lang="en-GB" sz="1600" b="1" dirty="0" err="1">
                <a:solidFill>
                  <a:srgbClr val="000000"/>
                </a:solidFill>
                <a:latin typeface="Consolas" panose="020B0609020204030204" pitchFamily="49" charset="0"/>
              </a:rPr>
              <a:t>.</a:t>
            </a:r>
            <a:r>
              <a:rPr lang="en-GB" sz="1600" b="1" dirty="0" err="1">
                <a:solidFill>
                  <a:srgbClr val="0000C0"/>
                </a:solidFill>
                <a:latin typeface="Consolas" panose="020B0609020204030204" pitchFamily="49" charset="0"/>
              </a:rPr>
              <a:t>pin</a:t>
            </a:r>
            <a:r>
              <a:rPr lang="en-GB" sz="1600" b="1" dirty="0">
                <a:solidFill>
                  <a:srgbClr val="000000"/>
                </a:solidFill>
                <a:latin typeface="Consolas" panose="020B0609020204030204" pitchFamily="49" charset="0"/>
              </a:rPr>
              <a:t> = </a:t>
            </a:r>
            <a:r>
              <a:rPr lang="en-GB" sz="1600" b="1" dirty="0" err="1">
                <a:solidFill>
                  <a:srgbClr val="6A3E3E"/>
                </a:solidFill>
                <a:latin typeface="Consolas" panose="020B0609020204030204" pitchFamily="49" charset="0"/>
              </a:rPr>
              <a:t>newPin</a:t>
            </a:r>
            <a:r>
              <a:rPr lang="en-GB" sz="1600" b="1" dirty="0">
                <a:solidFill>
                  <a:srgbClr val="000000"/>
                </a:solidFill>
                <a:latin typeface="Consolas" panose="020B0609020204030204" pitchFamily="49" charset="0"/>
              </a:rPr>
              <a:t>;</a:t>
            </a:r>
          </a:p>
          <a:p>
            <a:r>
              <a:rPr lang="en-GB" sz="1600" dirty="0">
                <a:solidFill>
                  <a:srgbClr val="000000"/>
                </a:solidFill>
                <a:latin typeface="Consolas" panose="020B0609020204030204" pitchFamily="49" charset="0"/>
              </a:rPr>
              <a:t>   }</a:t>
            </a:r>
          </a:p>
          <a:p>
            <a:r>
              <a:rPr lang="en-GB" sz="1600" dirty="0">
                <a:solidFill>
                  <a:srgbClr val="000000"/>
                </a:solidFill>
                <a:latin typeface="Consolas" panose="020B0609020204030204" pitchFamily="49" charset="0"/>
              </a:rPr>
              <a:t>}</a:t>
            </a:r>
          </a:p>
        </p:txBody>
      </p:sp>
      <p:sp>
        <p:nvSpPr>
          <p:cNvPr id="2" name="Title 1"/>
          <p:cNvSpPr>
            <a:spLocks noGrp="1"/>
          </p:cNvSpPr>
          <p:nvPr>
            <p:ph type="title"/>
          </p:nvPr>
        </p:nvSpPr>
        <p:spPr/>
        <p:txBody>
          <a:bodyPr/>
          <a:lstStyle/>
          <a:p>
            <a:r>
              <a:rPr lang="en-GB" dirty="0" smtClean="0"/>
              <a:t>Java Protected example …</a:t>
            </a:r>
            <a:endParaRPr lang="en-GB" dirty="0"/>
          </a:p>
        </p:txBody>
      </p:sp>
      <p:sp>
        <p:nvSpPr>
          <p:cNvPr id="5" name="Rectangle 4"/>
          <p:cNvSpPr/>
          <p:nvPr/>
        </p:nvSpPr>
        <p:spPr>
          <a:xfrm>
            <a:off x="4555358" y="1478613"/>
            <a:ext cx="4547413" cy="2031325"/>
          </a:xfrm>
          <a:prstGeom prst="rect">
            <a:avLst/>
          </a:prstGeom>
          <a:solidFill>
            <a:schemeClr val="bg1"/>
          </a:solidFill>
          <a:ln w="19050">
            <a:solidFill>
              <a:srgbClr val="004050"/>
            </a:solidFill>
          </a:ln>
        </p:spPr>
        <p:style>
          <a:lnRef idx="2">
            <a:schemeClr val="dk1"/>
          </a:lnRef>
          <a:fillRef idx="1">
            <a:schemeClr val="lt1"/>
          </a:fillRef>
          <a:effectRef idx="0">
            <a:schemeClr val="dk1"/>
          </a:effectRef>
          <a:fontRef idx="minor">
            <a:schemeClr val="dk1"/>
          </a:fontRef>
        </p:style>
        <p:txBody>
          <a:bodyPr wrap="square">
            <a:spAutoFit/>
          </a:bodyPr>
          <a:lstStyle/>
          <a:p>
            <a:r>
              <a:rPr lang="en-GB" sz="1400" b="1" dirty="0">
                <a:solidFill>
                  <a:srgbClr val="7F0055"/>
                </a:solidFill>
                <a:latin typeface="Consolas" panose="020B0609020204030204" pitchFamily="49" charset="0"/>
              </a:rPr>
              <a:t>package</a:t>
            </a:r>
            <a:r>
              <a:rPr lang="en-GB" sz="1400" b="1" dirty="0">
                <a:solidFill>
                  <a:srgbClr val="000000"/>
                </a:solidFill>
                <a:latin typeface="Consolas" panose="020B0609020204030204" pitchFamily="49" charset="0"/>
              </a:rPr>
              <a:t> </a:t>
            </a:r>
            <a:r>
              <a:rPr lang="en-GB" sz="1400" b="1" dirty="0" err="1">
                <a:solidFill>
                  <a:srgbClr val="000000"/>
                </a:solidFill>
                <a:latin typeface="Consolas" panose="020B0609020204030204" pitchFamily="49" charset="0"/>
              </a:rPr>
              <a:t>barclays</a:t>
            </a:r>
            <a:r>
              <a:rPr lang="en-GB" sz="1400" b="1" dirty="0">
                <a:solidFill>
                  <a:srgbClr val="000000"/>
                </a:solidFill>
                <a:latin typeface="Consolas" panose="020B0609020204030204" pitchFamily="49" charset="0"/>
              </a:rPr>
              <a:t>;</a:t>
            </a:r>
          </a:p>
          <a:p>
            <a:endParaRPr lang="en-GB" sz="1400" dirty="0">
              <a:latin typeface="Consolas" panose="020B0609020204030204" pitchFamily="49" charset="0"/>
            </a:endParaRPr>
          </a:p>
          <a:p>
            <a:r>
              <a:rPr lang="en-GB" sz="1400" b="1" dirty="0">
                <a:solidFill>
                  <a:srgbClr val="7F0055"/>
                </a:solidFill>
                <a:latin typeface="Consolas" panose="020B0609020204030204" pitchFamily="49" charset="0"/>
              </a:rPr>
              <a:t>public</a:t>
            </a:r>
            <a:r>
              <a:rPr lang="en-GB" sz="1400" b="1" dirty="0">
                <a:solidFill>
                  <a:srgbClr val="000000"/>
                </a:solidFill>
                <a:latin typeface="Consolas" panose="020B0609020204030204" pitchFamily="49" charset="0"/>
              </a:rPr>
              <a:t> </a:t>
            </a:r>
            <a:r>
              <a:rPr lang="en-GB" sz="1400" b="1" dirty="0">
                <a:solidFill>
                  <a:srgbClr val="7F0055"/>
                </a:solidFill>
                <a:latin typeface="Consolas" panose="020B0609020204030204" pitchFamily="49" charset="0"/>
              </a:rPr>
              <a:t>class </a:t>
            </a:r>
            <a:r>
              <a:rPr lang="en-GB" sz="1400" b="1" dirty="0" err="1">
                <a:solidFill>
                  <a:srgbClr val="000000"/>
                </a:solidFill>
                <a:latin typeface="Consolas" panose="020B0609020204030204" pitchFamily="49" charset="0"/>
              </a:rPr>
              <a:t>CreditCard</a:t>
            </a:r>
            <a:r>
              <a:rPr lang="en-GB" sz="1400" b="1" dirty="0">
                <a:solidFill>
                  <a:srgbClr val="000000"/>
                </a:solidFill>
                <a:latin typeface="Consolas" panose="020B0609020204030204" pitchFamily="49" charset="0"/>
              </a:rPr>
              <a:t> {</a:t>
            </a:r>
            <a:endParaRPr lang="en-GB" sz="1400" b="1" dirty="0">
              <a:solidFill>
                <a:srgbClr val="000000"/>
              </a:solidFill>
              <a:highlight>
                <a:srgbClr val="D4D4D4"/>
              </a:highlight>
              <a:latin typeface="Consolas" panose="020B0609020204030204" pitchFamily="49" charset="0"/>
            </a:endParaRPr>
          </a:p>
          <a:p>
            <a:r>
              <a:rPr lang="en-GB" sz="1400" b="1" dirty="0">
                <a:solidFill>
                  <a:srgbClr val="7F0055"/>
                </a:solidFill>
                <a:latin typeface="Consolas" panose="020B0609020204030204" pitchFamily="49" charset="0"/>
              </a:rPr>
              <a:t>   protected</a:t>
            </a:r>
            <a:r>
              <a:rPr lang="en-GB" sz="1400" b="1" dirty="0">
                <a:solidFill>
                  <a:srgbClr val="000000"/>
                </a:solidFill>
                <a:latin typeface="Consolas" panose="020B0609020204030204" pitchFamily="49" charset="0"/>
              </a:rPr>
              <a:t> </a:t>
            </a:r>
            <a:r>
              <a:rPr lang="en-GB" sz="1400" b="1" dirty="0" err="1">
                <a:solidFill>
                  <a:srgbClr val="7F0055"/>
                </a:solidFill>
                <a:latin typeface="Consolas" panose="020B0609020204030204" pitchFamily="49" charset="0"/>
              </a:rPr>
              <a:t>int</a:t>
            </a:r>
            <a:r>
              <a:rPr lang="en-GB" sz="1400" b="1" dirty="0">
                <a:solidFill>
                  <a:srgbClr val="000000"/>
                </a:solidFill>
                <a:latin typeface="Consolas" panose="020B0609020204030204" pitchFamily="49" charset="0"/>
              </a:rPr>
              <a:t> </a:t>
            </a:r>
            <a:r>
              <a:rPr lang="en-GB" sz="1400" b="1" dirty="0">
                <a:solidFill>
                  <a:srgbClr val="0000C0"/>
                </a:solidFill>
                <a:latin typeface="Consolas" panose="020B0609020204030204" pitchFamily="49" charset="0"/>
              </a:rPr>
              <a:t>pin</a:t>
            </a:r>
            <a:r>
              <a:rPr lang="en-GB" sz="1400" b="1" dirty="0">
                <a:solidFill>
                  <a:srgbClr val="000000"/>
                </a:solidFill>
                <a:latin typeface="Consolas" panose="020B0609020204030204" pitchFamily="49" charset="0"/>
              </a:rPr>
              <a:t>;</a:t>
            </a:r>
          </a:p>
          <a:p>
            <a:endParaRPr lang="en-GB" sz="1400" dirty="0">
              <a:latin typeface="Consolas" panose="020B0609020204030204" pitchFamily="49" charset="0"/>
            </a:endParaRPr>
          </a:p>
          <a:p>
            <a:r>
              <a:rPr lang="en-GB" sz="1400" b="1" dirty="0">
                <a:solidFill>
                  <a:srgbClr val="7F0055"/>
                </a:solidFill>
                <a:latin typeface="Consolas" panose="020B0609020204030204" pitchFamily="49" charset="0"/>
              </a:rPr>
              <a:t>   public</a:t>
            </a:r>
            <a:r>
              <a:rPr lang="en-GB" sz="1400" b="1" dirty="0">
                <a:solidFill>
                  <a:srgbClr val="000000"/>
                </a:solidFill>
                <a:latin typeface="Consolas" panose="020B0609020204030204" pitchFamily="49" charset="0"/>
              </a:rPr>
              <a:t> </a:t>
            </a:r>
            <a:r>
              <a:rPr lang="en-GB" sz="1400" b="1" dirty="0" err="1">
                <a:solidFill>
                  <a:srgbClr val="000000"/>
                </a:solidFill>
                <a:latin typeface="Consolas" panose="020B0609020204030204" pitchFamily="49" charset="0"/>
              </a:rPr>
              <a:t>CreditCard</a:t>
            </a:r>
            <a:r>
              <a:rPr lang="en-GB" sz="1400" b="1" dirty="0">
                <a:solidFill>
                  <a:srgbClr val="000000"/>
                </a:solidFill>
                <a:latin typeface="Consolas" panose="020B0609020204030204" pitchFamily="49" charset="0"/>
              </a:rPr>
              <a:t>(</a:t>
            </a:r>
            <a:r>
              <a:rPr lang="en-GB" sz="1400" b="1" dirty="0" err="1">
                <a:solidFill>
                  <a:srgbClr val="7F0055"/>
                </a:solidFill>
                <a:latin typeface="Consolas" panose="020B0609020204030204" pitchFamily="49" charset="0"/>
              </a:rPr>
              <a:t>int</a:t>
            </a:r>
            <a:r>
              <a:rPr lang="en-GB" sz="1400" b="1" dirty="0">
                <a:solidFill>
                  <a:srgbClr val="000000"/>
                </a:solidFill>
                <a:latin typeface="Consolas" panose="020B0609020204030204" pitchFamily="49" charset="0"/>
              </a:rPr>
              <a:t> </a:t>
            </a:r>
            <a:r>
              <a:rPr lang="en-GB" sz="1400" b="1" dirty="0">
                <a:solidFill>
                  <a:srgbClr val="6A3E3E"/>
                </a:solidFill>
                <a:latin typeface="Consolas" panose="020B0609020204030204" pitchFamily="49" charset="0"/>
              </a:rPr>
              <a:t>pin</a:t>
            </a:r>
            <a:r>
              <a:rPr lang="en-GB" sz="1400" b="1" dirty="0">
                <a:solidFill>
                  <a:srgbClr val="000000"/>
                </a:solidFill>
                <a:latin typeface="Consolas" panose="020B0609020204030204" pitchFamily="49" charset="0"/>
              </a:rPr>
              <a:t>) {</a:t>
            </a:r>
          </a:p>
          <a:p>
            <a:r>
              <a:rPr lang="en-GB" sz="1400" b="1" dirty="0">
                <a:solidFill>
                  <a:srgbClr val="7F0055"/>
                </a:solidFill>
                <a:latin typeface="Consolas" panose="020B0609020204030204" pitchFamily="49" charset="0"/>
              </a:rPr>
              <a:t>      </a:t>
            </a:r>
            <a:r>
              <a:rPr lang="en-GB" sz="1400" b="1" dirty="0" err="1">
                <a:solidFill>
                  <a:srgbClr val="7F0055"/>
                </a:solidFill>
                <a:latin typeface="Consolas" panose="020B0609020204030204" pitchFamily="49" charset="0"/>
              </a:rPr>
              <a:t>this</a:t>
            </a:r>
            <a:r>
              <a:rPr lang="en-GB" sz="1400" b="1" dirty="0" err="1">
                <a:solidFill>
                  <a:srgbClr val="000000"/>
                </a:solidFill>
                <a:latin typeface="Consolas" panose="020B0609020204030204" pitchFamily="49" charset="0"/>
              </a:rPr>
              <a:t>.</a:t>
            </a:r>
            <a:r>
              <a:rPr lang="en-GB" sz="1400" b="1" dirty="0" err="1">
                <a:solidFill>
                  <a:srgbClr val="0000C0"/>
                </a:solidFill>
                <a:latin typeface="Consolas" panose="020B0609020204030204" pitchFamily="49" charset="0"/>
              </a:rPr>
              <a:t>pin</a:t>
            </a:r>
            <a:r>
              <a:rPr lang="en-GB" sz="1400" b="1" dirty="0">
                <a:solidFill>
                  <a:srgbClr val="000000"/>
                </a:solidFill>
                <a:latin typeface="Consolas" panose="020B0609020204030204" pitchFamily="49" charset="0"/>
              </a:rPr>
              <a:t> = </a:t>
            </a:r>
            <a:r>
              <a:rPr lang="en-GB" sz="1400" b="1" dirty="0">
                <a:solidFill>
                  <a:srgbClr val="6A3E3E"/>
                </a:solidFill>
                <a:latin typeface="Consolas" panose="020B0609020204030204" pitchFamily="49" charset="0"/>
              </a:rPr>
              <a:t>pin</a:t>
            </a:r>
            <a:r>
              <a:rPr lang="en-GB" sz="1400" b="1" dirty="0">
                <a:solidFill>
                  <a:srgbClr val="000000"/>
                </a:solidFill>
                <a:latin typeface="Consolas" panose="020B0609020204030204" pitchFamily="49" charset="0"/>
              </a:rPr>
              <a:t>;</a:t>
            </a:r>
          </a:p>
          <a:p>
            <a:r>
              <a:rPr lang="en-GB" sz="1400" dirty="0">
                <a:solidFill>
                  <a:srgbClr val="000000"/>
                </a:solidFill>
                <a:latin typeface="Consolas" panose="020B0609020204030204" pitchFamily="49" charset="0"/>
              </a:rPr>
              <a:t>   }</a:t>
            </a:r>
          </a:p>
          <a:p>
            <a:r>
              <a:rPr lang="en-GB" sz="1400" dirty="0">
                <a:solidFill>
                  <a:srgbClr val="000000"/>
                </a:solidFill>
                <a:latin typeface="Consolas" panose="020B0609020204030204" pitchFamily="49" charset="0"/>
              </a:rPr>
              <a:t>}</a:t>
            </a:r>
          </a:p>
        </p:txBody>
      </p:sp>
      <p:sp>
        <p:nvSpPr>
          <p:cNvPr id="8" name="TextBox 7"/>
          <p:cNvSpPr txBox="1"/>
          <p:nvPr/>
        </p:nvSpPr>
        <p:spPr>
          <a:xfrm>
            <a:off x="6066499" y="5596243"/>
            <a:ext cx="550151" cy="584775"/>
          </a:xfrm>
          <a:prstGeom prst="rect">
            <a:avLst/>
          </a:prstGeom>
          <a:noFill/>
          <a:ln>
            <a:noFill/>
          </a:ln>
        </p:spPr>
        <p:txBody>
          <a:bodyPr wrap="none" rtlCol="0">
            <a:spAutoFit/>
          </a:bodyPr>
          <a:lstStyle/>
          <a:p>
            <a:r>
              <a:rPr lang="en-GB" sz="3200" dirty="0">
                <a:solidFill>
                  <a:srgbClr val="00B050"/>
                </a:solidFill>
                <a:latin typeface="Courier New" pitchFamily="49" charset="0"/>
                <a:cs typeface="Courier New" pitchFamily="49" charset="0"/>
                <a:sym typeface="Wingdings" panose="05000000000000000000" pitchFamily="2" charset="2"/>
              </a:rPr>
              <a:t></a:t>
            </a:r>
            <a:endParaRPr lang="en-GB" sz="3200" dirty="0">
              <a:solidFill>
                <a:srgbClr val="00B050"/>
              </a:solidFill>
              <a:latin typeface="Courier New" pitchFamily="49" charset="0"/>
              <a:cs typeface="Courier New" pitchFamily="49" charset="0"/>
            </a:endParaRPr>
          </a:p>
        </p:txBody>
      </p:sp>
      <p:pic>
        <p:nvPicPr>
          <p:cNvPr id="10" name="Picture 9"/>
          <p:cNvPicPr>
            <a:picLocks noChangeAspect="1"/>
          </p:cNvPicPr>
          <p:nvPr/>
        </p:nvPicPr>
        <p:blipFill>
          <a:blip r:embed="rId3"/>
          <a:stretch>
            <a:fillRect/>
          </a:stretch>
        </p:blipFill>
        <p:spPr>
          <a:xfrm>
            <a:off x="1828330" y="1222303"/>
            <a:ext cx="2606018" cy="2287635"/>
          </a:xfrm>
          <a:prstGeom prst="rect">
            <a:avLst/>
          </a:prstGeom>
          <a:ln w="19050">
            <a:solidFill>
              <a:srgbClr val="004050"/>
            </a:solidFill>
          </a:ln>
          <a:effectLst/>
        </p:spPr>
      </p:pic>
      <p:sp>
        <p:nvSpPr>
          <p:cNvPr id="11" name="TextBox 10"/>
          <p:cNvSpPr txBox="1"/>
          <p:nvPr/>
        </p:nvSpPr>
        <p:spPr>
          <a:xfrm>
            <a:off x="2482633" y="6447506"/>
            <a:ext cx="7539243" cy="307777"/>
          </a:xfrm>
          <a:prstGeom prst="rect">
            <a:avLst/>
          </a:prstGeom>
          <a:solidFill>
            <a:schemeClr val="accent1">
              <a:lumMod val="40000"/>
              <a:lumOff val="60000"/>
            </a:schemeClr>
          </a:solidFill>
        </p:spPr>
        <p:txBody>
          <a:bodyPr wrap="square" rtlCol="0">
            <a:spAutoFit/>
          </a:bodyPr>
          <a:lstStyle/>
          <a:p>
            <a:r>
              <a:rPr lang="en-GB" sz="1400" b="1" dirty="0">
                <a:latin typeface="Consolas" panose="020B0609020204030204" pitchFamily="49" charset="0"/>
                <a:cs typeface="Courier New" pitchFamily="49" charset="0"/>
              </a:rPr>
              <a:t>Can be accessed by a class outside of the package which extends the class</a:t>
            </a:r>
          </a:p>
        </p:txBody>
      </p:sp>
    </p:spTree>
    <p:extLst>
      <p:ext uri="{BB962C8B-B14F-4D97-AF65-F5344CB8AC3E}">
        <p14:creationId xmlns:p14="http://schemas.microsoft.com/office/powerpoint/2010/main" val="286631930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892708" y="4113731"/>
            <a:ext cx="4705569" cy="2031325"/>
          </a:xfrm>
          <a:prstGeom prst="rect">
            <a:avLst/>
          </a:prstGeom>
          <a:solidFill>
            <a:schemeClr val="bg1"/>
          </a:solidFill>
          <a:ln w="19050">
            <a:solidFill>
              <a:srgbClr val="004050"/>
            </a:solidFill>
          </a:ln>
        </p:spPr>
        <p:style>
          <a:lnRef idx="2">
            <a:schemeClr val="accent1"/>
          </a:lnRef>
          <a:fillRef idx="1">
            <a:schemeClr val="lt1"/>
          </a:fillRef>
          <a:effectRef idx="0">
            <a:schemeClr val="accent1"/>
          </a:effectRef>
          <a:fontRef idx="minor">
            <a:schemeClr val="dk1"/>
          </a:fontRef>
        </p:style>
        <p:txBody>
          <a:bodyPr wrap="square">
            <a:spAutoFit/>
          </a:bodyPr>
          <a:lstStyle/>
          <a:p>
            <a:r>
              <a:rPr lang="en-GB" sz="1400" b="1" dirty="0">
                <a:solidFill>
                  <a:srgbClr val="7F0055"/>
                </a:solidFill>
                <a:latin typeface="Consolas" panose="020B0609020204030204" pitchFamily="49" charset="0"/>
              </a:rPr>
              <a:t>namespace</a:t>
            </a:r>
            <a:r>
              <a:rPr lang="en-GB" sz="1400" b="1" dirty="0">
                <a:solidFill>
                  <a:srgbClr val="000000"/>
                </a:solidFill>
                <a:latin typeface="Consolas" panose="020B0609020204030204" pitchFamily="49" charset="0"/>
              </a:rPr>
              <a:t> </a:t>
            </a:r>
            <a:r>
              <a:rPr lang="en-GB" sz="1400" b="1" dirty="0" err="1">
                <a:solidFill>
                  <a:srgbClr val="000000"/>
                </a:solidFill>
                <a:latin typeface="Consolas" panose="020B0609020204030204" pitchFamily="49" charset="0"/>
              </a:rPr>
              <a:t>tesco</a:t>
            </a:r>
            <a:r>
              <a:rPr lang="en-GB" sz="1400" b="1" dirty="0">
                <a:solidFill>
                  <a:srgbClr val="000000"/>
                </a:solidFill>
                <a:latin typeface="Consolas" panose="020B0609020204030204" pitchFamily="49" charset="0"/>
              </a:rPr>
              <a:t>;</a:t>
            </a:r>
          </a:p>
          <a:p>
            <a:r>
              <a:rPr lang="en-GB" sz="1400" b="1" dirty="0">
                <a:solidFill>
                  <a:srgbClr val="7F0055"/>
                </a:solidFill>
                <a:latin typeface="Consolas" panose="020B0609020204030204" pitchFamily="49" charset="0"/>
              </a:rPr>
              <a:t>using</a:t>
            </a:r>
            <a:r>
              <a:rPr lang="en-GB" sz="1400" b="1" dirty="0">
                <a:solidFill>
                  <a:srgbClr val="000000"/>
                </a:solidFill>
                <a:latin typeface="Consolas" panose="020B0609020204030204" pitchFamily="49" charset="0"/>
              </a:rPr>
              <a:t> </a:t>
            </a:r>
            <a:r>
              <a:rPr lang="en-GB" sz="1400" b="1" dirty="0" err="1">
                <a:solidFill>
                  <a:srgbClr val="000000"/>
                </a:solidFill>
                <a:latin typeface="Consolas" panose="020B0609020204030204" pitchFamily="49" charset="0"/>
              </a:rPr>
              <a:t>barclays</a:t>
            </a:r>
            <a:r>
              <a:rPr lang="en-GB" sz="1400" b="1" dirty="0">
                <a:solidFill>
                  <a:srgbClr val="000000"/>
                </a:solidFill>
                <a:latin typeface="Consolas" panose="020B0609020204030204" pitchFamily="49" charset="0"/>
              </a:rPr>
              <a:t>;</a:t>
            </a:r>
          </a:p>
          <a:p>
            <a:endParaRPr lang="en-GB" sz="1400" dirty="0">
              <a:latin typeface="Consolas" panose="020B0609020204030204" pitchFamily="49" charset="0"/>
            </a:endParaRPr>
          </a:p>
          <a:p>
            <a:r>
              <a:rPr lang="en-GB" sz="1400" b="1" dirty="0">
                <a:solidFill>
                  <a:srgbClr val="7F0055"/>
                </a:solidFill>
                <a:latin typeface="Consolas" panose="020B0609020204030204" pitchFamily="49" charset="0"/>
              </a:rPr>
              <a:t>public</a:t>
            </a:r>
            <a:r>
              <a:rPr lang="en-GB" sz="1400" b="1" dirty="0">
                <a:solidFill>
                  <a:srgbClr val="000000"/>
                </a:solidFill>
                <a:latin typeface="Consolas" panose="020B0609020204030204" pitchFamily="49" charset="0"/>
              </a:rPr>
              <a:t> </a:t>
            </a:r>
            <a:r>
              <a:rPr lang="en-GB" sz="1400" b="1" dirty="0">
                <a:solidFill>
                  <a:srgbClr val="7F0055"/>
                </a:solidFill>
                <a:latin typeface="Consolas" panose="020B0609020204030204" pitchFamily="49" charset="0"/>
              </a:rPr>
              <a:t>class</a:t>
            </a:r>
            <a:r>
              <a:rPr lang="en-GB" sz="1400" b="1" dirty="0">
                <a:solidFill>
                  <a:srgbClr val="000000"/>
                </a:solidFill>
                <a:latin typeface="Consolas" panose="020B0609020204030204" pitchFamily="49" charset="0"/>
              </a:rPr>
              <a:t> </a:t>
            </a:r>
            <a:r>
              <a:rPr lang="en-GB" sz="1400" b="1" dirty="0" err="1">
                <a:solidFill>
                  <a:srgbClr val="000000"/>
                </a:solidFill>
                <a:latin typeface="Consolas" panose="020B0609020204030204" pitchFamily="49" charset="0"/>
              </a:rPr>
              <a:t>TescoCreditCard</a:t>
            </a:r>
            <a:r>
              <a:rPr lang="en-GB" sz="1400" b="1" dirty="0">
                <a:solidFill>
                  <a:srgbClr val="000000"/>
                </a:solidFill>
                <a:latin typeface="Consolas" panose="020B0609020204030204" pitchFamily="49" charset="0"/>
              </a:rPr>
              <a:t> : </a:t>
            </a:r>
            <a:r>
              <a:rPr lang="en-GB" sz="1400" b="1" dirty="0" err="1">
                <a:solidFill>
                  <a:srgbClr val="000000"/>
                </a:solidFill>
                <a:latin typeface="Consolas" panose="020B0609020204030204" pitchFamily="49" charset="0"/>
              </a:rPr>
              <a:t>CreditCard</a:t>
            </a:r>
            <a:r>
              <a:rPr lang="en-GB" sz="1400" b="1" dirty="0">
                <a:solidFill>
                  <a:srgbClr val="000000"/>
                </a:solidFill>
                <a:latin typeface="Consolas" panose="020B0609020204030204" pitchFamily="49" charset="0"/>
              </a:rPr>
              <a:t> {</a:t>
            </a:r>
          </a:p>
          <a:p>
            <a:r>
              <a:rPr lang="en-GB" sz="1400" b="1" dirty="0">
                <a:solidFill>
                  <a:srgbClr val="7F0055"/>
                </a:solidFill>
                <a:latin typeface="Consolas" panose="020B0609020204030204" pitchFamily="49" charset="0"/>
              </a:rPr>
              <a:t>   public</a:t>
            </a:r>
            <a:r>
              <a:rPr lang="en-GB" sz="1400" b="1" dirty="0">
                <a:solidFill>
                  <a:srgbClr val="000000"/>
                </a:solidFill>
                <a:latin typeface="Consolas" panose="020B0609020204030204" pitchFamily="49" charset="0"/>
              </a:rPr>
              <a:t> void Open() {</a:t>
            </a:r>
          </a:p>
          <a:p>
            <a:r>
              <a:rPr lang="en-GB" sz="1400" b="1" dirty="0">
                <a:solidFill>
                  <a:srgbClr val="000000"/>
                </a:solidFill>
                <a:latin typeface="Consolas" panose="020B0609020204030204" pitchFamily="49" charset="0"/>
              </a:rPr>
              <a:t>       </a:t>
            </a:r>
            <a:r>
              <a:rPr lang="en-GB" sz="1400" b="1" dirty="0" err="1">
                <a:solidFill>
                  <a:srgbClr val="000000"/>
                </a:solidFill>
                <a:latin typeface="Consolas" panose="020B0609020204030204" pitchFamily="49" charset="0"/>
              </a:rPr>
              <a:t>int</a:t>
            </a:r>
            <a:r>
              <a:rPr lang="en-GB" sz="1400" b="1" dirty="0">
                <a:solidFill>
                  <a:srgbClr val="000000"/>
                </a:solidFill>
                <a:latin typeface="Consolas" panose="020B0609020204030204" pitchFamily="49" charset="0"/>
              </a:rPr>
              <a:t> x = </a:t>
            </a:r>
            <a:r>
              <a:rPr lang="en-GB" sz="1400" b="1" dirty="0" err="1">
                <a:solidFill>
                  <a:srgbClr val="7F0055"/>
                </a:solidFill>
                <a:latin typeface="Consolas" panose="020B0609020204030204" pitchFamily="49" charset="0"/>
              </a:rPr>
              <a:t>this</a:t>
            </a:r>
            <a:r>
              <a:rPr lang="en-GB" sz="1400" b="1" dirty="0" err="1">
                <a:solidFill>
                  <a:srgbClr val="000000"/>
                </a:solidFill>
                <a:latin typeface="Consolas" panose="020B0609020204030204" pitchFamily="49" charset="0"/>
              </a:rPr>
              <a:t>.</a:t>
            </a:r>
            <a:r>
              <a:rPr lang="en-GB" sz="1400" b="1" dirty="0" err="1">
                <a:solidFill>
                  <a:srgbClr val="0000C0"/>
                </a:solidFill>
                <a:latin typeface="Consolas" panose="020B0609020204030204" pitchFamily="49" charset="0"/>
              </a:rPr>
              <a:t>pin</a:t>
            </a:r>
            <a:r>
              <a:rPr lang="en-GB" sz="1400" b="1" dirty="0">
                <a:solidFill>
                  <a:srgbClr val="0000C0"/>
                </a:solidFill>
                <a:latin typeface="Consolas" panose="020B0609020204030204" pitchFamily="49" charset="0"/>
              </a:rPr>
              <a:t>;</a:t>
            </a:r>
            <a:endParaRPr lang="en-GB" sz="1400" b="1" dirty="0">
              <a:solidFill>
                <a:srgbClr val="000000"/>
              </a:solidFill>
              <a:latin typeface="Consolas" panose="020B0609020204030204" pitchFamily="49" charset="0"/>
            </a:endParaRPr>
          </a:p>
          <a:p>
            <a:r>
              <a:rPr lang="en-GB" sz="1400" b="1" dirty="0">
                <a:solidFill>
                  <a:srgbClr val="000000"/>
                </a:solidFill>
                <a:latin typeface="Consolas" panose="020B0609020204030204" pitchFamily="49" charset="0"/>
              </a:rPr>
              <a:t>       // ...</a:t>
            </a:r>
          </a:p>
          <a:p>
            <a:r>
              <a:rPr lang="en-GB" sz="1400" b="1" dirty="0">
                <a:solidFill>
                  <a:srgbClr val="000000"/>
                </a:solidFill>
                <a:latin typeface="Consolas" panose="020B0609020204030204" pitchFamily="49" charset="0"/>
              </a:rPr>
              <a:t>   }</a:t>
            </a:r>
          </a:p>
          <a:p>
            <a:r>
              <a:rPr lang="en-GB" sz="1400" b="1" dirty="0">
                <a:solidFill>
                  <a:srgbClr val="000000"/>
                </a:solidFill>
                <a:latin typeface="Consolas" panose="020B0609020204030204" pitchFamily="49" charset="0"/>
              </a:rPr>
              <a:t>}</a:t>
            </a:r>
          </a:p>
        </p:txBody>
      </p:sp>
      <p:sp>
        <p:nvSpPr>
          <p:cNvPr id="2" name="Title 1"/>
          <p:cNvSpPr>
            <a:spLocks noGrp="1"/>
          </p:cNvSpPr>
          <p:nvPr>
            <p:ph type="title"/>
          </p:nvPr>
        </p:nvSpPr>
        <p:spPr/>
        <p:txBody>
          <a:bodyPr/>
          <a:lstStyle/>
          <a:p>
            <a:r>
              <a:rPr lang="en-GB" smtClean="0"/>
              <a:t>C# Protected example</a:t>
            </a:r>
            <a:endParaRPr lang="en-GB" dirty="0"/>
          </a:p>
        </p:txBody>
      </p:sp>
      <p:sp>
        <p:nvSpPr>
          <p:cNvPr id="5" name="Rectangle 4"/>
          <p:cNvSpPr/>
          <p:nvPr/>
        </p:nvSpPr>
        <p:spPr>
          <a:xfrm>
            <a:off x="1892707" y="1355434"/>
            <a:ext cx="3417682" cy="2031325"/>
          </a:xfrm>
          <a:prstGeom prst="rect">
            <a:avLst/>
          </a:prstGeom>
          <a:solidFill>
            <a:schemeClr val="bg1"/>
          </a:solidFill>
          <a:ln w="19050">
            <a:solidFill>
              <a:srgbClr val="004050"/>
            </a:solidFill>
          </a:ln>
        </p:spPr>
        <p:style>
          <a:lnRef idx="2">
            <a:schemeClr val="dk1"/>
          </a:lnRef>
          <a:fillRef idx="1">
            <a:schemeClr val="lt1"/>
          </a:fillRef>
          <a:effectRef idx="0">
            <a:schemeClr val="dk1"/>
          </a:effectRef>
          <a:fontRef idx="minor">
            <a:schemeClr val="dk1"/>
          </a:fontRef>
        </p:style>
        <p:txBody>
          <a:bodyPr wrap="square">
            <a:spAutoFit/>
          </a:bodyPr>
          <a:lstStyle/>
          <a:p>
            <a:r>
              <a:rPr lang="en-GB" sz="1400" b="1" dirty="0">
                <a:solidFill>
                  <a:srgbClr val="7F0055"/>
                </a:solidFill>
                <a:latin typeface="Consolas" panose="020B0609020204030204" pitchFamily="49" charset="0"/>
              </a:rPr>
              <a:t>namespace</a:t>
            </a:r>
            <a:r>
              <a:rPr lang="en-GB" sz="1400" b="1" dirty="0">
                <a:solidFill>
                  <a:srgbClr val="000000"/>
                </a:solidFill>
                <a:latin typeface="Consolas" panose="020B0609020204030204" pitchFamily="49" charset="0"/>
              </a:rPr>
              <a:t> </a:t>
            </a:r>
            <a:r>
              <a:rPr lang="en-GB" sz="1400" b="1" dirty="0" err="1">
                <a:solidFill>
                  <a:srgbClr val="000000"/>
                </a:solidFill>
                <a:latin typeface="Consolas" panose="020B0609020204030204" pitchFamily="49" charset="0"/>
              </a:rPr>
              <a:t>barclays</a:t>
            </a:r>
            <a:r>
              <a:rPr lang="en-GB" sz="1400" b="1" dirty="0">
                <a:solidFill>
                  <a:srgbClr val="000000"/>
                </a:solidFill>
                <a:latin typeface="Consolas" panose="020B0609020204030204" pitchFamily="49" charset="0"/>
              </a:rPr>
              <a:t>;</a:t>
            </a:r>
          </a:p>
          <a:p>
            <a:endParaRPr lang="en-GB" sz="1400" dirty="0">
              <a:latin typeface="Consolas" panose="020B0609020204030204" pitchFamily="49" charset="0"/>
            </a:endParaRPr>
          </a:p>
          <a:p>
            <a:r>
              <a:rPr lang="en-GB" sz="1400" b="1" dirty="0">
                <a:solidFill>
                  <a:srgbClr val="7F0055"/>
                </a:solidFill>
                <a:latin typeface="Consolas" panose="020B0609020204030204" pitchFamily="49" charset="0"/>
              </a:rPr>
              <a:t>public</a:t>
            </a:r>
            <a:r>
              <a:rPr lang="en-GB" sz="1400" b="1" dirty="0">
                <a:solidFill>
                  <a:srgbClr val="000000"/>
                </a:solidFill>
                <a:latin typeface="Consolas" panose="020B0609020204030204" pitchFamily="49" charset="0"/>
              </a:rPr>
              <a:t> </a:t>
            </a:r>
            <a:r>
              <a:rPr lang="en-GB" sz="1400" b="1" dirty="0">
                <a:solidFill>
                  <a:srgbClr val="7F0055"/>
                </a:solidFill>
                <a:latin typeface="Consolas" panose="020B0609020204030204" pitchFamily="49" charset="0"/>
              </a:rPr>
              <a:t>class</a:t>
            </a:r>
            <a:r>
              <a:rPr lang="en-GB" sz="1400" b="1" dirty="0">
                <a:solidFill>
                  <a:srgbClr val="000000"/>
                </a:solidFill>
                <a:latin typeface="Consolas" panose="020B0609020204030204" pitchFamily="49" charset="0"/>
              </a:rPr>
              <a:t> </a:t>
            </a:r>
            <a:r>
              <a:rPr lang="en-GB" sz="1400" b="1" dirty="0">
                <a:solidFill>
                  <a:srgbClr val="7F0055"/>
                </a:solidFill>
                <a:latin typeface="Consolas" panose="020B0609020204030204" pitchFamily="49" charset="0"/>
              </a:rPr>
              <a:t> </a:t>
            </a:r>
            <a:r>
              <a:rPr lang="en-GB" sz="1400" b="1" dirty="0" err="1">
                <a:solidFill>
                  <a:srgbClr val="000000"/>
                </a:solidFill>
                <a:latin typeface="Consolas" panose="020B0609020204030204" pitchFamily="49" charset="0"/>
              </a:rPr>
              <a:t>CreditCard</a:t>
            </a:r>
            <a:r>
              <a:rPr lang="en-GB" sz="1400" b="1" dirty="0">
                <a:solidFill>
                  <a:srgbClr val="000000"/>
                </a:solidFill>
                <a:latin typeface="Consolas" panose="020B0609020204030204" pitchFamily="49" charset="0"/>
              </a:rPr>
              <a:t> {</a:t>
            </a:r>
            <a:endParaRPr lang="en-GB" sz="1400" b="1" dirty="0">
              <a:solidFill>
                <a:srgbClr val="000000"/>
              </a:solidFill>
              <a:highlight>
                <a:srgbClr val="D4D4D4"/>
              </a:highlight>
              <a:latin typeface="Consolas" panose="020B0609020204030204" pitchFamily="49" charset="0"/>
            </a:endParaRPr>
          </a:p>
          <a:p>
            <a:r>
              <a:rPr lang="en-GB" sz="1400" b="1" dirty="0">
                <a:solidFill>
                  <a:srgbClr val="7F0055"/>
                </a:solidFill>
                <a:latin typeface="Consolas" panose="020B0609020204030204" pitchFamily="49" charset="0"/>
              </a:rPr>
              <a:t>   protected</a:t>
            </a:r>
            <a:r>
              <a:rPr lang="en-GB" sz="1400" b="1" dirty="0">
                <a:solidFill>
                  <a:srgbClr val="000000"/>
                </a:solidFill>
                <a:latin typeface="Consolas" panose="020B0609020204030204" pitchFamily="49" charset="0"/>
              </a:rPr>
              <a:t> </a:t>
            </a:r>
            <a:r>
              <a:rPr lang="en-GB" sz="1400" b="1" dirty="0" err="1">
                <a:solidFill>
                  <a:srgbClr val="7F0055"/>
                </a:solidFill>
                <a:latin typeface="Consolas" panose="020B0609020204030204" pitchFamily="49" charset="0"/>
              </a:rPr>
              <a:t>int</a:t>
            </a:r>
            <a:r>
              <a:rPr lang="en-GB" sz="1400" b="1" dirty="0">
                <a:solidFill>
                  <a:srgbClr val="000000"/>
                </a:solidFill>
                <a:latin typeface="Consolas" panose="020B0609020204030204" pitchFamily="49" charset="0"/>
              </a:rPr>
              <a:t> </a:t>
            </a:r>
            <a:r>
              <a:rPr lang="en-GB" sz="1400" b="1" dirty="0">
                <a:solidFill>
                  <a:srgbClr val="0000C0"/>
                </a:solidFill>
                <a:latin typeface="Consolas" panose="020B0609020204030204" pitchFamily="49" charset="0"/>
              </a:rPr>
              <a:t>pin</a:t>
            </a:r>
            <a:r>
              <a:rPr lang="en-GB" sz="1400" b="1" dirty="0">
                <a:solidFill>
                  <a:srgbClr val="000000"/>
                </a:solidFill>
                <a:latin typeface="Consolas" panose="020B0609020204030204" pitchFamily="49" charset="0"/>
              </a:rPr>
              <a:t>;</a:t>
            </a:r>
          </a:p>
          <a:p>
            <a:endParaRPr lang="en-GB" sz="1400" dirty="0">
              <a:latin typeface="Consolas" panose="020B0609020204030204" pitchFamily="49" charset="0"/>
            </a:endParaRPr>
          </a:p>
          <a:p>
            <a:r>
              <a:rPr lang="en-GB" sz="1400" b="1" dirty="0">
                <a:solidFill>
                  <a:srgbClr val="7F0055"/>
                </a:solidFill>
                <a:latin typeface="Consolas" panose="020B0609020204030204" pitchFamily="49" charset="0"/>
              </a:rPr>
              <a:t>   public</a:t>
            </a:r>
            <a:r>
              <a:rPr lang="en-GB" sz="1400" b="1" dirty="0">
                <a:solidFill>
                  <a:srgbClr val="000000"/>
                </a:solidFill>
                <a:latin typeface="Consolas" panose="020B0609020204030204" pitchFamily="49" charset="0"/>
              </a:rPr>
              <a:t> </a:t>
            </a:r>
            <a:r>
              <a:rPr lang="en-GB" sz="1400" b="1" dirty="0" err="1">
                <a:solidFill>
                  <a:srgbClr val="000000"/>
                </a:solidFill>
                <a:latin typeface="Consolas" panose="020B0609020204030204" pitchFamily="49" charset="0"/>
              </a:rPr>
              <a:t>CreditCard</a:t>
            </a:r>
            <a:r>
              <a:rPr lang="en-GB" sz="1400" b="1" dirty="0">
                <a:solidFill>
                  <a:srgbClr val="000000"/>
                </a:solidFill>
                <a:latin typeface="Consolas" panose="020B0609020204030204" pitchFamily="49" charset="0"/>
              </a:rPr>
              <a:t>(</a:t>
            </a:r>
            <a:r>
              <a:rPr lang="en-GB" sz="1400" b="1" dirty="0" err="1">
                <a:solidFill>
                  <a:srgbClr val="7F0055"/>
                </a:solidFill>
                <a:latin typeface="Consolas" panose="020B0609020204030204" pitchFamily="49" charset="0"/>
              </a:rPr>
              <a:t>int</a:t>
            </a:r>
            <a:r>
              <a:rPr lang="en-GB" sz="1400" b="1" dirty="0">
                <a:solidFill>
                  <a:srgbClr val="000000"/>
                </a:solidFill>
                <a:latin typeface="Consolas" panose="020B0609020204030204" pitchFamily="49" charset="0"/>
              </a:rPr>
              <a:t> </a:t>
            </a:r>
            <a:r>
              <a:rPr lang="en-GB" sz="1400" b="1" dirty="0">
                <a:solidFill>
                  <a:srgbClr val="6A3E3E"/>
                </a:solidFill>
                <a:latin typeface="Consolas" panose="020B0609020204030204" pitchFamily="49" charset="0"/>
              </a:rPr>
              <a:t>pin</a:t>
            </a:r>
            <a:r>
              <a:rPr lang="en-GB" sz="1400" b="1" dirty="0">
                <a:solidFill>
                  <a:srgbClr val="000000"/>
                </a:solidFill>
                <a:latin typeface="Consolas" panose="020B0609020204030204" pitchFamily="49" charset="0"/>
              </a:rPr>
              <a:t>) {</a:t>
            </a:r>
          </a:p>
          <a:p>
            <a:r>
              <a:rPr lang="en-GB" sz="1400" b="1" dirty="0">
                <a:solidFill>
                  <a:srgbClr val="7F0055"/>
                </a:solidFill>
                <a:latin typeface="Consolas" panose="020B0609020204030204" pitchFamily="49" charset="0"/>
              </a:rPr>
              <a:t>      </a:t>
            </a:r>
            <a:r>
              <a:rPr lang="en-GB" sz="1400" b="1" dirty="0" err="1">
                <a:solidFill>
                  <a:srgbClr val="7F0055"/>
                </a:solidFill>
                <a:latin typeface="Consolas" panose="020B0609020204030204" pitchFamily="49" charset="0"/>
              </a:rPr>
              <a:t>this</a:t>
            </a:r>
            <a:r>
              <a:rPr lang="en-GB" sz="1400" b="1" dirty="0" err="1">
                <a:solidFill>
                  <a:srgbClr val="000000"/>
                </a:solidFill>
                <a:latin typeface="Consolas" panose="020B0609020204030204" pitchFamily="49" charset="0"/>
              </a:rPr>
              <a:t>.</a:t>
            </a:r>
            <a:r>
              <a:rPr lang="en-GB" sz="1400" b="1" dirty="0" err="1">
                <a:solidFill>
                  <a:srgbClr val="0000C0"/>
                </a:solidFill>
                <a:latin typeface="Consolas" panose="020B0609020204030204" pitchFamily="49" charset="0"/>
              </a:rPr>
              <a:t>pin</a:t>
            </a:r>
            <a:r>
              <a:rPr lang="en-GB" sz="1400" b="1" dirty="0">
                <a:solidFill>
                  <a:srgbClr val="000000"/>
                </a:solidFill>
                <a:latin typeface="Consolas" panose="020B0609020204030204" pitchFamily="49" charset="0"/>
              </a:rPr>
              <a:t> = </a:t>
            </a:r>
            <a:r>
              <a:rPr lang="en-GB" sz="1400" b="1" dirty="0">
                <a:solidFill>
                  <a:srgbClr val="6A3E3E"/>
                </a:solidFill>
                <a:latin typeface="Consolas" panose="020B0609020204030204" pitchFamily="49" charset="0"/>
              </a:rPr>
              <a:t>pin</a:t>
            </a:r>
            <a:r>
              <a:rPr lang="en-GB" sz="1400" b="1" dirty="0">
                <a:solidFill>
                  <a:srgbClr val="000000"/>
                </a:solidFill>
                <a:latin typeface="Consolas" panose="020B0609020204030204" pitchFamily="49" charset="0"/>
              </a:rPr>
              <a:t>;</a:t>
            </a:r>
          </a:p>
          <a:p>
            <a:r>
              <a:rPr lang="en-GB" sz="1400" dirty="0">
                <a:solidFill>
                  <a:srgbClr val="000000"/>
                </a:solidFill>
                <a:latin typeface="Consolas" panose="020B0609020204030204" pitchFamily="49" charset="0"/>
              </a:rPr>
              <a:t>   }</a:t>
            </a:r>
          </a:p>
          <a:p>
            <a:r>
              <a:rPr lang="en-GB" sz="1400" dirty="0">
                <a:solidFill>
                  <a:srgbClr val="000000"/>
                </a:solidFill>
                <a:latin typeface="Consolas" panose="020B0609020204030204" pitchFamily="49" charset="0"/>
              </a:rPr>
              <a:t>}</a:t>
            </a:r>
          </a:p>
        </p:txBody>
      </p:sp>
      <p:sp>
        <p:nvSpPr>
          <p:cNvPr id="6" name="Rectangle 5"/>
          <p:cNvSpPr/>
          <p:nvPr/>
        </p:nvSpPr>
        <p:spPr>
          <a:xfrm>
            <a:off x="5501913" y="1355432"/>
            <a:ext cx="4584487" cy="1815882"/>
          </a:xfrm>
          <a:prstGeom prst="rect">
            <a:avLst/>
          </a:prstGeom>
          <a:solidFill>
            <a:schemeClr val="bg1"/>
          </a:solidFill>
          <a:ln w="19050">
            <a:solidFill>
              <a:srgbClr val="004050"/>
            </a:solidFill>
          </a:ln>
        </p:spPr>
        <p:style>
          <a:lnRef idx="2">
            <a:schemeClr val="accent1"/>
          </a:lnRef>
          <a:fillRef idx="1">
            <a:schemeClr val="lt1"/>
          </a:fillRef>
          <a:effectRef idx="0">
            <a:schemeClr val="accent1"/>
          </a:effectRef>
          <a:fontRef idx="minor">
            <a:schemeClr val="dk1"/>
          </a:fontRef>
        </p:style>
        <p:txBody>
          <a:bodyPr wrap="square">
            <a:spAutoFit/>
          </a:bodyPr>
          <a:lstStyle/>
          <a:p>
            <a:r>
              <a:rPr lang="en-GB" sz="1400" b="1" dirty="0">
                <a:solidFill>
                  <a:srgbClr val="7F0055"/>
                </a:solidFill>
                <a:latin typeface="Consolas" panose="020B0609020204030204" pitchFamily="49" charset="0"/>
              </a:rPr>
              <a:t>namespace</a:t>
            </a:r>
            <a:r>
              <a:rPr lang="en-GB" sz="1400" b="1" dirty="0">
                <a:solidFill>
                  <a:srgbClr val="000000"/>
                </a:solidFill>
                <a:latin typeface="Consolas" panose="020B0609020204030204" pitchFamily="49" charset="0"/>
              </a:rPr>
              <a:t> </a:t>
            </a:r>
            <a:r>
              <a:rPr lang="en-GB" sz="1400" b="1" dirty="0" err="1">
                <a:solidFill>
                  <a:srgbClr val="000000"/>
                </a:solidFill>
                <a:latin typeface="Consolas" panose="020B0609020204030204" pitchFamily="49" charset="0"/>
              </a:rPr>
              <a:t>barclays</a:t>
            </a:r>
            <a:r>
              <a:rPr lang="en-GB" sz="1400" b="1" dirty="0">
                <a:solidFill>
                  <a:srgbClr val="000000"/>
                </a:solidFill>
                <a:latin typeface="Consolas" panose="020B0609020204030204" pitchFamily="49" charset="0"/>
              </a:rPr>
              <a:t>;</a:t>
            </a:r>
          </a:p>
          <a:p>
            <a:endParaRPr lang="en-GB" sz="1400" b="1" dirty="0">
              <a:latin typeface="Consolas" panose="020B0609020204030204" pitchFamily="49" charset="0"/>
            </a:endParaRPr>
          </a:p>
          <a:p>
            <a:r>
              <a:rPr lang="en-GB" sz="1400" b="1" dirty="0">
                <a:solidFill>
                  <a:srgbClr val="7F0055"/>
                </a:solidFill>
                <a:latin typeface="Consolas" panose="020B0609020204030204" pitchFamily="49" charset="0"/>
              </a:rPr>
              <a:t>public</a:t>
            </a:r>
            <a:r>
              <a:rPr lang="en-GB" sz="1400" b="1" dirty="0">
                <a:solidFill>
                  <a:srgbClr val="000000"/>
                </a:solidFill>
                <a:latin typeface="Consolas" panose="020B0609020204030204" pitchFamily="49" charset="0"/>
              </a:rPr>
              <a:t> </a:t>
            </a:r>
            <a:r>
              <a:rPr lang="en-GB" sz="1400" b="1" dirty="0">
                <a:solidFill>
                  <a:srgbClr val="7F0055"/>
                </a:solidFill>
                <a:latin typeface="Consolas" panose="020B0609020204030204" pitchFamily="49" charset="0"/>
              </a:rPr>
              <a:t>class</a:t>
            </a:r>
            <a:r>
              <a:rPr lang="en-GB" sz="1400" b="1" dirty="0">
                <a:solidFill>
                  <a:srgbClr val="000000"/>
                </a:solidFill>
                <a:latin typeface="Consolas" panose="020B0609020204030204" pitchFamily="49" charset="0"/>
              </a:rPr>
              <a:t> </a:t>
            </a:r>
            <a:r>
              <a:rPr lang="en-GB" sz="1400" b="1" dirty="0" err="1">
                <a:solidFill>
                  <a:srgbClr val="000000"/>
                </a:solidFill>
                <a:latin typeface="Consolas" panose="020B0609020204030204" pitchFamily="49" charset="0"/>
              </a:rPr>
              <a:t>CreditCardBiz</a:t>
            </a:r>
            <a:r>
              <a:rPr lang="en-GB" sz="1400" b="1" dirty="0">
                <a:solidFill>
                  <a:srgbClr val="000000"/>
                </a:solidFill>
                <a:latin typeface="Consolas" panose="020B0609020204030204" pitchFamily="49" charset="0"/>
              </a:rPr>
              <a:t> : </a:t>
            </a:r>
            <a:r>
              <a:rPr lang="en-GB" sz="1400" b="1" dirty="0" err="1">
                <a:solidFill>
                  <a:srgbClr val="000000"/>
                </a:solidFill>
                <a:latin typeface="Consolas" panose="020B0609020204030204" pitchFamily="49" charset="0"/>
              </a:rPr>
              <a:t>CreditCard</a:t>
            </a:r>
            <a:r>
              <a:rPr lang="en-GB" sz="1400" b="1" dirty="0">
                <a:solidFill>
                  <a:srgbClr val="000000"/>
                </a:solidFill>
                <a:latin typeface="Consolas" panose="020B0609020204030204" pitchFamily="49" charset="0"/>
              </a:rPr>
              <a:t> {</a:t>
            </a:r>
          </a:p>
          <a:p>
            <a:r>
              <a:rPr lang="en-GB" sz="1400" b="1" dirty="0">
                <a:solidFill>
                  <a:srgbClr val="7F0055"/>
                </a:solidFill>
                <a:latin typeface="Consolas" panose="020B0609020204030204" pitchFamily="49" charset="0"/>
              </a:rPr>
              <a:t>   public</a:t>
            </a:r>
            <a:r>
              <a:rPr lang="en-GB" sz="1400" b="1" dirty="0">
                <a:solidFill>
                  <a:srgbClr val="000000"/>
                </a:solidFill>
                <a:latin typeface="Consolas" panose="020B0609020204030204" pitchFamily="49" charset="0"/>
              </a:rPr>
              <a:t> void Open() {</a:t>
            </a:r>
          </a:p>
          <a:p>
            <a:r>
              <a:rPr lang="en-GB" sz="1400" b="1" dirty="0">
                <a:solidFill>
                  <a:srgbClr val="000000"/>
                </a:solidFill>
                <a:latin typeface="Consolas" panose="020B0609020204030204" pitchFamily="49" charset="0"/>
              </a:rPr>
              <a:t>       </a:t>
            </a:r>
            <a:r>
              <a:rPr lang="en-GB" sz="1400" b="1" dirty="0" err="1">
                <a:solidFill>
                  <a:srgbClr val="000000"/>
                </a:solidFill>
                <a:latin typeface="Consolas" panose="020B0609020204030204" pitchFamily="49" charset="0"/>
              </a:rPr>
              <a:t>int</a:t>
            </a:r>
            <a:r>
              <a:rPr lang="en-GB" sz="1400" b="1" dirty="0">
                <a:solidFill>
                  <a:srgbClr val="000000"/>
                </a:solidFill>
                <a:latin typeface="Consolas" panose="020B0609020204030204" pitchFamily="49" charset="0"/>
              </a:rPr>
              <a:t> x = </a:t>
            </a:r>
            <a:r>
              <a:rPr lang="en-GB" sz="1400" b="1" dirty="0" err="1">
                <a:solidFill>
                  <a:srgbClr val="7F0055"/>
                </a:solidFill>
                <a:latin typeface="Consolas" panose="020B0609020204030204" pitchFamily="49" charset="0"/>
              </a:rPr>
              <a:t>this</a:t>
            </a:r>
            <a:r>
              <a:rPr lang="en-GB" sz="1400" b="1" dirty="0" err="1">
                <a:solidFill>
                  <a:srgbClr val="000000"/>
                </a:solidFill>
                <a:latin typeface="Consolas" panose="020B0609020204030204" pitchFamily="49" charset="0"/>
              </a:rPr>
              <a:t>.</a:t>
            </a:r>
            <a:r>
              <a:rPr lang="en-GB" sz="1400" b="1" dirty="0" err="1">
                <a:solidFill>
                  <a:srgbClr val="0000C0"/>
                </a:solidFill>
                <a:latin typeface="Consolas" panose="020B0609020204030204" pitchFamily="49" charset="0"/>
              </a:rPr>
              <a:t>pin</a:t>
            </a:r>
            <a:r>
              <a:rPr lang="en-GB" sz="1400" b="1" dirty="0">
                <a:solidFill>
                  <a:srgbClr val="0000C0"/>
                </a:solidFill>
                <a:latin typeface="Consolas" panose="020B0609020204030204" pitchFamily="49" charset="0"/>
              </a:rPr>
              <a:t>;</a:t>
            </a:r>
            <a:endParaRPr lang="en-GB" sz="1400" b="1" dirty="0">
              <a:solidFill>
                <a:srgbClr val="000000"/>
              </a:solidFill>
              <a:latin typeface="Consolas" panose="020B0609020204030204" pitchFamily="49" charset="0"/>
            </a:endParaRPr>
          </a:p>
          <a:p>
            <a:r>
              <a:rPr lang="en-GB" sz="1400" b="1" dirty="0">
                <a:solidFill>
                  <a:srgbClr val="000000"/>
                </a:solidFill>
                <a:latin typeface="Consolas" panose="020B0609020204030204" pitchFamily="49" charset="0"/>
              </a:rPr>
              <a:t>       // ...</a:t>
            </a:r>
          </a:p>
          <a:p>
            <a:r>
              <a:rPr lang="en-GB" sz="1400" b="1" dirty="0">
                <a:solidFill>
                  <a:srgbClr val="000000"/>
                </a:solidFill>
                <a:latin typeface="Consolas" panose="020B0609020204030204" pitchFamily="49" charset="0"/>
              </a:rPr>
              <a:t>   }</a:t>
            </a:r>
          </a:p>
          <a:p>
            <a:r>
              <a:rPr lang="en-GB" sz="1400" b="1" dirty="0">
                <a:solidFill>
                  <a:srgbClr val="000000"/>
                </a:solidFill>
                <a:latin typeface="Consolas" panose="020B0609020204030204" pitchFamily="49" charset="0"/>
              </a:rPr>
              <a:t>}</a:t>
            </a:r>
          </a:p>
        </p:txBody>
      </p:sp>
      <p:sp>
        <p:nvSpPr>
          <p:cNvPr id="11" name="TextBox 10"/>
          <p:cNvSpPr txBox="1"/>
          <p:nvPr/>
        </p:nvSpPr>
        <p:spPr>
          <a:xfrm>
            <a:off x="1892708" y="3597808"/>
            <a:ext cx="8359949" cy="307777"/>
          </a:xfrm>
          <a:prstGeom prst="rect">
            <a:avLst/>
          </a:prstGeom>
          <a:solidFill>
            <a:schemeClr val="accent1">
              <a:lumMod val="40000"/>
              <a:lumOff val="60000"/>
            </a:schemeClr>
          </a:solidFill>
          <a:ln w="38100">
            <a:solidFill>
              <a:srgbClr val="FF0000"/>
            </a:solidFill>
          </a:ln>
        </p:spPr>
        <p:txBody>
          <a:bodyPr wrap="square" rtlCol="0">
            <a:spAutoFit/>
          </a:bodyPr>
          <a:lstStyle/>
          <a:p>
            <a:pPr algn="ctr"/>
            <a:r>
              <a:rPr lang="en-GB" sz="1400" b="1" dirty="0">
                <a:latin typeface="Consolas" panose="020B0609020204030204" pitchFamily="49" charset="0"/>
                <a:cs typeface="Courier New" pitchFamily="49" charset="0"/>
              </a:rPr>
              <a:t>Can be accessed by a sub-class in the same assembly or any other assembly</a:t>
            </a:r>
          </a:p>
        </p:txBody>
      </p:sp>
    </p:spTree>
    <p:extLst>
      <p:ext uri="{BB962C8B-B14F-4D97-AF65-F5344CB8AC3E}">
        <p14:creationId xmlns:p14="http://schemas.microsoft.com/office/powerpoint/2010/main" val="376019539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892708" y="4072167"/>
            <a:ext cx="5272239" cy="2031325"/>
          </a:xfrm>
          <a:prstGeom prst="rect">
            <a:avLst/>
          </a:prstGeom>
          <a:solidFill>
            <a:schemeClr val="bg1"/>
          </a:solidFill>
          <a:ln w="19050">
            <a:solidFill>
              <a:srgbClr val="004050"/>
            </a:solidFill>
          </a:ln>
        </p:spPr>
        <p:style>
          <a:lnRef idx="2">
            <a:schemeClr val="accent1"/>
          </a:lnRef>
          <a:fillRef idx="1">
            <a:schemeClr val="lt1"/>
          </a:fillRef>
          <a:effectRef idx="0">
            <a:schemeClr val="accent1"/>
          </a:effectRef>
          <a:fontRef idx="minor">
            <a:schemeClr val="dk1"/>
          </a:fontRef>
        </p:style>
        <p:txBody>
          <a:bodyPr wrap="square">
            <a:spAutoFit/>
          </a:bodyPr>
          <a:lstStyle/>
          <a:p>
            <a:r>
              <a:rPr lang="en-GB" sz="1400" b="1" dirty="0">
                <a:solidFill>
                  <a:srgbClr val="7F0055"/>
                </a:solidFill>
                <a:latin typeface="Consolas" panose="020B0609020204030204" pitchFamily="49" charset="0"/>
              </a:rPr>
              <a:t>namespace</a:t>
            </a:r>
            <a:r>
              <a:rPr lang="en-GB" sz="1400" b="1" dirty="0">
                <a:solidFill>
                  <a:srgbClr val="000000"/>
                </a:solidFill>
                <a:latin typeface="Consolas" panose="020B0609020204030204" pitchFamily="49" charset="0"/>
              </a:rPr>
              <a:t> </a:t>
            </a:r>
            <a:r>
              <a:rPr lang="en-GB" sz="1400" b="1" dirty="0" err="1">
                <a:solidFill>
                  <a:srgbClr val="000000"/>
                </a:solidFill>
                <a:latin typeface="Consolas" panose="020B0609020204030204" pitchFamily="49" charset="0"/>
              </a:rPr>
              <a:t>tesco</a:t>
            </a:r>
            <a:r>
              <a:rPr lang="en-GB" sz="1400" b="1" dirty="0">
                <a:solidFill>
                  <a:srgbClr val="000000"/>
                </a:solidFill>
                <a:latin typeface="Consolas" panose="020B0609020204030204" pitchFamily="49" charset="0"/>
              </a:rPr>
              <a:t>;</a:t>
            </a:r>
          </a:p>
          <a:p>
            <a:r>
              <a:rPr lang="en-GB" sz="1400" b="1" dirty="0">
                <a:solidFill>
                  <a:srgbClr val="7F0055"/>
                </a:solidFill>
                <a:latin typeface="Consolas" panose="020B0609020204030204" pitchFamily="49" charset="0"/>
              </a:rPr>
              <a:t>using</a:t>
            </a:r>
            <a:r>
              <a:rPr lang="en-GB" sz="1400" b="1" dirty="0">
                <a:solidFill>
                  <a:srgbClr val="000000"/>
                </a:solidFill>
                <a:latin typeface="Consolas" panose="020B0609020204030204" pitchFamily="49" charset="0"/>
              </a:rPr>
              <a:t> </a:t>
            </a:r>
            <a:r>
              <a:rPr lang="en-GB" sz="1400" b="1" dirty="0" err="1">
                <a:solidFill>
                  <a:srgbClr val="000000"/>
                </a:solidFill>
                <a:latin typeface="Consolas" panose="020B0609020204030204" pitchFamily="49" charset="0"/>
              </a:rPr>
              <a:t>barclays</a:t>
            </a:r>
            <a:r>
              <a:rPr lang="en-GB" sz="1400" b="1" dirty="0">
                <a:solidFill>
                  <a:srgbClr val="000000"/>
                </a:solidFill>
                <a:latin typeface="Consolas" panose="020B0609020204030204" pitchFamily="49" charset="0"/>
              </a:rPr>
              <a:t>;</a:t>
            </a:r>
          </a:p>
          <a:p>
            <a:endParaRPr lang="en-GB" sz="1400" dirty="0">
              <a:latin typeface="Consolas" panose="020B0609020204030204" pitchFamily="49" charset="0"/>
            </a:endParaRPr>
          </a:p>
          <a:p>
            <a:r>
              <a:rPr lang="en-GB" sz="1400" b="1" dirty="0">
                <a:solidFill>
                  <a:srgbClr val="7F0055"/>
                </a:solidFill>
                <a:latin typeface="Consolas" panose="020B0609020204030204" pitchFamily="49" charset="0"/>
              </a:rPr>
              <a:t>public</a:t>
            </a:r>
            <a:r>
              <a:rPr lang="en-GB" sz="1400" b="1" dirty="0">
                <a:solidFill>
                  <a:srgbClr val="000000"/>
                </a:solidFill>
                <a:latin typeface="Consolas" panose="020B0609020204030204" pitchFamily="49" charset="0"/>
              </a:rPr>
              <a:t> </a:t>
            </a:r>
            <a:r>
              <a:rPr lang="en-GB" sz="1400" b="1" dirty="0">
                <a:solidFill>
                  <a:srgbClr val="7F0055"/>
                </a:solidFill>
                <a:latin typeface="Consolas" panose="020B0609020204030204" pitchFamily="49" charset="0"/>
              </a:rPr>
              <a:t>class</a:t>
            </a:r>
            <a:r>
              <a:rPr lang="en-GB" sz="1400" b="1" dirty="0">
                <a:solidFill>
                  <a:srgbClr val="000000"/>
                </a:solidFill>
                <a:latin typeface="Consolas" panose="020B0609020204030204" pitchFamily="49" charset="0"/>
              </a:rPr>
              <a:t> Bank {</a:t>
            </a:r>
          </a:p>
          <a:p>
            <a:r>
              <a:rPr lang="en-GB" sz="1400" b="1" dirty="0">
                <a:solidFill>
                  <a:srgbClr val="7F0055"/>
                </a:solidFill>
                <a:latin typeface="Consolas" panose="020B0609020204030204" pitchFamily="49" charset="0"/>
              </a:rPr>
              <a:t>    public</a:t>
            </a:r>
            <a:r>
              <a:rPr lang="en-GB" sz="1400" b="1" dirty="0">
                <a:solidFill>
                  <a:srgbClr val="000000"/>
                </a:solidFill>
                <a:latin typeface="Consolas" panose="020B0609020204030204" pitchFamily="49" charset="0"/>
              </a:rPr>
              <a:t> </a:t>
            </a:r>
            <a:r>
              <a:rPr lang="en-GB" sz="1400" b="1" dirty="0">
                <a:solidFill>
                  <a:srgbClr val="7F0055"/>
                </a:solidFill>
                <a:latin typeface="Consolas" panose="020B0609020204030204" pitchFamily="49" charset="0"/>
              </a:rPr>
              <a:t>static</a:t>
            </a:r>
            <a:r>
              <a:rPr lang="en-GB" sz="1400" b="1" dirty="0">
                <a:solidFill>
                  <a:srgbClr val="000000"/>
                </a:solidFill>
                <a:latin typeface="Consolas" panose="020B0609020204030204" pitchFamily="49" charset="0"/>
              </a:rPr>
              <a:t> </a:t>
            </a:r>
            <a:r>
              <a:rPr lang="en-GB" sz="1400" b="1" dirty="0">
                <a:solidFill>
                  <a:srgbClr val="7F0055"/>
                </a:solidFill>
                <a:latin typeface="Consolas" panose="020B0609020204030204" pitchFamily="49" charset="0"/>
              </a:rPr>
              <a:t>void</a:t>
            </a:r>
            <a:r>
              <a:rPr lang="en-GB" sz="1400" b="1" dirty="0">
                <a:solidFill>
                  <a:srgbClr val="000000"/>
                </a:solidFill>
                <a:latin typeface="Consolas" panose="020B0609020204030204" pitchFamily="49" charset="0"/>
              </a:rPr>
              <a:t> main(string[] </a:t>
            </a:r>
            <a:r>
              <a:rPr lang="en-GB" sz="1400" b="1" dirty="0" err="1">
                <a:solidFill>
                  <a:srgbClr val="6A3E3E"/>
                </a:solidFill>
                <a:latin typeface="Consolas" panose="020B0609020204030204" pitchFamily="49" charset="0"/>
              </a:rPr>
              <a:t>args</a:t>
            </a:r>
            <a:r>
              <a:rPr lang="en-GB" sz="1400" b="1" dirty="0">
                <a:solidFill>
                  <a:srgbClr val="000000"/>
                </a:solidFill>
                <a:latin typeface="Consolas" panose="020B0609020204030204" pitchFamily="49" charset="0"/>
              </a:rPr>
              <a:t>) {</a:t>
            </a:r>
          </a:p>
          <a:p>
            <a:r>
              <a:rPr lang="en-GB" sz="1400" dirty="0">
                <a:solidFill>
                  <a:srgbClr val="000000"/>
                </a:solidFill>
                <a:latin typeface="Consolas" panose="020B0609020204030204" pitchFamily="49" charset="0"/>
              </a:rPr>
              <a:t>	</a:t>
            </a:r>
            <a:r>
              <a:rPr lang="en-GB" sz="1400" dirty="0" err="1">
                <a:solidFill>
                  <a:srgbClr val="000000"/>
                </a:solidFill>
                <a:latin typeface="Consolas" panose="020B0609020204030204" pitchFamily="49" charset="0"/>
              </a:rPr>
              <a:t>CreditCard</a:t>
            </a:r>
            <a:r>
              <a:rPr lang="en-GB" sz="1400" dirty="0">
                <a:solidFill>
                  <a:srgbClr val="000000"/>
                </a:solidFill>
                <a:latin typeface="Consolas" panose="020B0609020204030204" pitchFamily="49" charset="0"/>
              </a:rPr>
              <a:t> </a:t>
            </a:r>
            <a:r>
              <a:rPr lang="en-GB" sz="1400" dirty="0">
                <a:solidFill>
                  <a:srgbClr val="6A3E3E"/>
                </a:solidFill>
                <a:latin typeface="Consolas" panose="020B0609020204030204" pitchFamily="49" charset="0"/>
              </a:rPr>
              <a:t>cc</a:t>
            </a:r>
            <a:r>
              <a:rPr lang="en-GB" sz="1400" dirty="0">
                <a:solidFill>
                  <a:srgbClr val="000000"/>
                </a:solidFill>
                <a:latin typeface="Consolas" panose="020B0609020204030204" pitchFamily="49" charset="0"/>
              </a:rPr>
              <a:t> = </a:t>
            </a:r>
            <a:r>
              <a:rPr lang="en-GB" sz="1400" b="1" dirty="0">
                <a:solidFill>
                  <a:srgbClr val="7F0055"/>
                </a:solidFill>
                <a:latin typeface="Consolas" panose="020B0609020204030204" pitchFamily="49" charset="0"/>
              </a:rPr>
              <a:t>new</a:t>
            </a:r>
            <a:r>
              <a:rPr lang="en-GB" sz="1400" b="1" dirty="0">
                <a:solidFill>
                  <a:srgbClr val="000000"/>
                </a:solidFill>
                <a:latin typeface="Consolas" panose="020B0609020204030204" pitchFamily="49" charset="0"/>
              </a:rPr>
              <a:t> </a:t>
            </a:r>
            <a:r>
              <a:rPr lang="en-GB" sz="1400" b="1" dirty="0" err="1">
                <a:solidFill>
                  <a:srgbClr val="000000"/>
                </a:solidFill>
                <a:latin typeface="Consolas" panose="020B0609020204030204" pitchFamily="49" charset="0"/>
              </a:rPr>
              <a:t>CreditCard</a:t>
            </a:r>
            <a:r>
              <a:rPr lang="en-GB" sz="1400" b="1" dirty="0">
                <a:solidFill>
                  <a:srgbClr val="000000"/>
                </a:solidFill>
                <a:latin typeface="Consolas" panose="020B0609020204030204" pitchFamily="49" charset="0"/>
              </a:rPr>
              <a:t>(333);</a:t>
            </a:r>
          </a:p>
          <a:p>
            <a:r>
              <a:rPr lang="en-GB" sz="1400" dirty="0">
                <a:solidFill>
                  <a:srgbClr val="000000"/>
                </a:solidFill>
                <a:latin typeface="Consolas" panose="020B0609020204030204" pitchFamily="49" charset="0"/>
              </a:rPr>
              <a:t>	</a:t>
            </a:r>
            <a:r>
              <a:rPr lang="en-GB" sz="1400" b="1" dirty="0" err="1">
                <a:solidFill>
                  <a:srgbClr val="000000"/>
                </a:solidFill>
                <a:latin typeface="Consolas" panose="020B0609020204030204" pitchFamily="49" charset="0"/>
              </a:rPr>
              <a:t>Console.</a:t>
            </a:r>
            <a:r>
              <a:rPr lang="en-GB" sz="1400" b="1" dirty="0" err="1">
                <a:solidFill>
                  <a:srgbClr val="0000C0"/>
                </a:solidFill>
                <a:latin typeface="Consolas" panose="020B0609020204030204" pitchFamily="49" charset="0"/>
              </a:rPr>
              <a:t>WriteLine</a:t>
            </a:r>
            <a:r>
              <a:rPr lang="en-GB" sz="1400" b="1" dirty="0">
                <a:solidFill>
                  <a:srgbClr val="000000"/>
                </a:solidFill>
                <a:latin typeface="Consolas" panose="020B0609020204030204" pitchFamily="49" charset="0"/>
              </a:rPr>
              <a:t>(cc1.pin);</a:t>
            </a:r>
            <a:endParaRPr lang="en-GB" sz="1400" b="1" i="1" u="sng" dirty="0">
              <a:solidFill>
                <a:srgbClr val="000000"/>
              </a:solidFill>
              <a:highlight>
                <a:srgbClr val="D4D4D4"/>
              </a:highlight>
              <a:latin typeface="Consolas" panose="020B0609020204030204" pitchFamily="49" charset="0"/>
            </a:endParaRPr>
          </a:p>
          <a:p>
            <a:r>
              <a:rPr lang="en-GB" sz="1400" dirty="0">
                <a:solidFill>
                  <a:srgbClr val="000000"/>
                </a:solidFill>
                <a:latin typeface="Consolas" panose="020B0609020204030204" pitchFamily="49" charset="0"/>
              </a:rPr>
              <a:t>   }</a:t>
            </a:r>
          </a:p>
          <a:p>
            <a:r>
              <a:rPr lang="en-GB" sz="1400" dirty="0">
                <a:solidFill>
                  <a:srgbClr val="000000"/>
                </a:solidFill>
                <a:latin typeface="Consolas" panose="020B0609020204030204" pitchFamily="49" charset="0"/>
              </a:rPr>
              <a:t>}</a:t>
            </a:r>
          </a:p>
        </p:txBody>
      </p:sp>
      <p:sp>
        <p:nvSpPr>
          <p:cNvPr id="2" name="Title 1"/>
          <p:cNvSpPr>
            <a:spLocks noGrp="1"/>
          </p:cNvSpPr>
          <p:nvPr>
            <p:ph type="title"/>
          </p:nvPr>
        </p:nvSpPr>
        <p:spPr/>
        <p:txBody>
          <a:bodyPr/>
          <a:lstStyle/>
          <a:p>
            <a:r>
              <a:rPr lang="en-GB" smtClean="0"/>
              <a:t>C# Protected example</a:t>
            </a:r>
            <a:endParaRPr lang="en-GB" dirty="0"/>
          </a:p>
        </p:txBody>
      </p:sp>
      <p:sp>
        <p:nvSpPr>
          <p:cNvPr id="5" name="Rectangle 4"/>
          <p:cNvSpPr/>
          <p:nvPr/>
        </p:nvSpPr>
        <p:spPr>
          <a:xfrm>
            <a:off x="1892707" y="1345043"/>
            <a:ext cx="3417682" cy="2031325"/>
          </a:xfrm>
          <a:prstGeom prst="rect">
            <a:avLst/>
          </a:prstGeom>
          <a:solidFill>
            <a:schemeClr val="bg1"/>
          </a:solidFill>
          <a:ln w="19050">
            <a:solidFill>
              <a:srgbClr val="004050"/>
            </a:solidFill>
          </a:ln>
        </p:spPr>
        <p:style>
          <a:lnRef idx="2">
            <a:schemeClr val="dk1"/>
          </a:lnRef>
          <a:fillRef idx="1">
            <a:schemeClr val="lt1"/>
          </a:fillRef>
          <a:effectRef idx="0">
            <a:schemeClr val="dk1"/>
          </a:effectRef>
          <a:fontRef idx="minor">
            <a:schemeClr val="dk1"/>
          </a:fontRef>
        </p:style>
        <p:txBody>
          <a:bodyPr wrap="square">
            <a:spAutoFit/>
          </a:bodyPr>
          <a:lstStyle/>
          <a:p>
            <a:r>
              <a:rPr lang="en-GB" sz="1400" b="1" dirty="0">
                <a:solidFill>
                  <a:srgbClr val="7F0055"/>
                </a:solidFill>
                <a:latin typeface="Consolas" panose="020B0609020204030204" pitchFamily="49" charset="0"/>
              </a:rPr>
              <a:t>namespace</a:t>
            </a:r>
            <a:r>
              <a:rPr lang="en-GB" sz="1400" b="1" dirty="0">
                <a:solidFill>
                  <a:srgbClr val="000000"/>
                </a:solidFill>
                <a:latin typeface="Consolas" panose="020B0609020204030204" pitchFamily="49" charset="0"/>
              </a:rPr>
              <a:t> </a:t>
            </a:r>
            <a:r>
              <a:rPr lang="en-GB" sz="1400" b="1" dirty="0" err="1">
                <a:solidFill>
                  <a:srgbClr val="000000"/>
                </a:solidFill>
                <a:latin typeface="Consolas" panose="020B0609020204030204" pitchFamily="49" charset="0"/>
              </a:rPr>
              <a:t>barclays</a:t>
            </a:r>
            <a:r>
              <a:rPr lang="en-GB" sz="1400" b="1" dirty="0">
                <a:solidFill>
                  <a:srgbClr val="000000"/>
                </a:solidFill>
                <a:latin typeface="Consolas" panose="020B0609020204030204" pitchFamily="49" charset="0"/>
              </a:rPr>
              <a:t>;</a:t>
            </a:r>
          </a:p>
          <a:p>
            <a:endParaRPr lang="en-GB" sz="1400" dirty="0">
              <a:latin typeface="Consolas" panose="020B0609020204030204" pitchFamily="49" charset="0"/>
            </a:endParaRPr>
          </a:p>
          <a:p>
            <a:r>
              <a:rPr lang="en-GB" sz="1400" b="1" dirty="0">
                <a:solidFill>
                  <a:srgbClr val="7F0055"/>
                </a:solidFill>
                <a:latin typeface="Consolas" panose="020B0609020204030204" pitchFamily="49" charset="0"/>
              </a:rPr>
              <a:t>public</a:t>
            </a:r>
            <a:r>
              <a:rPr lang="en-GB" sz="1400" b="1" dirty="0">
                <a:solidFill>
                  <a:srgbClr val="000000"/>
                </a:solidFill>
                <a:latin typeface="Consolas" panose="020B0609020204030204" pitchFamily="49" charset="0"/>
              </a:rPr>
              <a:t> </a:t>
            </a:r>
            <a:r>
              <a:rPr lang="en-GB" sz="1400" b="1" dirty="0">
                <a:solidFill>
                  <a:srgbClr val="7F0055"/>
                </a:solidFill>
                <a:latin typeface="Consolas" panose="020B0609020204030204" pitchFamily="49" charset="0"/>
              </a:rPr>
              <a:t>class</a:t>
            </a:r>
            <a:r>
              <a:rPr lang="en-GB" sz="1400" b="1" dirty="0">
                <a:solidFill>
                  <a:srgbClr val="000000"/>
                </a:solidFill>
                <a:latin typeface="Consolas" panose="020B0609020204030204" pitchFamily="49" charset="0"/>
              </a:rPr>
              <a:t> </a:t>
            </a:r>
            <a:r>
              <a:rPr lang="en-GB" sz="1400" b="1" dirty="0">
                <a:solidFill>
                  <a:srgbClr val="7F0055"/>
                </a:solidFill>
                <a:latin typeface="Consolas" panose="020B0609020204030204" pitchFamily="49" charset="0"/>
              </a:rPr>
              <a:t> </a:t>
            </a:r>
            <a:r>
              <a:rPr lang="en-GB" sz="1400" b="1" dirty="0" err="1">
                <a:solidFill>
                  <a:srgbClr val="000000"/>
                </a:solidFill>
                <a:latin typeface="Consolas" panose="020B0609020204030204" pitchFamily="49" charset="0"/>
              </a:rPr>
              <a:t>CreditCard</a:t>
            </a:r>
            <a:r>
              <a:rPr lang="en-GB" sz="1400" b="1" dirty="0">
                <a:solidFill>
                  <a:srgbClr val="000000"/>
                </a:solidFill>
                <a:latin typeface="Consolas" panose="020B0609020204030204" pitchFamily="49" charset="0"/>
              </a:rPr>
              <a:t> {</a:t>
            </a:r>
            <a:endParaRPr lang="en-GB" sz="1400" b="1" dirty="0">
              <a:solidFill>
                <a:srgbClr val="000000"/>
              </a:solidFill>
              <a:highlight>
                <a:srgbClr val="D4D4D4"/>
              </a:highlight>
              <a:latin typeface="Consolas" panose="020B0609020204030204" pitchFamily="49" charset="0"/>
            </a:endParaRPr>
          </a:p>
          <a:p>
            <a:r>
              <a:rPr lang="en-GB" sz="1400" b="1" dirty="0">
                <a:solidFill>
                  <a:srgbClr val="7F0055"/>
                </a:solidFill>
                <a:latin typeface="Consolas" panose="020B0609020204030204" pitchFamily="49" charset="0"/>
              </a:rPr>
              <a:t>   protected</a:t>
            </a:r>
            <a:r>
              <a:rPr lang="en-GB" sz="1400" b="1" dirty="0">
                <a:solidFill>
                  <a:srgbClr val="000000"/>
                </a:solidFill>
                <a:latin typeface="Consolas" panose="020B0609020204030204" pitchFamily="49" charset="0"/>
              </a:rPr>
              <a:t> </a:t>
            </a:r>
            <a:r>
              <a:rPr lang="en-GB" sz="1400" b="1" dirty="0" err="1">
                <a:solidFill>
                  <a:srgbClr val="7F0055"/>
                </a:solidFill>
                <a:latin typeface="Consolas" panose="020B0609020204030204" pitchFamily="49" charset="0"/>
              </a:rPr>
              <a:t>int</a:t>
            </a:r>
            <a:r>
              <a:rPr lang="en-GB" sz="1400" b="1" dirty="0">
                <a:solidFill>
                  <a:srgbClr val="000000"/>
                </a:solidFill>
                <a:latin typeface="Consolas" panose="020B0609020204030204" pitchFamily="49" charset="0"/>
              </a:rPr>
              <a:t> </a:t>
            </a:r>
            <a:r>
              <a:rPr lang="en-GB" sz="1400" b="1" dirty="0">
                <a:solidFill>
                  <a:srgbClr val="0000C0"/>
                </a:solidFill>
                <a:latin typeface="Consolas" panose="020B0609020204030204" pitchFamily="49" charset="0"/>
              </a:rPr>
              <a:t>pin</a:t>
            </a:r>
            <a:r>
              <a:rPr lang="en-GB" sz="1400" b="1" dirty="0">
                <a:solidFill>
                  <a:srgbClr val="000000"/>
                </a:solidFill>
                <a:latin typeface="Consolas" panose="020B0609020204030204" pitchFamily="49" charset="0"/>
              </a:rPr>
              <a:t>;</a:t>
            </a:r>
          </a:p>
          <a:p>
            <a:endParaRPr lang="en-GB" sz="1400" dirty="0">
              <a:latin typeface="Consolas" panose="020B0609020204030204" pitchFamily="49" charset="0"/>
            </a:endParaRPr>
          </a:p>
          <a:p>
            <a:r>
              <a:rPr lang="en-GB" sz="1400" b="1" dirty="0">
                <a:solidFill>
                  <a:srgbClr val="7F0055"/>
                </a:solidFill>
                <a:latin typeface="Consolas" panose="020B0609020204030204" pitchFamily="49" charset="0"/>
              </a:rPr>
              <a:t>   public</a:t>
            </a:r>
            <a:r>
              <a:rPr lang="en-GB" sz="1400" b="1" dirty="0">
                <a:solidFill>
                  <a:srgbClr val="000000"/>
                </a:solidFill>
                <a:latin typeface="Consolas" panose="020B0609020204030204" pitchFamily="49" charset="0"/>
              </a:rPr>
              <a:t> </a:t>
            </a:r>
            <a:r>
              <a:rPr lang="en-GB" sz="1400" b="1" dirty="0" err="1">
                <a:solidFill>
                  <a:srgbClr val="000000"/>
                </a:solidFill>
                <a:latin typeface="Consolas" panose="020B0609020204030204" pitchFamily="49" charset="0"/>
              </a:rPr>
              <a:t>CreditCard</a:t>
            </a:r>
            <a:r>
              <a:rPr lang="en-GB" sz="1400" b="1" dirty="0">
                <a:solidFill>
                  <a:srgbClr val="000000"/>
                </a:solidFill>
                <a:latin typeface="Consolas" panose="020B0609020204030204" pitchFamily="49" charset="0"/>
              </a:rPr>
              <a:t>(</a:t>
            </a:r>
            <a:r>
              <a:rPr lang="en-GB" sz="1400" b="1" dirty="0" err="1">
                <a:solidFill>
                  <a:srgbClr val="7F0055"/>
                </a:solidFill>
                <a:latin typeface="Consolas" panose="020B0609020204030204" pitchFamily="49" charset="0"/>
              </a:rPr>
              <a:t>int</a:t>
            </a:r>
            <a:r>
              <a:rPr lang="en-GB" sz="1400" b="1" dirty="0">
                <a:solidFill>
                  <a:srgbClr val="000000"/>
                </a:solidFill>
                <a:latin typeface="Consolas" panose="020B0609020204030204" pitchFamily="49" charset="0"/>
              </a:rPr>
              <a:t> </a:t>
            </a:r>
            <a:r>
              <a:rPr lang="en-GB" sz="1400" b="1" dirty="0">
                <a:solidFill>
                  <a:srgbClr val="6A3E3E"/>
                </a:solidFill>
                <a:latin typeface="Consolas" panose="020B0609020204030204" pitchFamily="49" charset="0"/>
              </a:rPr>
              <a:t>pin</a:t>
            </a:r>
            <a:r>
              <a:rPr lang="en-GB" sz="1400" b="1" dirty="0">
                <a:solidFill>
                  <a:srgbClr val="000000"/>
                </a:solidFill>
                <a:latin typeface="Consolas" panose="020B0609020204030204" pitchFamily="49" charset="0"/>
              </a:rPr>
              <a:t>) {</a:t>
            </a:r>
          </a:p>
          <a:p>
            <a:r>
              <a:rPr lang="en-GB" sz="1400" b="1" dirty="0">
                <a:solidFill>
                  <a:srgbClr val="7F0055"/>
                </a:solidFill>
                <a:latin typeface="Consolas" panose="020B0609020204030204" pitchFamily="49" charset="0"/>
              </a:rPr>
              <a:t>      </a:t>
            </a:r>
            <a:r>
              <a:rPr lang="en-GB" sz="1400" b="1" dirty="0" err="1">
                <a:solidFill>
                  <a:srgbClr val="7F0055"/>
                </a:solidFill>
                <a:latin typeface="Consolas" panose="020B0609020204030204" pitchFamily="49" charset="0"/>
              </a:rPr>
              <a:t>this</a:t>
            </a:r>
            <a:r>
              <a:rPr lang="en-GB" sz="1400" b="1" dirty="0" err="1">
                <a:solidFill>
                  <a:srgbClr val="000000"/>
                </a:solidFill>
                <a:latin typeface="Consolas" panose="020B0609020204030204" pitchFamily="49" charset="0"/>
              </a:rPr>
              <a:t>.</a:t>
            </a:r>
            <a:r>
              <a:rPr lang="en-GB" sz="1400" b="1" dirty="0" err="1">
                <a:solidFill>
                  <a:srgbClr val="0000C0"/>
                </a:solidFill>
                <a:latin typeface="Consolas" panose="020B0609020204030204" pitchFamily="49" charset="0"/>
              </a:rPr>
              <a:t>pin</a:t>
            </a:r>
            <a:r>
              <a:rPr lang="en-GB" sz="1400" b="1" dirty="0">
                <a:solidFill>
                  <a:srgbClr val="000000"/>
                </a:solidFill>
                <a:latin typeface="Consolas" panose="020B0609020204030204" pitchFamily="49" charset="0"/>
              </a:rPr>
              <a:t> = </a:t>
            </a:r>
            <a:r>
              <a:rPr lang="en-GB" sz="1400" b="1" dirty="0">
                <a:solidFill>
                  <a:srgbClr val="6A3E3E"/>
                </a:solidFill>
                <a:latin typeface="Consolas" panose="020B0609020204030204" pitchFamily="49" charset="0"/>
              </a:rPr>
              <a:t>pin</a:t>
            </a:r>
            <a:r>
              <a:rPr lang="en-GB" sz="1400" b="1" dirty="0">
                <a:solidFill>
                  <a:srgbClr val="000000"/>
                </a:solidFill>
                <a:latin typeface="Consolas" panose="020B0609020204030204" pitchFamily="49" charset="0"/>
              </a:rPr>
              <a:t>;</a:t>
            </a:r>
          </a:p>
          <a:p>
            <a:r>
              <a:rPr lang="en-GB" sz="1400" dirty="0">
                <a:solidFill>
                  <a:srgbClr val="000000"/>
                </a:solidFill>
                <a:latin typeface="Consolas" panose="020B0609020204030204" pitchFamily="49" charset="0"/>
              </a:rPr>
              <a:t>   }</a:t>
            </a:r>
          </a:p>
          <a:p>
            <a:r>
              <a:rPr lang="en-GB" sz="1400" dirty="0">
                <a:solidFill>
                  <a:srgbClr val="000000"/>
                </a:solidFill>
                <a:latin typeface="Consolas" panose="020B0609020204030204" pitchFamily="49" charset="0"/>
              </a:rPr>
              <a:t>}</a:t>
            </a:r>
          </a:p>
        </p:txBody>
      </p:sp>
      <p:sp>
        <p:nvSpPr>
          <p:cNvPr id="6" name="Rectangle 5"/>
          <p:cNvSpPr/>
          <p:nvPr/>
        </p:nvSpPr>
        <p:spPr>
          <a:xfrm>
            <a:off x="5490204" y="1386935"/>
            <a:ext cx="4741670" cy="1815882"/>
          </a:xfrm>
          <a:prstGeom prst="rect">
            <a:avLst/>
          </a:prstGeom>
          <a:solidFill>
            <a:schemeClr val="bg1"/>
          </a:solidFill>
          <a:ln w="19050">
            <a:solidFill>
              <a:srgbClr val="004050"/>
            </a:solidFill>
          </a:ln>
        </p:spPr>
        <p:style>
          <a:lnRef idx="2">
            <a:schemeClr val="accent1"/>
          </a:lnRef>
          <a:fillRef idx="1">
            <a:schemeClr val="lt1"/>
          </a:fillRef>
          <a:effectRef idx="0">
            <a:schemeClr val="accent1"/>
          </a:effectRef>
          <a:fontRef idx="minor">
            <a:schemeClr val="dk1"/>
          </a:fontRef>
        </p:style>
        <p:txBody>
          <a:bodyPr wrap="square">
            <a:spAutoFit/>
          </a:bodyPr>
          <a:lstStyle/>
          <a:p>
            <a:r>
              <a:rPr lang="en-GB" sz="1400" b="1" dirty="0">
                <a:solidFill>
                  <a:srgbClr val="7F0055"/>
                </a:solidFill>
                <a:latin typeface="Consolas" panose="020B0609020204030204" pitchFamily="49" charset="0"/>
              </a:rPr>
              <a:t>namespace</a:t>
            </a:r>
            <a:r>
              <a:rPr lang="en-GB" sz="1400" b="1" dirty="0">
                <a:solidFill>
                  <a:srgbClr val="000000"/>
                </a:solidFill>
                <a:latin typeface="Consolas" panose="020B0609020204030204" pitchFamily="49" charset="0"/>
              </a:rPr>
              <a:t> </a:t>
            </a:r>
            <a:r>
              <a:rPr lang="en-GB" sz="1400" b="1" dirty="0" err="1">
                <a:solidFill>
                  <a:srgbClr val="000000"/>
                </a:solidFill>
                <a:latin typeface="Consolas" panose="020B0609020204030204" pitchFamily="49" charset="0"/>
              </a:rPr>
              <a:t>barclays</a:t>
            </a:r>
            <a:r>
              <a:rPr lang="en-GB" sz="1400" b="1" dirty="0">
                <a:solidFill>
                  <a:srgbClr val="000000"/>
                </a:solidFill>
                <a:latin typeface="Consolas" panose="020B0609020204030204" pitchFamily="49" charset="0"/>
              </a:rPr>
              <a:t>;</a:t>
            </a:r>
          </a:p>
          <a:p>
            <a:endParaRPr lang="en-GB" sz="1400" b="1" dirty="0">
              <a:latin typeface="Consolas" panose="020B0609020204030204" pitchFamily="49" charset="0"/>
            </a:endParaRPr>
          </a:p>
          <a:p>
            <a:r>
              <a:rPr lang="en-GB" sz="1400" b="1" dirty="0">
                <a:solidFill>
                  <a:srgbClr val="7F0055"/>
                </a:solidFill>
                <a:latin typeface="Consolas" panose="020B0609020204030204" pitchFamily="49" charset="0"/>
              </a:rPr>
              <a:t>public</a:t>
            </a:r>
            <a:r>
              <a:rPr lang="en-GB" sz="1400" b="1" dirty="0">
                <a:solidFill>
                  <a:srgbClr val="000000"/>
                </a:solidFill>
                <a:latin typeface="Consolas" panose="020B0609020204030204" pitchFamily="49" charset="0"/>
              </a:rPr>
              <a:t> </a:t>
            </a:r>
            <a:r>
              <a:rPr lang="en-GB" sz="1400" b="1" dirty="0">
                <a:solidFill>
                  <a:srgbClr val="7F0055"/>
                </a:solidFill>
                <a:latin typeface="Consolas" panose="020B0609020204030204" pitchFamily="49" charset="0"/>
              </a:rPr>
              <a:t>class</a:t>
            </a:r>
            <a:r>
              <a:rPr lang="en-GB" sz="1400" b="1" dirty="0">
                <a:solidFill>
                  <a:srgbClr val="000000"/>
                </a:solidFill>
                <a:latin typeface="Consolas" panose="020B0609020204030204" pitchFamily="49" charset="0"/>
              </a:rPr>
              <a:t> Program {</a:t>
            </a:r>
          </a:p>
          <a:p>
            <a:r>
              <a:rPr lang="en-GB" sz="1400" b="1" dirty="0">
                <a:solidFill>
                  <a:srgbClr val="7F0055"/>
                </a:solidFill>
                <a:latin typeface="Consolas" panose="020B0609020204030204" pitchFamily="49" charset="0"/>
              </a:rPr>
              <a:t>   public</a:t>
            </a:r>
            <a:r>
              <a:rPr lang="en-GB" sz="1400" b="1" dirty="0">
                <a:solidFill>
                  <a:srgbClr val="000000"/>
                </a:solidFill>
                <a:latin typeface="Consolas" panose="020B0609020204030204" pitchFamily="49" charset="0"/>
              </a:rPr>
              <a:t> </a:t>
            </a:r>
            <a:r>
              <a:rPr lang="en-GB" sz="1400" b="1" dirty="0">
                <a:solidFill>
                  <a:srgbClr val="7F0055"/>
                </a:solidFill>
                <a:latin typeface="Consolas" panose="020B0609020204030204" pitchFamily="49" charset="0"/>
              </a:rPr>
              <a:t>static</a:t>
            </a:r>
            <a:r>
              <a:rPr lang="en-GB" sz="1400" b="1" dirty="0">
                <a:solidFill>
                  <a:srgbClr val="000000"/>
                </a:solidFill>
                <a:latin typeface="Consolas" panose="020B0609020204030204" pitchFamily="49" charset="0"/>
              </a:rPr>
              <a:t> </a:t>
            </a:r>
            <a:r>
              <a:rPr lang="en-GB" sz="1400" b="1" dirty="0">
                <a:solidFill>
                  <a:srgbClr val="7F0055"/>
                </a:solidFill>
                <a:latin typeface="Consolas" panose="020B0609020204030204" pitchFamily="49" charset="0"/>
              </a:rPr>
              <a:t>void</a:t>
            </a:r>
            <a:r>
              <a:rPr lang="en-GB" sz="1400" b="1" dirty="0">
                <a:solidFill>
                  <a:srgbClr val="000000"/>
                </a:solidFill>
                <a:latin typeface="Consolas" panose="020B0609020204030204" pitchFamily="49" charset="0"/>
              </a:rPr>
              <a:t> Main(string[] </a:t>
            </a:r>
            <a:r>
              <a:rPr lang="en-GB" sz="1400" b="1" dirty="0" err="1">
                <a:solidFill>
                  <a:srgbClr val="6A3E3E"/>
                </a:solidFill>
                <a:latin typeface="Consolas" panose="020B0609020204030204" pitchFamily="49" charset="0"/>
              </a:rPr>
              <a:t>args</a:t>
            </a:r>
            <a:r>
              <a:rPr lang="en-GB" sz="1400" b="1" dirty="0">
                <a:solidFill>
                  <a:srgbClr val="000000"/>
                </a:solidFill>
                <a:latin typeface="Consolas" panose="020B0609020204030204" pitchFamily="49" charset="0"/>
              </a:rPr>
              <a:t>) {</a:t>
            </a:r>
          </a:p>
          <a:p>
            <a:r>
              <a:rPr lang="en-GB" sz="1400" b="1" dirty="0">
                <a:solidFill>
                  <a:srgbClr val="000000"/>
                </a:solidFill>
                <a:latin typeface="Consolas" panose="020B0609020204030204" pitchFamily="49" charset="0"/>
              </a:rPr>
              <a:t>       </a:t>
            </a:r>
            <a:r>
              <a:rPr lang="en-GB" sz="1400" b="1" dirty="0" err="1">
                <a:solidFill>
                  <a:srgbClr val="000000"/>
                </a:solidFill>
                <a:latin typeface="Consolas" panose="020B0609020204030204" pitchFamily="49" charset="0"/>
              </a:rPr>
              <a:t>CreditCard</a:t>
            </a:r>
            <a:r>
              <a:rPr lang="en-GB" sz="1400" b="1" dirty="0">
                <a:solidFill>
                  <a:srgbClr val="000000"/>
                </a:solidFill>
                <a:latin typeface="Consolas" panose="020B0609020204030204" pitchFamily="49" charset="0"/>
              </a:rPr>
              <a:t> </a:t>
            </a:r>
            <a:r>
              <a:rPr lang="en-GB" sz="1400" b="1" dirty="0">
                <a:solidFill>
                  <a:srgbClr val="6A3E3E"/>
                </a:solidFill>
                <a:latin typeface="Consolas" panose="020B0609020204030204" pitchFamily="49" charset="0"/>
              </a:rPr>
              <a:t>cc1</a:t>
            </a:r>
            <a:r>
              <a:rPr lang="en-GB" sz="1400" b="1" dirty="0">
                <a:solidFill>
                  <a:srgbClr val="000000"/>
                </a:solidFill>
                <a:latin typeface="Consolas" panose="020B0609020204030204" pitchFamily="49" charset="0"/>
              </a:rPr>
              <a:t> = </a:t>
            </a:r>
            <a:r>
              <a:rPr lang="en-GB" sz="1400" b="1" dirty="0">
                <a:solidFill>
                  <a:srgbClr val="7F0055"/>
                </a:solidFill>
                <a:latin typeface="Consolas" panose="020B0609020204030204" pitchFamily="49" charset="0"/>
              </a:rPr>
              <a:t>new</a:t>
            </a:r>
            <a:r>
              <a:rPr lang="en-GB" sz="1400" b="1" dirty="0">
                <a:solidFill>
                  <a:srgbClr val="000000"/>
                </a:solidFill>
                <a:latin typeface="Consolas" panose="020B0609020204030204" pitchFamily="49" charset="0"/>
              </a:rPr>
              <a:t> </a:t>
            </a:r>
            <a:r>
              <a:rPr lang="en-GB" sz="1400" b="1" dirty="0" err="1">
                <a:solidFill>
                  <a:srgbClr val="000000"/>
                </a:solidFill>
                <a:latin typeface="Consolas" panose="020B0609020204030204" pitchFamily="49" charset="0"/>
              </a:rPr>
              <a:t>CreditCard</a:t>
            </a:r>
            <a:r>
              <a:rPr lang="en-GB" sz="1400" b="1" dirty="0">
                <a:solidFill>
                  <a:srgbClr val="000000"/>
                </a:solidFill>
                <a:latin typeface="Consolas" panose="020B0609020204030204" pitchFamily="49" charset="0"/>
              </a:rPr>
              <a:t>(111);</a:t>
            </a:r>
          </a:p>
          <a:p>
            <a:r>
              <a:rPr lang="en-GB" sz="1400" b="1" dirty="0">
                <a:solidFill>
                  <a:srgbClr val="000000"/>
                </a:solidFill>
                <a:latin typeface="Consolas" panose="020B0609020204030204" pitchFamily="49" charset="0"/>
              </a:rPr>
              <a:t>       </a:t>
            </a:r>
            <a:r>
              <a:rPr lang="en-GB" sz="1400" b="1" dirty="0" err="1">
                <a:solidFill>
                  <a:srgbClr val="000000"/>
                </a:solidFill>
                <a:latin typeface="Consolas" panose="020B0609020204030204" pitchFamily="49" charset="0"/>
              </a:rPr>
              <a:t>Console.</a:t>
            </a:r>
            <a:r>
              <a:rPr lang="en-GB" sz="1400" b="1" dirty="0" err="1">
                <a:solidFill>
                  <a:srgbClr val="0000C0"/>
                </a:solidFill>
                <a:latin typeface="Consolas" panose="020B0609020204030204" pitchFamily="49" charset="0"/>
              </a:rPr>
              <a:t>WriteLine</a:t>
            </a:r>
            <a:r>
              <a:rPr lang="en-GB" sz="1400" b="1" dirty="0">
                <a:solidFill>
                  <a:srgbClr val="000000"/>
                </a:solidFill>
                <a:latin typeface="Consolas" panose="020B0609020204030204" pitchFamily="49" charset="0"/>
              </a:rPr>
              <a:t>(cc1.pin);</a:t>
            </a:r>
          </a:p>
          <a:p>
            <a:r>
              <a:rPr lang="en-GB" sz="1400" b="1" dirty="0">
                <a:solidFill>
                  <a:srgbClr val="000000"/>
                </a:solidFill>
                <a:latin typeface="Consolas" panose="020B0609020204030204" pitchFamily="49" charset="0"/>
              </a:rPr>
              <a:t>   }</a:t>
            </a:r>
          </a:p>
          <a:p>
            <a:r>
              <a:rPr lang="en-GB" sz="1400" b="1" dirty="0">
                <a:solidFill>
                  <a:srgbClr val="000000"/>
                </a:solidFill>
                <a:latin typeface="Consolas" panose="020B0609020204030204" pitchFamily="49" charset="0"/>
              </a:rPr>
              <a:t>}</a:t>
            </a:r>
          </a:p>
        </p:txBody>
      </p:sp>
      <p:sp>
        <p:nvSpPr>
          <p:cNvPr id="9" name="TextBox 8"/>
          <p:cNvSpPr txBox="1"/>
          <p:nvPr/>
        </p:nvSpPr>
        <p:spPr>
          <a:xfrm>
            <a:off x="6614796" y="5303274"/>
            <a:ext cx="550151" cy="584775"/>
          </a:xfrm>
          <a:prstGeom prst="rect">
            <a:avLst/>
          </a:prstGeom>
          <a:noFill/>
          <a:ln>
            <a:noFill/>
          </a:ln>
        </p:spPr>
        <p:txBody>
          <a:bodyPr wrap="none" rtlCol="0">
            <a:spAutoFit/>
          </a:bodyPr>
          <a:lstStyle/>
          <a:p>
            <a:r>
              <a:rPr lang="en-GB" sz="3200" dirty="0">
                <a:solidFill>
                  <a:srgbClr val="FF0000"/>
                </a:solidFill>
                <a:latin typeface="Courier New" pitchFamily="49" charset="0"/>
                <a:cs typeface="Courier New" pitchFamily="49" charset="0"/>
                <a:sym typeface="Wingdings" panose="05000000000000000000" pitchFamily="2" charset="2"/>
              </a:rPr>
              <a:t></a:t>
            </a:r>
            <a:endParaRPr lang="en-GB" sz="3200" dirty="0">
              <a:solidFill>
                <a:srgbClr val="FF0000"/>
              </a:solidFill>
              <a:latin typeface="Courier New" pitchFamily="49" charset="0"/>
              <a:cs typeface="Courier New" pitchFamily="49" charset="0"/>
            </a:endParaRPr>
          </a:p>
        </p:txBody>
      </p:sp>
      <p:sp>
        <p:nvSpPr>
          <p:cNvPr id="11" name="TextBox 10"/>
          <p:cNvSpPr txBox="1"/>
          <p:nvPr/>
        </p:nvSpPr>
        <p:spPr>
          <a:xfrm>
            <a:off x="1892708" y="3566635"/>
            <a:ext cx="8359949" cy="307777"/>
          </a:xfrm>
          <a:prstGeom prst="rect">
            <a:avLst/>
          </a:prstGeom>
          <a:solidFill>
            <a:schemeClr val="accent1">
              <a:lumMod val="40000"/>
              <a:lumOff val="60000"/>
            </a:schemeClr>
          </a:solidFill>
          <a:ln w="38100">
            <a:solidFill>
              <a:srgbClr val="FF0000"/>
            </a:solidFill>
          </a:ln>
        </p:spPr>
        <p:txBody>
          <a:bodyPr wrap="square" rtlCol="0">
            <a:spAutoFit/>
          </a:bodyPr>
          <a:lstStyle/>
          <a:p>
            <a:pPr algn="ctr"/>
            <a:r>
              <a:rPr lang="en-GB" sz="1400" b="1" dirty="0">
                <a:latin typeface="Consolas" panose="020B0609020204030204" pitchFamily="49" charset="0"/>
                <a:cs typeface="Courier New" pitchFamily="49" charset="0"/>
              </a:rPr>
              <a:t>Can NOT be accessed by a class in the same assembly or any other assembly</a:t>
            </a:r>
          </a:p>
        </p:txBody>
      </p:sp>
      <p:sp>
        <p:nvSpPr>
          <p:cNvPr id="12" name="TextBox 11"/>
          <p:cNvSpPr txBox="1"/>
          <p:nvPr/>
        </p:nvSpPr>
        <p:spPr>
          <a:xfrm>
            <a:off x="9125806" y="2618042"/>
            <a:ext cx="550151" cy="584775"/>
          </a:xfrm>
          <a:prstGeom prst="rect">
            <a:avLst/>
          </a:prstGeom>
          <a:noFill/>
          <a:ln>
            <a:noFill/>
          </a:ln>
        </p:spPr>
        <p:txBody>
          <a:bodyPr wrap="none" rtlCol="0">
            <a:spAutoFit/>
          </a:bodyPr>
          <a:lstStyle/>
          <a:p>
            <a:r>
              <a:rPr lang="en-GB" sz="3200" dirty="0">
                <a:solidFill>
                  <a:srgbClr val="FF0000"/>
                </a:solidFill>
                <a:latin typeface="Courier New" pitchFamily="49" charset="0"/>
                <a:cs typeface="Courier New" pitchFamily="49" charset="0"/>
                <a:sym typeface="Wingdings" panose="05000000000000000000" pitchFamily="2" charset="2"/>
              </a:rPr>
              <a:t></a:t>
            </a:r>
            <a:endParaRPr lang="en-GB" sz="3200" dirty="0">
              <a:solidFill>
                <a:srgbClr val="FF0000"/>
              </a:solidFill>
              <a:latin typeface="Courier New" pitchFamily="49" charset="0"/>
              <a:cs typeface="Courier New" pitchFamily="49" charset="0"/>
            </a:endParaRPr>
          </a:p>
        </p:txBody>
      </p:sp>
    </p:spTree>
    <p:extLst>
      <p:ext uri="{BB962C8B-B14F-4D97-AF65-F5344CB8AC3E}">
        <p14:creationId xmlns:p14="http://schemas.microsoft.com/office/powerpoint/2010/main" val="216315071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EF892D59-8F09-EF4B-AD6D-DA609442F868}" type="slidenum">
              <a:rPr lang="en-GB" smtClean="0"/>
              <a:pPr/>
              <a:t>29</a:t>
            </a:fld>
            <a:endParaRPr lang="en-GB" dirty="0"/>
          </a:p>
        </p:txBody>
      </p:sp>
      <p:sp>
        <p:nvSpPr>
          <p:cNvPr id="3" name="Title 2"/>
          <p:cNvSpPr>
            <a:spLocks noGrp="1"/>
          </p:cNvSpPr>
          <p:nvPr>
            <p:ph type="title"/>
          </p:nvPr>
        </p:nvSpPr>
        <p:spPr/>
        <p:txBody>
          <a:bodyPr/>
          <a:lstStyle/>
          <a:p>
            <a:r>
              <a:rPr lang="en-GB" dirty="0"/>
              <a:t>C#: internal access modifiers</a:t>
            </a:r>
            <a:endParaRPr lang="en-IN" dirty="0"/>
          </a:p>
        </p:txBody>
      </p:sp>
      <p:sp>
        <p:nvSpPr>
          <p:cNvPr id="4" name="Rectangle 3"/>
          <p:cNvSpPr/>
          <p:nvPr/>
        </p:nvSpPr>
        <p:spPr>
          <a:xfrm>
            <a:off x="1870845" y="1421616"/>
            <a:ext cx="8346395" cy="1815882"/>
          </a:xfrm>
          <a:prstGeom prst="rect">
            <a:avLst/>
          </a:prstGeom>
          <a:solidFill>
            <a:schemeClr val="bg1"/>
          </a:solidFill>
          <a:ln w="19050"/>
        </p:spPr>
        <p:style>
          <a:lnRef idx="2">
            <a:schemeClr val="accent1"/>
          </a:lnRef>
          <a:fillRef idx="1">
            <a:schemeClr val="lt1"/>
          </a:fillRef>
          <a:effectRef idx="0">
            <a:schemeClr val="accent1"/>
          </a:effectRef>
          <a:fontRef idx="minor">
            <a:schemeClr val="dk1"/>
          </a:fontRef>
        </p:style>
        <p:txBody>
          <a:bodyPr wrap="square">
            <a:spAutoFit/>
          </a:bodyPr>
          <a:lstStyle/>
          <a:p>
            <a:r>
              <a:rPr lang="en-GB" sz="1400" b="1" dirty="0">
                <a:solidFill>
                  <a:srgbClr val="7F0055"/>
                </a:solidFill>
                <a:latin typeface="Consolas" panose="020B0609020204030204" pitchFamily="49" charset="0"/>
              </a:rPr>
              <a:t>namespace</a:t>
            </a:r>
            <a:r>
              <a:rPr lang="en-GB" sz="1400" b="1" dirty="0">
                <a:solidFill>
                  <a:srgbClr val="000000"/>
                </a:solidFill>
                <a:latin typeface="Consolas" panose="020B0609020204030204" pitchFamily="49" charset="0"/>
              </a:rPr>
              <a:t> </a:t>
            </a:r>
            <a:r>
              <a:rPr lang="en-GB" sz="1400" b="1" dirty="0" err="1">
                <a:solidFill>
                  <a:srgbClr val="000000"/>
                </a:solidFill>
                <a:latin typeface="Consolas" panose="020B0609020204030204" pitchFamily="49" charset="0"/>
              </a:rPr>
              <a:t>barclays</a:t>
            </a:r>
            <a:r>
              <a:rPr lang="en-GB" sz="1400" b="1" dirty="0">
                <a:solidFill>
                  <a:srgbClr val="000000"/>
                </a:solidFill>
                <a:latin typeface="Consolas" panose="020B0609020204030204" pitchFamily="49" charset="0"/>
              </a:rPr>
              <a:t>;</a:t>
            </a:r>
          </a:p>
          <a:p>
            <a:endParaRPr lang="en-GB" sz="1400" b="1" dirty="0">
              <a:latin typeface="Consolas" panose="020B0609020204030204" pitchFamily="49" charset="0"/>
            </a:endParaRPr>
          </a:p>
          <a:p>
            <a:r>
              <a:rPr lang="en-GB" sz="1400" b="1" dirty="0">
                <a:solidFill>
                  <a:srgbClr val="7F0055"/>
                </a:solidFill>
                <a:latin typeface="Consolas" panose="020B0609020204030204" pitchFamily="49" charset="0"/>
              </a:rPr>
              <a:t>public</a:t>
            </a:r>
            <a:r>
              <a:rPr lang="en-GB" sz="1400" b="1" dirty="0">
                <a:solidFill>
                  <a:srgbClr val="000000"/>
                </a:solidFill>
                <a:latin typeface="Consolas" panose="020B0609020204030204" pitchFamily="49" charset="0"/>
              </a:rPr>
              <a:t> </a:t>
            </a:r>
            <a:r>
              <a:rPr lang="en-GB" sz="1400" b="1" dirty="0">
                <a:solidFill>
                  <a:srgbClr val="7F0055"/>
                </a:solidFill>
                <a:latin typeface="Consolas" panose="020B0609020204030204" pitchFamily="49" charset="0"/>
              </a:rPr>
              <a:t>class</a:t>
            </a:r>
            <a:r>
              <a:rPr lang="en-GB" sz="1400" b="1" dirty="0">
                <a:solidFill>
                  <a:srgbClr val="000000"/>
                </a:solidFill>
                <a:latin typeface="Consolas" panose="020B0609020204030204" pitchFamily="49" charset="0"/>
              </a:rPr>
              <a:t> Program {</a:t>
            </a:r>
          </a:p>
          <a:p>
            <a:r>
              <a:rPr lang="en-GB" sz="1400" b="1" dirty="0">
                <a:solidFill>
                  <a:srgbClr val="7F0055"/>
                </a:solidFill>
                <a:latin typeface="Consolas" panose="020B0609020204030204" pitchFamily="49" charset="0"/>
              </a:rPr>
              <a:t>   public</a:t>
            </a:r>
            <a:r>
              <a:rPr lang="en-GB" sz="1400" b="1" dirty="0">
                <a:solidFill>
                  <a:srgbClr val="000000"/>
                </a:solidFill>
                <a:latin typeface="Consolas" panose="020B0609020204030204" pitchFamily="49" charset="0"/>
              </a:rPr>
              <a:t> </a:t>
            </a:r>
            <a:r>
              <a:rPr lang="en-GB" sz="1400" b="1" dirty="0">
                <a:solidFill>
                  <a:srgbClr val="7F0055"/>
                </a:solidFill>
                <a:latin typeface="Consolas" panose="020B0609020204030204" pitchFamily="49" charset="0"/>
              </a:rPr>
              <a:t>static</a:t>
            </a:r>
            <a:r>
              <a:rPr lang="en-GB" sz="1400" b="1" dirty="0">
                <a:solidFill>
                  <a:srgbClr val="000000"/>
                </a:solidFill>
                <a:latin typeface="Consolas" panose="020B0609020204030204" pitchFamily="49" charset="0"/>
              </a:rPr>
              <a:t> </a:t>
            </a:r>
            <a:r>
              <a:rPr lang="en-GB" sz="1400" b="1" dirty="0">
                <a:solidFill>
                  <a:srgbClr val="7F0055"/>
                </a:solidFill>
                <a:latin typeface="Consolas" panose="020B0609020204030204" pitchFamily="49" charset="0"/>
              </a:rPr>
              <a:t>void</a:t>
            </a:r>
            <a:r>
              <a:rPr lang="en-GB" sz="1400" b="1" dirty="0">
                <a:solidFill>
                  <a:srgbClr val="000000"/>
                </a:solidFill>
                <a:latin typeface="Consolas" panose="020B0609020204030204" pitchFamily="49" charset="0"/>
              </a:rPr>
              <a:t> Main(string[] </a:t>
            </a:r>
            <a:r>
              <a:rPr lang="en-GB" sz="1400" b="1" dirty="0" err="1">
                <a:solidFill>
                  <a:srgbClr val="6A3E3E"/>
                </a:solidFill>
                <a:latin typeface="Consolas" panose="020B0609020204030204" pitchFamily="49" charset="0"/>
              </a:rPr>
              <a:t>args</a:t>
            </a:r>
            <a:r>
              <a:rPr lang="en-GB" sz="1400" b="1" dirty="0">
                <a:solidFill>
                  <a:srgbClr val="000000"/>
                </a:solidFill>
                <a:latin typeface="Consolas" panose="020B0609020204030204" pitchFamily="49" charset="0"/>
              </a:rPr>
              <a:t>) {</a:t>
            </a:r>
          </a:p>
          <a:p>
            <a:r>
              <a:rPr lang="en-GB" sz="1400" b="1" dirty="0">
                <a:solidFill>
                  <a:srgbClr val="000000"/>
                </a:solidFill>
                <a:latin typeface="Consolas" panose="020B0609020204030204" pitchFamily="49" charset="0"/>
              </a:rPr>
              <a:t>       </a:t>
            </a:r>
            <a:r>
              <a:rPr lang="en-GB" sz="1400" b="1" dirty="0" err="1">
                <a:solidFill>
                  <a:srgbClr val="000000"/>
                </a:solidFill>
                <a:latin typeface="Consolas" panose="020B0609020204030204" pitchFamily="49" charset="0"/>
              </a:rPr>
              <a:t>CreditCard</a:t>
            </a:r>
            <a:r>
              <a:rPr lang="en-GB" sz="1400" b="1" dirty="0">
                <a:solidFill>
                  <a:srgbClr val="000000"/>
                </a:solidFill>
                <a:latin typeface="Consolas" panose="020B0609020204030204" pitchFamily="49" charset="0"/>
              </a:rPr>
              <a:t> </a:t>
            </a:r>
            <a:r>
              <a:rPr lang="en-GB" sz="1400" b="1" dirty="0">
                <a:solidFill>
                  <a:srgbClr val="6A3E3E"/>
                </a:solidFill>
                <a:latin typeface="Consolas" panose="020B0609020204030204" pitchFamily="49" charset="0"/>
              </a:rPr>
              <a:t>cc</a:t>
            </a:r>
            <a:r>
              <a:rPr lang="en-GB" sz="1400" b="1" dirty="0">
                <a:solidFill>
                  <a:srgbClr val="000000"/>
                </a:solidFill>
                <a:latin typeface="Consolas" panose="020B0609020204030204" pitchFamily="49" charset="0"/>
              </a:rPr>
              <a:t> = </a:t>
            </a:r>
            <a:r>
              <a:rPr lang="en-GB" sz="1400" b="1" dirty="0">
                <a:solidFill>
                  <a:srgbClr val="7F0055"/>
                </a:solidFill>
                <a:latin typeface="Consolas" panose="020B0609020204030204" pitchFamily="49" charset="0"/>
              </a:rPr>
              <a:t>new</a:t>
            </a:r>
            <a:r>
              <a:rPr lang="en-GB" sz="1400" b="1" dirty="0">
                <a:solidFill>
                  <a:srgbClr val="000000"/>
                </a:solidFill>
                <a:latin typeface="Consolas" panose="020B0609020204030204" pitchFamily="49" charset="0"/>
              </a:rPr>
              <a:t> </a:t>
            </a:r>
            <a:r>
              <a:rPr lang="en-GB" sz="1400" b="1" dirty="0" err="1">
                <a:solidFill>
                  <a:srgbClr val="000000"/>
                </a:solidFill>
                <a:latin typeface="Consolas" panose="020B0609020204030204" pitchFamily="49" charset="0"/>
              </a:rPr>
              <a:t>CreditCard</a:t>
            </a:r>
            <a:r>
              <a:rPr lang="en-GB" sz="1400" b="1" dirty="0">
                <a:solidFill>
                  <a:srgbClr val="000000"/>
                </a:solidFill>
                <a:latin typeface="Consolas" panose="020B0609020204030204" pitchFamily="49" charset="0"/>
              </a:rPr>
              <a:t>(111);</a:t>
            </a:r>
          </a:p>
          <a:p>
            <a:r>
              <a:rPr lang="en-GB" sz="1400" b="1" dirty="0">
                <a:solidFill>
                  <a:srgbClr val="000000"/>
                </a:solidFill>
                <a:latin typeface="Consolas" panose="020B0609020204030204" pitchFamily="49" charset="0"/>
              </a:rPr>
              <a:t>       </a:t>
            </a:r>
            <a:r>
              <a:rPr lang="en-GB" sz="1400" b="1" dirty="0" err="1">
                <a:solidFill>
                  <a:srgbClr val="000000"/>
                </a:solidFill>
                <a:latin typeface="Consolas" panose="020B0609020204030204" pitchFamily="49" charset="0"/>
              </a:rPr>
              <a:t>Console.</a:t>
            </a:r>
            <a:r>
              <a:rPr lang="en-GB" sz="1400" b="1" dirty="0" err="1">
                <a:solidFill>
                  <a:srgbClr val="0000C0"/>
                </a:solidFill>
                <a:latin typeface="Consolas" panose="020B0609020204030204" pitchFamily="49" charset="0"/>
              </a:rPr>
              <a:t>WriteLine</a:t>
            </a:r>
            <a:r>
              <a:rPr lang="en-GB" sz="1400" b="1" dirty="0">
                <a:solidFill>
                  <a:srgbClr val="000000"/>
                </a:solidFill>
                <a:latin typeface="Consolas" panose="020B0609020204030204" pitchFamily="49" charset="0"/>
              </a:rPr>
              <a:t>(</a:t>
            </a:r>
            <a:r>
              <a:rPr lang="en-GB" sz="1400" b="1" dirty="0" err="1">
                <a:solidFill>
                  <a:srgbClr val="000000"/>
                </a:solidFill>
                <a:latin typeface="Consolas" panose="020B0609020204030204" pitchFamily="49" charset="0"/>
              </a:rPr>
              <a:t>cc.pin</a:t>
            </a:r>
            <a:r>
              <a:rPr lang="en-GB" sz="1400" b="1" dirty="0">
                <a:solidFill>
                  <a:srgbClr val="000000"/>
                </a:solidFill>
                <a:latin typeface="Consolas" panose="020B0609020204030204" pitchFamily="49" charset="0"/>
              </a:rPr>
              <a:t>);</a:t>
            </a:r>
          </a:p>
          <a:p>
            <a:r>
              <a:rPr lang="en-GB" sz="1400" b="1" dirty="0">
                <a:solidFill>
                  <a:srgbClr val="000000"/>
                </a:solidFill>
                <a:latin typeface="Consolas" panose="020B0609020204030204" pitchFamily="49" charset="0"/>
              </a:rPr>
              <a:t>   }</a:t>
            </a:r>
          </a:p>
          <a:p>
            <a:r>
              <a:rPr lang="en-GB" sz="1400" b="1" dirty="0">
                <a:solidFill>
                  <a:srgbClr val="000000"/>
                </a:solidFill>
                <a:latin typeface="Consolas" panose="020B0609020204030204" pitchFamily="49" charset="0"/>
              </a:rPr>
              <a:t>}</a:t>
            </a:r>
          </a:p>
        </p:txBody>
      </p:sp>
      <p:sp>
        <p:nvSpPr>
          <p:cNvPr id="5" name="Rectangle 4"/>
          <p:cNvSpPr/>
          <p:nvPr/>
        </p:nvSpPr>
        <p:spPr>
          <a:xfrm>
            <a:off x="6904097" y="1627696"/>
            <a:ext cx="3064865" cy="1169551"/>
          </a:xfrm>
          <a:prstGeom prst="rect">
            <a:avLst/>
          </a:prstGeom>
          <a:ln w="19050"/>
        </p:spPr>
        <p:style>
          <a:lnRef idx="2">
            <a:schemeClr val="accent1"/>
          </a:lnRef>
          <a:fillRef idx="1">
            <a:schemeClr val="lt1"/>
          </a:fillRef>
          <a:effectRef idx="0">
            <a:schemeClr val="accent1"/>
          </a:effectRef>
          <a:fontRef idx="minor">
            <a:schemeClr val="dk1"/>
          </a:fontRef>
        </p:style>
        <p:txBody>
          <a:bodyPr wrap="square">
            <a:spAutoFit/>
          </a:bodyPr>
          <a:lstStyle/>
          <a:p>
            <a:r>
              <a:rPr lang="en-GB" sz="1400" b="1" dirty="0">
                <a:solidFill>
                  <a:srgbClr val="7F0055"/>
                </a:solidFill>
                <a:latin typeface="Consolas" panose="020B0609020204030204" pitchFamily="49" charset="0"/>
              </a:rPr>
              <a:t>namespace</a:t>
            </a:r>
            <a:r>
              <a:rPr lang="en-GB" sz="1400" b="1" dirty="0">
                <a:solidFill>
                  <a:srgbClr val="000000"/>
                </a:solidFill>
                <a:latin typeface="Consolas" panose="020B0609020204030204" pitchFamily="49" charset="0"/>
              </a:rPr>
              <a:t> </a:t>
            </a:r>
            <a:r>
              <a:rPr lang="en-GB" sz="1400" b="1" dirty="0" err="1">
                <a:solidFill>
                  <a:srgbClr val="000000"/>
                </a:solidFill>
                <a:latin typeface="Consolas" panose="020B0609020204030204" pitchFamily="49" charset="0"/>
              </a:rPr>
              <a:t>barclays</a:t>
            </a:r>
            <a:r>
              <a:rPr lang="en-GB" sz="1400" b="1" dirty="0">
                <a:solidFill>
                  <a:srgbClr val="000000"/>
                </a:solidFill>
                <a:latin typeface="Consolas" panose="020B0609020204030204" pitchFamily="49" charset="0"/>
              </a:rPr>
              <a:t>;</a:t>
            </a:r>
          </a:p>
          <a:p>
            <a:endParaRPr lang="en-GB" sz="1400" b="1" dirty="0">
              <a:solidFill>
                <a:srgbClr val="0000FF"/>
              </a:solidFill>
              <a:highlight>
                <a:srgbClr val="FFFFFF"/>
              </a:highlight>
              <a:latin typeface="Consolas" panose="020B0609020204030204" pitchFamily="49" charset="0"/>
            </a:endParaRPr>
          </a:p>
          <a:p>
            <a:r>
              <a:rPr lang="en-GB" sz="1400" b="1" dirty="0">
                <a:solidFill>
                  <a:srgbClr val="0000FF"/>
                </a:solidFill>
                <a:highlight>
                  <a:srgbClr val="FFFFFF"/>
                </a:highlight>
                <a:latin typeface="Consolas" panose="020B0609020204030204" pitchFamily="49" charset="0"/>
              </a:rPr>
              <a:t>public</a:t>
            </a:r>
            <a:r>
              <a:rPr lang="en-GB" sz="1400" b="1" dirty="0">
                <a:solidFill>
                  <a:srgbClr val="000000"/>
                </a:solidFill>
                <a:highlight>
                  <a:srgbClr val="FFFFFF"/>
                </a:highlight>
                <a:latin typeface="Consolas" panose="020B0609020204030204" pitchFamily="49" charset="0"/>
              </a:rPr>
              <a:t> </a:t>
            </a:r>
            <a:r>
              <a:rPr lang="en-GB" sz="1400" b="1" dirty="0">
                <a:solidFill>
                  <a:srgbClr val="0000FF"/>
                </a:solidFill>
                <a:highlight>
                  <a:srgbClr val="FFFFFF"/>
                </a:highlight>
                <a:latin typeface="Consolas" panose="020B0609020204030204" pitchFamily="49" charset="0"/>
              </a:rPr>
              <a:t>class</a:t>
            </a:r>
            <a:r>
              <a:rPr lang="en-GB" sz="1400" b="1" dirty="0">
                <a:solidFill>
                  <a:srgbClr val="000000"/>
                </a:solidFill>
                <a:highlight>
                  <a:srgbClr val="FFFFFF"/>
                </a:highlight>
                <a:latin typeface="Consolas" panose="020B0609020204030204" pitchFamily="49" charset="0"/>
              </a:rPr>
              <a:t> </a:t>
            </a:r>
            <a:r>
              <a:rPr lang="en-GB" sz="1400" b="1" dirty="0">
                <a:solidFill>
                  <a:srgbClr val="2B91AF"/>
                </a:solidFill>
                <a:highlight>
                  <a:srgbClr val="FFFFFF"/>
                </a:highlight>
                <a:latin typeface="Consolas" panose="020B0609020204030204" pitchFamily="49" charset="0"/>
              </a:rPr>
              <a:t>Account</a:t>
            </a:r>
            <a:r>
              <a:rPr lang="en-GB" sz="1400" b="1" dirty="0">
                <a:solidFill>
                  <a:srgbClr val="000000"/>
                </a:solidFill>
                <a:highlight>
                  <a:srgbClr val="FFFFFF"/>
                </a:highlight>
                <a:latin typeface="Consolas" panose="020B0609020204030204" pitchFamily="49" charset="0"/>
              </a:rPr>
              <a:t> {</a:t>
            </a:r>
          </a:p>
          <a:p>
            <a:r>
              <a:rPr lang="en-GB" sz="1400" b="1" dirty="0">
                <a:solidFill>
                  <a:srgbClr val="000000"/>
                </a:solidFill>
                <a:highlight>
                  <a:srgbClr val="FFFFFF"/>
                </a:highlight>
                <a:latin typeface="Consolas" panose="020B0609020204030204" pitchFamily="49" charset="0"/>
              </a:rPr>
              <a:t>    </a:t>
            </a:r>
            <a:r>
              <a:rPr lang="en-GB" sz="1400" b="1" dirty="0">
                <a:solidFill>
                  <a:srgbClr val="0000FF"/>
                </a:solidFill>
                <a:highlight>
                  <a:srgbClr val="FFFFFF"/>
                </a:highlight>
                <a:latin typeface="Consolas" panose="020B0609020204030204" pitchFamily="49" charset="0"/>
              </a:rPr>
              <a:t>internal</a:t>
            </a:r>
            <a:r>
              <a:rPr lang="en-GB" sz="1400" b="1" dirty="0">
                <a:solidFill>
                  <a:srgbClr val="000000"/>
                </a:solidFill>
                <a:highlight>
                  <a:srgbClr val="FFFFFF"/>
                </a:highlight>
                <a:latin typeface="Consolas" panose="020B0609020204030204" pitchFamily="49" charset="0"/>
              </a:rPr>
              <a:t> </a:t>
            </a:r>
            <a:r>
              <a:rPr lang="en-GB" sz="1400" b="1" dirty="0" err="1">
                <a:solidFill>
                  <a:srgbClr val="0000FF"/>
                </a:solidFill>
                <a:highlight>
                  <a:srgbClr val="FFFFFF"/>
                </a:highlight>
                <a:latin typeface="Consolas" panose="020B0609020204030204" pitchFamily="49" charset="0"/>
              </a:rPr>
              <a:t>int</a:t>
            </a:r>
            <a:r>
              <a:rPr lang="en-GB" sz="1400" b="1" dirty="0">
                <a:solidFill>
                  <a:srgbClr val="000000"/>
                </a:solidFill>
                <a:highlight>
                  <a:srgbClr val="FFFFFF"/>
                </a:highlight>
                <a:latin typeface="Consolas" panose="020B0609020204030204" pitchFamily="49" charset="0"/>
              </a:rPr>
              <a:t> pin;</a:t>
            </a:r>
          </a:p>
          <a:p>
            <a:r>
              <a:rPr lang="en-GB" sz="1400" b="1" dirty="0">
                <a:solidFill>
                  <a:srgbClr val="000000"/>
                </a:solidFill>
                <a:highlight>
                  <a:srgbClr val="FFFFFF"/>
                </a:highlight>
                <a:latin typeface="Consolas" panose="020B0609020204030204" pitchFamily="49" charset="0"/>
              </a:rPr>
              <a:t>}</a:t>
            </a:r>
          </a:p>
        </p:txBody>
      </p:sp>
      <p:sp>
        <p:nvSpPr>
          <p:cNvPr id="6" name="TextBox 5"/>
          <p:cNvSpPr txBox="1"/>
          <p:nvPr/>
        </p:nvSpPr>
        <p:spPr>
          <a:xfrm>
            <a:off x="1898015" y="3393395"/>
            <a:ext cx="8324532" cy="307777"/>
          </a:xfrm>
          <a:prstGeom prst="rect">
            <a:avLst/>
          </a:prstGeom>
          <a:solidFill>
            <a:schemeClr val="accent1">
              <a:lumMod val="40000"/>
              <a:lumOff val="60000"/>
            </a:schemeClr>
          </a:solidFill>
          <a:ln w="38100">
            <a:solidFill>
              <a:srgbClr val="00B050"/>
            </a:solidFill>
          </a:ln>
        </p:spPr>
        <p:txBody>
          <a:bodyPr wrap="square" rtlCol="0">
            <a:spAutoFit/>
          </a:bodyPr>
          <a:lstStyle/>
          <a:p>
            <a:pPr algn="ctr"/>
            <a:r>
              <a:rPr lang="en-GB" sz="1400" b="1" dirty="0">
                <a:latin typeface="Consolas" panose="020B0609020204030204" pitchFamily="49" charset="0"/>
                <a:cs typeface="Courier New" pitchFamily="49" charset="0"/>
              </a:rPr>
              <a:t>Can be accessed by any class in the same assembly but not any other assembly</a:t>
            </a:r>
          </a:p>
        </p:txBody>
      </p:sp>
      <p:sp>
        <p:nvSpPr>
          <p:cNvPr id="7" name="Rectangle 6"/>
          <p:cNvSpPr/>
          <p:nvPr/>
        </p:nvSpPr>
        <p:spPr>
          <a:xfrm>
            <a:off x="1870844" y="3858582"/>
            <a:ext cx="4939734" cy="1815882"/>
          </a:xfrm>
          <a:prstGeom prst="rect">
            <a:avLst/>
          </a:prstGeom>
          <a:solidFill>
            <a:schemeClr val="bg1"/>
          </a:solidFill>
          <a:ln w="19050"/>
        </p:spPr>
        <p:style>
          <a:lnRef idx="2">
            <a:schemeClr val="accent1"/>
          </a:lnRef>
          <a:fillRef idx="1">
            <a:schemeClr val="lt1"/>
          </a:fillRef>
          <a:effectRef idx="0">
            <a:schemeClr val="accent1"/>
          </a:effectRef>
          <a:fontRef idx="minor">
            <a:schemeClr val="dk1"/>
          </a:fontRef>
        </p:style>
        <p:txBody>
          <a:bodyPr wrap="square">
            <a:spAutoFit/>
          </a:bodyPr>
          <a:lstStyle/>
          <a:p>
            <a:r>
              <a:rPr lang="en-GB" sz="1400" b="1" dirty="0">
                <a:solidFill>
                  <a:srgbClr val="7F0055"/>
                </a:solidFill>
                <a:latin typeface="Consolas" panose="020B0609020204030204" pitchFamily="49" charset="0"/>
              </a:rPr>
              <a:t>namespace</a:t>
            </a:r>
            <a:r>
              <a:rPr lang="en-GB" sz="1400" b="1" dirty="0">
                <a:solidFill>
                  <a:srgbClr val="000000"/>
                </a:solidFill>
                <a:latin typeface="Consolas" panose="020B0609020204030204" pitchFamily="49" charset="0"/>
              </a:rPr>
              <a:t> </a:t>
            </a:r>
            <a:r>
              <a:rPr lang="en-GB" sz="1400" b="1" dirty="0" err="1">
                <a:solidFill>
                  <a:srgbClr val="000000"/>
                </a:solidFill>
                <a:latin typeface="Consolas" panose="020B0609020204030204" pitchFamily="49" charset="0"/>
              </a:rPr>
              <a:t>barclays</a:t>
            </a:r>
            <a:r>
              <a:rPr lang="en-GB" sz="1400" b="1" dirty="0">
                <a:solidFill>
                  <a:srgbClr val="000000"/>
                </a:solidFill>
                <a:latin typeface="Consolas" panose="020B0609020204030204" pitchFamily="49" charset="0"/>
              </a:rPr>
              <a:t>;</a:t>
            </a:r>
          </a:p>
          <a:p>
            <a:endParaRPr lang="en-GB" sz="1400" b="1" dirty="0">
              <a:latin typeface="Consolas" panose="020B0609020204030204" pitchFamily="49" charset="0"/>
            </a:endParaRPr>
          </a:p>
          <a:p>
            <a:r>
              <a:rPr lang="en-GB" sz="1400" b="1" dirty="0">
                <a:solidFill>
                  <a:srgbClr val="7F0055"/>
                </a:solidFill>
                <a:latin typeface="Consolas" panose="020B0609020204030204" pitchFamily="49" charset="0"/>
              </a:rPr>
              <a:t>public</a:t>
            </a:r>
            <a:r>
              <a:rPr lang="en-GB" sz="1400" b="1" dirty="0">
                <a:solidFill>
                  <a:srgbClr val="000000"/>
                </a:solidFill>
                <a:latin typeface="Consolas" panose="020B0609020204030204" pitchFamily="49" charset="0"/>
              </a:rPr>
              <a:t> </a:t>
            </a:r>
            <a:r>
              <a:rPr lang="en-GB" sz="1400" b="1" dirty="0">
                <a:solidFill>
                  <a:srgbClr val="7F0055"/>
                </a:solidFill>
                <a:latin typeface="Consolas" panose="020B0609020204030204" pitchFamily="49" charset="0"/>
              </a:rPr>
              <a:t>class</a:t>
            </a:r>
            <a:r>
              <a:rPr lang="en-GB" sz="1400" b="1" dirty="0">
                <a:solidFill>
                  <a:srgbClr val="000000"/>
                </a:solidFill>
                <a:latin typeface="Consolas" panose="020B0609020204030204" pitchFamily="49" charset="0"/>
              </a:rPr>
              <a:t> Program {</a:t>
            </a:r>
          </a:p>
          <a:p>
            <a:r>
              <a:rPr lang="en-GB" sz="1400" b="1" dirty="0">
                <a:solidFill>
                  <a:srgbClr val="7F0055"/>
                </a:solidFill>
                <a:latin typeface="Consolas" panose="020B0609020204030204" pitchFamily="49" charset="0"/>
              </a:rPr>
              <a:t>   public</a:t>
            </a:r>
            <a:r>
              <a:rPr lang="en-GB" sz="1400" b="1" dirty="0">
                <a:solidFill>
                  <a:srgbClr val="000000"/>
                </a:solidFill>
                <a:latin typeface="Consolas" panose="020B0609020204030204" pitchFamily="49" charset="0"/>
              </a:rPr>
              <a:t> </a:t>
            </a:r>
            <a:r>
              <a:rPr lang="en-GB" sz="1400" b="1" dirty="0">
                <a:solidFill>
                  <a:srgbClr val="7F0055"/>
                </a:solidFill>
                <a:latin typeface="Consolas" panose="020B0609020204030204" pitchFamily="49" charset="0"/>
              </a:rPr>
              <a:t>static</a:t>
            </a:r>
            <a:r>
              <a:rPr lang="en-GB" sz="1400" b="1" dirty="0">
                <a:solidFill>
                  <a:srgbClr val="000000"/>
                </a:solidFill>
                <a:latin typeface="Consolas" panose="020B0609020204030204" pitchFamily="49" charset="0"/>
              </a:rPr>
              <a:t> </a:t>
            </a:r>
            <a:r>
              <a:rPr lang="en-GB" sz="1400" b="1" dirty="0">
                <a:solidFill>
                  <a:srgbClr val="7F0055"/>
                </a:solidFill>
                <a:latin typeface="Consolas" panose="020B0609020204030204" pitchFamily="49" charset="0"/>
              </a:rPr>
              <a:t>void</a:t>
            </a:r>
            <a:r>
              <a:rPr lang="en-GB" sz="1400" b="1" dirty="0">
                <a:solidFill>
                  <a:srgbClr val="000000"/>
                </a:solidFill>
                <a:latin typeface="Consolas" panose="020B0609020204030204" pitchFamily="49" charset="0"/>
              </a:rPr>
              <a:t> Main(string[] </a:t>
            </a:r>
            <a:r>
              <a:rPr lang="en-GB" sz="1400" b="1" dirty="0" err="1">
                <a:solidFill>
                  <a:srgbClr val="6A3E3E"/>
                </a:solidFill>
                <a:latin typeface="Consolas" panose="020B0609020204030204" pitchFamily="49" charset="0"/>
              </a:rPr>
              <a:t>args</a:t>
            </a:r>
            <a:r>
              <a:rPr lang="en-GB" sz="1400" b="1" dirty="0">
                <a:solidFill>
                  <a:srgbClr val="000000"/>
                </a:solidFill>
                <a:latin typeface="Consolas" panose="020B0609020204030204" pitchFamily="49" charset="0"/>
              </a:rPr>
              <a:t>) {</a:t>
            </a:r>
          </a:p>
          <a:p>
            <a:r>
              <a:rPr lang="en-GB" sz="1400" b="1" dirty="0">
                <a:solidFill>
                  <a:srgbClr val="000000"/>
                </a:solidFill>
                <a:latin typeface="Consolas" panose="020B0609020204030204" pitchFamily="49" charset="0"/>
              </a:rPr>
              <a:t>       </a:t>
            </a:r>
            <a:r>
              <a:rPr lang="en-GB" sz="1400" b="1" dirty="0" err="1">
                <a:solidFill>
                  <a:srgbClr val="000000"/>
                </a:solidFill>
                <a:latin typeface="Consolas" panose="020B0609020204030204" pitchFamily="49" charset="0"/>
              </a:rPr>
              <a:t>CreditCard</a:t>
            </a:r>
            <a:r>
              <a:rPr lang="en-GB" sz="1400" b="1" dirty="0">
                <a:solidFill>
                  <a:srgbClr val="000000"/>
                </a:solidFill>
                <a:latin typeface="Consolas" panose="020B0609020204030204" pitchFamily="49" charset="0"/>
              </a:rPr>
              <a:t> </a:t>
            </a:r>
            <a:r>
              <a:rPr lang="en-GB" sz="1400" b="1" dirty="0">
                <a:solidFill>
                  <a:srgbClr val="6A3E3E"/>
                </a:solidFill>
                <a:latin typeface="Consolas" panose="020B0609020204030204" pitchFamily="49" charset="0"/>
              </a:rPr>
              <a:t>cc</a:t>
            </a:r>
            <a:r>
              <a:rPr lang="en-GB" sz="1400" b="1" dirty="0">
                <a:solidFill>
                  <a:srgbClr val="000000"/>
                </a:solidFill>
                <a:latin typeface="Consolas" panose="020B0609020204030204" pitchFamily="49" charset="0"/>
              </a:rPr>
              <a:t> = </a:t>
            </a:r>
            <a:r>
              <a:rPr lang="en-GB" sz="1400" b="1" dirty="0">
                <a:solidFill>
                  <a:srgbClr val="7F0055"/>
                </a:solidFill>
                <a:latin typeface="Consolas" panose="020B0609020204030204" pitchFamily="49" charset="0"/>
              </a:rPr>
              <a:t>new</a:t>
            </a:r>
            <a:r>
              <a:rPr lang="en-GB" sz="1400" b="1" dirty="0">
                <a:solidFill>
                  <a:srgbClr val="000000"/>
                </a:solidFill>
                <a:latin typeface="Consolas" panose="020B0609020204030204" pitchFamily="49" charset="0"/>
              </a:rPr>
              <a:t> </a:t>
            </a:r>
            <a:r>
              <a:rPr lang="en-GB" sz="1400" b="1" dirty="0" err="1">
                <a:solidFill>
                  <a:srgbClr val="000000"/>
                </a:solidFill>
                <a:latin typeface="Consolas" panose="020B0609020204030204" pitchFamily="49" charset="0"/>
              </a:rPr>
              <a:t>CreditCard</a:t>
            </a:r>
            <a:r>
              <a:rPr lang="en-GB" sz="1400" b="1" dirty="0">
                <a:solidFill>
                  <a:srgbClr val="000000"/>
                </a:solidFill>
                <a:latin typeface="Consolas" panose="020B0609020204030204" pitchFamily="49" charset="0"/>
              </a:rPr>
              <a:t>(111);</a:t>
            </a:r>
          </a:p>
          <a:p>
            <a:r>
              <a:rPr lang="en-GB" sz="1400" b="1" dirty="0">
                <a:solidFill>
                  <a:srgbClr val="000000"/>
                </a:solidFill>
                <a:latin typeface="Consolas" panose="020B0609020204030204" pitchFamily="49" charset="0"/>
              </a:rPr>
              <a:t>       </a:t>
            </a:r>
            <a:r>
              <a:rPr lang="en-GB" sz="1400" b="1" dirty="0" err="1">
                <a:solidFill>
                  <a:srgbClr val="000000"/>
                </a:solidFill>
                <a:latin typeface="Consolas" panose="020B0609020204030204" pitchFamily="49" charset="0"/>
              </a:rPr>
              <a:t>Console.</a:t>
            </a:r>
            <a:r>
              <a:rPr lang="en-GB" sz="1400" b="1" dirty="0" err="1">
                <a:solidFill>
                  <a:srgbClr val="0000C0"/>
                </a:solidFill>
                <a:latin typeface="Consolas" panose="020B0609020204030204" pitchFamily="49" charset="0"/>
              </a:rPr>
              <a:t>WriteLine</a:t>
            </a:r>
            <a:r>
              <a:rPr lang="en-GB" sz="1400" b="1" dirty="0">
                <a:solidFill>
                  <a:srgbClr val="000000"/>
                </a:solidFill>
                <a:latin typeface="Consolas" panose="020B0609020204030204" pitchFamily="49" charset="0"/>
              </a:rPr>
              <a:t>(</a:t>
            </a:r>
            <a:r>
              <a:rPr lang="en-GB" sz="1400" b="1" dirty="0" err="1">
                <a:solidFill>
                  <a:srgbClr val="000000"/>
                </a:solidFill>
                <a:latin typeface="Consolas" panose="020B0609020204030204" pitchFamily="49" charset="0"/>
              </a:rPr>
              <a:t>cc.pin</a:t>
            </a:r>
            <a:r>
              <a:rPr lang="en-GB" sz="1400" b="1" dirty="0">
                <a:solidFill>
                  <a:srgbClr val="000000"/>
                </a:solidFill>
                <a:latin typeface="Consolas" panose="020B0609020204030204" pitchFamily="49" charset="0"/>
              </a:rPr>
              <a:t>);</a:t>
            </a:r>
          </a:p>
          <a:p>
            <a:r>
              <a:rPr lang="en-GB" sz="1400" b="1" dirty="0">
                <a:solidFill>
                  <a:srgbClr val="000000"/>
                </a:solidFill>
                <a:latin typeface="Consolas" panose="020B0609020204030204" pitchFamily="49" charset="0"/>
              </a:rPr>
              <a:t>   }</a:t>
            </a:r>
          </a:p>
          <a:p>
            <a:r>
              <a:rPr lang="en-GB" sz="1400" b="1"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14203282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4"/>
          <p:cNvSpPr>
            <a:spLocks noGrp="1" noChangeArrowheads="1"/>
          </p:cNvSpPr>
          <p:nvPr>
            <p:ph type="title"/>
          </p:nvPr>
        </p:nvSpPr>
        <p:spPr/>
        <p:txBody>
          <a:bodyPr/>
          <a:lstStyle/>
          <a:p>
            <a:r>
              <a:rPr lang="en-GB" smtClean="0"/>
              <a:t>The principle of substitutability</a:t>
            </a:r>
            <a:endParaRPr lang="en-GB" dirty="0" smtClean="0"/>
          </a:p>
        </p:txBody>
      </p:sp>
      <p:sp>
        <p:nvSpPr>
          <p:cNvPr id="13317" name="Rectangle 5"/>
          <p:cNvSpPr>
            <a:spLocks noGrp="1" noChangeArrowheads="1"/>
          </p:cNvSpPr>
          <p:nvPr>
            <p:ph idx="1"/>
          </p:nvPr>
        </p:nvSpPr>
        <p:spPr>
          <a:xfrm>
            <a:off x="341273" y="1368256"/>
            <a:ext cx="10288628" cy="1068732"/>
          </a:xfrm>
        </p:spPr>
        <p:txBody>
          <a:bodyPr vert="horz" lIns="0" tIns="0" rIns="0" bIns="0" rtlCol="0" anchor="t" anchorCtr="0">
            <a:noAutofit/>
          </a:bodyPr>
          <a:lstStyle/>
          <a:p>
            <a:pPr marL="342900" indent="-342900">
              <a:buFont typeface="Arial" panose="020B0604020202020204" pitchFamily="34" charset="0"/>
              <a:buChar char="•"/>
            </a:pPr>
            <a:r>
              <a:rPr lang="en-US" b="1" dirty="0"/>
              <a:t>Object of derived type exhibits all behavior of base type</a:t>
            </a:r>
          </a:p>
          <a:p>
            <a:pPr marL="684000" lvl="1" indent="-342900">
              <a:buSzPct val="115000"/>
              <a:buFont typeface="Arial" panose="020B0604020202020204" pitchFamily="34" charset="0"/>
              <a:buChar char="•"/>
            </a:pPr>
            <a:r>
              <a:rPr lang="en-US" dirty="0"/>
              <a:t>A derived object is a ‘kind of’ base </a:t>
            </a:r>
            <a:r>
              <a:rPr lang="en-US" dirty="0" smtClean="0"/>
              <a:t>object</a:t>
            </a:r>
            <a:endParaRPr lang="en-US" dirty="0"/>
          </a:p>
          <a:p>
            <a:pPr marL="180000" lvl="1" indent="-180000">
              <a:buFont typeface="Arial" panose="020B0604020202020204" pitchFamily="34" charset="0"/>
              <a:buChar char="•"/>
            </a:pPr>
            <a:endParaRPr lang="en-US" dirty="0"/>
          </a:p>
        </p:txBody>
      </p:sp>
      <p:sp>
        <p:nvSpPr>
          <p:cNvPr id="4" name="Oval Callout 3"/>
          <p:cNvSpPr/>
          <p:nvPr/>
        </p:nvSpPr>
        <p:spPr>
          <a:xfrm>
            <a:off x="5591192" y="2517298"/>
            <a:ext cx="2409569" cy="1020661"/>
          </a:xfrm>
          <a:prstGeom prst="wedgeEllipseCallout">
            <a:avLst>
              <a:gd name="adj1" fmla="val -52916"/>
              <a:gd name="adj2" fmla="val 27197"/>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But why would you do it</a:t>
            </a:r>
            <a:r>
              <a:rPr lang="en-US" sz="1600" b="1" dirty="0" smtClean="0">
                <a:solidFill>
                  <a:schemeClr val="tx1"/>
                </a:solidFill>
              </a:rPr>
              <a:t>?</a:t>
            </a:r>
            <a:endParaRPr lang="en-GB" sz="1600" b="1" dirty="0">
              <a:solidFill>
                <a:schemeClr val="tx1"/>
              </a:solidFill>
              <a:latin typeface="Arial" pitchFamily="34" charset="0"/>
              <a:cs typeface="Arial" pitchFamily="34" charset="0"/>
            </a:endParaRPr>
          </a:p>
        </p:txBody>
      </p:sp>
      <p:pic>
        <p:nvPicPr>
          <p:cNvPr id="5" name="Picture 4"/>
          <p:cNvPicPr>
            <a:picLocks noChangeAspect="1"/>
          </p:cNvPicPr>
          <p:nvPr/>
        </p:nvPicPr>
        <p:blipFill>
          <a:blip r:embed="rId3"/>
          <a:stretch>
            <a:fillRect/>
          </a:stretch>
        </p:blipFill>
        <p:spPr>
          <a:xfrm>
            <a:off x="2006007" y="3902445"/>
            <a:ext cx="2557463" cy="1657350"/>
          </a:xfrm>
          <a:prstGeom prst="rect">
            <a:avLst/>
          </a:prstGeom>
          <a:ln w="19050">
            <a:solidFill>
              <a:srgbClr val="004050"/>
            </a:solidFill>
          </a:ln>
          <a:effectLst/>
        </p:spPr>
      </p:pic>
      <p:pic>
        <p:nvPicPr>
          <p:cNvPr id="6" name="Picture 5"/>
          <p:cNvPicPr>
            <a:picLocks noChangeAspect="1"/>
          </p:cNvPicPr>
          <p:nvPr/>
        </p:nvPicPr>
        <p:blipFill>
          <a:blip r:embed="rId4"/>
          <a:stretch>
            <a:fillRect/>
          </a:stretch>
        </p:blipFill>
        <p:spPr>
          <a:xfrm>
            <a:off x="5421159" y="3893737"/>
            <a:ext cx="2586038" cy="1000125"/>
          </a:xfrm>
          <a:prstGeom prst="rect">
            <a:avLst/>
          </a:prstGeom>
          <a:ln w="19050">
            <a:solidFill>
              <a:srgbClr val="004050"/>
            </a:solidFill>
          </a:ln>
          <a:effectLst/>
        </p:spPr>
      </p:pic>
      <p:sp>
        <p:nvSpPr>
          <p:cNvPr id="7" name="Rounded Rectangular Callout 6"/>
          <p:cNvSpPr/>
          <p:nvPr/>
        </p:nvSpPr>
        <p:spPr>
          <a:xfrm>
            <a:off x="5294914" y="5099972"/>
            <a:ext cx="3129159" cy="451114"/>
          </a:xfrm>
          <a:prstGeom prst="wedgeRoundRectCallout">
            <a:avLst>
              <a:gd name="adj1" fmla="val -31944"/>
              <a:gd name="adj2" fmla="val -74458"/>
              <a:gd name="adj3" fmla="val 16667"/>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cs typeface="Arial" pitchFamily="34" charset="0"/>
              </a:rPr>
              <a:t>Missing all the Ellipse's stuff</a:t>
            </a:r>
          </a:p>
        </p:txBody>
      </p:sp>
      <p:pic>
        <p:nvPicPr>
          <p:cNvPr id="9" name="Picture 8"/>
          <p:cNvPicPr>
            <a:picLocks noChangeAspect="1"/>
          </p:cNvPicPr>
          <p:nvPr/>
        </p:nvPicPr>
        <p:blipFill>
          <a:blip r:embed="rId5"/>
          <a:stretch>
            <a:fillRect/>
          </a:stretch>
        </p:blipFill>
        <p:spPr>
          <a:xfrm>
            <a:off x="9461442" y="2167143"/>
            <a:ext cx="2179932" cy="2741632"/>
          </a:xfrm>
          <a:prstGeom prst="rect">
            <a:avLst/>
          </a:prstGeom>
        </p:spPr>
      </p:pic>
      <p:sp>
        <p:nvSpPr>
          <p:cNvPr id="822278" name="Rectangle 6"/>
          <p:cNvSpPr>
            <a:spLocks noChangeArrowheads="1"/>
          </p:cNvSpPr>
          <p:nvPr/>
        </p:nvSpPr>
        <p:spPr bwMode="auto">
          <a:xfrm>
            <a:off x="1304847" y="2894192"/>
            <a:ext cx="3733348" cy="643766"/>
          </a:xfrm>
          <a:prstGeom prst="rect">
            <a:avLst/>
          </a:prstGeom>
          <a:solidFill>
            <a:schemeClr val="accent5">
              <a:lumMod val="20000"/>
              <a:lumOff val="80000"/>
            </a:schemeClr>
          </a:solidFill>
          <a:ln w="12700">
            <a:noFill/>
            <a:miter lim="800000"/>
            <a:headEnd/>
            <a:tailEnd/>
          </a:ln>
          <a:effectLst>
            <a:outerShdw dist="53882" dir="2700000" algn="ctr" rotWithShape="0">
              <a:schemeClr val="bg2"/>
            </a:outerShdw>
          </a:effectLst>
        </p:spPr>
        <p:txBody>
          <a:bodyPr wrap="square" lIns="90488" tIns="44450" rIns="0" bIns="44450">
            <a:spAutoFit/>
          </a:bodyPr>
          <a:lstStyle/>
          <a:p>
            <a:pPr defTabSz="739775" eaLnBrk="0" hangingPunct="0">
              <a:tabLst>
                <a:tab pos="347663" algn="l"/>
                <a:tab pos="685800" algn="l"/>
                <a:tab pos="1033463" algn="l"/>
                <a:tab pos="1371600" algn="l"/>
                <a:tab pos="1719263" algn="l"/>
                <a:tab pos="2057400" algn="l"/>
                <a:tab pos="2405063" algn="l"/>
                <a:tab pos="2743200" algn="l"/>
              </a:tabLst>
              <a:defRPr/>
            </a:pPr>
            <a:r>
              <a:rPr lang="en-GB" dirty="0">
                <a:solidFill>
                  <a:srgbClr val="000000"/>
                </a:solidFill>
                <a:latin typeface="Lucida Console" pitchFamily="49" charset="0"/>
              </a:rPr>
              <a:t>Ellipse e = </a:t>
            </a:r>
            <a:r>
              <a:rPr lang="en-GB" dirty="0">
                <a:solidFill>
                  <a:srgbClr val="0000C8"/>
                </a:solidFill>
                <a:latin typeface="Lucida Console" pitchFamily="49" charset="0"/>
              </a:rPr>
              <a:t>new</a:t>
            </a:r>
            <a:r>
              <a:rPr lang="en-GB" dirty="0">
                <a:solidFill>
                  <a:srgbClr val="000000"/>
                </a:solidFill>
                <a:latin typeface="Lucida Console" pitchFamily="49" charset="0"/>
              </a:rPr>
              <a:t> Ellipse();</a:t>
            </a:r>
            <a:br>
              <a:rPr lang="en-GB" dirty="0">
                <a:solidFill>
                  <a:srgbClr val="000000"/>
                </a:solidFill>
                <a:latin typeface="Lucida Console" pitchFamily="49" charset="0"/>
              </a:rPr>
            </a:br>
            <a:r>
              <a:rPr lang="en-GB" dirty="0" smtClean="0">
                <a:solidFill>
                  <a:srgbClr val="000000"/>
                </a:solidFill>
                <a:latin typeface="Lucida Console" pitchFamily="49" charset="0"/>
              </a:rPr>
              <a:t>Shape s = e;</a:t>
            </a:r>
            <a:endParaRPr lang="en-GB" dirty="0">
              <a:solidFill>
                <a:srgbClr val="000000"/>
              </a:solidFill>
              <a:latin typeface="Lucida Console" pitchFamily="49" charset="0"/>
            </a:endParaRPr>
          </a:p>
        </p:txBody>
      </p:sp>
    </p:spTree>
    <p:extLst>
      <p:ext uri="{BB962C8B-B14F-4D97-AF65-F5344CB8AC3E}">
        <p14:creationId xmlns:p14="http://schemas.microsoft.com/office/powerpoint/2010/main" val="4988484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EF892D59-8F09-EF4B-AD6D-DA609442F868}" type="slidenum">
              <a:rPr lang="en-GB" smtClean="0"/>
              <a:pPr/>
              <a:t>30</a:t>
            </a:fld>
            <a:endParaRPr lang="en-GB" dirty="0"/>
          </a:p>
        </p:txBody>
      </p:sp>
      <p:sp>
        <p:nvSpPr>
          <p:cNvPr id="3" name="Title 2"/>
          <p:cNvSpPr>
            <a:spLocks noGrp="1"/>
          </p:cNvSpPr>
          <p:nvPr>
            <p:ph type="title"/>
          </p:nvPr>
        </p:nvSpPr>
        <p:spPr/>
        <p:txBody>
          <a:bodyPr/>
          <a:lstStyle/>
          <a:p>
            <a:r>
              <a:rPr lang="en-GB" dirty="0"/>
              <a:t>C#: protected internal</a:t>
            </a:r>
            <a:endParaRPr lang="en-IN" dirty="0"/>
          </a:p>
        </p:txBody>
      </p:sp>
      <p:sp>
        <p:nvSpPr>
          <p:cNvPr id="4" name="Rectangle 3"/>
          <p:cNvSpPr/>
          <p:nvPr/>
        </p:nvSpPr>
        <p:spPr>
          <a:xfrm>
            <a:off x="2019296" y="1318073"/>
            <a:ext cx="8510623" cy="2308324"/>
          </a:xfrm>
          <a:prstGeom prst="rect">
            <a:avLst/>
          </a:prstGeom>
          <a:ln w="19050">
            <a:solidFill>
              <a:srgbClr val="004050"/>
            </a:solidFill>
          </a:ln>
        </p:spPr>
        <p:style>
          <a:lnRef idx="2">
            <a:schemeClr val="accent1"/>
          </a:lnRef>
          <a:fillRef idx="1">
            <a:schemeClr val="lt1"/>
          </a:fillRef>
          <a:effectRef idx="0">
            <a:schemeClr val="accent1"/>
          </a:effectRef>
          <a:fontRef idx="minor">
            <a:schemeClr val="dk1"/>
          </a:fontRef>
        </p:style>
        <p:txBody>
          <a:bodyPr wrap="square">
            <a:spAutoFit/>
          </a:bodyPr>
          <a:lstStyle/>
          <a:p>
            <a:r>
              <a:rPr lang="en-GB" sz="1600" dirty="0">
                <a:solidFill>
                  <a:srgbClr val="0000FF"/>
                </a:solidFill>
                <a:highlight>
                  <a:srgbClr val="FFFFFF"/>
                </a:highlight>
                <a:latin typeface="Consolas" panose="020B0609020204030204" pitchFamily="49" charset="0"/>
              </a:rPr>
              <a:t>public</a:t>
            </a:r>
            <a:r>
              <a:rPr lang="en-GB" sz="1600" dirty="0">
                <a:solidFill>
                  <a:srgbClr val="000000"/>
                </a:solidFill>
                <a:highlight>
                  <a:srgbClr val="FFFFFF"/>
                </a:highlight>
                <a:latin typeface="Consolas" panose="020B0609020204030204" pitchFamily="49" charset="0"/>
              </a:rPr>
              <a:t> </a:t>
            </a:r>
            <a:r>
              <a:rPr lang="en-GB" sz="1600" dirty="0">
                <a:solidFill>
                  <a:srgbClr val="0000FF"/>
                </a:solidFill>
                <a:highlight>
                  <a:srgbClr val="FFFFFF"/>
                </a:highlight>
                <a:latin typeface="Consolas" panose="020B0609020204030204" pitchFamily="49" charset="0"/>
              </a:rPr>
              <a:t>class</a:t>
            </a:r>
            <a:r>
              <a:rPr lang="en-GB" sz="1600" dirty="0">
                <a:solidFill>
                  <a:srgbClr val="000000"/>
                </a:solidFill>
                <a:highlight>
                  <a:srgbClr val="FFFFFF"/>
                </a:highlight>
                <a:latin typeface="Consolas" panose="020B0609020204030204" pitchFamily="49" charset="0"/>
              </a:rPr>
              <a:t> </a:t>
            </a:r>
            <a:r>
              <a:rPr lang="en-GB" sz="1600" dirty="0">
                <a:solidFill>
                  <a:srgbClr val="2B91AF"/>
                </a:solidFill>
                <a:highlight>
                  <a:srgbClr val="FFFFFF"/>
                </a:highlight>
                <a:latin typeface="Consolas" panose="020B0609020204030204" pitchFamily="49" charset="0"/>
              </a:rPr>
              <a:t>Account</a:t>
            </a:r>
            <a:r>
              <a:rPr lang="en-GB" sz="1600" dirty="0">
                <a:solidFill>
                  <a:srgbClr val="000000"/>
                </a:solidFill>
                <a:highlight>
                  <a:srgbClr val="FFFFFF"/>
                </a:highlight>
                <a:latin typeface="Consolas" panose="020B0609020204030204" pitchFamily="49" charset="0"/>
              </a:rPr>
              <a:t> {</a:t>
            </a:r>
          </a:p>
          <a:p>
            <a:r>
              <a:rPr lang="en-GB" sz="1600" dirty="0">
                <a:solidFill>
                  <a:srgbClr val="000000"/>
                </a:solidFill>
                <a:highlight>
                  <a:srgbClr val="FFFFFF"/>
                </a:highlight>
                <a:latin typeface="Consolas" panose="020B0609020204030204" pitchFamily="49" charset="0"/>
              </a:rPr>
              <a:t>  </a:t>
            </a:r>
            <a:r>
              <a:rPr lang="en-GB" sz="1600" b="1" dirty="0">
                <a:solidFill>
                  <a:srgbClr val="0000FF"/>
                </a:solidFill>
                <a:highlight>
                  <a:srgbClr val="FFFFFF"/>
                </a:highlight>
                <a:latin typeface="Consolas" panose="020B0609020204030204" pitchFamily="49" charset="0"/>
              </a:rPr>
              <a:t>protected</a:t>
            </a:r>
            <a:r>
              <a:rPr lang="en-GB" sz="1600" dirty="0">
                <a:solidFill>
                  <a:srgbClr val="000000"/>
                </a:solidFill>
                <a:highlight>
                  <a:srgbClr val="FFFFFF"/>
                </a:highlight>
                <a:latin typeface="Consolas" panose="020B0609020204030204" pitchFamily="49" charset="0"/>
              </a:rPr>
              <a:t> internal </a:t>
            </a:r>
            <a:r>
              <a:rPr lang="en-GB" sz="1600" dirty="0">
                <a:solidFill>
                  <a:srgbClr val="0000FF"/>
                </a:solidFill>
                <a:highlight>
                  <a:srgbClr val="FFFFFF"/>
                </a:highlight>
                <a:latin typeface="Consolas" panose="020B0609020204030204" pitchFamily="49" charset="0"/>
              </a:rPr>
              <a:t>double</a:t>
            </a:r>
            <a:r>
              <a:rPr lang="en-GB" sz="1600" dirty="0">
                <a:solidFill>
                  <a:srgbClr val="000000"/>
                </a:solidFill>
                <a:highlight>
                  <a:srgbClr val="FFFFFF"/>
                </a:highlight>
                <a:latin typeface="Consolas" panose="020B0609020204030204" pitchFamily="49" charset="0"/>
              </a:rPr>
              <a:t> balance;</a:t>
            </a:r>
          </a:p>
          <a:p>
            <a:r>
              <a:rPr lang="en-GB" sz="1600" dirty="0">
                <a:solidFill>
                  <a:srgbClr val="000000"/>
                </a:solidFill>
                <a:highlight>
                  <a:srgbClr val="FFFFFF"/>
                </a:highlight>
                <a:latin typeface="Consolas" panose="020B0609020204030204" pitchFamily="49" charset="0"/>
              </a:rPr>
              <a:t>}</a:t>
            </a:r>
          </a:p>
          <a:p>
            <a:endParaRPr lang="en-GB" sz="1600" dirty="0">
              <a:solidFill>
                <a:srgbClr val="000000"/>
              </a:solidFill>
              <a:highlight>
                <a:srgbClr val="FFFFFF"/>
              </a:highlight>
              <a:latin typeface="Consolas" panose="020B0609020204030204" pitchFamily="49" charset="0"/>
            </a:endParaRPr>
          </a:p>
          <a:p>
            <a:r>
              <a:rPr lang="en-GB" sz="1600" dirty="0">
                <a:solidFill>
                  <a:srgbClr val="0000FF"/>
                </a:solidFill>
                <a:highlight>
                  <a:srgbClr val="FFFFFF"/>
                </a:highlight>
                <a:latin typeface="Consolas" panose="020B0609020204030204" pitchFamily="49" charset="0"/>
              </a:rPr>
              <a:t>public</a:t>
            </a:r>
            <a:r>
              <a:rPr lang="en-GB" sz="1600" dirty="0">
                <a:solidFill>
                  <a:srgbClr val="000000"/>
                </a:solidFill>
                <a:highlight>
                  <a:srgbClr val="FFFFFF"/>
                </a:highlight>
                <a:latin typeface="Consolas" panose="020B0609020204030204" pitchFamily="49" charset="0"/>
              </a:rPr>
              <a:t> </a:t>
            </a:r>
            <a:r>
              <a:rPr lang="en-GB" sz="1600" dirty="0">
                <a:solidFill>
                  <a:srgbClr val="0000FF"/>
                </a:solidFill>
                <a:highlight>
                  <a:srgbClr val="FFFFFF"/>
                </a:highlight>
                <a:latin typeface="Consolas" panose="020B0609020204030204" pitchFamily="49" charset="0"/>
              </a:rPr>
              <a:t>class</a:t>
            </a:r>
            <a:r>
              <a:rPr lang="en-GB" sz="1600" dirty="0">
                <a:solidFill>
                  <a:srgbClr val="000000"/>
                </a:solidFill>
                <a:highlight>
                  <a:srgbClr val="FFFFFF"/>
                </a:highlight>
                <a:latin typeface="Consolas" panose="020B0609020204030204" pitchFamily="49" charset="0"/>
              </a:rPr>
              <a:t> </a:t>
            </a:r>
            <a:r>
              <a:rPr lang="en-GB" sz="1600" dirty="0" err="1">
                <a:solidFill>
                  <a:srgbClr val="2B91AF"/>
                </a:solidFill>
                <a:highlight>
                  <a:srgbClr val="FFFFFF"/>
                </a:highlight>
                <a:latin typeface="Consolas" panose="020B0609020204030204" pitchFamily="49" charset="0"/>
              </a:rPr>
              <a:t>SavingAccount</a:t>
            </a:r>
            <a:r>
              <a:rPr lang="en-GB" sz="1600" dirty="0">
                <a:solidFill>
                  <a:srgbClr val="2B91AF"/>
                </a:solidFill>
                <a:highlight>
                  <a:srgbClr val="FFFFFF"/>
                </a:highlight>
                <a:latin typeface="Consolas" panose="020B0609020204030204" pitchFamily="49" charset="0"/>
              </a:rPr>
              <a:t> : Account</a:t>
            </a:r>
            <a:r>
              <a:rPr lang="en-GB" sz="1600" dirty="0">
                <a:solidFill>
                  <a:srgbClr val="000000"/>
                </a:solidFill>
                <a:highlight>
                  <a:srgbClr val="FFFFFF"/>
                </a:highlight>
                <a:latin typeface="Consolas" panose="020B0609020204030204" pitchFamily="49" charset="0"/>
              </a:rPr>
              <a:t> {</a:t>
            </a:r>
          </a:p>
          <a:p>
            <a:r>
              <a:rPr lang="en-GB" sz="1600" dirty="0">
                <a:solidFill>
                  <a:srgbClr val="000000"/>
                </a:solidFill>
                <a:highlight>
                  <a:srgbClr val="FFFFFF"/>
                </a:highlight>
                <a:latin typeface="Consolas" panose="020B0609020204030204" pitchFamily="49" charset="0"/>
              </a:rPr>
              <a:t>    </a:t>
            </a:r>
            <a:r>
              <a:rPr lang="en-GB" sz="1600" dirty="0">
                <a:solidFill>
                  <a:srgbClr val="0000FF"/>
                </a:solidFill>
                <a:highlight>
                  <a:srgbClr val="FFFFFF"/>
                </a:highlight>
                <a:latin typeface="Consolas" panose="020B0609020204030204" pitchFamily="49" charset="0"/>
              </a:rPr>
              <a:t>public</a:t>
            </a:r>
            <a:r>
              <a:rPr lang="en-GB" sz="1600" dirty="0">
                <a:solidFill>
                  <a:srgbClr val="000000"/>
                </a:solidFill>
                <a:highlight>
                  <a:srgbClr val="FFFFFF"/>
                </a:highlight>
                <a:latin typeface="Consolas" panose="020B0609020204030204" pitchFamily="49" charset="0"/>
              </a:rPr>
              <a:t> </a:t>
            </a:r>
            <a:r>
              <a:rPr lang="en-GB" sz="1600" dirty="0">
                <a:solidFill>
                  <a:srgbClr val="0000FF"/>
                </a:solidFill>
                <a:highlight>
                  <a:srgbClr val="FFFFFF"/>
                </a:highlight>
                <a:latin typeface="Consolas" panose="020B0609020204030204" pitchFamily="49" charset="0"/>
              </a:rPr>
              <a:t>double</a:t>
            </a:r>
            <a:r>
              <a:rPr lang="en-GB" sz="1600" dirty="0">
                <a:solidFill>
                  <a:srgbClr val="000000"/>
                </a:solidFill>
                <a:highlight>
                  <a:srgbClr val="FFFFFF"/>
                </a:highlight>
                <a:latin typeface="Consolas" panose="020B0609020204030204" pitchFamily="49" charset="0"/>
              </a:rPr>
              <a:t> </a:t>
            </a:r>
            <a:r>
              <a:rPr lang="en-GB" sz="1600" dirty="0" err="1">
                <a:solidFill>
                  <a:srgbClr val="000000"/>
                </a:solidFill>
                <a:highlight>
                  <a:srgbClr val="FFFFFF"/>
                </a:highlight>
                <a:latin typeface="Consolas" panose="020B0609020204030204" pitchFamily="49" charset="0"/>
              </a:rPr>
              <a:t>GetInterest</a:t>
            </a:r>
            <a:r>
              <a:rPr lang="en-GB" sz="1600" dirty="0">
                <a:solidFill>
                  <a:srgbClr val="000000"/>
                </a:solidFill>
                <a:highlight>
                  <a:srgbClr val="FFFFFF"/>
                </a:highlight>
                <a:latin typeface="Consolas" panose="020B0609020204030204" pitchFamily="49" charset="0"/>
              </a:rPr>
              <a:t>() {</a:t>
            </a:r>
          </a:p>
          <a:p>
            <a:r>
              <a:rPr lang="en-GB" sz="1600" dirty="0">
                <a:solidFill>
                  <a:srgbClr val="000000"/>
                </a:solidFill>
                <a:highlight>
                  <a:srgbClr val="FFFFFF"/>
                </a:highlight>
                <a:latin typeface="Consolas" panose="020B0609020204030204" pitchFamily="49" charset="0"/>
              </a:rPr>
              <a:t>        </a:t>
            </a:r>
            <a:r>
              <a:rPr lang="en-GB" sz="1600" dirty="0">
                <a:solidFill>
                  <a:srgbClr val="0000FF"/>
                </a:solidFill>
                <a:highlight>
                  <a:srgbClr val="FFFFFF"/>
                </a:highlight>
                <a:latin typeface="Consolas" panose="020B0609020204030204" pitchFamily="49" charset="0"/>
              </a:rPr>
              <a:t>return</a:t>
            </a:r>
            <a:r>
              <a:rPr lang="en-GB" sz="1600" dirty="0">
                <a:solidFill>
                  <a:srgbClr val="000000"/>
                </a:solidFill>
                <a:highlight>
                  <a:srgbClr val="FFFFFF"/>
                </a:highlight>
                <a:latin typeface="Consolas" panose="020B0609020204030204" pitchFamily="49" charset="0"/>
              </a:rPr>
              <a:t> balance * 0.02;</a:t>
            </a:r>
          </a:p>
          <a:p>
            <a:r>
              <a:rPr lang="en-GB" sz="1600" dirty="0">
                <a:solidFill>
                  <a:srgbClr val="000000"/>
                </a:solidFill>
                <a:highlight>
                  <a:srgbClr val="FFFFFF"/>
                </a:highlight>
                <a:latin typeface="Consolas" panose="020B0609020204030204" pitchFamily="49" charset="0"/>
              </a:rPr>
              <a:t>    }</a:t>
            </a:r>
          </a:p>
          <a:p>
            <a:r>
              <a:rPr lang="en-GB" sz="1600" dirty="0">
                <a:solidFill>
                  <a:srgbClr val="000000"/>
                </a:solidFill>
                <a:highlight>
                  <a:srgbClr val="FFFFFF"/>
                </a:highlight>
                <a:latin typeface="Consolas" panose="020B0609020204030204" pitchFamily="49" charset="0"/>
              </a:rPr>
              <a:t>}</a:t>
            </a:r>
          </a:p>
        </p:txBody>
      </p:sp>
      <p:sp>
        <p:nvSpPr>
          <p:cNvPr id="5" name="Rounded Rectangular Callout 4"/>
          <p:cNvSpPr/>
          <p:nvPr/>
        </p:nvSpPr>
        <p:spPr>
          <a:xfrm>
            <a:off x="2605369" y="3450055"/>
            <a:ext cx="3286275" cy="488101"/>
          </a:xfrm>
          <a:prstGeom prst="wedgeRoundRectCallout">
            <a:avLst>
              <a:gd name="adj1" fmla="val 1809"/>
              <a:gd name="adj2" fmla="val -82337"/>
              <a:gd name="adj3" fmla="val 16667"/>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cs typeface="Arial" pitchFamily="34" charset="0"/>
              </a:rPr>
              <a:t>classes in the inheritance hierarchy have access to balance</a:t>
            </a:r>
          </a:p>
        </p:txBody>
      </p:sp>
      <p:sp>
        <p:nvSpPr>
          <p:cNvPr id="6" name="Rectangle 5"/>
          <p:cNvSpPr/>
          <p:nvPr/>
        </p:nvSpPr>
        <p:spPr>
          <a:xfrm>
            <a:off x="2026223" y="4224063"/>
            <a:ext cx="4743456" cy="1323439"/>
          </a:xfrm>
          <a:prstGeom prst="rect">
            <a:avLst/>
          </a:prstGeom>
          <a:ln w="19050">
            <a:solidFill>
              <a:srgbClr val="004050"/>
            </a:solidFill>
          </a:ln>
        </p:spPr>
        <p:style>
          <a:lnRef idx="2">
            <a:schemeClr val="accent1"/>
          </a:lnRef>
          <a:fillRef idx="1">
            <a:schemeClr val="lt1"/>
          </a:fillRef>
          <a:effectRef idx="0">
            <a:schemeClr val="accent1"/>
          </a:effectRef>
          <a:fontRef idx="minor">
            <a:schemeClr val="dk1"/>
          </a:fontRef>
        </p:style>
        <p:txBody>
          <a:bodyPr wrap="square">
            <a:spAutoFit/>
          </a:bodyPr>
          <a:lstStyle/>
          <a:p>
            <a:r>
              <a:rPr lang="en-GB" sz="1600" dirty="0">
                <a:solidFill>
                  <a:srgbClr val="0000FF"/>
                </a:solidFill>
                <a:highlight>
                  <a:srgbClr val="FFFFFF"/>
                </a:highlight>
                <a:latin typeface="Consolas" panose="020B0609020204030204" pitchFamily="49" charset="0"/>
              </a:rPr>
              <a:t>public</a:t>
            </a:r>
            <a:r>
              <a:rPr lang="en-GB" sz="1600" dirty="0">
                <a:solidFill>
                  <a:srgbClr val="000000"/>
                </a:solidFill>
                <a:highlight>
                  <a:srgbClr val="FFFFFF"/>
                </a:highlight>
                <a:latin typeface="Consolas" panose="020B0609020204030204" pitchFamily="49" charset="0"/>
              </a:rPr>
              <a:t> </a:t>
            </a:r>
            <a:r>
              <a:rPr lang="en-GB" sz="1600" dirty="0">
                <a:solidFill>
                  <a:srgbClr val="0000FF"/>
                </a:solidFill>
                <a:highlight>
                  <a:srgbClr val="FFFFFF"/>
                </a:highlight>
                <a:latin typeface="Consolas" panose="020B0609020204030204" pitchFamily="49" charset="0"/>
              </a:rPr>
              <a:t>class</a:t>
            </a:r>
            <a:r>
              <a:rPr lang="en-GB" sz="1600" dirty="0">
                <a:solidFill>
                  <a:srgbClr val="000000"/>
                </a:solidFill>
                <a:highlight>
                  <a:srgbClr val="FFFFFF"/>
                </a:highlight>
                <a:latin typeface="Consolas" panose="020B0609020204030204" pitchFamily="49" charset="0"/>
              </a:rPr>
              <a:t> </a:t>
            </a:r>
            <a:r>
              <a:rPr lang="en-GB" sz="1600" dirty="0" err="1">
                <a:solidFill>
                  <a:srgbClr val="2B91AF"/>
                </a:solidFill>
                <a:highlight>
                  <a:srgbClr val="FFFFFF"/>
                </a:highlight>
                <a:latin typeface="Consolas" panose="020B0609020204030204" pitchFamily="49" charset="0"/>
              </a:rPr>
              <a:t>CompanyAccount</a:t>
            </a:r>
            <a:r>
              <a:rPr lang="en-GB" sz="1600" dirty="0">
                <a:solidFill>
                  <a:srgbClr val="2B91AF"/>
                </a:solidFill>
                <a:highlight>
                  <a:srgbClr val="FFFFFF"/>
                </a:highlight>
                <a:latin typeface="Consolas" panose="020B0609020204030204" pitchFamily="49" charset="0"/>
              </a:rPr>
              <a:t> : Account</a:t>
            </a:r>
            <a:r>
              <a:rPr lang="en-GB" sz="1600" dirty="0">
                <a:solidFill>
                  <a:srgbClr val="000000"/>
                </a:solidFill>
                <a:highlight>
                  <a:srgbClr val="FFFFFF"/>
                </a:highlight>
                <a:latin typeface="Consolas" panose="020B0609020204030204" pitchFamily="49" charset="0"/>
              </a:rPr>
              <a:t> {</a:t>
            </a:r>
          </a:p>
          <a:p>
            <a:r>
              <a:rPr lang="en-GB" sz="1600" dirty="0">
                <a:solidFill>
                  <a:srgbClr val="0000FF"/>
                </a:solidFill>
                <a:highlight>
                  <a:srgbClr val="FFFFFF"/>
                </a:highlight>
                <a:latin typeface="Consolas" panose="020B0609020204030204" pitchFamily="49" charset="0"/>
              </a:rPr>
              <a:t>    public</a:t>
            </a:r>
            <a:r>
              <a:rPr lang="en-GB" sz="1600" dirty="0">
                <a:solidFill>
                  <a:srgbClr val="000000"/>
                </a:solidFill>
                <a:highlight>
                  <a:srgbClr val="FFFFFF"/>
                </a:highlight>
                <a:latin typeface="Consolas" panose="020B0609020204030204" pitchFamily="49" charset="0"/>
              </a:rPr>
              <a:t> </a:t>
            </a:r>
            <a:r>
              <a:rPr lang="en-GB" sz="1600" dirty="0">
                <a:solidFill>
                  <a:srgbClr val="0000FF"/>
                </a:solidFill>
                <a:highlight>
                  <a:srgbClr val="FFFFFF"/>
                </a:highlight>
                <a:latin typeface="Consolas" panose="020B0609020204030204" pitchFamily="49" charset="0"/>
              </a:rPr>
              <a:t>double</a:t>
            </a:r>
            <a:r>
              <a:rPr lang="en-GB" sz="1600" dirty="0">
                <a:solidFill>
                  <a:srgbClr val="000000"/>
                </a:solidFill>
                <a:highlight>
                  <a:srgbClr val="FFFFFF"/>
                </a:highlight>
                <a:latin typeface="Consolas" panose="020B0609020204030204" pitchFamily="49" charset="0"/>
              </a:rPr>
              <a:t> </a:t>
            </a:r>
            <a:r>
              <a:rPr lang="en-GB" sz="1600" dirty="0" err="1">
                <a:solidFill>
                  <a:srgbClr val="000000"/>
                </a:solidFill>
                <a:highlight>
                  <a:srgbClr val="FFFFFF"/>
                </a:highlight>
                <a:latin typeface="Consolas" panose="020B0609020204030204" pitchFamily="49" charset="0"/>
              </a:rPr>
              <a:t>GetInterest</a:t>
            </a:r>
            <a:r>
              <a:rPr lang="en-GB" sz="1600" dirty="0">
                <a:solidFill>
                  <a:srgbClr val="000000"/>
                </a:solidFill>
                <a:highlight>
                  <a:srgbClr val="FFFFFF"/>
                </a:highlight>
                <a:latin typeface="Consolas" panose="020B0609020204030204" pitchFamily="49" charset="0"/>
              </a:rPr>
              <a:t>() {</a:t>
            </a:r>
          </a:p>
          <a:p>
            <a:r>
              <a:rPr lang="en-GB" sz="1600" dirty="0">
                <a:solidFill>
                  <a:srgbClr val="000000"/>
                </a:solidFill>
                <a:highlight>
                  <a:srgbClr val="FFFFFF"/>
                </a:highlight>
                <a:latin typeface="Consolas" panose="020B0609020204030204" pitchFamily="49" charset="0"/>
              </a:rPr>
              <a:t>        </a:t>
            </a:r>
            <a:r>
              <a:rPr lang="en-GB" sz="1600" dirty="0">
                <a:solidFill>
                  <a:srgbClr val="0000FF"/>
                </a:solidFill>
                <a:highlight>
                  <a:srgbClr val="FFFFFF"/>
                </a:highlight>
                <a:latin typeface="Consolas" panose="020B0609020204030204" pitchFamily="49" charset="0"/>
              </a:rPr>
              <a:t>return</a:t>
            </a:r>
            <a:r>
              <a:rPr lang="en-GB" sz="1600" dirty="0">
                <a:solidFill>
                  <a:srgbClr val="000000"/>
                </a:solidFill>
                <a:highlight>
                  <a:srgbClr val="FFFFFF"/>
                </a:highlight>
                <a:latin typeface="Consolas" panose="020B0609020204030204" pitchFamily="49" charset="0"/>
              </a:rPr>
              <a:t> balance * 0.05;</a:t>
            </a:r>
          </a:p>
          <a:p>
            <a:r>
              <a:rPr lang="en-GB" sz="1600" dirty="0">
                <a:solidFill>
                  <a:srgbClr val="000000"/>
                </a:solidFill>
                <a:highlight>
                  <a:srgbClr val="FFFFFF"/>
                </a:highlight>
                <a:latin typeface="Consolas" panose="020B0609020204030204" pitchFamily="49" charset="0"/>
              </a:rPr>
              <a:t>    }</a:t>
            </a:r>
          </a:p>
          <a:p>
            <a:r>
              <a:rPr lang="en-GB" sz="1600" dirty="0">
                <a:solidFill>
                  <a:srgbClr val="000000"/>
                </a:solidFill>
                <a:highlight>
                  <a:srgbClr val="FFFFFF"/>
                </a:highlight>
                <a:latin typeface="Consolas" panose="020B0609020204030204" pitchFamily="49" charset="0"/>
              </a:rPr>
              <a:t>}</a:t>
            </a:r>
          </a:p>
        </p:txBody>
      </p:sp>
      <p:sp>
        <p:nvSpPr>
          <p:cNvPr id="7" name="Rounded Rectangular Callout 6"/>
          <p:cNvSpPr/>
          <p:nvPr/>
        </p:nvSpPr>
        <p:spPr>
          <a:xfrm>
            <a:off x="2137891" y="5753980"/>
            <a:ext cx="4353865" cy="491369"/>
          </a:xfrm>
          <a:prstGeom prst="wedgeRoundRectCallout">
            <a:avLst>
              <a:gd name="adj1" fmla="val 7133"/>
              <a:gd name="adj2" fmla="val -71853"/>
              <a:gd name="adj3" fmla="val 16667"/>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cs typeface="Arial" pitchFamily="34" charset="0"/>
              </a:rPr>
              <a:t>Even when defined in a separate assembly</a:t>
            </a:r>
          </a:p>
        </p:txBody>
      </p:sp>
      <p:sp>
        <p:nvSpPr>
          <p:cNvPr id="8" name="Rectangle 7"/>
          <p:cNvSpPr/>
          <p:nvPr/>
        </p:nvSpPr>
        <p:spPr>
          <a:xfrm>
            <a:off x="6722158" y="2242865"/>
            <a:ext cx="3810005" cy="1384995"/>
          </a:xfrm>
          <a:prstGeom prst="rect">
            <a:avLst/>
          </a:prstGeom>
          <a:ln w="19050">
            <a:solidFill>
              <a:srgbClr val="004050"/>
            </a:solidFill>
            <a:prstDash val="sysDash"/>
          </a:ln>
        </p:spPr>
        <p:style>
          <a:lnRef idx="2">
            <a:schemeClr val="accent1"/>
          </a:lnRef>
          <a:fillRef idx="1">
            <a:schemeClr val="lt1"/>
          </a:fillRef>
          <a:effectRef idx="0">
            <a:schemeClr val="accent1"/>
          </a:effectRef>
          <a:fontRef idx="minor">
            <a:schemeClr val="dk1"/>
          </a:fontRef>
        </p:style>
        <p:txBody>
          <a:bodyPr wrap="square">
            <a:spAutoFit/>
          </a:bodyPr>
          <a:lstStyle/>
          <a:p>
            <a:r>
              <a:rPr lang="en-GB" sz="1400" dirty="0">
                <a:solidFill>
                  <a:srgbClr val="0000FF"/>
                </a:solidFill>
                <a:highlight>
                  <a:srgbClr val="FFFFFF"/>
                </a:highlight>
                <a:latin typeface="Consolas" panose="020B0609020204030204" pitchFamily="49" charset="0"/>
              </a:rPr>
              <a:t>public</a:t>
            </a:r>
            <a:r>
              <a:rPr lang="en-GB" sz="1400" dirty="0">
                <a:solidFill>
                  <a:srgbClr val="000000"/>
                </a:solidFill>
                <a:highlight>
                  <a:srgbClr val="FFFFFF"/>
                </a:highlight>
                <a:latin typeface="Consolas" panose="020B0609020204030204" pitchFamily="49" charset="0"/>
              </a:rPr>
              <a:t> </a:t>
            </a:r>
            <a:r>
              <a:rPr lang="en-GB" sz="1400" dirty="0">
                <a:solidFill>
                  <a:srgbClr val="0000FF"/>
                </a:solidFill>
                <a:highlight>
                  <a:srgbClr val="FFFFFF"/>
                </a:highlight>
                <a:latin typeface="Consolas" panose="020B0609020204030204" pitchFamily="49" charset="0"/>
              </a:rPr>
              <a:t>class</a:t>
            </a:r>
            <a:r>
              <a:rPr lang="en-GB" sz="1400" dirty="0">
                <a:solidFill>
                  <a:srgbClr val="000000"/>
                </a:solidFill>
                <a:highlight>
                  <a:srgbClr val="FFFFFF"/>
                </a:highlight>
                <a:latin typeface="Consolas" panose="020B0609020204030204" pitchFamily="49" charset="0"/>
              </a:rPr>
              <a:t> </a:t>
            </a:r>
            <a:r>
              <a:rPr lang="en-GB" sz="1400" dirty="0">
                <a:solidFill>
                  <a:srgbClr val="2B91AF"/>
                </a:solidFill>
                <a:highlight>
                  <a:srgbClr val="FFFFFF"/>
                </a:highlight>
                <a:latin typeface="Consolas" panose="020B0609020204030204" pitchFamily="49" charset="0"/>
              </a:rPr>
              <a:t>Bank</a:t>
            </a:r>
            <a:r>
              <a:rPr lang="en-GB" sz="1400" dirty="0">
                <a:solidFill>
                  <a:srgbClr val="000000"/>
                </a:solidFill>
                <a:highlight>
                  <a:srgbClr val="FFFFFF"/>
                </a:highlight>
                <a:latin typeface="Consolas" panose="020B0609020204030204" pitchFamily="49" charset="0"/>
              </a:rPr>
              <a:t> {</a:t>
            </a:r>
          </a:p>
          <a:p>
            <a:r>
              <a:rPr lang="en-GB" sz="1400" dirty="0">
                <a:solidFill>
                  <a:srgbClr val="000000"/>
                </a:solidFill>
                <a:highlight>
                  <a:srgbClr val="FFFFFF"/>
                </a:highlight>
                <a:latin typeface="Consolas" panose="020B0609020204030204" pitchFamily="49" charset="0"/>
              </a:rPr>
              <a:t>    </a:t>
            </a:r>
            <a:r>
              <a:rPr lang="en-GB" sz="1400" dirty="0">
                <a:solidFill>
                  <a:srgbClr val="0000FF"/>
                </a:solidFill>
                <a:highlight>
                  <a:srgbClr val="FFFFFF"/>
                </a:highlight>
                <a:latin typeface="Consolas" panose="020B0609020204030204" pitchFamily="49" charset="0"/>
              </a:rPr>
              <a:t>public</a:t>
            </a:r>
            <a:r>
              <a:rPr lang="en-GB" sz="1400" dirty="0">
                <a:solidFill>
                  <a:srgbClr val="000000"/>
                </a:solidFill>
                <a:highlight>
                  <a:srgbClr val="FFFFFF"/>
                </a:highlight>
                <a:latin typeface="Consolas" panose="020B0609020204030204" pitchFamily="49" charset="0"/>
              </a:rPr>
              <a:t> </a:t>
            </a:r>
            <a:r>
              <a:rPr lang="en-GB" sz="1400" dirty="0">
                <a:solidFill>
                  <a:srgbClr val="0000FF"/>
                </a:solidFill>
                <a:highlight>
                  <a:srgbClr val="FFFFFF"/>
                </a:highlight>
                <a:latin typeface="Consolas" panose="020B0609020204030204" pitchFamily="49" charset="0"/>
              </a:rPr>
              <a:t>void</a:t>
            </a:r>
            <a:r>
              <a:rPr lang="en-GB" sz="1400" dirty="0">
                <a:solidFill>
                  <a:srgbClr val="000000"/>
                </a:solidFill>
                <a:highlight>
                  <a:srgbClr val="FFFFFF"/>
                </a:highlight>
                <a:latin typeface="Consolas" panose="020B0609020204030204" pitchFamily="49" charset="0"/>
              </a:rPr>
              <a:t> </a:t>
            </a:r>
            <a:r>
              <a:rPr lang="en-GB" sz="1400" dirty="0" err="1">
                <a:solidFill>
                  <a:srgbClr val="000000"/>
                </a:solidFill>
                <a:highlight>
                  <a:srgbClr val="FFFFFF"/>
                </a:highlight>
                <a:latin typeface="Consolas" panose="020B0609020204030204" pitchFamily="49" charset="0"/>
              </a:rPr>
              <a:t>SomeMethod</a:t>
            </a:r>
            <a:r>
              <a:rPr lang="en-GB" sz="1400" dirty="0">
                <a:solidFill>
                  <a:srgbClr val="000000"/>
                </a:solidFill>
                <a:highlight>
                  <a:srgbClr val="FFFFFF"/>
                </a:highlight>
                <a:latin typeface="Consolas" panose="020B0609020204030204" pitchFamily="49" charset="0"/>
              </a:rPr>
              <a:t>() {</a:t>
            </a:r>
          </a:p>
          <a:p>
            <a:r>
              <a:rPr lang="en-GB" sz="1400" dirty="0">
                <a:solidFill>
                  <a:srgbClr val="000000"/>
                </a:solidFill>
                <a:highlight>
                  <a:srgbClr val="FFFFFF"/>
                </a:highlight>
                <a:latin typeface="Consolas" panose="020B0609020204030204" pitchFamily="49" charset="0"/>
              </a:rPr>
              <a:t>        Account </a:t>
            </a:r>
            <a:r>
              <a:rPr lang="en-GB" sz="1400" dirty="0" err="1">
                <a:solidFill>
                  <a:srgbClr val="000000"/>
                </a:solidFill>
                <a:highlight>
                  <a:srgbClr val="FFFFFF"/>
                </a:highlight>
                <a:latin typeface="Consolas" panose="020B0609020204030204" pitchFamily="49" charset="0"/>
              </a:rPr>
              <a:t>acc</a:t>
            </a:r>
            <a:r>
              <a:rPr lang="en-GB" sz="1400" dirty="0">
                <a:solidFill>
                  <a:srgbClr val="000000"/>
                </a:solidFill>
                <a:highlight>
                  <a:srgbClr val="FFFFFF"/>
                </a:highlight>
                <a:latin typeface="Consolas" panose="020B0609020204030204" pitchFamily="49" charset="0"/>
              </a:rPr>
              <a:t> = new Account();</a:t>
            </a:r>
          </a:p>
          <a:p>
            <a:r>
              <a:rPr lang="en-GB" sz="1400" dirty="0">
                <a:solidFill>
                  <a:srgbClr val="000000"/>
                </a:solidFill>
                <a:highlight>
                  <a:srgbClr val="FFFFFF"/>
                </a:highlight>
                <a:latin typeface="Consolas" panose="020B0609020204030204" pitchFamily="49" charset="0"/>
              </a:rPr>
              <a:t>        </a:t>
            </a:r>
            <a:r>
              <a:rPr lang="en-GB" sz="1400" dirty="0" err="1">
                <a:solidFill>
                  <a:srgbClr val="0000FF"/>
                </a:solidFill>
                <a:highlight>
                  <a:srgbClr val="FFFFFF"/>
                </a:highlight>
                <a:latin typeface="Consolas" panose="020B0609020204030204" pitchFamily="49" charset="0"/>
              </a:rPr>
              <a:t>acc.</a:t>
            </a:r>
            <a:r>
              <a:rPr lang="en-GB" sz="1400" dirty="0" err="1">
                <a:solidFill>
                  <a:srgbClr val="000000"/>
                </a:solidFill>
                <a:highlight>
                  <a:srgbClr val="FFFFFF"/>
                </a:highlight>
                <a:latin typeface="Consolas" panose="020B0609020204030204" pitchFamily="49" charset="0"/>
              </a:rPr>
              <a:t>balance</a:t>
            </a:r>
            <a:r>
              <a:rPr lang="en-GB" sz="1400" dirty="0">
                <a:solidFill>
                  <a:srgbClr val="000000"/>
                </a:solidFill>
                <a:highlight>
                  <a:srgbClr val="FFFFFF"/>
                </a:highlight>
                <a:latin typeface="Consolas" panose="020B0609020204030204" pitchFamily="49" charset="0"/>
              </a:rPr>
              <a:t> *= 0.03;</a:t>
            </a:r>
          </a:p>
          <a:p>
            <a:r>
              <a:rPr lang="en-GB" sz="1400" dirty="0">
                <a:solidFill>
                  <a:srgbClr val="000000"/>
                </a:solidFill>
                <a:highlight>
                  <a:srgbClr val="FFFFFF"/>
                </a:highlight>
                <a:latin typeface="Consolas" panose="020B0609020204030204" pitchFamily="49" charset="0"/>
              </a:rPr>
              <a:t>    }</a:t>
            </a:r>
          </a:p>
          <a:p>
            <a:r>
              <a:rPr lang="en-GB" sz="1400" dirty="0">
                <a:solidFill>
                  <a:srgbClr val="000000"/>
                </a:solidFill>
                <a:highlight>
                  <a:srgbClr val="FFFFFF"/>
                </a:highlight>
                <a:latin typeface="Consolas" panose="020B0609020204030204" pitchFamily="49" charset="0"/>
              </a:rPr>
              <a:t>} </a:t>
            </a:r>
          </a:p>
        </p:txBody>
      </p:sp>
      <p:sp>
        <p:nvSpPr>
          <p:cNvPr id="9" name="Rounded Rectangular Callout 8"/>
          <p:cNvSpPr/>
          <p:nvPr/>
        </p:nvSpPr>
        <p:spPr>
          <a:xfrm>
            <a:off x="7405970" y="3469105"/>
            <a:ext cx="2766730" cy="488101"/>
          </a:xfrm>
          <a:prstGeom prst="wedgeRoundRectCallout">
            <a:avLst>
              <a:gd name="adj1" fmla="val 1809"/>
              <a:gd name="adj2" fmla="val -82337"/>
              <a:gd name="adj3" fmla="val 16667"/>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cs typeface="Arial" pitchFamily="34" charset="0"/>
              </a:rPr>
              <a:t>And so has any other class in the same assembly (only)</a:t>
            </a:r>
          </a:p>
        </p:txBody>
      </p:sp>
    </p:spTree>
    <p:extLst>
      <p:ext uri="{BB962C8B-B14F-4D97-AF65-F5344CB8AC3E}">
        <p14:creationId xmlns:p14="http://schemas.microsoft.com/office/powerpoint/2010/main" val="31763005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ChangeArrowheads="1"/>
          </p:cNvSpPr>
          <p:nvPr/>
        </p:nvSpPr>
        <p:spPr bwMode="auto">
          <a:xfrm>
            <a:off x="2198689" y="6267450"/>
            <a:ext cx="1912937" cy="438150"/>
          </a:xfrm>
          <a:prstGeom prst="rect">
            <a:avLst/>
          </a:prstGeom>
          <a:noFill/>
          <a:ln w="12700">
            <a:noFill/>
            <a:miter lim="800000"/>
            <a:headEnd/>
            <a:tailEnd/>
          </a:ln>
        </p:spPr>
        <p:txBody>
          <a:bodyPr wrap="none" anchor="ctr"/>
          <a:lstStyle/>
          <a:p>
            <a:pPr eaLnBrk="0" hangingPunct="0">
              <a:spcBef>
                <a:spcPct val="50000"/>
              </a:spcBef>
            </a:pPr>
            <a:endParaRPr lang="en-US"/>
          </a:p>
        </p:txBody>
      </p:sp>
      <p:sp>
        <p:nvSpPr>
          <p:cNvPr id="13316" name="Rectangle 4"/>
          <p:cNvSpPr>
            <a:spLocks noGrp="1" noChangeArrowheads="1"/>
          </p:cNvSpPr>
          <p:nvPr>
            <p:ph type="title"/>
          </p:nvPr>
        </p:nvSpPr>
        <p:spPr/>
        <p:txBody>
          <a:bodyPr/>
          <a:lstStyle/>
          <a:p>
            <a:r>
              <a:rPr lang="en-GB" smtClean="0"/>
              <a:t>Why use substitution of references?</a:t>
            </a:r>
            <a:endParaRPr lang="en-GB" dirty="0" smtClean="0"/>
          </a:p>
        </p:txBody>
      </p:sp>
      <p:sp>
        <p:nvSpPr>
          <p:cNvPr id="2" name="Rectangle 1"/>
          <p:cNvSpPr/>
          <p:nvPr/>
        </p:nvSpPr>
        <p:spPr>
          <a:xfrm>
            <a:off x="1919413" y="1645903"/>
            <a:ext cx="8311884" cy="1815882"/>
          </a:xfrm>
          <a:prstGeom prst="rect">
            <a:avLst/>
          </a:prstGeom>
          <a:solidFill>
            <a:schemeClr val="accent5">
              <a:lumMod val="20000"/>
              <a:lumOff val="80000"/>
            </a:schemeClr>
          </a:solidFill>
          <a:ln w="19050">
            <a:solidFill>
              <a:srgbClr val="004050"/>
            </a:solidFill>
          </a:ln>
        </p:spPr>
        <p:style>
          <a:lnRef idx="2">
            <a:schemeClr val="accent1"/>
          </a:lnRef>
          <a:fillRef idx="1">
            <a:schemeClr val="lt1"/>
          </a:fillRef>
          <a:effectRef idx="0">
            <a:schemeClr val="accent1"/>
          </a:effectRef>
          <a:fontRef idx="minor">
            <a:schemeClr val="dk1"/>
          </a:fontRef>
        </p:style>
        <p:txBody>
          <a:bodyPr wrap="square">
            <a:spAutoFit/>
          </a:bodyPr>
          <a:lstStyle/>
          <a:p>
            <a:r>
              <a:rPr lang="en-GB" sz="1600" b="1" dirty="0">
                <a:solidFill>
                  <a:srgbClr val="7F0055"/>
                </a:solidFill>
                <a:latin typeface="Consolas" panose="020B0609020204030204" pitchFamily="49" charset="0"/>
              </a:rPr>
              <a:t>private</a:t>
            </a: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static</a:t>
            </a: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void</a:t>
            </a:r>
            <a:r>
              <a:rPr lang="en-GB" sz="1600" b="1" dirty="0">
                <a:solidFill>
                  <a:srgbClr val="000000"/>
                </a:solidFill>
                <a:latin typeface="Consolas" panose="020B0609020204030204" pitchFamily="49" charset="0"/>
              </a:rPr>
              <a:t> </a:t>
            </a:r>
            <a:r>
              <a:rPr lang="en-GB" sz="1600" b="1" dirty="0" err="1">
                <a:solidFill>
                  <a:srgbClr val="000000"/>
                </a:solidFill>
                <a:latin typeface="Consolas" panose="020B0609020204030204" pitchFamily="49" charset="0"/>
              </a:rPr>
              <a:t>drawShape</a:t>
            </a:r>
            <a:r>
              <a:rPr lang="en-GB" sz="1600" b="1" dirty="0">
                <a:solidFill>
                  <a:srgbClr val="000000"/>
                </a:solidFill>
                <a:latin typeface="Consolas" panose="020B0609020204030204" pitchFamily="49" charset="0"/>
              </a:rPr>
              <a:t>(Shape </a:t>
            </a:r>
            <a:r>
              <a:rPr lang="en-GB" sz="1600" b="1" dirty="0">
                <a:solidFill>
                  <a:srgbClr val="6A3E3E"/>
                </a:solidFill>
                <a:latin typeface="Consolas" panose="020B0609020204030204" pitchFamily="49" charset="0"/>
              </a:rPr>
              <a:t>s</a:t>
            </a:r>
            <a:r>
              <a:rPr lang="en-GB" sz="1600" b="1" dirty="0">
                <a:solidFill>
                  <a:srgbClr val="000000"/>
                </a:solidFill>
                <a:latin typeface="Consolas" panose="020B0609020204030204" pitchFamily="49" charset="0"/>
              </a:rPr>
              <a:t>) {</a:t>
            </a:r>
          </a:p>
          <a:p>
            <a:r>
              <a:rPr lang="en-GB" sz="1600" b="1" dirty="0">
                <a:solidFill>
                  <a:srgbClr val="3F7F5F"/>
                </a:solidFill>
                <a:latin typeface="Consolas" panose="020B0609020204030204" pitchFamily="49" charset="0"/>
              </a:rPr>
              <a:t>	// code to draw</a:t>
            </a:r>
          </a:p>
          <a:p>
            <a:r>
              <a:rPr lang="en-GB" sz="1600" b="1" dirty="0">
                <a:solidFill>
                  <a:srgbClr val="000000"/>
                </a:solidFill>
                <a:latin typeface="Consolas" panose="020B0609020204030204" pitchFamily="49" charset="0"/>
              </a:rPr>
              <a:t>}</a:t>
            </a:r>
          </a:p>
          <a:p>
            <a:endParaRPr lang="en-GB" sz="1600" b="1" dirty="0">
              <a:latin typeface="Consolas" panose="020B0609020204030204" pitchFamily="49" charset="0"/>
            </a:endParaRPr>
          </a:p>
          <a:p>
            <a:r>
              <a:rPr lang="en-GB" sz="1600" b="1" dirty="0">
                <a:solidFill>
                  <a:srgbClr val="7F0055"/>
                </a:solidFill>
                <a:latin typeface="Consolas" panose="020B0609020204030204" pitchFamily="49" charset="0"/>
              </a:rPr>
              <a:t>public</a:t>
            </a: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static</a:t>
            </a: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void</a:t>
            </a:r>
            <a:r>
              <a:rPr lang="en-GB" sz="1600" b="1" dirty="0">
                <a:solidFill>
                  <a:srgbClr val="000000"/>
                </a:solidFill>
                <a:latin typeface="Consolas" panose="020B0609020204030204" pitchFamily="49" charset="0"/>
              </a:rPr>
              <a:t> main(String[] </a:t>
            </a:r>
            <a:r>
              <a:rPr lang="en-GB" sz="1600" b="1" dirty="0" err="1">
                <a:solidFill>
                  <a:srgbClr val="6A3E3E"/>
                </a:solidFill>
                <a:latin typeface="Consolas" panose="020B0609020204030204" pitchFamily="49" charset="0"/>
              </a:rPr>
              <a:t>args</a:t>
            </a:r>
            <a:r>
              <a:rPr lang="en-GB" sz="1600" b="1" dirty="0">
                <a:solidFill>
                  <a:srgbClr val="000000"/>
                </a:solidFill>
                <a:latin typeface="Consolas" panose="020B0609020204030204" pitchFamily="49" charset="0"/>
              </a:rPr>
              <a:t>) {</a:t>
            </a:r>
          </a:p>
          <a:p>
            <a:r>
              <a:rPr lang="en-GB" sz="1600" b="1" dirty="0">
                <a:solidFill>
                  <a:srgbClr val="000000"/>
                </a:solidFill>
                <a:latin typeface="Consolas" panose="020B0609020204030204" pitchFamily="49" charset="0"/>
              </a:rPr>
              <a:t>	Ellipse </a:t>
            </a:r>
            <a:r>
              <a:rPr lang="en-GB" sz="1600" b="1" dirty="0" err="1">
                <a:solidFill>
                  <a:srgbClr val="6A3E3E"/>
                </a:solidFill>
                <a:latin typeface="Consolas" panose="020B0609020204030204" pitchFamily="49" charset="0"/>
              </a:rPr>
              <a:t>ellipse</a:t>
            </a:r>
            <a:r>
              <a:rPr lang="en-GB" sz="1600" b="1" dirty="0">
                <a:solidFill>
                  <a:srgbClr val="000000"/>
                </a:solidFill>
                <a:latin typeface="Consolas" panose="020B0609020204030204" pitchFamily="49" charset="0"/>
              </a:rPr>
              <a:t> = </a:t>
            </a:r>
            <a:r>
              <a:rPr lang="en-GB" sz="1600" b="1" dirty="0">
                <a:solidFill>
                  <a:srgbClr val="7F0055"/>
                </a:solidFill>
                <a:latin typeface="Consolas" panose="020B0609020204030204" pitchFamily="49" charset="0"/>
              </a:rPr>
              <a:t>new</a:t>
            </a:r>
            <a:r>
              <a:rPr lang="en-GB" sz="1600" b="1" dirty="0">
                <a:solidFill>
                  <a:srgbClr val="000000"/>
                </a:solidFill>
                <a:latin typeface="Consolas" panose="020B0609020204030204" pitchFamily="49" charset="0"/>
              </a:rPr>
              <a:t> Ellipse(</a:t>
            </a:r>
            <a:r>
              <a:rPr lang="en-GB" sz="1600" b="1" dirty="0">
                <a:solidFill>
                  <a:srgbClr val="7F0055"/>
                </a:solidFill>
                <a:latin typeface="Consolas" panose="020B0609020204030204" pitchFamily="49" charset="0"/>
              </a:rPr>
              <a:t>new</a:t>
            </a:r>
            <a:r>
              <a:rPr lang="en-GB" sz="1600" b="1" dirty="0">
                <a:solidFill>
                  <a:srgbClr val="000000"/>
                </a:solidFill>
                <a:latin typeface="Consolas" panose="020B0609020204030204" pitchFamily="49" charset="0"/>
              </a:rPr>
              <a:t> Point(10,5));</a:t>
            </a:r>
          </a:p>
          <a:p>
            <a:r>
              <a:rPr lang="en-GB" sz="1600" b="1" i="1" dirty="0">
                <a:solidFill>
                  <a:srgbClr val="000000"/>
                </a:solidFill>
                <a:latin typeface="Consolas" panose="020B0609020204030204" pitchFamily="49" charset="0"/>
              </a:rPr>
              <a:t>	</a:t>
            </a:r>
            <a:r>
              <a:rPr lang="en-GB" sz="1600" b="1" dirty="0" err="1">
                <a:solidFill>
                  <a:srgbClr val="000000"/>
                </a:solidFill>
                <a:latin typeface="Consolas" panose="020B0609020204030204" pitchFamily="49" charset="0"/>
              </a:rPr>
              <a:t>drawShape</a:t>
            </a:r>
            <a:r>
              <a:rPr lang="en-GB" sz="1600" b="1" dirty="0">
                <a:solidFill>
                  <a:srgbClr val="000000"/>
                </a:solidFill>
                <a:latin typeface="Consolas" panose="020B0609020204030204" pitchFamily="49" charset="0"/>
              </a:rPr>
              <a:t>(</a:t>
            </a:r>
            <a:r>
              <a:rPr lang="en-GB" sz="1600" b="1" dirty="0">
                <a:solidFill>
                  <a:srgbClr val="6A3E3E"/>
                </a:solidFill>
                <a:latin typeface="Consolas" panose="020B0609020204030204" pitchFamily="49" charset="0"/>
              </a:rPr>
              <a:t>ellipse</a:t>
            </a:r>
            <a:r>
              <a:rPr lang="en-GB" sz="1600" b="1" dirty="0">
                <a:solidFill>
                  <a:srgbClr val="000000"/>
                </a:solidFill>
                <a:latin typeface="Consolas" panose="020B0609020204030204" pitchFamily="49" charset="0"/>
              </a:rPr>
              <a:t>);</a:t>
            </a:r>
          </a:p>
        </p:txBody>
      </p:sp>
      <p:sp>
        <p:nvSpPr>
          <p:cNvPr id="3" name="Rounded Rectangular Callout 2"/>
          <p:cNvSpPr/>
          <p:nvPr/>
        </p:nvSpPr>
        <p:spPr>
          <a:xfrm>
            <a:off x="7376883" y="1539518"/>
            <a:ext cx="3101550" cy="852616"/>
          </a:xfrm>
          <a:prstGeom prst="wedgeRoundRectCallout">
            <a:avLst>
              <a:gd name="adj1" fmla="val -55096"/>
              <a:gd name="adj2" fmla="val -7065"/>
              <a:gd name="adj3" fmla="val 16667"/>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b="1" dirty="0">
                <a:solidFill>
                  <a:schemeClr val="tx1"/>
                </a:solidFill>
              </a:rPr>
              <a:t>1- Pass a parameter of base class type</a:t>
            </a:r>
          </a:p>
        </p:txBody>
      </p:sp>
      <p:sp>
        <p:nvSpPr>
          <p:cNvPr id="4" name="Rectangle 3"/>
          <p:cNvSpPr/>
          <p:nvPr/>
        </p:nvSpPr>
        <p:spPr>
          <a:xfrm>
            <a:off x="1960703" y="3958406"/>
            <a:ext cx="8311884" cy="1815882"/>
          </a:xfrm>
          <a:prstGeom prst="rect">
            <a:avLst/>
          </a:prstGeom>
          <a:solidFill>
            <a:schemeClr val="bg1"/>
          </a:solidFill>
          <a:ln w="19050">
            <a:solidFill>
              <a:srgbClr val="004050"/>
            </a:solidFill>
          </a:ln>
        </p:spPr>
        <p:style>
          <a:lnRef idx="2">
            <a:schemeClr val="accent1"/>
          </a:lnRef>
          <a:fillRef idx="1">
            <a:schemeClr val="lt1"/>
          </a:fillRef>
          <a:effectRef idx="0">
            <a:schemeClr val="accent1"/>
          </a:effectRef>
          <a:fontRef idx="minor">
            <a:schemeClr val="dk1"/>
          </a:fontRef>
        </p:style>
        <p:txBody>
          <a:bodyPr wrap="square">
            <a:spAutoFit/>
          </a:bodyPr>
          <a:lstStyle/>
          <a:p>
            <a:r>
              <a:rPr lang="en-GB" sz="1600" b="1" dirty="0">
                <a:solidFill>
                  <a:srgbClr val="7F0055"/>
                </a:solidFill>
                <a:latin typeface="Consolas" panose="020B0609020204030204" pitchFamily="49" charset="0"/>
              </a:rPr>
              <a:t>public</a:t>
            </a: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static</a:t>
            </a:r>
            <a:r>
              <a:rPr lang="en-GB" sz="1600" b="1" dirty="0">
                <a:solidFill>
                  <a:srgbClr val="000000"/>
                </a:solidFill>
                <a:latin typeface="Consolas" panose="020B0609020204030204" pitchFamily="49" charset="0"/>
              </a:rPr>
              <a:t> Shape </a:t>
            </a:r>
            <a:r>
              <a:rPr lang="en-GB" sz="1600" b="1" dirty="0" err="1">
                <a:solidFill>
                  <a:srgbClr val="000000"/>
                </a:solidFill>
                <a:latin typeface="Consolas" panose="020B0609020204030204" pitchFamily="49" charset="0"/>
              </a:rPr>
              <a:t>makeShape</a:t>
            </a:r>
            <a:r>
              <a:rPr lang="en-GB" sz="1600" b="1" dirty="0">
                <a:solidFill>
                  <a:srgbClr val="000000"/>
                </a:solidFill>
                <a:latin typeface="Consolas" panose="020B0609020204030204" pitchFamily="49" charset="0"/>
              </a:rPr>
              <a:t>(</a:t>
            </a:r>
            <a:r>
              <a:rPr lang="en-GB" sz="1600" b="1" dirty="0" err="1">
                <a:solidFill>
                  <a:srgbClr val="7F0055"/>
                </a:solidFill>
                <a:latin typeface="Consolas" panose="020B0609020204030204" pitchFamily="49" charset="0"/>
              </a:rPr>
              <a:t>int</a:t>
            </a:r>
            <a:r>
              <a:rPr lang="en-GB" sz="1600" b="1" dirty="0">
                <a:solidFill>
                  <a:srgbClr val="000000"/>
                </a:solidFill>
                <a:latin typeface="Consolas" panose="020B0609020204030204" pitchFamily="49" charset="0"/>
              </a:rPr>
              <a:t> </a:t>
            </a:r>
            <a:r>
              <a:rPr lang="en-GB" sz="1600" b="1" dirty="0" err="1">
                <a:solidFill>
                  <a:srgbClr val="6A3E3E"/>
                </a:solidFill>
                <a:latin typeface="Consolas" panose="020B0609020204030204" pitchFamily="49" charset="0"/>
              </a:rPr>
              <a:t>picNo</a:t>
            </a:r>
            <a:r>
              <a:rPr lang="en-GB" sz="1600" b="1" dirty="0">
                <a:solidFill>
                  <a:srgbClr val="000000"/>
                </a:solidFill>
                <a:latin typeface="Consolas" panose="020B0609020204030204" pitchFamily="49" charset="0"/>
              </a:rPr>
              <a:t>) {  </a:t>
            </a:r>
          </a:p>
          <a:p>
            <a:r>
              <a:rPr lang="en-GB" sz="1600" b="1" dirty="0">
                <a:solidFill>
                  <a:srgbClr val="7F0055"/>
                </a:solidFill>
                <a:latin typeface="Consolas" panose="020B0609020204030204" pitchFamily="49" charset="0"/>
              </a:rPr>
              <a:t>  if</a:t>
            </a:r>
            <a:r>
              <a:rPr lang="en-GB" sz="1600" b="1" dirty="0">
                <a:solidFill>
                  <a:srgbClr val="000000"/>
                </a:solidFill>
                <a:latin typeface="Consolas" panose="020B0609020204030204" pitchFamily="49" charset="0"/>
              </a:rPr>
              <a:t> (</a:t>
            </a:r>
            <a:r>
              <a:rPr lang="en-GB" sz="1600" b="1" dirty="0" err="1">
                <a:solidFill>
                  <a:srgbClr val="6A3E3E"/>
                </a:solidFill>
                <a:latin typeface="Consolas" panose="020B0609020204030204" pitchFamily="49" charset="0"/>
              </a:rPr>
              <a:t>picNo</a:t>
            </a:r>
            <a:r>
              <a:rPr lang="en-GB" sz="1600" b="1" dirty="0">
                <a:solidFill>
                  <a:srgbClr val="000000"/>
                </a:solidFill>
                <a:latin typeface="Consolas" panose="020B0609020204030204" pitchFamily="49" charset="0"/>
              </a:rPr>
              <a:t> == 1)</a:t>
            </a:r>
          </a:p>
          <a:p>
            <a:r>
              <a:rPr lang="en-GB" sz="1600" b="1" dirty="0">
                <a:solidFill>
                  <a:srgbClr val="7F0055"/>
                </a:solidFill>
                <a:latin typeface="Consolas" panose="020B0609020204030204" pitchFamily="49" charset="0"/>
              </a:rPr>
              <a:t>	return</a:t>
            </a: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new</a:t>
            </a:r>
            <a:r>
              <a:rPr lang="en-GB" sz="1600" b="1" dirty="0">
                <a:solidFill>
                  <a:srgbClr val="000000"/>
                </a:solidFill>
                <a:latin typeface="Consolas" panose="020B0609020204030204" pitchFamily="49" charset="0"/>
              </a:rPr>
              <a:t> Ellipse(</a:t>
            </a:r>
            <a:r>
              <a:rPr lang="en-GB" sz="1600" b="1" dirty="0">
                <a:solidFill>
                  <a:srgbClr val="7F0055"/>
                </a:solidFill>
                <a:latin typeface="Consolas" panose="020B0609020204030204" pitchFamily="49" charset="0"/>
              </a:rPr>
              <a:t>new</a:t>
            </a:r>
            <a:r>
              <a:rPr lang="en-GB" sz="1600" b="1" dirty="0">
                <a:solidFill>
                  <a:srgbClr val="000000"/>
                </a:solidFill>
                <a:latin typeface="Consolas" panose="020B0609020204030204" pitchFamily="49" charset="0"/>
              </a:rPr>
              <a:t> Point(5,5));</a:t>
            </a:r>
          </a:p>
          <a:p>
            <a:r>
              <a:rPr lang="en-GB" sz="1600" b="1" dirty="0">
                <a:solidFill>
                  <a:srgbClr val="000000"/>
                </a:solidFill>
                <a:latin typeface="Consolas" panose="020B0609020204030204" pitchFamily="49" charset="0"/>
              </a:rPr>
              <a:t>}</a:t>
            </a:r>
          </a:p>
          <a:p>
            <a:endParaRPr lang="en-GB" sz="1600" b="1" dirty="0">
              <a:latin typeface="Consolas" panose="020B0609020204030204" pitchFamily="49" charset="0"/>
            </a:endParaRPr>
          </a:p>
          <a:p>
            <a:r>
              <a:rPr lang="en-GB" sz="1600" b="1" dirty="0">
                <a:solidFill>
                  <a:srgbClr val="7F0055"/>
                </a:solidFill>
                <a:latin typeface="Consolas" panose="020B0609020204030204" pitchFamily="49" charset="0"/>
              </a:rPr>
              <a:t>public</a:t>
            </a: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static</a:t>
            </a: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void</a:t>
            </a:r>
            <a:r>
              <a:rPr lang="en-GB" sz="1600" b="1" dirty="0">
                <a:solidFill>
                  <a:srgbClr val="000000"/>
                </a:solidFill>
                <a:latin typeface="Consolas" panose="020B0609020204030204" pitchFamily="49" charset="0"/>
              </a:rPr>
              <a:t> main(String[] </a:t>
            </a:r>
            <a:r>
              <a:rPr lang="en-GB" sz="1600" b="1" dirty="0" err="1">
                <a:solidFill>
                  <a:srgbClr val="6A3E3E"/>
                </a:solidFill>
                <a:latin typeface="Consolas" panose="020B0609020204030204" pitchFamily="49" charset="0"/>
              </a:rPr>
              <a:t>args</a:t>
            </a:r>
            <a:r>
              <a:rPr lang="en-GB" sz="1600" b="1" dirty="0">
                <a:solidFill>
                  <a:srgbClr val="000000"/>
                </a:solidFill>
                <a:latin typeface="Consolas" panose="020B0609020204030204" pitchFamily="49" charset="0"/>
              </a:rPr>
              <a:t>) {</a:t>
            </a:r>
          </a:p>
          <a:p>
            <a:r>
              <a:rPr lang="en-GB" sz="1600" b="1" dirty="0">
                <a:solidFill>
                  <a:srgbClr val="000000"/>
                </a:solidFill>
                <a:latin typeface="Consolas" panose="020B0609020204030204" pitchFamily="49" charset="0"/>
              </a:rPr>
              <a:t>	Shape </a:t>
            </a:r>
            <a:r>
              <a:rPr lang="en-GB" sz="1600" b="1" dirty="0">
                <a:solidFill>
                  <a:srgbClr val="6A3E3E"/>
                </a:solidFill>
                <a:latin typeface="Consolas" panose="020B0609020204030204" pitchFamily="49" charset="0"/>
              </a:rPr>
              <a:t>s</a:t>
            </a:r>
            <a:r>
              <a:rPr lang="en-GB" sz="1600" b="1" dirty="0">
                <a:solidFill>
                  <a:srgbClr val="000000"/>
                </a:solidFill>
                <a:latin typeface="Consolas" panose="020B0609020204030204" pitchFamily="49" charset="0"/>
              </a:rPr>
              <a:t> = </a:t>
            </a:r>
            <a:r>
              <a:rPr lang="en-GB" sz="1600" b="1" dirty="0" err="1">
                <a:solidFill>
                  <a:srgbClr val="000000"/>
                </a:solidFill>
                <a:latin typeface="Consolas" panose="020B0609020204030204" pitchFamily="49" charset="0"/>
              </a:rPr>
              <a:t>makeShape</a:t>
            </a:r>
            <a:r>
              <a:rPr lang="en-GB" sz="1600" b="1" dirty="0">
                <a:solidFill>
                  <a:srgbClr val="000000"/>
                </a:solidFill>
                <a:latin typeface="Consolas" panose="020B0609020204030204" pitchFamily="49" charset="0"/>
              </a:rPr>
              <a:t>(1);</a:t>
            </a:r>
          </a:p>
        </p:txBody>
      </p:sp>
      <p:sp>
        <p:nvSpPr>
          <p:cNvPr id="7" name="Rounded Rectangular Callout 6"/>
          <p:cNvSpPr/>
          <p:nvPr/>
        </p:nvSpPr>
        <p:spPr>
          <a:xfrm>
            <a:off x="7393458" y="3822480"/>
            <a:ext cx="3076832" cy="907941"/>
          </a:xfrm>
          <a:prstGeom prst="wedgeRoundRectCallout">
            <a:avLst>
              <a:gd name="adj1" fmla="val -56174"/>
              <a:gd name="adj2" fmla="val 21671"/>
              <a:gd name="adj3" fmla="val 16667"/>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b="1" dirty="0">
                <a:solidFill>
                  <a:schemeClr val="tx1"/>
                </a:solidFill>
              </a:rPr>
              <a:t>2- Returning parameters of the base class type</a:t>
            </a:r>
          </a:p>
        </p:txBody>
      </p:sp>
    </p:spTree>
    <p:extLst>
      <p:ext uri="{BB962C8B-B14F-4D97-AF65-F5344CB8AC3E}">
        <p14:creationId xmlns:p14="http://schemas.microsoft.com/office/powerpoint/2010/main" val="179404447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ChangeArrowheads="1"/>
          </p:cNvSpPr>
          <p:nvPr/>
        </p:nvSpPr>
        <p:spPr bwMode="auto">
          <a:xfrm>
            <a:off x="2198689" y="6267450"/>
            <a:ext cx="1912937" cy="438150"/>
          </a:xfrm>
          <a:prstGeom prst="rect">
            <a:avLst/>
          </a:prstGeom>
          <a:noFill/>
          <a:ln w="12700">
            <a:noFill/>
            <a:miter lim="800000"/>
            <a:headEnd/>
            <a:tailEnd/>
          </a:ln>
        </p:spPr>
        <p:txBody>
          <a:bodyPr wrap="none" anchor="ctr"/>
          <a:lstStyle/>
          <a:p>
            <a:pPr eaLnBrk="0" hangingPunct="0">
              <a:spcBef>
                <a:spcPct val="50000"/>
              </a:spcBef>
            </a:pPr>
            <a:endParaRPr lang="en-US"/>
          </a:p>
        </p:txBody>
      </p:sp>
      <p:sp>
        <p:nvSpPr>
          <p:cNvPr id="13316" name="Rectangle 4"/>
          <p:cNvSpPr>
            <a:spLocks noGrp="1" noChangeArrowheads="1"/>
          </p:cNvSpPr>
          <p:nvPr>
            <p:ph type="title"/>
          </p:nvPr>
        </p:nvSpPr>
        <p:spPr/>
        <p:txBody>
          <a:bodyPr/>
          <a:lstStyle/>
          <a:p>
            <a:r>
              <a:rPr lang="en-GB" smtClean="0"/>
              <a:t>Why use substitution of references?</a:t>
            </a:r>
            <a:endParaRPr lang="en-GB" dirty="0" smtClean="0"/>
          </a:p>
        </p:txBody>
      </p:sp>
      <p:sp>
        <p:nvSpPr>
          <p:cNvPr id="5" name="Rectangle 4"/>
          <p:cNvSpPr/>
          <p:nvPr/>
        </p:nvSpPr>
        <p:spPr>
          <a:xfrm>
            <a:off x="1919413" y="1552371"/>
            <a:ext cx="8832006" cy="2862322"/>
          </a:xfrm>
          <a:prstGeom prst="rect">
            <a:avLst/>
          </a:prstGeom>
          <a:solidFill>
            <a:schemeClr val="accent5">
              <a:lumMod val="20000"/>
              <a:lumOff val="80000"/>
            </a:schemeClr>
          </a:solidFill>
          <a:ln w="19050"/>
        </p:spPr>
        <p:style>
          <a:lnRef idx="2">
            <a:schemeClr val="accent1"/>
          </a:lnRef>
          <a:fillRef idx="1">
            <a:schemeClr val="lt1"/>
          </a:fillRef>
          <a:effectRef idx="0">
            <a:schemeClr val="accent1"/>
          </a:effectRef>
          <a:fontRef idx="minor">
            <a:schemeClr val="dk1"/>
          </a:fontRef>
        </p:style>
        <p:txBody>
          <a:bodyPr wrap="square">
            <a:spAutoFit/>
          </a:bodyPr>
          <a:lstStyle/>
          <a:p>
            <a:r>
              <a:rPr lang="en-GB" b="1" dirty="0">
                <a:solidFill>
                  <a:srgbClr val="000000"/>
                </a:solidFill>
                <a:latin typeface="Consolas" panose="020B0609020204030204" pitchFamily="49" charset="0"/>
              </a:rPr>
              <a:t>Shape[] </a:t>
            </a:r>
            <a:r>
              <a:rPr lang="en-GB" b="1" dirty="0">
                <a:solidFill>
                  <a:srgbClr val="6A3E3E"/>
                </a:solidFill>
                <a:latin typeface="Consolas" panose="020B0609020204030204" pitchFamily="49" charset="0"/>
              </a:rPr>
              <a:t>shapes</a:t>
            </a:r>
            <a:r>
              <a:rPr lang="en-GB" b="1" dirty="0">
                <a:solidFill>
                  <a:srgbClr val="000000"/>
                </a:solidFill>
                <a:latin typeface="Consolas" panose="020B0609020204030204" pitchFamily="49" charset="0"/>
              </a:rPr>
              <a:t> = {</a:t>
            </a:r>
          </a:p>
          <a:p>
            <a:r>
              <a:rPr lang="en-GB" b="1" dirty="0">
                <a:solidFill>
                  <a:srgbClr val="000000"/>
                </a:solidFill>
                <a:latin typeface="Consolas" panose="020B0609020204030204" pitchFamily="49" charset="0"/>
              </a:rPr>
              <a:t>	</a:t>
            </a:r>
            <a:r>
              <a:rPr lang="en-GB" b="1" dirty="0" err="1">
                <a:solidFill>
                  <a:srgbClr val="000000"/>
                </a:solidFill>
                <a:latin typeface="Consolas" panose="020B0609020204030204" pitchFamily="49" charset="0"/>
              </a:rPr>
              <a:t>myEllipse</a:t>
            </a:r>
            <a:r>
              <a:rPr lang="en-GB" b="1" dirty="0">
                <a:solidFill>
                  <a:srgbClr val="000000"/>
                </a:solidFill>
                <a:latin typeface="Consolas" panose="020B0609020204030204" pitchFamily="49" charset="0"/>
              </a:rPr>
              <a:t>, </a:t>
            </a:r>
          </a:p>
          <a:p>
            <a:r>
              <a:rPr lang="en-GB" b="1" dirty="0">
                <a:solidFill>
                  <a:srgbClr val="000000"/>
                </a:solidFill>
                <a:latin typeface="Consolas" panose="020B0609020204030204" pitchFamily="49" charset="0"/>
              </a:rPr>
              <a:t>	</a:t>
            </a:r>
            <a:r>
              <a:rPr lang="en-GB" b="1" dirty="0" err="1">
                <a:solidFill>
                  <a:srgbClr val="000000"/>
                </a:solidFill>
                <a:latin typeface="Consolas" panose="020B0609020204030204" pitchFamily="49" charset="0"/>
              </a:rPr>
              <a:t>yourTriangle</a:t>
            </a:r>
            <a:r>
              <a:rPr lang="en-GB" b="1" dirty="0">
                <a:solidFill>
                  <a:srgbClr val="000000"/>
                </a:solidFill>
                <a:latin typeface="Consolas" panose="020B0609020204030204" pitchFamily="49" charset="0"/>
              </a:rPr>
              <a:t>, </a:t>
            </a:r>
          </a:p>
          <a:p>
            <a:r>
              <a:rPr lang="en-GB" b="1" dirty="0">
                <a:solidFill>
                  <a:srgbClr val="000000"/>
                </a:solidFill>
                <a:latin typeface="Consolas" panose="020B0609020204030204" pitchFamily="49" charset="0"/>
              </a:rPr>
              <a:t>	</a:t>
            </a:r>
            <a:r>
              <a:rPr lang="en-GB" b="1" dirty="0" err="1">
                <a:solidFill>
                  <a:srgbClr val="000000"/>
                </a:solidFill>
                <a:latin typeface="Consolas" panose="020B0609020204030204" pitchFamily="49" charset="0"/>
              </a:rPr>
              <a:t>ourCircle</a:t>
            </a:r>
            <a:endParaRPr lang="en-GB" b="1" dirty="0">
              <a:solidFill>
                <a:srgbClr val="000000"/>
              </a:solidFill>
              <a:latin typeface="Consolas" panose="020B0609020204030204" pitchFamily="49" charset="0"/>
            </a:endParaRPr>
          </a:p>
          <a:p>
            <a:r>
              <a:rPr lang="en-GB" b="1" dirty="0">
                <a:solidFill>
                  <a:srgbClr val="000000"/>
                </a:solidFill>
                <a:latin typeface="Consolas" panose="020B0609020204030204" pitchFamily="49" charset="0"/>
              </a:rPr>
              <a:t>};</a:t>
            </a:r>
          </a:p>
          <a:p>
            <a:endParaRPr lang="en-GB" b="1" dirty="0">
              <a:latin typeface="Consolas" panose="020B0609020204030204" pitchFamily="49" charset="0"/>
            </a:endParaRPr>
          </a:p>
          <a:p>
            <a:r>
              <a:rPr lang="en-GB" b="1" dirty="0">
                <a:solidFill>
                  <a:srgbClr val="7F0055"/>
                </a:solidFill>
                <a:latin typeface="Consolas" panose="020B0609020204030204" pitchFamily="49" charset="0"/>
              </a:rPr>
              <a:t>for</a:t>
            </a:r>
            <a:r>
              <a:rPr lang="en-GB" b="1" dirty="0">
                <a:solidFill>
                  <a:srgbClr val="000000"/>
                </a:solidFill>
                <a:latin typeface="Consolas" panose="020B0609020204030204" pitchFamily="49" charset="0"/>
              </a:rPr>
              <a:t> (Shape </a:t>
            </a:r>
            <a:r>
              <a:rPr lang="en-GB" b="1" dirty="0">
                <a:solidFill>
                  <a:srgbClr val="6A3E3E"/>
                </a:solidFill>
                <a:latin typeface="Consolas" panose="020B0609020204030204" pitchFamily="49" charset="0"/>
              </a:rPr>
              <a:t>s</a:t>
            </a:r>
            <a:r>
              <a:rPr lang="en-GB" b="1" dirty="0">
                <a:solidFill>
                  <a:srgbClr val="000000"/>
                </a:solidFill>
                <a:latin typeface="Consolas" panose="020B0609020204030204" pitchFamily="49" charset="0"/>
              </a:rPr>
              <a:t> : </a:t>
            </a:r>
            <a:r>
              <a:rPr lang="en-GB" b="1" dirty="0">
                <a:solidFill>
                  <a:srgbClr val="6A3E3E"/>
                </a:solidFill>
                <a:latin typeface="Consolas" panose="020B0609020204030204" pitchFamily="49" charset="0"/>
              </a:rPr>
              <a:t>shapes</a:t>
            </a:r>
            <a:r>
              <a:rPr lang="en-GB" b="1" dirty="0">
                <a:solidFill>
                  <a:srgbClr val="000000"/>
                </a:solidFill>
                <a:latin typeface="Consolas" panose="020B0609020204030204" pitchFamily="49" charset="0"/>
              </a:rPr>
              <a:t>) { </a:t>
            </a:r>
          </a:p>
          <a:p>
            <a:r>
              <a:rPr lang="en-GB" b="1" dirty="0">
                <a:solidFill>
                  <a:srgbClr val="000000"/>
                </a:solidFill>
                <a:latin typeface="Consolas" panose="020B0609020204030204" pitchFamily="49" charset="0"/>
              </a:rPr>
              <a:t>	</a:t>
            </a:r>
            <a:r>
              <a:rPr lang="en-GB" b="1" dirty="0" err="1">
                <a:solidFill>
                  <a:srgbClr val="000000"/>
                </a:solidFill>
                <a:latin typeface="Consolas" panose="020B0609020204030204" pitchFamily="49" charset="0"/>
              </a:rPr>
              <a:t>drawShape</a:t>
            </a:r>
            <a:r>
              <a:rPr lang="en-GB" b="1" dirty="0">
                <a:solidFill>
                  <a:srgbClr val="000000"/>
                </a:solidFill>
                <a:latin typeface="Consolas" panose="020B0609020204030204" pitchFamily="49" charset="0"/>
              </a:rPr>
              <a:t>(</a:t>
            </a:r>
            <a:r>
              <a:rPr lang="en-GB" b="1" dirty="0">
                <a:solidFill>
                  <a:srgbClr val="6A3E3E"/>
                </a:solidFill>
                <a:latin typeface="Consolas" panose="020B0609020204030204" pitchFamily="49" charset="0"/>
              </a:rPr>
              <a:t>s</a:t>
            </a:r>
            <a:r>
              <a:rPr lang="en-GB" b="1" dirty="0">
                <a:solidFill>
                  <a:srgbClr val="000000"/>
                </a:solidFill>
                <a:latin typeface="Consolas" panose="020B0609020204030204" pitchFamily="49" charset="0"/>
              </a:rPr>
              <a:t>);</a:t>
            </a:r>
          </a:p>
          <a:p>
            <a:r>
              <a:rPr lang="en-GB" b="1" dirty="0" smtClean="0">
                <a:solidFill>
                  <a:srgbClr val="000000"/>
                </a:solidFill>
                <a:latin typeface="Consolas" panose="020B0609020204030204" pitchFamily="49" charset="0"/>
              </a:rPr>
              <a:t>}</a:t>
            </a:r>
          </a:p>
          <a:p>
            <a:endParaRPr lang="en-GB" b="1" dirty="0">
              <a:solidFill>
                <a:srgbClr val="000000"/>
              </a:solidFill>
              <a:latin typeface="Consolas" panose="020B0609020204030204" pitchFamily="49" charset="0"/>
            </a:endParaRPr>
          </a:p>
        </p:txBody>
      </p:sp>
      <p:sp>
        <p:nvSpPr>
          <p:cNvPr id="3" name="Rounded Rectangular Callout 2"/>
          <p:cNvSpPr/>
          <p:nvPr/>
        </p:nvSpPr>
        <p:spPr>
          <a:xfrm>
            <a:off x="6808473" y="1363428"/>
            <a:ext cx="3101550" cy="852616"/>
          </a:xfrm>
          <a:prstGeom prst="wedgeRoundRectCallout">
            <a:avLst>
              <a:gd name="adj1" fmla="val -55096"/>
              <a:gd name="adj2" fmla="val -7065"/>
              <a:gd name="adj3" fmla="val 16667"/>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b="1" dirty="0">
                <a:solidFill>
                  <a:schemeClr val="tx1"/>
                </a:solidFill>
              </a:rPr>
              <a:t>3- Collections and arrays</a:t>
            </a:r>
          </a:p>
        </p:txBody>
      </p:sp>
      <p:sp>
        <p:nvSpPr>
          <p:cNvPr id="6" name="Rectangle 5"/>
          <p:cNvSpPr/>
          <p:nvPr/>
        </p:nvSpPr>
        <p:spPr>
          <a:xfrm>
            <a:off x="5817457" y="3188371"/>
            <a:ext cx="4789596" cy="923330"/>
          </a:xfrm>
          <a:prstGeom prst="rect">
            <a:avLst/>
          </a:prstGeom>
          <a:solidFill>
            <a:schemeClr val="bg1"/>
          </a:solidFill>
          <a:ln w="19050">
            <a:prstDash val="sysDot"/>
          </a:ln>
        </p:spPr>
        <p:style>
          <a:lnRef idx="2">
            <a:schemeClr val="accent1"/>
          </a:lnRef>
          <a:fillRef idx="1">
            <a:schemeClr val="lt1"/>
          </a:fillRef>
          <a:effectRef idx="0">
            <a:schemeClr val="accent1"/>
          </a:effectRef>
          <a:fontRef idx="minor">
            <a:schemeClr val="dk1"/>
          </a:fontRef>
        </p:style>
        <p:txBody>
          <a:bodyPr wrap="square">
            <a:spAutoFit/>
          </a:bodyPr>
          <a:lstStyle/>
          <a:p>
            <a:r>
              <a:rPr lang="en-GB" b="1" dirty="0" err="1">
                <a:solidFill>
                  <a:srgbClr val="7F0055"/>
                </a:solidFill>
                <a:latin typeface="Consolas" panose="020B0609020204030204" pitchFamily="49" charset="0"/>
              </a:rPr>
              <a:t>foreach</a:t>
            </a:r>
            <a:r>
              <a:rPr lang="en-GB" b="1" dirty="0">
                <a:solidFill>
                  <a:srgbClr val="000000"/>
                </a:solidFill>
                <a:latin typeface="Consolas" panose="020B0609020204030204" pitchFamily="49" charset="0"/>
              </a:rPr>
              <a:t> (Shape </a:t>
            </a:r>
            <a:r>
              <a:rPr lang="en-GB" b="1" dirty="0">
                <a:solidFill>
                  <a:srgbClr val="6A3E3E"/>
                </a:solidFill>
                <a:latin typeface="Consolas" panose="020B0609020204030204" pitchFamily="49" charset="0"/>
              </a:rPr>
              <a:t>s</a:t>
            </a:r>
            <a:r>
              <a:rPr lang="en-GB" b="1" dirty="0">
                <a:solidFill>
                  <a:srgbClr val="000000"/>
                </a:solidFill>
                <a:latin typeface="Consolas" panose="020B0609020204030204" pitchFamily="49" charset="0"/>
              </a:rPr>
              <a:t> in </a:t>
            </a:r>
            <a:r>
              <a:rPr lang="en-GB" b="1" dirty="0">
                <a:solidFill>
                  <a:srgbClr val="6A3E3E"/>
                </a:solidFill>
                <a:latin typeface="Consolas" panose="020B0609020204030204" pitchFamily="49" charset="0"/>
              </a:rPr>
              <a:t>shapes</a:t>
            </a:r>
            <a:r>
              <a:rPr lang="en-GB" b="1" dirty="0">
                <a:solidFill>
                  <a:srgbClr val="000000"/>
                </a:solidFill>
                <a:latin typeface="Consolas" panose="020B0609020204030204" pitchFamily="49" charset="0"/>
              </a:rPr>
              <a:t>) { </a:t>
            </a:r>
          </a:p>
          <a:p>
            <a:r>
              <a:rPr lang="en-GB" b="1" dirty="0">
                <a:solidFill>
                  <a:srgbClr val="000000"/>
                </a:solidFill>
                <a:latin typeface="Consolas" panose="020B0609020204030204" pitchFamily="49" charset="0"/>
              </a:rPr>
              <a:t>	</a:t>
            </a:r>
            <a:r>
              <a:rPr lang="en-GB" b="1" dirty="0" err="1">
                <a:solidFill>
                  <a:srgbClr val="000000"/>
                </a:solidFill>
                <a:latin typeface="Consolas" panose="020B0609020204030204" pitchFamily="49" charset="0"/>
              </a:rPr>
              <a:t>drawShape</a:t>
            </a:r>
            <a:r>
              <a:rPr lang="en-GB" b="1" dirty="0">
                <a:solidFill>
                  <a:srgbClr val="000000"/>
                </a:solidFill>
                <a:latin typeface="Consolas" panose="020B0609020204030204" pitchFamily="49" charset="0"/>
              </a:rPr>
              <a:t>(</a:t>
            </a:r>
            <a:r>
              <a:rPr lang="en-GB" b="1" dirty="0">
                <a:solidFill>
                  <a:srgbClr val="6A3E3E"/>
                </a:solidFill>
                <a:latin typeface="Consolas" panose="020B0609020204030204" pitchFamily="49" charset="0"/>
              </a:rPr>
              <a:t>s</a:t>
            </a:r>
            <a:r>
              <a:rPr lang="en-GB" b="1" dirty="0">
                <a:solidFill>
                  <a:srgbClr val="000000"/>
                </a:solidFill>
                <a:latin typeface="Consolas" panose="020B0609020204030204" pitchFamily="49" charset="0"/>
              </a:rPr>
              <a:t>);</a:t>
            </a:r>
          </a:p>
          <a:p>
            <a:r>
              <a:rPr lang="en-GB" b="1" dirty="0">
                <a:solidFill>
                  <a:srgbClr val="000000"/>
                </a:solidFill>
                <a:latin typeface="Consolas" panose="020B0609020204030204" pitchFamily="49" charset="0"/>
              </a:rPr>
              <a:t>}</a:t>
            </a:r>
          </a:p>
        </p:txBody>
      </p:sp>
      <p:sp>
        <p:nvSpPr>
          <p:cNvPr id="2" name="Rounded Rectangle 1"/>
          <p:cNvSpPr/>
          <p:nvPr/>
        </p:nvSpPr>
        <p:spPr>
          <a:xfrm>
            <a:off x="9962159" y="3350501"/>
            <a:ext cx="488282" cy="374583"/>
          </a:xfrm>
          <a:prstGeom prst="roundRect">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dirty="0">
                <a:solidFill>
                  <a:schemeClr val="tx1"/>
                </a:solidFill>
                <a:cs typeface="Arial" pitchFamily="34" charset="0"/>
              </a:rPr>
              <a:t>C#</a:t>
            </a:r>
            <a:endParaRPr lang="en-GB" sz="1100" b="1" dirty="0">
              <a:solidFill>
                <a:schemeClr val="tx1"/>
              </a:solidFill>
              <a:cs typeface="Arial" pitchFamily="34" charset="0"/>
            </a:endParaRPr>
          </a:p>
        </p:txBody>
      </p:sp>
      <p:sp>
        <p:nvSpPr>
          <p:cNvPr id="7" name="Rectangle 6"/>
          <p:cNvSpPr/>
          <p:nvPr/>
        </p:nvSpPr>
        <p:spPr>
          <a:xfrm>
            <a:off x="1919413" y="4701179"/>
            <a:ext cx="4786187" cy="923330"/>
          </a:xfrm>
          <a:prstGeom prst="rect">
            <a:avLst/>
          </a:prstGeom>
          <a:solidFill>
            <a:schemeClr val="accent5">
              <a:lumMod val="20000"/>
              <a:lumOff val="80000"/>
            </a:schemeClr>
          </a:solidFill>
        </p:spPr>
        <p:style>
          <a:lnRef idx="2">
            <a:schemeClr val="accent3"/>
          </a:lnRef>
          <a:fillRef idx="1">
            <a:schemeClr val="lt1"/>
          </a:fillRef>
          <a:effectRef idx="0">
            <a:schemeClr val="accent3"/>
          </a:effectRef>
          <a:fontRef idx="minor">
            <a:schemeClr val="dk1"/>
          </a:fontRef>
        </p:style>
        <p:txBody>
          <a:bodyPr wrap="square">
            <a:spAutoFit/>
          </a:bodyPr>
          <a:lstStyle/>
          <a:p>
            <a:r>
              <a:rPr lang="en-GB" b="1" dirty="0">
                <a:solidFill>
                  <a:srgbClr val="0000FF"/>
                </a:solidFill>
                <a:latin typeface="Consolas"/>
              </a:rPr>
              <a:t>public</a:t>
            </a:r>
            <a:r>
              <a:rPr lang="en-GB" b="1" dirty="0">
                <a:solidFill>
                  <a:srgbClr val="000000"/>
                </a:solidFill>
                <a:latin typeface="Consolas"/>
              </a:rPr>
              <a:t> </a:t>
            </a:r>
            <a:r>
              <a:rPr lang="en-GB" b="1" dirty="0">
                <a:solidFill>
                  <a:srgbClr val="0000FF"/>
                </a:solidFill>
                <a:latin typeface="Consolas"/>
              </a:rPr>
              <a:t>void</a:t>
            </a:r>
            <a:r>
              <a:rPr lang="en-GB" b="1" dirty="0">
                <a:solidFill>
                  <a:srgbClr val="000000"/>
                </a:solidFill>
                <a:latin typeface="Consolas"/>
              </a:rPr>
              <a:t> </a:t>
            </a:r>
            <a:r>
              <a:rPr lang="en-GB" b="1" dirty="0" err="1">
                <a:solidFill>
                  <a:srgbClr val="000000"/>
                </a:solidFill>
                <a:latin typeface="Consolas"/>
              </a:rPr>
              <a:t>drawShape</a:t>
            </a:r>
            <a:r>
              <a:rPr lang="en-GB" b="1" dirty="0">
                <a:solidFill>
                  <a:srgbClr val="000000"/>
                </a:solidFill>
                <a:latin typeface="Consolas"/>
              </a:rPr>
              <a:t>(Shape shape</a:t>
            </a:r>
            <a:r>
              <a:rPr lang="en-GB" b="1" dirty="0" smtClean="0">
                <a:solidFill>
                  <a:srgbClr val="000000"/>
                </a:solidFill>
                <a:latin typeface="Consolas"/>
              </a:rPr>
              <a:t>) {</a:t>
            </a:r>
            <a:endParaRPr lang="en-GB" b="1" dirty="0">
              <a:solidFill>
                <a:srgbClr val="000000"/>
              </a:solidFill>
              <a:latin typeface="Consolas"/>
            </a:endParaRPr>
          </a:p>
          <a:p>
            <a:r>
              <a:rPr lang="en-GB" b="1" dirty="0">
                <a:solidFill>
                  <a:srgbClr val="000000"/>
                </a:solidFill>
                <a:latin typeface="Consolas"/>
              </a:rPr>
              <a:t>    </a:t>
            </a:r>
            <a:r>
              <a:rPr lang="en-GB" b="1" dirty="0">
                <a:solidFill>
                  <a:srgbClr val="008000"/>
                </a:solidFill>
                <a:latin typeface="Consolas"/>
              </a:rPr>
              <a:t>// code for drawing a shape</a:t>
            </a:r>
            <a:endParaRPr lang="en-GB" b="1" dirty="0">
              <a:solidFill>
                <a:srgbClr val="000000"/>
              </a:solidFill>
              <a:latin typeface="Consolas"/>
            </a:endParaRPr>
          </a:p>
          <a:p>
            <a:r>
              <a:rPr lang="en-GB" b="1" dirty="0">
                <a:solidFill>
                  <a:srgbClr val="000000"/>
                </a:solidFill>
                <a:latin typeface="Consolas"/>
              </a:rPr>
              <a:t>}</a:t>
            </a:r>
          </a:p>
        </p:txBody>
      </p:sp>
    </p:spTree>
    <p:extLst>
      <p:ext uri="{BB962C8B-B14F-4D97-AF65-F5344CB8AC3E}">
        <p14:creationId xmlns:p14="http://schemas.microsoft.com/office/powerpoint/2010/main" val="3317225732"/>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8031895" y="1860955"/>
            <a:ext cx="1235676" cy="914400"/>
          </a:xfrm>
          <a:prstGeom prst="rect">
            <a:avLst/>
          </a:prstGeom>
          <a:solidFill>
            <a:schemeClr val="accent1">
              <a:lumMod val="20000"/>
              <a:lumOff val="80000"/>
            </a:schemeClr>
          </a:solidFill>
          <a:ln w="19050">
            <a:solidFill>
              <a:srgbClr val="004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a:solidFill>
                <a:schemeClr val="tx1"/>
              </a:solidFill>
              <a:latin typeface="Arial" pitchFamily="34" charset="0"/>
              <a:cs typeface="Arial" pitchFamily="34" charset="0"/>
            </a:endParaRPr>
          </a:p>
        </p:txBody>
      </p:sp>
      <p:sp>
        <p:nvSpPr>
          <p:cNvPr id="15" name="Rectangle 14"/>
          <p:cNvSpPr/>
          <p:nvPr/>
        </p:nvSpPr>
        <p:spPr>
          <a:xfrm>
            <a:off x="1919413" y="1957620"/>
            <a:ext cx="3867668" cy="2585323"/>
          </a:xfrm>
          <a:prstGeom prst="rect">
            <a:avLst/>
          </a:prstGeom>
          <a:solidFill>
            <a:schemeClr val="accent5">
              <a:lumMod val="20000"/>
              <a:lumOff val="80000"/>
            </a:schemeClr>
          </a:solidFill>
          <a:ln w="19050">
            <a:solidFill>
              <a:srgbClr val="004050"/>
            </a:solidFill>
          </a:ln>
        </p:spPr>
        <p:style>
          <a:lnRef idx="2">
            <a:schemeClr val="accent1"/>
          </a:lnRef>
          <a:fillRef idx="1">
            <a:schemeClr val="lt1"/>
          </a:fillRef>
          <a:effectRef idx="0">
            <a:schemeClr val="accent1"/>
          </a:effectRef>
          <a:fontRef idx="minor">
            <a:schemeClr val="dk1"/>
          </a:fontRef>
        </p:style>
        <p:txBody>
          <a:bodyPr wrap="square">
            <a:spAutoFit/>
          </a:bodyPr>
          <a:lstStyle/>
          <a:p>
            <a:r>
              <a:rPr lang="en-GB" b="1" dirty="0">
                <a:solidFill>
                  <a:srgbClr val="000000"/>
                </a:solidFill>
                <a:latin typeface="Consolas" panose="020B0609020204030204" pitchFamily="49" charset="0"/>
              </a:rPr>
              <a:t>Shape[] </a:t>
            </a:r>
            <a:r>
              <a:rPr lang="en-GB" b="1" dirty="0">
                <a:solidFill>
                  <a:srgbClr val="6A3E3E"/>
                </a:solidFill>
                <a:latin typeface="Consolas" panose="020B0609020204030204" pitchFamily="49" charset="0"/>
              </a:rPr>
              <a:t>shapes</a:t>
            </a:r>
            <a:r>
              <a:rPr lang="en-GB" b="1" dirty="0">
                <a:solidFill>
                  <a:srgbClr val="000000"/>
                </a:solidFill>
                <a:latin typeface="Consolas" panose="020B0609020204030204" pitchFamily="49" charset="0"/>
              </a:rPr>
              <a:t> = {</a:t>
            </a:r>
          </a:p>
          <a:p>
            <a:r>
              <a:rPr lang="en-GB" b="1" dirty="0">
                <a:solidFill>
                  <a:srgbClr val="000000"/>
                </a:solidFill>
                <a:latin typeface="Consolas" panose="020B0609020204030204" pitchFamily="49" charset="0"/>
              </a:rPr>
              <a:t>	</a:t>
            </a:r>
            <a:r>
              <a:rPr lang="en-GB" b="1" dirty="0" err="1">
                <a:solidFill>
                  <a:srgbClr val="000000"/>
                </a:solidFill>
                <a:latin typeface="Consolas" panose="020B0609020204030204" pitchFamily="49" charset="0"/>
              </a:rPr>
              <a:t>myEllipse</a:t>
            </a:r>
            <a:r>
              <a:rPr lang="en-GB" b="1" dirty="0">
                <a:solidFill>
                  <a:srgbClr val="000000"/>
                </a:solidFill>
                <a:latin typeface="Consolas" panose="020B0609020204030204" pitchFamily="49" charset="0"/>
              </a:rPr>
              <a:t>, </a:t>
            </a:r>
          </a:p>
          <a:p>
            <a:r>
              <a:rPr lang="en-GB" b="1" dirty="0">
                <a:solidFill>
                  <a:srgbClr val="000000"/>
                </a:solidFill>
                <a:latin typeface="Consolas" panose="020B0609020204030204" pitchFamily="49" charset="0"/>
              </a:rPr>
              <a:t>	</a:t>
            </a:r>
            <a:r>
              <a:rPr lang="en-GB" b="1" dirty="0" err="1">
                <a:solidFill>
                  <a:srgbClr val="000000"/>
                </a:solidFill>
                <a:latin typeface="Consolas" panose="020B0609020204030204" pitchFamily="49" charset="0"/>
              </a:rPr>
              <a:t>yourTriangle</a:t>
            </a:r>
            <a:r>
              <a:rPr lang="en-GB" b="1" dirty="0">
                <a:solidFill>
                  <a:srgbClr val="000000"/>
                </a:solidFill>
                <a:latin typeface="Consolas" panose="020B0609020204030204" pitchFamily="49" charset="0"/>
              </a:rPr>
              <a:t>, </a:t>
            </a:r>
          </a:p>
          <a:p>
            <a:r>
              <a:rPr lang="en-GB" b="1" dirty="0">
                <a:solidFill>
                  <a:srgbClr val="000000"/>
                </a:solidFill>
                <a:latin typeface="Consolas" panose="020B0609020204030204" pitchFamily="49" charset="0"/>
              </a:rPr>
              <a:t>	</a:t>
            </a:r>
            <a:r>
              <a:rPr lang="en-GB" b="1" dirty="0" err="1">
                <a:solidFill>
                  <a:srgbClr val="000000"/>
                </a:solidFill>
                <a:latin typeface="Consolas" panose="020B0609020204030204" pitchFamily="49" charset="0"/>
              </a:rPr>
              <a:t>ourRectangle</a:t>
            </a:r>
            <a:endParaRPr lang="en-GB" b="1" dirty="0">
              <a:solidFill>
                <a:srgbClr val="000000"/>
              </a:solidFill>
              <a:latin typeface="Consolas" panose="020B0609020204030204" pitchFamily="49" charset="0"/>
            </a:endParaRPr>
          </a:p>
          <a:p>
            <a:r>
              <a:rPr lang="en-GB" b="1" dirty="0">
                <a:solidFill>
                  <a:srgbClr val="000000"/>
                </a:solidFill>
                <a:latin typeface="Consolas" panose="020B0609020204030204" pitchFamily="49" charset="0"/>
              </a:rPr>
              <a:t>};</a:t>
            </a:r>
          </a:p>
          <a:p>
            <a:endParaRPr lang="en-GB" b="1" dirty="0">
              <a:latin typeface="Consolas" panose="020B0609020204030204" pitchFamily="49" charset="0"/>
            </a:endParaRPr>
          </a:p>
          <a:p>
            <a:r>
              <a:rPr lang="en-GB" b="1" dirty="0">
                <a:solidFill>
                  <a:srgbClr val="7F0055"/>
                </a:solidFill>
                <a:latin typeface="Consolas" panose="020B0609020204030204" pitchFamily="49" charset="0"/>
              </a:rPr>
              <a:t>for</a:t>
            </a:r>
            <a:r>
              <a:rPr lang="en-GB" b="1" dirty="0">
                <a:solidFill>
                  <a:srgbClr val="000000"/>
                </a:solidFill>
                <a:latin typeface="Consolas" panose="020B0609020204030204" pitchFamily="49" charset="0"/>
              </a:rPr>
              <a:t> (Shape </a:t>
            </a:r>
            <a:r>
              <a:rPr lang="en-GB" b="1" dirty="0">
                <a:solidFill>
                  <a:srgbClr val="6A3E3E"/>
                </a:solidFill>
                <a:latin typeface="Consolas" panose="020B0609020204030204" pitchFamily="49" charset="0"/>
              </a:rPr>
              <a:t>s</a:t>
            </a:r>
            <a:r>
              <a:rPr lang="en-GB" b="1" dirty="0">
                <a:solidFill>
                  <a:srgbClr val="000000"/>
                </a:solidFill>
                <a:latin typeface="Consolas" panose="020B0609020204030204" pitchFamily="49" charset="0"/>
              </a:rPr>
              <a:t> : </a:t>
            </a:r>
            <a:r>
              <a:rPr lang="en-GB" b="1" dirty="0">
                <a:solidFill>
                  <a:srgbClr val="6A3E3E"/>
                </a:solidFill>
                <a:latin typeface="Consolas" panose="020B0609020204030204" pitchFamily="49" charset="0"/>
              </a:rPr>
              <a:t>shapes</a:t>
            </a:r>
            <a:r>
              <a:rPr lang="en-GB" b="1" dirty="0">
                <a:solidFill>
                  <a:srgbClr val="000000"/>
                </a:solidFill>
                <a:latin typeface="Consolas" panose="020B0609020204030204" pitchFamily="49" charset="0"/>
              </a:rPr>
              <a:t>) { </a:t>
            </a:r>
          </a:p>
          <a:p>
            <a:r>
              <a:rPr lang="en-GB" b="1" dirty="0">
                <a:solidFill>
                  <a:srgbClr val="000000"/>
                </a:solidFill>
                <a:latin typeface="Consolas" panose="020B0609020204030204" pitchFamily="49" charset="0"/>
              </a:rPr>
              <a:t>	</a:t>
            </a:r>
            <a:r>
              <a:rPr lang="en-GB" b="1" dirty="0" err="1">
                <a:solidFill>
                  <a:srgbClr val="000000"/>
                </a:solidFill>
                <a:latin typeface="Consolas" panose="020B0609020204030204" pitchFamily="49" charset="0"/>
              </a:rPr>
              <a:t>drawShape</a:t>
            </a:r>
            <a:r>
              <a:rPr lang="en-GB" b="1" dirty="0">
                <a:solidFill>
                  <a:srgbClr val="000000"/>
                </a:solidFill>
                <a:latin typeface="Consolas" panose="020B0609020204030204" pitchFamily="49" charset="0"/>
              </a:rPr>
              <a:t>(</a:t>
            </a:r>
            <a:r>
              <a:rPr lang="en-GB" b="1" dirty="0">
                <a:solidFill>
                  <a:srgbClr val="6A3E3E"/>
                </a:solidFill>
                <a:latin typeface="Consolas" panose="020B0609020204030204" pitchFamily="49" charset="0"/>
              </a:rPr>
              <a:t>s</a:t>
            </a:r>
            <a:r>
              <a:rPr lang="en-GB" b="1" dirty="0">
                <a:solidFill>
                  <a:srgbClr val="000000"/>
                </a:solidFill>
                <a:latin typeface="Consolas" panose="020B0609020204030204" pitchFamily="49" charset="0"/>
              </a:rPr>
              <a:t>);</a:t>
            </a:r>
          </a:p>
          <a:p>
            <a:r>
              <a:rPr lang="en-GB" b="1" dirty="0">
                <a:solidFill>
                  <a:srgbClr val="000000"/>
                </a:solidFill>
                <a:latin typeface="Consolas" panose="020B0609020204030204" pitchFamily="49" charset="0"/>
              </a:rPr>
              <a:t>}</a:t>
            </a:r>
          </a:p>
        </p:txBody>
      </p:sp>
      <p:sp>
        <p:nvSpPr>
          <p:cNvPr id="17410" name="Rectangle 2"/>
          <p:cNvSpPr>
            <a:spLocks noGrp="1" noChangeArrowheads="1"/>
          </p:cNvSpPr>
          <p:nvPr>
            <p:ph type="title"/>
          </p:nvPr>
        </p:nvSpPr>
        <p:spPr/>
        <p:txBody>
          <a:bodyPr/>
          <a:lstStyle/>
          <a:p>
            <a:r>
              <a:rPr lang="en-GB" smtClean="0"/>
              <a:t>Towards polymorphism..</a:t>
            </a:r>
            <a:endParaRPr lang="en-GB" dirty="0" smtClean="0"/>
          </a:p>
        </p:txBody>
      </p:sp>
      <p:sp>
        <p:nvSpPr>
          <p:cNvPr id="17411" name="Rectangle 3"/>
          <p:cNvSpPr>
            <a:spLocks noGrp="1" noChangeArrowheads="1"/>
          </p:cNvSpPr>
          <p:nvPr>
            <p:ph idx="1"/>
          </p:nvPr>
        </p:nvSpPr>
        <p:spPr>
          <a:xfrm>
            <a:off x="341272" y="1368256"/>
            <a:ext cx="6267645" cy="295266"/>
          </a:xfrm>
        </p:spPr>
        <p:txBody>
          <a:bodyPr/>
          <a:lstStyle/>
          <a:p>
            <a:pPr marL="342900" indent="-342900">
              <a:buFont typeface="Arial" panose="020B0604020202020204" pitchFamily="34" charset="0"/>
              <a:buChar char="•"/>
            </a:pPr>
            <a:r>
              <a:rPr lang="en-GB" dirty="0" smtClean="0"/>
              <a:t>Morphing into many shapes  </a:t>
            </a:r>
          </a:p>
        </p:txBody>
      </p:sp>
      <p:sp>
        <p:nvSpPr>
          <p:cNvPr id="828421" name="Oval 5"/>
          <p:cNvSpPr>
            <a:spLocks noChangeArrowheads="1"/>
          </p:cNvSpPr>
          <p:nvPr/>
        </p:nvSpPr>
        <p:spPr bwMode="auto">
          <a:xfrm>
            <a:off x="8179144" y="1957159"/>
            <a:ext cx="907194" cy="682281"/>
          </a:xfrm>
          <a:prstGeom prst="ellipse">
            <a:avLst/>
          </a:prstGeom>
          <a:solidFill>
            <a:srgbClr val="539FD2"/>
          </a:solidFill>
          <a:ln w="9525">
            <a:noFill/>
            <a:round/>
            <a:headEnd/>
            <a:tailEnd/>
          </a:ln>
        </p:spPr>
        <p:txBody>
          <a:bodyPr wrap="none" anchor="ctr"/>
          <a:lstStyle/>
          <a:p>
            <a:pPr eaLnBrk="0" hangingPunct="0">
              <a:spcBef>
                <a:spcPct val="50000"/>
              </a:spcBef>
            </a:pPr>
            <a:endParaRPr lang="en-US"/>
          </a:p>
        </p:txBody>
      </p:sp>
      <p:sp>
        <p:nvSpPr>
          <p:cNvPr id="19" name="Rectangle 18"/>
          <p:cNvSpPr/>
          <p:nvPr/>
        </p:nvSpPr>
        <p:spPr>
          <a:xfrm>
            <a:off x="8031895" y="2779477"/>
            <a:ext cx="1235676" cy="914400"/>
          </a:xfrm>
          <a:prstGeom prst="rect">
            <a:avLst/>
          </a:prstGeom>
          <a:solidFill>
            <a:schemeClr val="accent1">
              <a:lumMod val="20000"/>
              <a:lumOff val="80000"/>
            </a:schemeClr>
          </a:solidFill>
          <a:ln w="19050">
            <a:solidFill>
              <a:srgbClr val="004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a:solidFill>
                <a:schemeClr val="tx1"/>
              </a:solidFill>
              <a:latin typeface="Arial" pitchFamily="34" charset="0"/>
              <a:cs typeface="Arial" pitchFamily="34" charset="0"/>
            </a:endParaRPr>
          </a:p>
        </p:txBody>
      </p:sp>
      <p:sp>
        <p:nvSpPr>
          <p:cNvPr id="20" name="AutoShape 6"/>
          <p:cNvSpPr>
            <a:spLocks noChangeArrowheads="1"/>
          </p:cNvSpPr>
          <p:nvPr/>
        </p:nvSpPr>
        <p:spPr bwMode="auto">
          <a:xfrm>
            <a:off x="8243483" y="2845547"/>
            <a:ext cx="793427" cy="708292"/>
          </a:xfrm>
          <a:prstGeom prst="triangle">
            <a:avLst>
              <a:gd name="adj" fmla="val 50000"/>
            </a:avLst>
          </a:prstGeom>
          <a:solidFill>
            <a:srgbClr val="EC881D"/>
          </a:solidFill>
          <a:ln w="9525">
            <a:noFill/>
            <a:miter lim="800000"/>
            <a:headEnd/>
            <a:tailEnd/>
          </a:ln>
        </p:spPr>
        <p:txBody>
          <a:bodyPr wrap="none" anchor="ctr"/>
          <a:lstStyle/>
          <a:p>
            <a:pPr eaLnBrk="0" hangingPunct="0">
              <a:spcBef>
                <a:spcPct val="50000"/>
              </a:spcBef>
            </a:pPr>
            <a:endParaRPr lang="en-US"/>
          </a:p>
        </p:txBody>
      </p:sp>
      <p:sp>
        <p:nvSpPr>
          <p:cNvPr id="21" name="Rectangle 20"/>
          <p:cNvSpPr/>
          <p:nvPr/>
        </p:nvSpPr>
        <p:spPr>
          <a:xfrm>
            <a:off x="8031895" y="3685636"/>
            <a:ext cx="1235676" cy="914400"/>
          </a:xfrm>
          <a:prstGeom prst="rect">
            <a:avLst/>
          </a:prstGeom>
          <a:solidFill>
            <a:schemeClr val="accent1">
              <a:lumMod val="20000"/>
              <a:lumOff val="80000"/>
            </a:schemeClr>
          </a:solidFill>
          <a:ln w="19050">
            <a:solidFill>
              <a:srgbClr val="004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a:solidFill>
                <a:schemeClr val="tx1"/>
              </a:solidFill>
              <a:latin typeface="Arial" pitchFamily="34" charset="0"/>
              <a:cs typeface="Arial" pitchFamily="34" charset="0"/>
            </a:endParaRPr>
          </a:p>
        </p:txBody>
      </p:sp>
      <p:sp>
        <p:nvSpPr>
          <p:cNvPr id="22" name="Rectangle 4"/>
          <p:cNvSpPr>
            <a:spLocks noChangeArrowheads="1"/>
          </p:cNvSpPr>
          <p:nvPr/>
        </p:nvSpPr>
        <p:spPr bwMode="auto">
          <a:xfrm>
            <a:off x="8255839" y="3896138"/>
            <a:ext cx="793429" cy="510318"/>
          </a:xfrm>
          <a:prstGeom prst="rect">
            <a:avLst/>
          </a:prstGeom>
          <a:solidFill>
            <a:srgbClr val="92D050"/>
          </a:solidFill>
          <a:ln w="9525">
            <a:noFill/>
            <a:miter lim="800000"/>
            <a:headEnd/>
            <a:tailEnd/>
          </a:ln>
        </p:spPr>
        <p:txBody>
          <a:bodyPr wrap="none" anchor="ctr"/>
          <a:lstStyle/>
          <a:p>
            <a:pPr eaLnBrk="0" hangingPunct="0">
              <a:spcBef>
                <a:spcPct val="50000"/>
              </a:spcBef>
            </a:pPr>
            <a:endParaRPr lang="en-US"/>
          </a:p>
        </p:txBody>
      </p:sp>
      <p:sp>
        <p:nvSpPr>
          <p:cNvPr id="7" name="Rounded Rectangle 6"/>
          <p:cNvSpPr/>
          <p:nvPr/>
        </p:nvSpPr>
        <p:spPr>
          <a:xfrm>
            <a:off x="6608917" y="2961165"/>
            <a:ext cx="506627" cy="477057"/>
          </a:xfrm>
          <a:prstGeom prst="roundRect">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1"/>
                </a:solidFill>
                <a:cs typeface="Arial" pitchFamily="34" charset="0"/>
              </a:rPr>
              <a:t>S</a:t>
            </a:r>
            <a:endParaRPr lang="en-GB" sz="1600" dirty="0">
              <a:solidFill>
                <a:schemeClr val="tx1"/>
              </a:solidFill>
              <a:cs typeface="Arial" pitchFamily="34" charset="0"/>
            </a:endParaRPr>
          </a:p>
        </p:txBody>
      </p:sp>
      <p:cxnSp>
        <p:nvCxnSpPr>
          <p:cNvPr id="9" name="Straight Arrow Connector 8"/>
          <p:cNvCxnSpPr>
            <a:stCxn id="7" idx="3"/>
            <a:endCxn id="5" idx="1"/>
          </p:cNvCxnSpPr>
          <p:nvPr/>
        </p:nvCxnSpPr>
        <p:spPr>
          <a:xfrm flipV="1">
            <a:off x="7115544" y="2318155"/>
            <a:ext cx="916351" cy="881539"/>
          </a:xfrm>
          <a:prstGeom prst="straightConnector1">
            <a:avLst/>
          </a:prstGeom>
          <a:ln>
            <a:prstDash val="sysDot"/>
            <a:tailEnd type="triangle"/>
          </a:ln>
        </p:spPr>
        <p:style>
          <a:lnRef idx="3">
            <a:schemeClr val="accent4"/>
          </a:lnRef>
          <a:fillRef idx="0">
            <a:schemeClr val="accent4"/>
          </a:fillRef>
          <a:effectRef idx="2">
            <a:schemeClr val="accent4"/>
          </a:effectRef>
          <a:fontRef idx="minor">
            <a:schemeClr val="tx1"/>
          </a:fontRef>
        </p:style>
      </p:cxnSp>
      <p:cxnSp>
        <p:nvCxnSpPr>
          <p:cNvPr id="27" name="Straight Arrow Connector 26"/>
          <p:cNvCxnSpPr>
            <a:stCxn id="7" idx="3"/>
            <a:endCxn id="19" idx="1"/>
          </p:cNvCxnSpPr>
          <p:nvPr/>
        </p:nvCxnSpPr>
        <p:spPr>
          <a:xfrm>
            <a:off x="7115544" y="3199694"/>
            <a:ext cx="916351" cy="36983"/>
          </a:xfrm>
          <a:prstGeom prst="straightConnector1">
            <a:avLst/>
          </a:prstGeom>
          <a:ln>
            <a:prstDash val="sysDot"/>
            <a:tailEnd type="triangle"/>
          </a:ln>
        </p:spPr>
        <p:style>
          <a:lnRef idx="3">
            <a:schemeClr val="accent4"/>
          </a:lnRef>
          <a:fillRef idx="0">
            <a:schemeClr val="accent4"/>
          </a:fillRef>
          <a:effectRef idx="2">
            <a:schemeClr val="accent4"/>
          </a:effectRef>
          <a:fontRef idx="minor">
            <a:schemeClr val="tx1"/>
          </a:fontRef>
        </p:style>
      </p:cxnSp>
      <p:cxnSp>
        <p:nvCxnSpPr>
          <p:cNvPr id="30" name="Straight Arrow Connector 29"/>
          <p:cNvCxnSpPr>
            <a:stCxn id="7" idx="3"/>
            <a:endCxn id="21" idx="1"/>
          </p:cNvCxnSpPr>
          <p:nvPr/>
        </p:nvCxnSpPr>
        <p:spPr>
          <a:xfrm>
            <a:off x="7115544" y="3199694"/>
            <a:ext cx="916351" cy="943142"/>
          </a:xfrm>
          <a:prstGeom prst="straightConnector1">
            <a:avLst/>
          </a:prstGeom>
          <a:ln>
            <a:prstDash val="sysDot"/>
            <a:tailEnd type="triangle"/>
          </a:ln>
        </p:spPr>
        <p:style>
          <a:lnRef idx="3">
            <a:schemeClr val="accent4"/>
          </a:lnRef>
          <a:fillRef idx="0">
            <a:schemeClr val="accent4"/>
          </a:fillRef>
          <a:effectRef idx="2">
            <a:schemeClr val="accent4"/>
          </a:effectRef>
          <a:fontRef idx="minor">
            <a:schemeClr val="tx1"/>
          </a:fontRef>
        </p:style>
      </p:cxnSp>
      <p:sp>
        <p:nvSpPr>
          <p:cNvPr id="16" name="Rectangle 15"/>
          <p:cNvSpPr/>
          <p:nvPr/>
        </p:nvSpPr>
        <p:spPr>
          <a:xfrm>
            <a:off x="1938463" y="4822944"/>
            <a:ext cx="3848618" cy="923330"/>
          </a:xfrm>
          <a:prstGeom prst="rect">
            <a:avLst/>
          </a:prstGeom>
          <a:solidFill>
            <a:schemeClr val="bg1"/>
          </a:solidFill>
          <a:ln w="19050">
            <a:solidFill>
              <a:srgbClr val="004050"/>
            </a:solidFill>
          </a:ln>
        </p:spPr>
        <p:style>
          <a:lnRef idx="2">
            <a:schemeClr val="accent1"/>
          </a:lnRef>
          <a:fillRef idx="1">
            <a:schemeClr val="lt1"/>
          </a:fillRef>
          <a:effectRef idx="0">
            <a:schemeClr val="accent1"/>
          </a:effectRef>
          <a:fontRef idx="minor">
            <a:schemeClr val="dk1"/>
          </a:fontRef>
        </p:style>
        <p:txBody>
          <a:bodyPr wrap="square">
            <a:spAutoFit/>
          </a:bodyPr>
          <a:lstStyle/>
          <a:p>
            <a:r>
              <a:rPr lang="en-GB" b="1" dirty="0" err="1">
                <a:solidFill>
                  <a:srgbClr val="7F0055"/>
                </a:solidFill>
                <a:latin typeface="Consolas" panose="020B0609020204030204" pitchFamily="49" charset="0"/>
              </a:rPr>
              <a:t>foreach</a:t>
            </a:r>
            <a:r>
              <a:rPr lang="en-GB" b="1" dirty="0">
                <a:solidFill>
                  <a:srgbClr val="000000"/>
                </a:solidFill>
                <a:latin typeface="Consolas" panose="020B0609020204030204" pitchFamily="49" charset="0"/>
              </a:rPr>
              <a:t> (Shape </a:t>
            </a:r>
            <a:r>
              <a:rPr lang="en-GB" b="1" dirty="0">
                <a:solidFill>
                  <a:srgbClr val="6A3E3E"/>
                </a:solidFill>
                <a:latin typeface="Consolas" panose="020B0609020204030204" pitchFamily="49" charset="0"/>
              </a:rPr>
              <a:t>s</a:t>
            </a:r>
            <a:r>
              <a:rPr lang="en-GB" b="1" dirty="0">
                <a:solidFill>
                  <a:srgbClr val="000000"/>
                </a:solidFill>
                <a:latin typeface="Consolas" panose="020B0609020204030204" pitchFamily="49" charset="0"/>
              </a:rPr>
              <a:t> in </a:t>
            </a:r>
            <a:r>
              <a:rPr lang="en-GB" b="1" dirty="0">
                <a:solidFill>
                  <a:srgbClr val="6A3E3E"/>
                </a:solidFill>
                <a:latin typeface="Consolas" panose="020B0609020204030204" pitchFamily="49" charset="0"/>
              </a:rPr>
              <a:t>shapes</a:t>
            </a:r>
            <a:r>
              <a:rPr lang="en-GB" b="1" dirty="0">
                <a:solidFill>
                  <a:srgbClr val="000000"/>
                </a:solidFill>
                <a:latin typeface="Consolas" panose="020B0609020204030204" pitchFamily="49" charset="0"/>
              </a:rPr>
              <a:t>) { </a:t>
            </a:r>
          </a:p>
          <a:p>
            <a:r>
              <a:rPr lang="en-GB" b="1" dirty="0">
                <a:solidFill>
                  <a:srgbClr val="000000"/>
                </a:solidFill>
                <a:latin typeface="Consolas" panose="020B0609020204030204" pitchFamily="49" charset="0"/>
              </a:rPr>
              <a:t>	</a:t>
            </a:r>
            <a:r>
              <a:rPr lang="en-GB" b="1" dirty="0" err="1">
                <a:solidFill>
                  <a:srgbClr val="000000"/>
                </a:solidFill>
                <a:latin typeface="Consolas" panose="020B0609020204030204" pitchFamily="49" charset="0"/>
              </a:rPr>
              <a:t>drawShape</a:t>
            </a:r>
            <a:r>
              <a:rPr lang="en-GB" b="1" dirty="0">
                <a:solidFill>
                  <a:srgbClr val="000000"/>
                </a:solidFill>
                <a:latin typeface="Consolas" panose="020B0609020204030204" pitchFamily="49" charset="0"/>
              </a:rPr>
              <a:t>(</a:t>
            </a:r>
            <a:r>
              <a:rPr lang="en-GB" b="1" dirty="0">
                <a:solidFill>
                  <a:srgbClr val="6A3E3E"/>
                </a:solidFill>
                <a:latin typeface="Consolas" panose="020B0609020204030204" pitchFamily="49" charset="0"/>
              </a:rPr>
              <a:t>s</a:t>
            </a:r>
            <a:r>
              <a:rPr lang="en-GB" b="1" dirty="0">
                <a:solidFill>
                  <a:srgbClr val="000000"/>
                </a:solidFill>
                <a:latin typeface="Consolas" panose="020B0609020204030204" pitchFamily="49" charset="0"/>
              </a:rPr>
              <a:t>);</a:t>
            </a:r>
          </a:p>
          <a:p>
            <a:r>
              <a:rPr lang="en-GB" b="1" dirty="0">
                <a:solidFill>
                  <a:srgbClr val="000000"/>
                </a:solidFill>
                <a:latin typeface="Consolas" panose="020B0609020204030204" pitchFamily="49" charset="0"/>
              </a:rPr>
              <a:t>}</a:t>
            </a:r>
          </a:p>
        </p:txBody>
      </p:sp>
      <p:sp>
        <p:nvSpPr>
          <p:cNvPr id="17" name="Rounded Rectangle 16"/>
          <p:cNvSpPr/>
          <p:nvPr/>
        </p:nvSpPr>
        <p:spPr>
          <a:xfrm>
            <a:off x="5854540" y="5129453"/>
            <a:ext cx="527009" cy="533400"/>
          </a:xfrm>
          <a:prstGeom prst="roundRect">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b="1" dirty="0">
                <a:solidFill>
                  <a:schemeClr val="tx1"/>
                </a:solidFill>
                <a:cs typeface="Arial" pitchFamily="34" charset="0"/>
              </a:rPr>
              <a:t>C#</a:t>
            </a:r>
            <a:endParaRPr lang="en-GB" sz="1200" b="1" dirty="0">
              <a:solidFill>
                <a:schemeClr val="tx1"/>
              </a:solidFill>
              <a:cs typeface="Arial" pitchFamily="34" charset="0"/>
            </a:endParaRPr>
          </a:p>
        </p:txBody>
      </p:sp>
    </p:spTree>
    <p:extLst>
      <p:ext uri="{BB962C8B-B14F-4D97-AF65-F5344CB8AC3E}">
        <p14:creationId xmlns:p14="http://schemas.microsoft.com/office/powerpoint/2010/main" val="3882198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p:txBody>
          <a:bodyPr/>
          <a:lstStyle/>
          <a:p>
            <a:r>
              <a:rPr lang="en-GB" dirty="0" smtClean="0"/>
              <a:t>Java – </a:t>
            </a:r>
            <a:r>
              <a:rPr lang="en-GB" dirty="0"/>
              <a:t>Overriding base class methods</a:t>
            </a:r>
            <a:endParaRPr lang="en-GB" dirty="0" smtClean="0"/>
          </a:p>
        </p:txBody>
      </p:sp>
      <p:sp>
        <p:nvSpPr>
          <p:cNvPr id="5" name="Rectangle 4"/>
          <p:cNvSpPr/>
          <p:nvPr/>
        </p:nvSpPr>
        <p:spPr>
          <a:xfrm>
            <a:off x="7474904" y="2558130"/>
            <a:ext cx="3002745" cy="1477328"/>
          </a:xfrm>
          <a:prstGeom prst="rect">
            <a:avLst/>
          </a:prstGeom>
          <a:solidFill>
            <a:schemeClr val="bg1">
              <a:lumMod val="95000"/>
            </a:schemeClr>
          </a:solidFill>
          <a:ln w="19050"/>
        </p:spPr>
        <p:style>
          <a:lnRef idx="2">
            <a:schemeClr val="accent1"/>
          </a:lnRef>
          <a:fillRef idx="1">
            <a:schemeClr val="lt1"/>
          </a:fillRef>
          <a:effectRef idx="0">
            <a:schemeClr val="accent1"/>
          </a:effectRef>
          <a:fontRef idx="minor">
            <a:schemeClr val="dk1"/>
          </a:fontRef>
        </p:style>
        <p:txBody>
          <a:bodyPr wrap="none">
            <a:spAutoFit/>
          </a:bodyPr>
          <a:lstStyle/>
          <a:p>
            <a:r>
              <a:rPr lang="en-GB" b="1" dirty="0"/>
              <a:t>which method </a:t>
            </a:r>
            <a:r>
              <a:rPr lang="en-GB" b="1" i="1" dirty="0"/>
              <a:t>is invoked</a:t>
            </a:r>
            <a:r>
              <a:rPr lang="en-GB" b="1" dirty="0"/>
              <a:t>?</a:t>
            </a:r>
          </a:p>
          <a:p>
            <a:endParaRPr lang="en-GB" b="1" dirty="0" smtClean="0"/>
          </a:p>
          <a:p>
            <a:r>
              <a:rPr lang="en-GB" b="1" dirty="0" smtClean="0"/>
              <a:t>Shape        </a:t>
            </a:r>
            <a:r>
              <a:rPr lang="en-GB" b="1" dirty="0" err="1"/>
              <a:t>getArea</a:t>
            </a:r>
            <a:r>
              <a:rPr lang="en-GB" b="1" dirty="0"/>
              <a:t>()    or</a:t>
            </a:r>
          </a:p>
          <a:p>
            <a:r>
              <a:rPr lang="en-GB" b="1" dirty="0"/>
              <a:t>Rectangle  </a:t>
            </a:r>
            <a:r>
              <a:rPr lang="en-GB" b="1" dirty="0" err="1"/>
              <a:t>getArea</a:t>
            </a:r>
            <a:r>
              <a:rPr lang="en-GB" b="1" dirty="0" smtClean="0"/>
              <a:t>()</a:t>
            </a:r>
          </a:p>
          <a:p>
            <a:endParaRPr lang="en-GB" b="1" dirty="0"/>
          </a:p>
        </p:txBody>
      </p:sp>
      <p:sp>
        <p:nvSpPr>
          <p:cNvPr id="9" name="Rectangle 8"/>
          <p:cNvSpPr/>
          <p:nvPr/>
        </p:nvSpPr>
        <p:spPr>
          <a:xfrm>
            <a:off x="1981200" y="3205831"/>
            <a:ext cx="5275848" cy="2800767"/>
          </a:xfrm>
          <a:prstGeom prst="rect">
            <a:avLst/>
          </a:prstGeom>
          <a:solidFill>
            <a:schemeClr val="accent5">
              <a:lumMod val="20000"/>
              <a:lumOff val="80000"/>
            </a:schemeClr>
          </a:solidFill>
          <a:ln w="19050"/>
        </p:spPr>
        <p:style>
          <a:lnRef idx="2">
            <a:schemeClr val="accent1"/>
          </a:lnRef>
          <a:fillRef idx="1">
            <a:schemeClr val="lt1"/>
          </a:fillRef>
          <a:effectRef idx="0">
            <a:schemeClr val="accent1"/>
          </a:effectRef>
          <a:fontRef idx="minor">
            <a:schemeClr val="dk1"/>
          </a:fontRef>
        </p:style>
        <p:txBody>
          <a:bodyPr wrap="square">
            <a:spAutoFit/>
          </a:bodyPr>
          <a:lstStyle/>
          <a:p>
            <a:r>
              <a:rPr lang="en-GB" sz="1600" b="1" dirty="0">
                <a:solidFill>
                  <a:srgbClr val="7F0055"/>
                </a:solidFill>
                <a:latin typeface="Consolas" panose="020B0609020204030204" pitchFamily="49" charset="0"/>
              </a:rPr>
              <a:t>class</a:t>
            </a:r>
            <a:r>
              <a:rPr lang="en-GB" sz="1600" b="1" dirty="0">
                <a:solidFill>
                  <a:srgbClr val="000000"/>
                </a:solidFill>
                <a:latin typeface="Consolas" panose="020B0609020204030204" pitchFamily="49" charset="0"/>
              </a:rPr>
              <a:t> Shape {</a:t>
            </a:r>
          </a:p>
          <a:p>
            <a:pPr lvl="1"/>
            <a:r>
              <a:rPr lang="en-GB" sz="1600" b="1" dirty="0">
                <a:solidFill>
                  <a:srgbClr val="7F0055"/>
                </a:solidFill>
                <a:latin typeface="Consolas" panose="020B0609020204030204" pitchFamily="49" charset="0"/>
              </a:rPr>
              <a:t>public</a:t>
            </a:r>
            <a:r>
              <a:rPr lang="en-GB" sz="1600" b="1" dirty="0">
                <a:solidFill>
                  <a:srgbClr val="000000"/>
                </a:solidFill>
                <a:latin typeface="Consolas" panose="020B0609020204030204" pitchFamily="49" charset="0"/>
              </a:rPr>
              <a:t> </a:t>
            </a:r>
            <a:r>
              <a:rPr lang="en-GB" sz="1600" b="1" dirty="0" err="1">
                <a:solidFill>
                  <a:srgbClr val="7F0055"/>
                </a:solidFill>
                <a:latin typeface="Consolas" panose="020B0609020204030204" pitchFamily="49" charset="0"/>
              </a:rPr>
              <a:t>int</a:t>
            </a:r>
            <a:r>
              <a:rPr lang="en-GB" sz="1600" b="1" dirty="0">
                <a:solidFill>
                  <a:srgbClr val="000000"/>
                </a:solidFill>
                <a:latin typeface="Consolas" panose="020B0609020204030204" pitchFamily="49" charset="0"/>
              </a:rPr>
              <a:t> </a:t>
            </a:r>
            <a:r>
              <a:rPr lang="en-GB" sz="1600" b="1" dirty="0" err="1">
                <a:solidFill>
                  <a:srgbClr val="000000"/>
                </a:solidFill>
                <a:latin typeface="Consolas" panose="020B0609020204030204" pitchFamily="49" charset="0"/>
              </a:rPr>
              <a:t>getArea</a:t>
            </a:r>
            <a:r>
              <a:rPr lang="en-GB" sz="1600" b="1" dirty="0">
                <a:solidFill>
                  <a:srgbClr val="000000"/>
                </a:solidFill>
                <a:latin typeface="Consolas" panose="020B0609020204030204" pitchFamily="49" charset="0"/>
              </a:rPr>
              <a:t>() {</a:t>
            </a:r>
          </a:p>
          <a:p>
            <a:pPr lvl="1"/>
            <a:r>
              <a:rPr lang="en-GB" sz="1600" b="1" dirty="0">
                <a:solidFill>
                  <a:srgbClr val="7F0055"/>
                </a:solidFill>
                <a:latin typeface="Consolas" panose="020B0609020204030204" pitchFamily="49" charset="0"/>
              </a:rPr>
              <a:t>	return</a:t>
            </a:r>
            <a:r>
              <a:rPr lang="en-GB" sz="1600" b="1" dirty="0">
                <a:solidFill>
                  <a:srgbClr val="000000"/>
                </a:solidFill>
                <a:latin typeface="Consolas" panose="020B0609020204030204" pitchFamily="49" charset="0"/>
              </a:rPr>
              <a:t> 0;</a:t>
            </a:r>
          </a:p>
          <a:p>
            <a:pPr lvl="1"/>
            <a:r>
              <a:rPr lang="en-GB" sz="1600" dirty="0">
                <a:solidFill>
                  <a:srgbClr val="000000"/>
                </a:solidFill>
                <a:latin typeface="Consolas" panose="020B0609020204030204" pitchFamily="49" charset="0"/>
              </a:rPr>
              <a:t>}</a:t>
            </a:r>
          </a:p>
          <a:p>
            <a:r>
              <a:rPr lang="en-GB" sz="1600" dirty="0">
                <a:solidFill>
                  <a:srgbClr val="000000"/>
                </a:solidFill>
                <a:latin typeface="Consolas" panose="020B0609020204030204" pitchFamily="49" charset="0"/>
              </a:rPr>
              <a:t>}</a:t>
            </a:r>
          </a:p>
          <a:p>
            <a:endParaRPr lang="en-GB" sz="1600" dirty="0">
              <a:latin typeface="Consolas" panose="020B0609020204030204" pitchFamily="49" charset="0"/>
            </a:endParaRPr>
          </a:p>
          <a:p>
            <a:r>
              <a:rPr lang="en-GB" sz="1600" b="1" dirty="0">
                <a:solidFill>
                  <a:srgbClr val="7F0055"/>
                </a:solidFill>
                <a:latin typeface="Consolas" panose="020B0609020204030204" pitchFamily="49" charset="0"/>
              </a:rPr>
              <a:t>class</a:t>
            </a:r>
            <a:r>
              <a:rPr lang="en-GB" sz="1600" b="1" dirty="0">
                <a:solidFill>
                  <a:srgbClr val="000000"/>
                </a:solidFill>
                <a:latin typeface="Consolas" panose="020B0609020204030204" pitchFamily="49" charset="0"/>
              </a:rPr>
              <a:t> Rectangle </a:t>
            </a:r>
            <a:r>
              <a:rPr lang="en-GB" sz="1600" b="1" dirty="0">
                <a:solidFill>
                  <a:srgbClr val="7F0055"/>
                </a:solidFill>
                <a:latin typeface="Consolas" panose="020B0609020204030204" pitchFamily="49" charset="0"/>
              </a:rPr>
              <a:t>extends</a:t>
            </a:r>
            <a:r>
              <a:rPr lang="en-GB" sz="1600" b="1" dirty="0">
                <a:solidFill>
                  <a:srgbClr val="000000"/>
                </a:solidFill>
                <a:latin typeface="Consolas" panose="020B0609020204030204" pitchFamily="49" charset="0"/>
              </a:rPr>
              <a:t> Shape {</a:t>
            </a:r>
          </a:p>
          <a:p>
            <a:pPr lvl="1"/>
            <a:r>
              <a:rPr lang="en-GB" sz="1600" b="1" dirty="0">
                <a:solidFill>
                  <a:srgbClr val="7F0055"/>
                </a:solidFill>
                <a:latin typeface="Consolas" panose="020B0609020204030204" pitchFamily="49" charset="0"/>
              </a:rPr>
              <a:t>public</a:t>
            </a:r>
            <a:r>
              <a:rPr lang="en-GB" sz="1600" b="1" dirty="0">
                <a:solidFill>
                  <a:srgbClr val="000000"/>
                </a:solidFill>
                <a:latin typeface="Consolas" panose="020B0609020204030204" pitchFamily="49" charset="0"/>
              </a:rPr>
              <a:t> </a:t>
            </a:r>
            <a:r>
              <a:rPr lang="en-GB" sz="1600" b="1" dirty="0" err="1">
                <a:solidFill>
                  <a:srgbClr val="7F0055"/>
                </a:solidFill>
                <a:latin typeface="Consolas" panose="020B0609020204030204" pitchFamily="49" charset="0"/>
              </a:rPr>
              <a:t>int</a:t>
            </a:r>
            <a:r>
              <a:rPr lang="en-GB" sz="1600" b="1" dirty="0">
                <a:solidFill>
                  <a:srgbClr val="000000"/>
                </a:solidFill>
                <a:latin typeface="Consolas" panose="020B0609020204030204" pitchFamily="49" charset="0"/>
              </a:rPr>
              <a:t> </a:t>
            </a:r>
            <a:r>
              <a:rPr lang="en-GB" sz="1600" b="1" dirty="0" err="1">
                <a:solidFill>
                  <a:srgbClr val="000000"/>
                </a:solidFill>
                <a:latin typeface="Consolas" panose="020B0609020204030204" pitchFamily="49" charset="0"/>
              </a:rPr>
              <a:t>getArea</a:t>
            </a:r>
            <a:r>
              <a:rPr lang="en-GB" sz="1600" b="1" dirty="0">
                <a:solidFill>
                  <a:srgbClr val="000000"/>
                </a:solidFill>
                <a:latin typeface="Consolas" panose="020B0609020204030204" pitchFamily="49" charset="0"/>
              </a:rPr>
              <a:t>() {</a:t>
            </a:r>
          </a:p>
          <a:p>
            <a:pPr lvl="1"/>
            <a:r>
              <a:rPr lang="en-GB" sz="1600" b="1" dirty="0">
                <a:solidFill>
                  <a:srgbClr val="7F0055"/>
                </a:solidFill>
                <a:latin typeface="Consolas" panose="020B0609020204030204" pitchFamily="49" charset="0"/>
              </a:rPr>
              <a:t>	return</a:t>
            </a:r>
            <a:r>
              <a:rPr lang="en-GB" sz="1600" b="1" dirty="0">
                <a:solidFill>
                  <a:srgbClr val="000000"/>
                </a:solidFill>
                <a:latin typeface="Consolas" panose="020B0609020204030204" pitchFamily="49" charset="0"/>
              </a:rPr>
              <a:t> 100;</a:t>
            </a:r>
          </a:p>
          <a:p>
            <a:pPr lvl="1"/>
            <a:r>
              <a:rPr lang="en-GB" sz="1600" dirty="0">
                <a:solidFill>
                  <a:srgbClr val="000000"/>
                </a:solidFill>
                <a:latin typeface="Consolas" panose="020B0609020204030204" pitchFamily="49" charset="0"/>
              </a:rPr>
              <a:t>}</a:t>
            </a:r>
          </a:p>
          <a:p>
            <a:r>
              <a:rPr lang="en-GB" sz="1600" dirty="0">
                <a:solidFill>
                  <a:srgbClr val="000000"/>
                </a:solidFill>
                <a:latin typeface="Consolas" panose="020B0609020204030204" pitchFamily="49" charset="0"/>
              </a:rPr>
              <a:t>}</a:t>
            </a:r>
            <a:endParaRPr lang="en-GB" sz="1600" dirty="0"/>
          </a:p>
        </p:txBody>
      </p:sp>
      <p:sp>
        <p:nvSpPr>
          <p:cNvPr id="11" name="Rectangle 10"/>
          <p:cNvSpPr/>
          <p:nvPr/>
        </p:nvSpPr>
        <p:spPr>
          <a:xfrm>
            <a:off x="1981200" y="1510143"/>
            <a:ext cx="5275848" cy="1354217"/>
          </a:xfrm>
          <a:prstGeom prst="rect">
            <a:avLst/>
          </a:prstGeom>
          <a:solidFill>
            <a:schemeClr val="bg1"/>
          </a:solidFill>
          <a:ln w="19050"/>
        </p:spPr>
        <p:style>
          <a:lnRef idx="2">
            <a:schemeClr val="accent1"/>
          </a:lnRef>
          <a:fillRef idx="1">
            <a:schemeClr val="lt1"/>
          </a:fillRef>
          <a:effectRef idx="0">
            <a:schemeClr val="accent1"/>
          </a:effectRef>
          <a:fontRef idx="minor">
            <a:schemeClr val="dk1"/>
          </a:fontRef>
        </p:style>
        <p:txBody>
          <a:bodyPr wrap="square">
            <a:spAutoFit/>
          </a:bodyPr>
          <a:lstStyle/>
          <a:p>
            <a:endParaRPr lang="en-GB" sz="1600" b="1" dirty="0">
              <a:solidFill>
                <a:srgbClr val="000000"/>
              </a:solidFill>
              <a:latin typeface="Consolas" panose="020B0609020204030204" pitchFamily="49" charset="0"/>
            </a:endParaRPr>
          </a:p>
          <a:p>
            <a:pPr lvl="1"/>
            <a:r>
              <a:rPr lang="en-GB" b="1" dirty="0">
                <a:solidFill>
                  <a:srgbClr val="000000"/>
                </a:solidFill>
                <a:latin typeface="Consolas" panose="020B0609020204030204" pitchFamily="49" charset="0"/>
              </a:rPr>
              <a:t>Rectangle</a:t>
            </a:r>
            <a:r>
              <a:rPr lang="en-GB" dirty="0">
                <a:solidFill>
                  <a:srgbClr val="000000"/>
                </a:solidFill>
                <a:latin typeface="Consolas" panose="020B0609020204030204" pitchFamily="49" charset="0"/>
              </a:rPr>
              <a:t> </a:t>
            </a:r>
            <a:r>
              <a:rPr lang="en-GB" sz="1600" dirty="0">
                <a:solidFill>
                  <a:srgbClr val="6A3E3E"/>
                </a:solidFill>
                <a:latin typeface="Consolas" panose="020B0609020204030204" pitchFamily="49" charset="0"/>
              </a:rPr>
              <a:t>rec</a:t>
            </a:r>
            <a:r>
              <a:rPr lang="en-GB" sz="1600" dirty="0">
                <a:solidFill>
                  <a:srgbClr val="000000"/>
                </a:solidFill>
                <a:latin typeface="Consolas" panose="020B0609020204030204" pitchFamily="49" charset="0"/>
              </a:rPr>
              <a:t> = </a:t>
            </a:r>
            <a:r>
              <a:rPr lang="en-GB" sz="1600" b="1" dirty="0">
                <a:solidFill>
                  <a:srgbClr val="7F0055"/>
                </a:solidFill>
                <a:latin typeface="Consolas" panose="020B0609020204030204" pitchFamily="49" charset="0"/>
              </a:rPr>
              <a:t>new</a:t>
            </a:r>
            <a:r>
              <a:rPr lang="en-GB" sz="1600" b="1" dirty="0">
                <a:solidFill>
                  <a:srgbClr val="000000"/>
                </a:solidFill>
                <a:latin typeface="Consolas" panose="020B0609020204030204" pitchFamily="49" charset="0"/>
              </a:rPr>
              <a:t> Rectangle</a:t>
            </a:r>
            <a:r>
              <a:rPr lang="en-GB" sz="1600" b="1" dirty="0" smtClean="0">
                <a:solidFill>
                  <a:srgbClr val="000000"/>
                </a:solidFill>
                <a:latin typeface="Consolas" panose="020B0609020204030204" pitchFamily="49" charset="0"/>
              </a:rPr>
              <a:t>();</a:t>
            </a:r>
            <a:br>
              <a:rPr lang="en-GB" sz="1600" b="1" dirty="0" smtClean="0">
                <a:solidFill>
                  <a:srgbClr val="000000"/>
                </a:solidFill>
                <a:latin typeface="Consolas" panose="020B0609020204030204" pitchFamily="49" charset="0"/>
              </a:rPr>
            </a:br>
            <a:endParaRPr lang="en-GB" sz="1600" b="1" dirty="0">
              <a:solidFill>
                <a:srgbClr val="000000"/>
              </a:solidFill>
              <a:latin typeface="Consolas" panose="020B0609020204030204" pitchFamily="49" charset="0"/>
            </a:endParaRPr>
          </a:p>
          <a:p>
            <a:pPr lvl="1"/>
            <a:r>
              <a:rPr lang="en-GB" sz="1600" dirty="0" err="1">
                <a:solidFill>
                  <a:srgbClr val="000000"/>
                </a:solidFill>
                <a:latin typeface="Consolas" panose="020B0609020204030204" pitchFamily="49" charset="0"/>
              </a:rPr>
              <a:t>System.</a:t>
            </a:r>
            <a:r>
              <a:rPr lang="en-GB" sz="1600" b="1" i="1" dirty="0" err="1">
                <a:solidFill>
                  <a:srgbClr val="0000C0"/>
                </a:solidFill>
                <a:latin typeface="Consolas" panose="020B0609020204030204" pitchFamily="49" charset="0"/>
              </a:rPr>
              <a:t>out</a:t>
            </a:r>
            <a:r>
              <a:rPr lang="en-GB" sz="1600" b="1" i="1" dirty="0" err="1">
                <a:solidFill>
                  <a:srgbClr val="000000"/>
                </a:solidFill>
                <a:latin typeface="Consolas" panose="020B0609020204030204" pitchFamily="49" charset="0"/>
              </a:rPr>
              <a:t>.println</a:t>
            </a:r>
            <a:r>
              <a:rPr lang="en-GB" sz="1600" b="1" i="1" dirty="0">
                <a:solidFill>
                  <a:srgbClr val="000000"/>
                </a:solidFill>
                <a:latin typeface="Consolas" panose="020B0609020204030204" pitchFamily="49" charset="0"/>
              </a:rPr>
              <a:t>(</a:t>
            </a:r>
            <a:r>
              <a:rPr lang="en-GB" sz="1600" b="1" i="1" dirty="0" err="1">
                <a:solidFill>
                  <a:srgbClr val="6A3E3E"/>
                </a:solidFill>
                <a:latin typeface="Consolas" panose="020B0609020204030204" pitchFamily="49" charset="0"/>
              </a:rPr>
              <a:t>rec</a:t>
            </a:r>
            <a:r>
              <a:rPr lang="en-GB" sz="1600" b="1" i="1" dirty="0" err="1">
                <a:solidFill>
                  <a:srgbClr val="000000"/>
                </a:solidFill>
                <a:latin typeface="Consolas" panose="020B0609020204030204" pitchFamily="49" charset="0"/>
              </a:rPr>
              <a:t>.getArea</a:t>
            </a:r>
            <a:r>
              <a:rPr lang="en-GB" sz="1600" b="1" i="1" dirty="0">
                <a:solidFill>
                  <a:srgbClr val="000000"/>
                </a:solidFill>
                <a:latin typeface="Consolas" panose="020B0609020204030204" pitchFamily="49" charset="0"/>
              </a:rPr>
              <a:t>());</a:t>
            </a:r>
          </a:p>
          <a:p>
            <a:endParaRPr lang="en-GB" sz="1600" dirty="0">
              <a:solidFill>
                <a:srgbClr val="000000"/>
              </a:solidFill>
              <a:latin typeface="Consolas" panose="020B0609020204030204" pitchFamily="49" charset="0"/>
            </a:endParaRPr>
          </a:p>
        </p:txBody>
      </p:sp>
      <p:sp>
        <p:nvSpPr>
          <p:cNvPr id="12" name="Right Arrow 11"/>
          <p:cNvSpPr/>
          <p:nvPr/>
        </p:nvSpPr>
        <p:spPr>
          <a:xfrm>
            <a:off x="2030091" y="1800684"/>
            <a:ext cx="416596" cy="321506"/>
          </a:xfrm>
          <a:prstGeom prst="rightArrow">
            <a:avLst/>
          </a:prstGeom>
          <a:solidFill>
            <a:srgbClr val="F3622C"/>
          </a:solidFill>
          <a:effectLst/>
        </p:spPr>
        <p:style>
          <a:lnRef idx="0">
            <a:schemeClr val="accent4"/>
          </a:lnRef>
          <a:fillRef idx="3">
            <a:schemeClr val="accent4"/>
          </a:fillRef>
          <a:effectRef idx="3">
            <a:schemeClr val="accent4"/>
          </a:effectRef>
          <a:fontRef idx="minor">
            <a:schemeClr val="lt1"/>
          </a:fontRef>
        </p:style>
        <p:txBody>
          <a:bodyPr rtlCol="0" anchor="ctr"/>
          <a:lstStyle/>
          <a:p>
            <a:pPr algn="ctr"/>
            <a:endParaRPr lang="en-GB" sz="1600" dirty="0">
              <a:solidFill>
                <a:schemeClr val="tx1"/>
              </a:solidFill>
              <a:latin typeface="Arial" pitchFamily="34" charset="0"/>
              <a:cs typeface="Arial" pitchFamily="34" charset="0"/>
            </a:endParaRPr>
          </a:p>
        </p:txBody>
      </p:sp>
      <p:sp>
        <p:nvSpPr>
          <p:cNvPr id="7" name="Rounded Rectangle 6"/>
          <p:cNvSpPr/>
          <p:nvPr/>
        </p:nvSpPr>
        <p:spPr>
          <a:xfrm>
            <a:off x="8648700" y="4160305"/>
            <a:ext cx="876300" cy="657664"/>
          </a:xfrm>
          <a:prstGeom prst="round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2000" b="1" dirty="0">
                <a:solidFill>
                  <a:schemeClr val="bg1"/>
                </a:solidFill>
                <a:cs typeface="Arial" pitchFamily="34" charset="0"/>
              </a:rPr>
              <a:t>100</a:t>
            </a:r>
            <a:endParaRPr lang="en-GB" sz="1600" b="1" dirty="0">
              <a:solidFill>
                <a:schemeClr val="bg1"/>
              </a:solidFill>
              <a:cs typeface="Arial" pitchFamily="34" charset="0"/>
            </a:endParaRPr>
          </a:p>
        </p:txBody>
      </p:sp>
    </p:spTree>
    <p:extLst>
      <p:ext uri="{BB962C8B-B14F-4D97-AF65-F5344CB8AC3E}">
        <p14:creationId xmlns:p14="http://schemas.microsoft.com/office/powerpoint/2010/main" val="350090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73380" y="1427015"/>
            <a:ext cx="5275848" cy="1354217"/>
          </a:xfrm>
          <a:prstGeom prst="rect">
            <a:avLst/>
          </a:prstGeom>
          <a:solidFill>
            <a:schemeClr val="bg1"/>
          </a:solidFill>
          <a:ln w="19050">
            <a:solidFill>
              <a:srgbClr val="004050"/>
            </a:solidFill>
          </a:ln>
        </p:spPr>
        <p:style>
          <a:lnRef idx="2">
            <a:schemeClr val="accent1"/>
          </a:lnRef>
          <a:fillRef idx="1">
            <a:schemeClr val="lt1"/>
          </a:fillRef>
          <a:effectRef idx="0">
            <a:schemeClr val="accent1"/>
          </a:effectRef>
          <a:fontRef idx="minor">
            <a:schemeClr val="dk1"/>
          </a:fontRef>
        </p:style>
        <p:txBody>
          <a:bodyPr wrap="square">
            <a:spAutoFit/>
          </a:bodyPr>
          <a:lstStyle/>
          <a:p>
            <a:endParaRPr lang="en-GB" sz="1600" b="1" dirty="0">
              <a:solidFill>
                <a:srgbClr val="000000"/>
              </a:solidFill>
              <a:latin typeface="Consolas" panose="020B0609020204030204" pitchFamily="49" charset="0"/>
            </a:endParaRPr>
          </a:p>
          <a:p>
            <a:pPr lvl="1"/>
            <a:r>
              <a:rPr lang="en-GB" b="1" dirty="0" smtClean="0">
                <a:solidFill>
                  <a:srgbClr val="000000"/>
                </a:solidFill>
                <a:latin typeface="Consolas" panose="020B0609020204030204" pitchFamily="49" charset="0"/>
              </a:rPr>
              <a:t>Shape</a:t>
            </a:r>
            <a:r>
              <a:rPr lang="en-GB" dirty="0" smtClean="0">
                <a:solidFill>
                  <a:srgbClr val="000000"/>
                </a:solidFill>
                <a:latin typeface="Consolas" panose="020B0609020204030204" pitchFamily="49" charset="0"/>
              </a:rPr>
              <a:t> </a:t>
            </a:r>
            <a:r>
              <a:rPr lang="en-GB" sz="1600" dirty="0">
                <a:solidFill>
                  <a:srgbClr val="6A3E3E"/>
                </a:solidFill>
                <a:latin typeface="Consolas" panose="020B0609020204030204" pitchFamily="49" charset="0"/>
              </a:rPr>
              <a:t>rec</a:t>
            </a:r>
            <a:r>
              <a:rPr lang="en-GB" sz="1600" dirty="0">
                <a:solidFill>
                  <a:srgbClr val="000000"/>
                </a:solidFill>
                <a:latin typeface="Consolas" panose="020B0609020204030204" pitchFamily="49" charset="0"/>
              </a:rPr>
              <a:t> = </a:t>
            </a:r>
            <a:r>
              <a:rPr lang="en-GB" sz="1600" b="1" dirty="0">
                <a:solidFill>
                  <a:srgbClr val="7F0055"/>
                </a:solidFill>
                <a:latin typeface="Consolas" panose="020B0609020204030204" pitchFamily="49" charset="0"/>
              </a:rPr>
              <a:t>new</a:t>
            </a:r>
            <a:r>
              <a:rPr lang="en-GB" sz="1600" b="1" dirty="0">
                <a:solidFill>
                  <a:srgbClr val="000000"/>
                </a:solidFill>
                <a:latin typeface="Consolas" panose="020B0609020204030204" pitchFamily="49" charset="0"/>
              </a:rPr>
              <a:t> Rectangle</a:t>
            </a:r>
            <a:r>
              <a:rPr lang="en-GB" sz="1600" b="1" dirty="0" smtClean="0">
                <a:solidFill>
                  <a:srgbClr val="000000"/>
                </a:solidFill>
                <a:latin typeface="Consolas" panose="020B0609020204030204" pitchFamily="49" charset="0"/>
              </a:rPr>
              <a:t>();</a:t>
            </a:r>
            <a:br>
              <a:rPr lang="en-GB" sz="1600" b="1" dirty="0" smtClean="0">
                <a:solidFill>
                  <a:srgbClr val="000000"/>
                </a:solidFill>
                <a:latin typeface="Consolas" panose="020B0609020204030204" pitchFamily="49" charset="0"/>
              </a:rPr>
            </a:br>
            <a:endParaRPr lang="en-GB" sz="1600" b="1" dirty="0">
              <a:solidFill>
                <a:srgbClr val="000000"/>
              </a:solidFill>
              <a:latin typeface="Consolas" panose="020B0609020204030204" pitchFamily="49" charset="0"/>
            </a:endParaRPr>
          </a:p>
          <a:p>
            <a:pPr lvl="1"/>
            <a:r>
              <a:rPr lang="en-GB" sz="1600" dirty="0" err="1">
                <a:solidFill>
                  <a:srgbClr val="000000"/>
                </a:solidFill>
                <a:latin typeface="Consolas" panose="020B0609020204030204" pitchFamily="49" charset="0"/>
              </a:rPr>
              <a:t>System.</a:t>
            </a:r>
            <a:r>
              <a:rPr lang="en-GB" sz="1600" b="1" i="1" dirty="0" err="1">
                <a:solidFill>
                  <a:srgbClr val="0000C0"/>
                </a:solidFill>
                <a:latin typeface="Consolas" panose="020B0609020204030204" pitchFamily="49" charset="0"/>
              </a:rPr>
              <a:t>out</a:t>
            </a:r>
            <a:r>
              <a:rPr lang="en-GB" sz="1600" b="1" i="1" dirty="0" err="1">
                <a:solidFill>
                  <a:srgbClr val="000000"/>
                </a:solidFill>
                <a:latin typeface="Consolas" panose="020B0609020204030204" pitchFamily="49" charset="0"/>
              </a:rPr>
              <a:t>.println</a:t>
            </a:r>
            <a:r>
              <a:rPr lang="en-GB" sz="1600" b="1" i="1" dirty="0">
                <a:solidFill>
                  <a:srgbClr val="000000"/>
                </a:solidFill>
                <a:latin typeface="Consolas" panose="020B0609020204030204" pitchFamily="49" charset="0"/>
              </a:rPr>
              <a:t>(</a:t>
            </a:r>
            <a:r>
              <a:rPr lang="en-GB" sz="1600" b="1" i="1" dirty="0" err="1">
                <a:solidFill>
                  <a:srgbClr val="6A3E3E"/>
                </a:solidFill>
                <a:latin typeface="Consolas" panose="020B0609020204030204" pitchFamily="49" charset="0"/>
              </a:rPr>
              <a:t>rec</a:t>
            </a:r>
            <a:r>
              <a:rPr lang="en-GB" sz="1600" b="1" i="1" dirty="0" err="1">
                <a:solidFill>
                  <a:srgbClr val="000000"/>
                </a:solidFill>
                <a:latin typeface="Consolas" panose="020B0609020204030204" pitchFamily="49" charset="0"/>
              </a:rPr>
              <a:t>.getArea</a:t>
            </a:r>
            <a:r>
              <a:rPr lang="en-GB" sz="1600" b="1" i="1" dirty="0">
                <a:solidFill>
                  <a:srgbClr val="000000"/>
                </a:solidFill>
                <a:latin typeface="Consolas" panose="020B0609020204030204" pitchFamily="49" charset="0"/>
              </a:rPr>
              <a:t>());</a:t>
            </a:r>
          </a:p>
          <a:p>
            <a:endParaRPr lang="en-GB" sz="1600" dirty="0">
              <a:solidFill>
                <a:srgbClr val="000000"/>
              </a:solidFill>
              <a:latin typeface="Consolas" panose="020B0609020204030204" pitchFamily="49" charset="0"/>
            </a:endParaRPr>
          </a:p>
        </p:txBody>
      </p:sp>
      <p:sp>
        <p:nvSpPr>
          <p:cNvPr id="1027" name="Rectangle 2"/>
          <p:cNvSpPr>
            <a:spLocks noGrp="1" noChangeArrowheads="1"/>
          </p:cNvSpPr>
          <p:nvPr>
            <p:ph type="title"/>
          </p:nvPr>
        </p:nvSpPr>
        <p:spPr/>
        <p:txBody>
          <a:bodyPr/>
          <a:lstStyle/>
          <a:p>
            <a:r>
              <a:rPr lang="en-GB" dirty="0" smtClean="0"/>
              <a:t>Java – </a:t>
            </a:r>
            <a:r>
              <a:rPr lang="en-GB" dirty="0"/>
              <a:t>Overriding base class </a:t>
            </a:r>
            <a:r>
              <a:rPr lang="en-GB" dirty="0" smtClean="0"/>
              <a:t>methods…</a:t>
            </a:r>
          </a:p>
        </p:txBody>
      </p:sp>
      <p:sp>
        <p:nvSpPr>
          <p:cNvPr id="5" name="Rectangle 4"/>
          <p:cNvSpPr/>
          <p:nvPr/>
        </p:nvSpPr>
        <p:spPr>
          <a:xfrm>
            <a:off x="7345403" y="3062914"/>
            <a:ext cx="3184635" cy="1477328"/>
          </a:xfrm>
          <a:prstGeom prst="rect">
            <a:avLst/>
          </a:prstGeom>
          <a:solidFill>
            <a:schemeClr val="bg1">
              <a:lumMod val="95000"/>
            </a:schemeClr>
          </a:solidFill>
          <a:ln w="19050"/>
        </p:spPr>
        <p:style>
          <a:lnRef idx="2">
            <a:schemeClr val="accent1"/>
          </a:lnRef>
          <a:fillRef idx="1">
            <a:schemeClr val="lt1"/>
          </a:fillRef>
          <a:effectRef idx="0">
            <a:schemeClr val="accent1"/>
          </a:effectRef>
          <a:fontRef idx="minor">
            <a:schemeClr val="dk1"/>
          </a:fontRef>
        </p:style>
        <p:txBody>
          <a:bodyPr wrap="square">
            <a:spAutoFit/>
          </a:bodyPr>
          <a:lstStyle/>
          <a:p>
            <a:r>
              <a:rPr lang="en-GB" b="1" dirty="0"/>
              <a:t>which method </a:t>
            </a:r>
            <a:r>
              <a:rPr lang="en-GB" b="1" i="1" dirty="0"/>
              <a:t>is invoked</a:t>
            </a:r>
            <a:r>
              <a:rPr lang="en-GB" b="1" dirty="0" smtClean="0"/>
              <a:t>?</a:t>
            </a:r>
          </a:p>
          <a:p>
            <a:endParaRPr lang="en-GB" b="1" dirty="0"/>
          </a:p>
          <a:p>
            <a:r>
              <a:rPr lang="en-GB" b="1" dirty="0"/>
              <a:t>Shape        </a:t>
            </a:r>
            <a:r>
              <a:rPr lang="en-GB" b="1" dirty="0" err="1"/>
              <a:t>getArea</a:t>
            </a:r>
            <a:r>
              <a:rPr lang="en-GB" b="1" dirty="0"/>
              <a:t>()    or</a:t>
            </a:r>
          </a:p>
          <a:p>
            <a:r>
              <a:rPr lang="en-GB" b="1" dirty="0"/>
              <a:t>Rectangle  </a:t>
            </a:r>
            <a:r>
              <a:rPr lang="en-GB" b="1" dirty="0" err="1"/>
              <a:t>getArea</a:t>
            </a:r>
            <a:r>
              <a:rPr lang="en-GB" b="1" dirty="0" smtClean="0"/>
              <a:t>()</a:t>
            </a:r>
          </a:p>
          <a:p>
            <a:endParaRPr lang="en-GB" b="1" dirty="0"/>
          </a:p>
        </p:txBody>
      </p:sp>
      <p:sp>
        <p:nvSpPr>
          <p:cNvPr id="9" name="Rectangle 8"/>
          <p:cNvSpPr/>
          <p:nvPr/>
        </p:nvSpPr>
        <p:spPr>
          <a:xfrm>
            <a:off x="1773381" y="3062580"/>
            <a:ext cx="5275849" cy="2800767"/>
          </a:xfrm>
          <a:prstGeom prst="rect">
            <a:avLst/>
          </a:prstGeom>
          <a:solidFill>
            <a:schemeClr val="accent5">
              <a:lumMod val="20000"/>
              <a:lumOff val="80000"/>
            </a:schemeClr>
          </a:solidFill>
          <a:ln w="19050">
            <a:solidFill>
              <a:srgbClr val="004050"/>
            </a:solidFill>
          </a:ln>
        </p:spPr>
        <p:style>
          <a:lnRef idx="2">
            <a:schemeClr val="accent1"/>
          </a:lnRef>
          <a:fillRef idx="1">
            <a:schemeClr val="lt1"/>
          </a:fillRef>
          <a:effectRef idx="0">
            <a:schemeClr val="accent1"/>
          </a:effectRef>
          <a:fontRef idx="minor">
            <a:schemeClr val="dk1"/>
          </a:fontRef>
        </p:style>
        <p:txBody>
          <a:bodyPr wrap="square">
            <a:spAutoFit/>
          </a:bodyPr>
          <a:lstStyle/>
          <a:p>
            <a:r>
              <a:rPr lang="en-GB" sz="1600" b="1" dirty="0">
                <a:solidFill>
                  <a:srgbClr val="7F0055"/>
                </a:solidFill>
                <a:latin typeface="Consolas" panose="020B0609020204030204" pitchFamily="49" charset="0"/>
              </a:rPr>
              <a:t>class</a:t>
            </a:r>
            <a:r>
              <a:rPr lang="en-GB" sz="1600" b="1" dirty="0">
                <a:solidFill>
                  <a:srgbClr val="000000"/>
                </a:solidFill>
                <a:latin typeface="Consolas" panose="020B0609020204030204" pitchFamily="49" charset="0"/>
              </a:rPr>
              <a:t> Shape {</a:t>
            </a:r>
          </a:p>
          <a:p>
            <a:pPr lvl="1"/>
            <a:r>
              <a:rPr lang="en-GB" sz="1600" b="1" dirty="0">
                <a:solidFill>
                  <a:srgbClr val="7F0055"/>
                </a:solidFill>
                <a:latin typeface="Consolas" panose="020B0609020204030204" pitchFamily="49" charset="0"/>
              </a:rPr>
              <a:t>public</a:t>
            </a:r>
            <a:r>
              <a:rPr lang="en-GB" sz="1600" b="1" dirty="0">
                <a:solidFill>
                  <a:srgbClr val="000000"/>
                </a:solidFill>
                <a:latin typeface="Consolas" panose="020B0609020204030204" pitchFamily="49" charset="0"/>
              </a:rPr>
              <a:t> </a:t>
            </a:r>
            <a:r>
              <a:rPr lang="en-GB" sz="1600" b="1" dirty="0" err="1">
                <a:solidFill>
                  <a:srgbClr val="7F0055"/>
                </a:solidFill>
                <a:latin typeface="Consolas" panose="020B0609020204030204" pitchFamily="49" charset="0"/>
              </a:rPr>
              <a:t>int</a:t>
            </a:r>
            <a:r>
              <a:rPr lang="en-GB" sz="1600" b="1" dirty="0">
                <a:solidFill>
                  <a:srgbClr val="000000"/>
                </a:solidFill>
                <a:latin typeface="Consolas" panose="020B0609020204030204" pitchFamily="49" charset="0"/>
              </a:rPr>
              <a:t> </a:t>
            </a:r>
            <a:r>
              <a:rPr lang="en-GB" sz="1600" b="1" dirty="0" err="1">
                <a:solidFill>
                  <a:srgbClr val="000000"/>
                </a:solidFill>
                <a:latin typeface="Consolas" panose="020B0609020204030204" pitchFamily="49" charset="0"/>
              </a:rPr>
              <a:t>getArea</a:t>
            </a:r>
            <a:r>
              <a:rPr lang="en-GB" sz="1600" b="1" dirty="0">
                <a:solidFill>
                  <a:srgbClr val="000000"/>
                </a:solidFill>
                <a:latin typeface="Consolas" panose="020B0609020204030204" pitchFamily="49" charset="0"/>
              </a:rPr>
              <a:t>() {</a:t>
            </a:r>
          </a:p>
          <a:p>
            <a:pPr lvl="1"/>
            <a:r>
              <a:rPr lang="en-GB" sz="1600" b="1" dirty="0">
                <a:solidFill>
                  <a:srgbClr val="7F0055"/>
                </a:solidFill>
                <a:latin typeface="Consolas" panose="020B0609020204030204" pitchFamily="49" charset="0"/>
              </a:rPr>
              <a:t>	return</a:t>
            </a:r>
            <a:r>
              <a:rPr lang="en-GB" sz="1600" b="1" dirty="0">
                <a:solidFill>
                  <a:srgbClr val="000000"/>
                </a:solidFill>
                <a:latin typeface="Consolas" panose="020B0609020204030204" pitchFamily="49" charset="0"/>
              </a:rPr>
              <a:t> 0;</a:t>
            </a:r>
          </a:p>
          <a:p>
            <a:pPr lvl="1"/>
            <a:r>
              <a:rPr lang="en-GB" sz="1600" dirty="0">
                <a:solidFill>
                  <a:srgbClr val="000000"/>
                </a:solidFill>
                <a:latin typeface="Consolas" panose="020B0609020204030204" pitchFamily="49" charset="0"/>
              </a:rPr>
              <a:t>}</a:t>
            </a:r>
          </a:p>
          <a:p>
            <a:r>
              <a:rPr lang="en-GB" sz="1600" dirty="0">
                <a:solidFill>
                  <a:srgbClr val="000000"/>
                </a:solidFill>
                <a:latin typeface="Consolas" panose="020B0609020204030204" pitchFamily="49" charset="0"/>
              </a:rPr>
              <a:t>}</a:t>
            </a:r>
          </a:p>
          <a:p>
            <a:endParaRPr lang="en-GB" sz="1600" dirty="0">
              <a:latin typeface="Consolas" panose="020B0609020204030204" pitchFamily="49" charset="0"/>
            </a:endParaRPr>
          </a:p>
          <a:p>
            <a:r>
              <a:rPr lang="en-GB" sz="1600" b="1" dirty="0">
                <a:solidFill>
                  <a:srgbClr val="7F0055"/>
                </a:solidFill>
                <a:latin typeface="Consolas" panose="020B0609020204030204" pitchFamily="49" charset="0"/>
              </a:rPr>
              <a:t>class</a:t>
            </a:r>
            <a:r>
              <a:rPr lang="en-GB" sz="1600" b="1" dirty="0">
                <a:solidFill>
                  <a:srgbClr val="000000"/>
                </a:solidFill>
                <a:latin typeface="Consolas" panose="020B0609020204030204" pitchFamily="49" charset="0"/>
              </a:rPr>
              <a:t> Rectangle </a:t>
            </a:r>
            <a:r>
              <a:rPr lang="en-GB" sz="1600" b="1" dirty="0">
                <a:solidFill>
                  <a:srgbClr val="7F0055"/>
                </a:solidFill>
                <a:latin typeface="Consolas" panose="020B0609020204030204" pitchFamily="49" charset="0"/>
              </a:rPr>
              <a:t>extends</a:t>
            </a:r>
            <a:r>
              <a:rPr lang="en-GB" sz="1600" b="1" dirty="0">
                <a:solidFill>
                  <a:srgbClr val="000000"/>
                </a:solidFill>
                <a:latin typeface="Consolas" panose="020B0609020204030204" pitchFamily="49" charset="0"/>
              </a:rPr>
              <a:t> Shape {</a:t>
            </a:r>
          </a:p>
          <a:p>
            <a:pPr lvl="1"/>
            <a:r>
              <a:rPr lang="en-GB" sz="1600" b="1" dirty="0">
                <a:solidFill>
                  <a:srgbClr val="7F0055"/>
                </a:solidFill>
                <a:latin typeface="Consolas" panose="020B0609020204030204" pitchFamily="49" charset="0"/>
              </a:rPr>
              <a:t>public</a:t>
            </a:r>
            <a:r>
              <a:rPr lang="en-GB" sz="1600" b="1" dirty="0">
                <a:solidFill>
                  <a:srgbClr val="000000"/>
                </a:solidFill>
                <a:latin typeface="Consolas" panose="020B0609020204030204" pitchFamily="49" charset="0"/>
              </a:rPr>
              <a:t> </a:t>
            </a:r>
            <a:r>
              <a:rPr lang="en-GB" sz="1600" b="1" dirty="0" err="1">
                <a:solidFill>
                  <a:srgbClr val="7F0055"/>
                </a:solidFill>
                <a:latin typeface="Consolas" panose="020B0609020204030204" pitchFamily="49" charset="0"/>
              </a:rPr>
              <a:t>int</a:t>
            </a:r>
            <a:r>
              <a:rPr lang="en-GB" sz="1600" b="1" dirty="0">
                <a:solidFill>
                  <a:srgbClr val="000000"/>
                </a:solidFill>
                <a:latin typeface="Consolas" panose="020B0609020204030204" pitchFamily="49" charset="0"/>
              </a:rPr>
              <a:t> </a:t>
            </a:r>
            <a:r>
              <a:rPr lang="en-GB" sz="1600" b="1" dirty="0" err="1">
                <a:solidFill>
                  <a:srgbClr val="000000"/>
                </a:solidFill>
                <a:latin typeface="Consolas" panose="020B0609020204030204" pitchFamily="49" charset="0"/>
              </a:rPr>
              <a:t>getArea</a:t>
            </a:r>
            <a:r>
              <a:rPr lang="en-GB" sz="1600" b="1" dirty="0">
                <a:solidFill>
                  <a:srgbClr val="000000"/>
                </a:solidFill>
                <a:latin typeface="Consolas" panose="020B0609020204030204" pitchFamily="49" charset="0"/>
              </a:rPr>
              <a:t>() {</a:t>
            </a:r>
          </a:p>
          <a:p>
            <a:pPr lvl="1"/>
            <a:r>
              <a:rPr lang="en-GB" sz="1600" b="1" dirty="0">
                <a:solidFill>
                  <a:srgbClr val="7F0055"/>
                </a:solidFill>
                <a:latin typeface="Consolas" panose="020B0609020204030204" pitchFamily="49" charset="0"/>
              </a:rPr>
              <a:t>	return</a:t>
            </a:r>
            <a:r>
              <a:rPr lang="en-GB" sz="1600" b="1" dirty="0">
                <a:solidFill>
                  <a:srgbClr val="000000"/>
                </a:solidFill>
                <a:latin typeface="Consolas" panose="020B0609020204030204" pitchFamily="49" charset="0"/>
              </a:rPr>
              <a:t> 100;</a:t>
            </a:r>
          </a:p>
          <a:p>
            <a:pPr lvl="1"/>
            <a:r>
              <a:rPr lang="en-GB" sz="1600" dirty="0">
                <a:solidFill>
                  <a:srgbClr val="000000"/>
                </a:solidFill>
                <a:latin typeface="Consolas" panose="020B0609020204030204" pitchFamily="49" charset="0"/>
              </a:rPr>
              <a:t>}</a:t>
            </a:r>
          </a:p>
          <a:p>
            <a:r>
              <a:rPr lang="en-GB" sz="1600" dirty="0">
                <a:solidFill>
                  <a:srgbClr val="000000"/>
                </a:solidFill>
                <a:latin typeface="Consolas" panose="020B0609020204030204" pitchFamily="49" charset="0"/>
              </a:rPr>
              <a:t>}</a:t>
            </a:r>
            <a:endParaRPr lang="en-GB" sz="1600" dirty="0"/>
          </a:p>
        </p:txBody>
      </p:sp>
      <p:sp>
        <p:nvSpPr>
          <p:cNvPr id="3" name="Right Arrow 2"/>
          <p:cNvSpPr/>
          <p:nvPr/>
        </p:nvSpPr>
        <p:spPr>
          <a:xfrm>
            <a:off x="1810756" y="1730680"/>
            <a:ext cx="416596" cy="321506"/>
          </a:xfrm>
          <a:prstGeom prst="rightArrow">
            <a:avLst/>
          </a:prstGeom>
          <a:solidFill>
            <a:srgbClr val="F3622C"/>
          </a:solidFill>
          <a:effectLst/>
        </p:spPr>
        <p:style>
          <a:lnRef idx="0">
            <a:schemeClr val="accent4"/>
          </a:lnRef>
          <a:fillRef idx="3">
            <a:schemeClr val="accent4"/>
          </a:fillRef>
          <a:effectRef idx="3">
            <a:schemeClr val="accent4"/>
          </a:effectRef>
          <a:fontRef idx="minor">
            <a:schemeClr val="lt1"/>
          </a:fontRef>
        </p:style>
        <p:txBody>
          <a:bodyPr rtlCol="0" anchor="ctr"/>
          <a:lstStyle/>
          <a:p>
            <a:pPr algn="ctr"/>
            <a:endParaRPr lang="en-GB" sz="1600" dirty="0">
              <a:solidFill>
                <a:schemeClr val="tx1"/>
              </a:solidFill>
              <a:latin typeface="Arial" pitchFamily="34" charset="0"/>
              <a:cs typeface="Arial" pitchFamily="34" charset="0"/>
            </a:endParaRPr>
          </a:p>
        </p:txBody>
      </p:sp>
      <p:sp>
        <p:nvSpPr>
          <p:cNvPr id="7" name="Rounded Rectangle 6"/>
          <p:cNvSpPr/>
          <p:nvPr/>
        </p:nvSpPr>
        <p:spPr>
          <a:xfrm>
            <a:off x="8408625" y="4684327"/>
            <a:ext cx="876300" cy="657664"/>
          </a:xfrm>
          <a:prstGeom prst="round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2000" b="1" dirty="0">
                <a:solidFill>
                  <a:schemeClr val="bg1"/>
                </a:solidFill>
                <a:cs typeface="Arial" pitchFamily="34" charset="0"/>
              </a:rPr>
              <a:t>100</a:t>
            </a:r>
            <a:endParaRPr lang="en-GB" sz="1600" b="1" dirty="0">
              <a:solidFill>
                <a:schemeClr val="bg1"/>
              </a:solidFill>
              <a:cs typeface="Arial" pitchFamily="34" charset="0"/>
            </a:endParaRPr>
          </a:p>
        </p:txBody>
      </p:sp>
    </p:spTree>
    <p:extLst>
      <p:ext uri="{BB962C8B-B14F-4D97-AF65-F5344CB8AC3E}">
        <p14:creationId xmlns:p14="http://schemas.microsoft.com/office/powerpoint/2010/main" val="2131543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 – </a:t>
            </a:r>
            <a:r>
              <a:rPr lang="en-GB" dirty="0"/>
              <a:t>Overriding base class methods</a:t>
            </a:r>
          </a:p>
        </p:txBody>
      </p:sp>
      <p:sp>
        <p:nvSpPr>
          <p:cNvPr id="4" name="Rectangle 3"/>
          <p:cNvSpPr/>
          <p:nvPr/>
        </p:nvSpPr>
        <p:spPr>
          <a:xfrm>
            <a:off x="2000250" y="1543724"/>
            <a:ext cx="5352048" cy="1323439"/>
          </a:xfrm>
          <a:prstGeom prst="rect">
            <a:avLst/>
          </a:prstGeom>
          <a:solidFill>
            <a:schemeClr val="bg1"/>
          </a:solidFill>
          <a:ln w="19050"/>
        </p:spPr>
        <p:style>
          <a:lnRef idx="2">
            <a:schemeClr val="accent1"/>
          </a:lnRef>
          <a:fillRef idx="1">
            <a:schemeClr val="lt1"/>
          </a:fillRef>
          <a:effectRef idx="0">
            <a:schemeClr val="accent1"/>
          </a:effectRef>
          <a:fontRef idx="minor">
            <a:schemeClr val="dk1"/>
          </a:fontRef>
        </p:style>
        <p:txBody>
          <a:bodyPr wrap="square">
            <a:spAutoFit/>
          </a:bodyPr>
          <a:lstStyle/>
          <a:p>
            <a:endParaRPr lang="en-GB" sz="1600" dirty="0">
              <a:solidFill>
                <a:srgbClr val="000000"/>
              </a:solidFill>
              <a:latin typeface="Consolas" panose="020B0609020204030204" pitchFamily="49" charset="0"/>
            </a:endParaRPr>
          </a:p>
          <a:p>
            <a:r>
              <a:rPr lang="en-GB" sz="1600" dirty="0">
                <a:solidFill>
                  <a:srgbClr val="000000"/>
                </a:solidFill>
                <a:latin typeface="Consolas" panose="020B0609020204030204" pitchFamily="49" charset="0"/>
              </a:rPr>
              <a:t>     </a:t>
            </a:r>
            <a:r>
              <a:rPr lang="en-GB" sz="1600" dirty="0" smtClean="0">
                <a:solidFill>
                  <a:srgbClr val="000000"/>
                </a:solidFill>
                <a:latin typeface="Consolas" panose="020B0609020204030204" pitchFamily="49" charset="0"/>
              </a:rPr>
              <a:t> </a:t>
            </a:r>
            <a:r>
              <a:rPr lang="en-GB" sz="1600" b="1" dirty="0" smtClean="0">
                <a:solidFill>
                  <a:srgbClr val="000000"/>
                </a:solidFill>
                <a:latin typeface="Consolas" panose="020B0609020204030204" pitchFamily="49" charset="0"/>
              </a:rPr>
              <a:t>Rectangle </a:t>
            </a:r>
            <a:r>
              <a:rPr lang="en-GB" sz="1600" b="1" dirty="0">
                <a:solidFill>
                  <a:srgbClr val="000000"/>
                </a:solidFill>
                <a:latin typeface="Consolas" panose="020B0609020204030204" pitchFamily="49" charset="0"/>
              </a:rPr>
              <a:t>rec = </a:t>
            </a:r>
            <a:r>
              <a:rPr lang="en-GB" sz="1600" b="1" dirty="0">
                <a:solidFill>
                  <a:srgbClr val="0000FF"/>
                </a:solidFill>
                <a:latin typeface="Consolas" panose="020B0609020204030204" pitchFamily="49" charset="0"/>
              </a:rPr>
              <a:t>new</a:t>
            </a:r>
            <a:r>
              <a:rPr lang="en-GB" sz="1600" b="1" dirty="0">
                <a:solidFill>
                  <a:srgbClr val="000000"/>
                </a:solidFill>
                <a:latin typeface="Consolas" panose="020B0609020204030204" pitchFamily="49" charset="0"/>
              </a:rPr>
              <a:t> Rectangle();</a:t>
            </a:r>
          </a:p>
          <a:p>
            <a:endParaRPr lang="en-GB" sz="1600" b="1" dirty="0">
              <a:solidFill>
                <a:srgbClr val="000000"/>
              </a:solidFill>
              <a:latin typeface="Consolas" panose="020B0609020204030204" pitchFamily="49" charset="0"/>
            </a:endParaRPr>
          </a:p>
          <a:p>
            <a:r>
              <a:rPr lang="en-GB" sz="1600" b="1" dirty="0">
                <a:solidFill>
                  <a:srgbClr val="000000"/>
                </a:solidFill>
                <a:latin typeface="Consolas" panose="020B0609020204030204" pitchFamily="49" charset="0"/>
              </a:rPr>
              <a:t>      </a:t>
            </a:r>
            <a:r>
              <a:rPr lang="en-GB" sz="1600" b="1" dirty="0" err="1" smtClean="0">
                <a:solidFill>
                  <a:srgbClr val="000000"/>
                </a:solidFill>
                <a:latin typeface="Consolas" panose="020B0609020204030204" pitchFamily="49" charset="0"/>
              </a:rPr>
              <a:t>Console.WriteLine</a:t>
            </a:r>
            <a:r>
              <a:rPr lang="en-GB" sz="1600" b="1" dirty="0" smtClean="0">
                <a:solidFill>
                  <a:srgbClr val="000000"/>
                </a:solidFill>
                <a:latin typeface="Consolas" panose="020B0609020204030204" pitchFamily="49" charset="0"/>
              </a:rPr>
              <a:t>(</a:t>
            </a:r>
            <a:r>
              <a:rPr lang="en-GB" sz="1600" b="1" dirty="0" err="1" smtClean="0">
                <a:solidFill>
                  <a:srgbClr val="000000"/>
                </a:solidFill>
                <a:latin typeface="Consolas" panose="020B0609020204030204" pitchFamily="49" charset="0"/>
              </a:rPr>
              <a:t>rec.getArea</a:t>
            </a:r>
            <a:r>
              <a:rPr lang="en-GB" sz="1600" b="1" dirty="0">
                <a:solidFill>
                  <a:srgbClr val="000000"/>
                </a:solidFill>
                <a:latin typeface="Consolas" panose="020B0609020204030204" pitchFamily="49" charset="0"/>
              </a:rPr>
              <a:t>());</a:t>
            </a:r>
          </a:p>
          <a:p>
            <a:endParaRPr lang="en-GB" sz="1600" dirty="0">
              <a:solidFill>
                <a:srgbClr val="000000"/>
              </a:solidFill>
              <a:latin typeface="Consolas" panose="020B0609020204030204" pitchFamily="49" charset="0"/>
            </a:endParaRPr>
          </a:p>
        </p:txBody>
      </p:sp>
      <p:sp>
        <p:nvSpPr>
          <p:cNvPr id="5" name="Rectangle 4"/>
          <p:cNvSpPr/>
          <p:nvPr/>
        </p:nvSpPr>
        <p:spPr>
          <a:xfrm>
            <a:off x="2000250" y="3111805"/>
            <a:ext cx="4876800" cy="2800767"/>
          </a:xfrm>
          <a:prstGeom prst="rect">
            <a:avLst/>
          </a:prstGeom>
          <a:solidFill>
            <a:schemeClr val="accent5">
              <a:lumMod val="20000"/>
              <a:lumOff val="80000"/>
            </a:schemeClr>
          </a:solidFill>
          <a:ln w="19050"/>
        </p:spPr>
        <p:style>
          <a:lnRef idx="2">
            <a:schemeClr val="accent1"/>
          </a:lnRef>
          <a:fillRef idx="1">
            <a:schemeClr val="lt1"/>
          </a:fillRef>
          <a:effectRef idx="0">
            <a:schemeClr val="accent1"/>
          </a:effectRef>
          <a:fontRef idx="minor">
            <a:schemeClr val="dk1"/>
          </a:fontRef>
        </p:style>
        <p:txBody>
          <a:bodyPr wrap="square">
            <a:spAutoFit/>
          </a:bodyPr>
          <a:lstStyle/>
          <a:p>
            <a:r>
              <a:rPr lang="en-GB" sz="1600" b="1" dirty="0">
                <a:solidFill>
                  <a:srgbClr val="0000FF"/>
                </a:solidFill>
                <a:latin typeface="Consolas" panose="020B0609020204030204" pitchFamily="49" charset="0"/>
              </a:rPr>
              <a:t>class</a:t>
            </a:r>
            <a:r>
              <a:rPr lang="en-GB" sz="1600" b="1" dirty="0">
                <a:solidFill>
                  <a:srgbClr val="000000"/>
                </a:solidFill>
                <a:latin typeface="Consolas" panose="020B0609020204030204" pitchFamily="49" charset="0"/>
              </a:rPr>
              <a:t> </a:t>
            </a:r>
            <a:r>
              <a:rPr lang="en-GB" sz="1600" b="1" dirty="0">
                <a:solidFill>
                  <a:srgbClr val="2B91AF"/>
                </a:solidFill>
                <a:latin typeface="Consolas" panose="020B0609020204030204" pitchFamily="49" charset="0"/>
              </a:rPr>
              <a:t>Shape</a:t>
            </a:r>
            <a:r>
              <a:rPr lang="en-GB" sz="1600" b="1" dirty="0">
                <a:solidFill>
                  <a:srgbClr val="000000"/>
                </a:solidFill>
                <a:latin typeface="Consolas" panose="020B0609020204030204" pitchFamily="49" charset="0"/>
              </a:rPr>
              <a:t> {</a:t>
            </a:r>
          </a:p>
          <a:p>
            <a:r>
              <a:rPr lang="en-GB" sz="1600" b="1" dirty="0">
                <a:solidFill>
                  <a:srgbClr val="000000"/>
                </a:solidFill>
                <a:latin typeface="Consolas" panose="020B0609020204030204" pitchFamily="49" charset="0"/>
              </a:rPr>
              <a:t>    </a:t>
            </a:r>
            <a:r>
              <a:rPr lang="en-GB" sz="1600" b="1" dirty="0">
                <a:solidFill>
                  <a:srgbClr val="0000FF"/>
                </a:solidFill>
                <a:latin typeface="Consolas" panose="020B0609020204030204" pitchFamily="49" charset="0"/>
              </a:rPr>
              <a:t>public</a:t>
            </a:r>
            <a:r>
              <a:rPr lang="en-GB" sz="1600" b="1" dirty="0">
                <a:solidFill>
                  <a:srgbClr val="000000"/>
                </a:solidFill>
                <a:latin typeface="Consolas" panose="020B0609020204030204" pitchFamily="49" charset="0"/>
              </a:rPr>
              <a:t> </a:t>
            </a:r>
            <a:r>
              <a:rPr lang="en-GB" sz="1600" b="1" dirty="0" err="1">
                <a:solidFill>
                  <a:srgbClr val="0000FF"/>
                </a:solidFill>
                <a:latin typeface="Consolas" panose="020B0609020204030204" pitchFamily="49" charset="0"/>
              </a:rPr>
              <a:t>int</a:t>
            </a:r>
            <a:r>
              <a:rPr lang="en-GB" sz="1600" b="1" dirty="0">
                <a:solidFill>
                  <a:srgbClr val="000000"/>
                </a:solidFill>
                <a:latin typeface="Consolas" panose="020B0609020204030204" pitchFamily="49" charset="0"/>
              </a:rPr>
              <a:t> </a:t>
            </a:r>
            <a:r>
              <a:rPr lang="en-GB" sz="1600" b="1" dirty="0" err="1">
                <a:solidFill>
                  <a:srgbClr val="000000"/>
                </a:solidFill>
                <a:latin typeface="Consolas" panose="020B0609020204030204" pitchFamily="49" charset="0"/>
              </a:rPr>
              <a:t>getArea</a:t>
            </a:r>
            <a:r>
              <a:rPr lang="en-GB" sz="1600" b="1" dirty="0">
                <a:solidFill>
                  <a:srgbClr val="000000"/>
                </a:solidFill>
                <a:latin typeface="Consolas" panose="020B0609020204030204" pitchFamily="49" charset="0"/>
              </a:rPr>
              <a:t>() {</a:t>
            </a:r>
          </a:p>
          <a:p>
            <a:r>
              <a:rPr lang="en-GB" sz="1600" b="1" dirty="0">
                <a:solidFill>
                  <a:srgbClr val="000000"/>
                </a:solidFill>
                <a:latin typeface="Consolas" panose="020B0609020204030204" pitchFamily="49" charset="0"/>
              </a:rPr>
              <a:t>        </a:t>
            </a:r>
            <a:r>
              <a:rPr lang="en-GB" sz="1600" b="1" dirty="0">
                <a:solidFill>
                  <a:srgbClr val="0000FF"/>
                </a:solidFill>
                <a:latin typeface="Consolas" panose="020B0609020204030204" pitchFamily="49" charset="0"/>
              </a:rPr>
              <a:t>return</a:t>
            </a:r>
            <a:r>
              <a:rPr lang="en-GB" sz="1600" b="1" dirty="0">
                <a:solidFill>
                  <a:srgbClr val="000000"/>
                </a:solidFill>
                <a:latin typeface="Consolas" panose="020B0609020204030204" pitchFamily="49" charset="0"/>
              </a:rPr>
              <a:t> 0;</a:t>
            </a:r>
          </a:p>
          <a:p>
            <a:r>
              <a:rPr lang="en-GB" sz="1600" b="1" dirty="0">
                <a:solidFill>
                  <a:srgbClr val="000000"/>
                </a:solidFill>
                <a:latin typeface="Consolas" panose="020B0609020204030204" pitchFamily="49" charset="0"/>
              </a:rPr>
              <a:t>    }</a:t>
            </a:r>
          </a:p>
          <a:p>
            <a:r>
              <a:rPr lang="en-GB" sz="1600" b="1" dirty="0">
                <a:solidFill>
                  <a:srgbClr val="000000"/>
                </a:solidFill>
                <a:latin typeface="Consolas" panose="020B0609020204030204" pitchFamily="49" charset="0"/>
              </a:rPr>
              <a:t>}</a:t>
            </a:r>
          </a:p>
          <a:p>
            <a:endParaRPr lang="en-GB" sz="1600" b="1" dirty="0">
              <a:solidFill>
                <a:srgbClr val="000000"/>
              </a:solidFill>
              <a:latin typeface="Consolas" panose="020B0609020204030204" pitchFamily="49" charset="0"/>
            </a:endParaRPr>
          </a:p>
          <a:p>
            <a:r>
              <a:rPr lang="en-GB" sz="1600" b="1" dirty="0">
                <a:solidFill>
                  <a:srgbClr val="0000FF"/>
                </a:solidFill>
                <a:latin typeface="Consolas" panose="020B0609020204030204" pitchFamily="49" charset="0"/>
              </a:rPr>
              <a:t>class</a:t>
            </a:r>
            <a:r>
              <a:rPr lang="en-GB" sz="1600" b="1" dirty="0">
                <a:solidFill>
                  <a:srgbClr val="000000"/>
                </a:solidFill>
                <a:latin typeface="Consolas" panose="020B0609020204030204" pitchFamily="49" charset="0"/>
              </a:rPr>
              <a:t> </a:t>
            </a:r>
            <a:r>
              <a:rPr lang="en-GB" sz="1600" b="1" dirty="0">
                <a:solidFill>
                  <a:srgbClr val="2B91AF"/>
                </a:solidFill>
                <a:latin typeface="Consolas" panose="020B0609020204030204" pitchFamily="49" charset="0"/>
              </a:rPr>
              <a:t>Rectangle</a:t>
            </a:r>
            <a:r>
              <a:rPr lang="en-GB" sz="1600" b="1" dirty="0">
                <a:solidFill>
                  <a:srgbClr val="000000"/>
                </a:solidFill>
                <a:latin typeface="Consolas" panose="020B0609020204030204" pitchFamily="49" charset="0"/>
              </a:rPr>
              <a:t> : Shape {</a:t>
            </a:r>
          </a:p>
          <a:p>
            <a:r>
              <a:rPr lang="en-GB" sz="1600" b="1" dirty="0">
                <a:solidFill>
                  <a:srgbClr val="000000"/>
                </a:solidFill>
                <a:latin typeface="Consolas" panose="020B0609020204030204" pitchFamily="49" charset="0"/>
              </a:rPr>
              <a:t>    </a:t>
            </a:r>
            <a:r>
              <a:rPr lang="en-GB" sz="1600" b="1" dirty="0">
                <a:solidFill>
                  <a:srgbClr val="0000FF"/>
                </a:solidFill>
                <a:latin typeface="Consolas" panose="020B0609020204030204" pitchFamily="49" charset="0"/>
              </a:rPr>
              <a:t>public</a:t>
            </a:r>
            <a:r>
              <a:rPr lang="en-GB" sz="1600" b="1" dirty="0">
                <a:solidFill>
                  <a:srgbClr val="000000"/>
                </a:solidFill>
                <a:latin typeface="Consolas" panose="020B0609020204030204" pitchFamily="49" charset="0"/>
              </a:rPr>
              <a:t> </a:t>
            </a:r>
            <a:r>
              <a:rPr lang="en-GB" sz="1600" b="1" dirty="0" err="1">
                <a:solidFill>
                  <a:srgbClr val="0000FF"/>
                </a:solidFill>
                <a:latin typeface="Consolas" panose="020B0609020204030204" pitchFamily="49" charset="0"/>
              </a:rPr>
              <a:t>int</a:t>
            </a:r>
            <a:r>
              <a:rPr lang="en-GB" sz="1600" b="1" dirty="0">
                <a:solidFill>
                  <a:srgbClr val="000000"/>
                </a:solidFill>
                <a:latin typeface="Consolas" panose="020B0609020204030204" pitchFamily="49" charset="0"/>
              </a:rPr>
              <a:t> </a:t>
            </a:r>
            <a:r>
              <a:rPr lang="en-GB" sz="1600" b="1" dirty="0" err="1">
                <a:solidFill>
                  <a:srgbClr val="000000"/>
                </a:solidFill>
                <a:latin typeface="Consolas" panose="020B0609020204030204" pitchFamily="49" charset="0"/>
              </a:rPr>
              <a:t>getArea</a:t>
            </a:r>
            <a:r>
              <a:rPr lang="en-GB" sz="1600" b="1" dirty="0">
                <a:solidFill>
                  <a:srgbClr val="000000"/>
                </a:solidFill>
                <a:latin typeface="Consolas" panose="020B0609020204030204" pitchFamily="49" charset="0"/>
              </a:rPr>
              <a:t>() {</a:t>
            </a:r>
          </a:p>
          <a:p>
            <a:r>
              <a:rPr lang="en-GB" sz="1600" b="1" dirty="0">
                <a:solidFill>
                  <a:srgbClr val="000000"/>
                </a:solidFill>
                <a:latin typeface="Consolas" panose="020B0609020204030204" pitchFamily="49" charset="0"/>
              </a:rPr>
              <a:t>        </a:t>
            </a:r>
            <a:r>
              <a:rPr lang="en-GB" sz="1600" b="1" dirty="0">
                <a:solidFill>
                  <a:srgbClr val="0000FF"/>
                </a:solidFill>
                <a:latin typeface="Consolas" panose="020B0609020204030204" pitchFamily="49" charset="0"/>
              </a:rPr>
              <a:t>return</a:t>
            </a:r>
            <a:r>
              <a:rPr lang="en-GB" sz="1600" b="1" dirty="0">
                <a:solidFill>
                  <a:srgbClr val="000000"/>
                </a:solidFill>
                <a:latin typeface="Consolas" panose="020B0609020204030204" pitchFamily="49" charset="0"/>
              </a:rPr>
              <a:t> 100;</a:t>
            </a:r>
          </a:p>
          <a:p>
            <a:r>
              <a:rPr lang="en-GB" sz="1600" b="1" dirty="0">
                <a:solidFill>
                  <a:srgbClr val="000000"/>
                </a:solidFill>
                <a:latin typeface="Consolas" panose="020B0609020204030204" pitchFamily="49" charset="0"/>
              </a:rPr>
              <a:t>    }</a:t>
            </a:r>
          </a:p>
          <a:p>
            <a:r>
              <a:rPr lang="en-GB" sz="1600" b="1" dirty="0">
                <a:solidFill>
                  <a:srgbClr val="000000"/>
                </a:solidFill>
                <a:latin typeface="Consolas" panose="020B0609020204030204" pitchFamily="49" charset="0"/>
              </a:rPr>
              <a:t>}</a:t>
            </a:r>
          </a:p>
        </p:txBody>
      </p:sp>
      <p:sp>
        <p:nvSpPr>
          <p:cNvPr id="6" name="Rectangle 5"/>
          <p:cNvSpPr/>
          <p:nvPr/>
        </p:nvSpPr>
        <p:spPr>
          <a:xfrm>
            <a:off x="7352298" y="3246583"/>
            <a:ext cx="3002745" cy="1477328"/>
          </a:xfrm>
          <a:prstGeom prst="rect">
            <a:avLst/>
          </a:prstGeom>
          <a:solidFill>
            <a:schemeClr val="bg2">
              <a:lumMod val="95000"/>
            </a:schemeClr>
          </a:solidFill>
          <a:ln w="19050"/>
        </p:spPr>
        <p:style>
          <a:lnRef idx="2">
            <a:schemeClr val="accent1"/>
          </a:lnRef>
          <a:fillRef idx="1">
            <a:schemeClr val="lt1"/>
          </a:fillRef>
          <a:effectRef idx="0">
            <a:schemeClr val="accent1"/>
          </a:effectRef>
          <a:fontRef idx="minor">
            <a:schemeClr val="dk1"/>
          </a:fontRef>
        </p:style>
        <p:txBody>
          <a:bodyPr wrap="none">
            <a:spAutoFit/>
          </a:bodyPr>
          <a:lstStyle/>
          <a:p>
            <a:r>
              <a:rPr lang="en-GB" b="1" dirty="0"/>
              <a:t>which method </a:t>
            </a:r>
            <a:r>
              <a:rPr lang="en-GB" b="1" i="1" dirty="0"/>
              <a:t>is invoked</a:t>
            </a:r>
            <a:r>
              <a:rPr lang="en-GB" b="1" dirty="0" smtClean="0"/>
              <a:t>?</a:t>
            </a:r>
          </a:p>
          <a:p>
            <a:endParaRPr lang="en-GB" b="1" dirty="0"/>
          </a:p>
          <a:p>
            <a:r>
              <a:rPr lang="en-GB" b="1" dirty="0"/>
              <a:t>Shape        </a:t>
            </a:r>
            <a:r>
              <a:rPr lang="en-GB" b="1" dirty="0" err="1"/>
              <a:t>getArea</a:t>
            </a:r>
            <a:r>
              <a:rPr lang="en-GB" b="1" dirty="0"/>
              <a:t>()    or</a:t>
            </a:r>
          </a:p>
          <a:p>
            <a:r>
              <a:rPr lang="en-GB" b="1" dirty="0"/>
              <a:t>Rectangle  </a:t>
            </a:r>
            <a:r>
              <a:rPr lang="en-GB" b="1" dirty="0" err="1"/>
              <a:t>getArea</a:t>
            </a:r>
            <a:r>
              <a:rPr lang="en-GB" b="1" dirty="0" smtClean="0"/>
              <a:t>()</a:t>
            </a:r>
          </a:p>
          <a:p>
            <a:endParaRPr lang="en-GB" b="1" dirty="0"/>
          </a:p>
        </p:txBody>
      </p:sp>
      <p:sp>
        <p:nvSpPr>
          <p:cNvPr id="7" name="Rounded Rectangle 6"/>
          <p:cNvSpPr/>
          <p:nvPr/>
        </p:nvSpPr>
        <p:spPr>
          <a:xfrm>
            <a:off x="8336882" y="4973102"/>
            <a:ext cx="876300" cy="657664"/>
          </a:xfrm>
          <a:prstGeom prst="round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2000" b="1" dirty="0">
                <a:solidFill>
                  <a:schemeClr val="bg1"/>
                </a:solidFill>
                <a:cs typeface="Arial" pitchFamily="34" charset="0"/>
              </a:rPr>
              <a:t>100</a:t>
            </a:r>
            <a:endParaRPr lang="en-GB" sz="1600" b="1" dirty="0">
              <a:solidFill>
                <a:schemeClr val="bg1"/>
              </a:solidFill>
              <a:cs typeface="Arial" pitchFamily="34" charset="0"/>
            </a:endParaRPr>
          </a:p>
        </p:txBody>
      </p:sp>
      <p:sp>
        <p:nvSpPr>
          <p:cNvPr id="8" name="Right Arrow 7"/>
          <p:cNvSpPr/>
          <p:nvPr/>
        </p:nvSpPr>
        <p:spPr>
          <a:xfrm>
            <a:off x="2072840" y="1797879"/>
            <a:ext cx="416596" cy="321506"/>
          </a:xfrm>
          <a:prstGeom prst="rightArrow">
            <a:avLst/>
          </a:prstGeom>
          <a:solidFill>
            <a:srgbClr val="F3622C"/>
          </a:solidFill>
          <a:effectLst/>
        </p:spPr>
        <p:style>
          <a:lnRef idx="0">
            <a:schemeClr val="accent4"/>
          </a:lnRef>
          <a:fillRef idx="3">
            <a:schemeClr val="accent4"/>
          </a:fillRef>
          <a:effectRef idx="3">
            <a:schemeClr val="accent4"/>
          </a:effectRef>
          <a:fontRef idx="minor">
            <a:schemeClr val="lt1"/>
          </a:fontRef>
        </p:style>
        <p:txBody>
          <a:bodyPr rtlCol="0" anchor="ctr"/>
          <a:lstStyle/>
          <a:p>
            <a:pPr algn="ctr"/>
            <a:endParaRPr lang="en-GB" sz="1600" dirty="0">
              <a:solidFill>
                <a:schemeClr val="tx1"/>
              </a:solidFill>
              <a:latin typeface="Arial" pitchFamily="34" charset="0"/>
              <a:cs typeface="Arial" pitchFamily="34" charset="0"/>
            </a:endParaRPr>
          </a:p>
        </p:txBody>
      </p:sp>
    </p:spTree>
    <p:extLst>
      <p:ext uri="{BB962C8B-B14F-4D97-AF65-F5344CB8AC3E}">
        <p14:creationId xmlns:p14="http://schemas.microsoft.com/office/powerpoint/2010/main" val="904315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861ba5a240904b86632099fc56e12dead204a13"/>
</p:tagLst>
</file>

<file path=ppt/theme/theme1.xml><?xml version="1.0" encoding="utf-8"?>
<a:theme xmlns:a="http://schemas.openxmlformats.org/drawingml/2006/main" name="Master">
  <a:themeElements>
    <a:clrScheme name="QA Branding Custom Colour Set">
      <a:dk1>
        <a:srgbClr val="004050"/>
      </a:dk1>
      <a:lt1>
        <a:srgbClr val="FFFFFF"/>
      </a:lt1>
      <a:dk2>
        <a:srgbClr val="00EDB5"/>
      </a:dk2>
      <a:lt2>
        <a:srgbClr val="FFFFFF"/>
      </a:lt2>
      <a:accent1>
        <a:srgbClr val="004050"/>
      </a:accent1>
      <a:accent2>
        <a:srgbClr val="00EDB5"/>
      </a:accent2>
      <a:accent3>
        <a:srgbClr val="7F007D"/>
      </a:accent3>
      <a:accent4>
        <a:srgbClr val="FF004C"/>
      </a:accent4>
      <a:accent5>
        <a:srgbClr val="F8D237"/>
      </a:accent5>
      <a:accent6>
        <a:srgbClr val="F3612C"/>
      </a:accent6>
      <a:hlink>
        <a:srgbClr val="004050"/>
      </a:hlink>
      <a:folHlink>
        <a:srgbClr val="00EDB5"/>
      </a:folHlink>
    </a:clrScheme>
    <a:fontScheme name="QA Brand Fonts 2019">
      <a:majorFont>
        <a:latin typeface="Krana Fat B"/>
        <a:ea typeface=""/>
        <a:cs typeface=""/>
      </a:majorFont>
      <a:minorFont>
        <a:latin typeface="Montserra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vert="horz" lIns="0" tIns="0" rIns="0" bIns="0" rtlCol="0" anchor="t" anchorCtr="0">
        <a:normAutofit/>
      </a:bodyPr>
      <a:lstStyle>
        <a:defPPr algn="l">
          <a:defRPr smtClean="0"/>
        </a:defPPr>
      </a:lstStyle>
    </a:txDef>
  </a:objectDefaults>
  <a:extraClrSchemeLst/>
  <a:extLst>
    <a:ext uri="{05A4C25C-085E-4340-85A3-A5531E510DB2}">
      <thm15:themeFamily xmlns="" xmlns:thm15="http://schemas.microsoft.com/office/thememl/2012/main" name="Trainer Slidedeck Template DRAFT v0.1" id="{7AC1CA74-4441-42CA-9897-72DF6ED83A1A}" vid="{6017FA94-E546-4DB4-BF25-6AABB84AA04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Courseware" ma:contentTypeID="0x010100F0967B7CEE8D417F966757887D9466FB00BF827E6A33EABC489C0FABBC440ED818" ma:contentTypeVersion="0" ma:contentTypeDescription="Base content type which represents courseware documents" ma:contentTypeScope="" ma:versionID="8a59d95b2d855327d0cb7580dd693dff">
  <xsd:schema xmlns:xsd="http://www.w3.org/2001/XMLSchema" xmlns:xs="http://www.w3.org/2001/XMLSchema" xmlns:p="http://schemas.microsoft.com/office/2006/metadata/properties" xmlns:ns2="E64DA411-94AE-4202-97C9-83273A834252" targetNamespace="http://schemas.microsoft.com/office/2006/metadata/properties" ma:root="true" ma:fieldsID="926c69dd6e25a8455cbd6f3669752403" ns2:_="">
    <xsd:import namespace="E64DA411-94AE-4202-97C9-83273A834252"/>
    <xsd:element name="properties">
      <xsd:complexType>
        <xsd:sequence>
          <xsd:element name="documentManagement">
            <xsd:complexType>
              <xsd:all>
                <xsd:element ref="ns2:BookTypeField0" minOccurs="0"/>
                <xsd:element ref="ns2:SequenceNumber" minOccurs="0"/>
                <xsd:element ref="ns2:IsBuildFil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64DA411-94AE-4202-97C9-83273A834252" elementFormDefault="qualified">
    <xsd:import namespace="http://schemas.microsoft.com/office/2006/documentManagement/types"/>
    <xsd:import namespace="http://schemas.microsoft.com/office/infopath/2007/PartnerControls"/>
    <xsd:element name="BookTypeField0" ma:index="9" nillable="true" ma:taxonomy="true" ma:internalName="BookTypeField0" ma:taxonomyFieldName="BookType" ma:displayName="Book Type" ma:fieldId="{e7c6b654-e04e-4e45-9cfd-676dbef3a3c6}" ma:sspId="63102202-80dd-4165-b1ca-d09cf2756dc1" ma:termSetId="3300959e-7346-4208-831a-90b552f1677b" ma:anchorId="00000000-0000-0000-0000-000000000000" ma:open="false" ma:isKeyword="false">
      <xsd:complexType>
        <xsd:sequence>
          <xsd:element ref="pc:Terms" minOccurs="0" maxOccurs="1"/>
        </xsd:sequence>
      </xsd:complexType>
    </xsd:element>
    <xsd:element name="SequenceNumber" ma:index="10" nillable="true" ma:displayName="Sequence Number" ma:decimals="0" ma:internalName="SequenceNumber">
      <xsd:simpleType>
        <xsd:restriction base="dms:Number"/>
      </xsd:simpleType>
    </xsd:element>
    <xsd:element name="IsBuildFile" ma:index="11" nillable="true" ma:displayName="Is Build File" ma:hidden="true" ma:internalName="IsBuildFil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equenceNumber xmlns="E64DA411-94AE-4202-97C9-83273A834252" xsi:nil="true"/>
    <IsBuildFile xmlns="E64DA411-94AE-4202-97C9-83273A834252" xsi:nil="true"/>
    <BookTypeField0 xmlns="E64DA411-94AE-4202-97C9-83273A834252">
      <Terms xmlns="http://schemas.microsoft.com/office/infopath/2007/PartnerControls">
        <TermInfo xmlns="http://schemas.microsoft.com/office/infopath/2007/PartnerControls">
          <TermName xmlns="http://schemas.microsoft.com/office/infopath/2007/PartnerControls">IK</TermName>
          <TermId xmlns="http://schemas.microsoft.com/office/infopath/2007/PartnerControls">5abe6401-e87a-4499-80b4-3d21a1a6ebd7</TermId>
        </TermInfo>
      </Terms>
    </BookTypeField0>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8231ED1-F9AB-4CF8-8912-0F4FD004C168}"/>
</file>

<file path=customXml/itemProps2.xml><?xml version="1.0" encoding="utf-8"?>
<ds:datastoreItem xmlns:ds="http://schemas.openxmlformats.org/officeDocument/2006/customXml" ds:itemID="{8B002782-C0E5-4A6E-ADDD-C83D4552F6A7}">
  <ds:schemaRefs>
    <ds:schemaRef ds:uri="http://schemas.microsoft.com/office/infopath/2007/PartnerControls"/>
    <ds:schemaRef ds:uri="http://www.w3.org/XML/1998/namespace"/>
    <ds:schemaRef ds:uri="http://purl.org/dc/dcmitype/"/>
    <ds:schemaRef ds:uri="http://schemas.openxmlformats.org/package/2006/metadata/core-properties"/>
    <ds:schemaRef ds:uri="http://purl.org/dc/terms/"/>
    <ds:schemaRef ds:uri="http://schemas.microsoft.com/office/2006/documentManagement/types"/>
    <ds:schemaRef ds:uri="http://purl.org/dc/elements/1.1/"/>
    <ds:schemaRef ds:uri="6794D9DE-4FDF-4DC0-8B2C-5438320C69D5"/>
    <ds:schemaRef ds:uri="http://schemas.microsoft.com/office/2006/metadata/properties"/>
  </ds:schemaRefs>
</ds:datastoreItem>
</file>

<file path=customXml/itemProps3.xml><?xml version="1.0" encoding="utf-8"?>
<ds:datastoreItem xmlns:ds="http://schemas.openxmlformats.org/officeDocument/2006/customXml" ds:itemID="{49B953F8-652C-430A-8D9D-5F0B70E6D4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2356</TotalTime>
  <Words>4319</Words>
  <Application>Microsoft Office PowerPoint</Application>
  <PresentationFormat>Custom</PresentationFormat>
  <Paragraphs>608</Paragraphs>
  <Slides>30</Slides>
  <Notes>30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Master</vt:lpstr>
      <vt:lpstr>Inheritance – Towards Polymorphism</vt:lpstr>
      <vt:lpstr>PowerPoint Presentation</vt:lpstr>
      <vt:lpstr>The principle of substitutability</vt:lpstr>
      <vt:lpstr>Why use substitution of references?</vt:lpstr>
      <vt:lpstr>Why use substitution of references?</vt:lpstr>
      <vt:lpstr>Towards polymorphism..</vt:lpstr>
      <vt:lpstr>Java – Overriding base class methods</vt:lpstr>
      <vt:lpstr>Java – Overriding base class methods…</vt:lpstr>
      <vt:lpstr>C# – Overriding base class methods</vt:lpstr>
      <vt:lpstr>C# – Overriding base class methods…</vt:lpstr>
      <vt:lpstr>Java: Enabling overriding</vt:lpstr>
      <vt:lpstr>C# Overriding. Virtual and Override keywords</vt:lpstr>
      <vt:lpstr>Polymorphism – Lists and Arrays</vt:lpstr>
      <vt:lpstr>C#: Polymorphism – Lists and Arrays</vt:lpstr>
      <vt:lpstr>Basics of casting – downcasting</vt:lpstr>
      <vt:lpstr>Java: Safe downcasting</vt:lpstr>
      <vt:lpstr>C# Safe downcasting via is or as keywords</vt:lpstr>
      <vt:lpstr>Invoking base class functionality</vt:lpstr>
      <vt:lpstr>Non extendible classes and methods</vt:lpstr>
      <vt:lpstr>PowerPoint Presentation</vt:lpstr>
      <vt:lpstr>PowerPoint Presentation</vt:lpstr>
      <vt:lpstr>Hands-on labs</vt:lpstr>
      <vt:lpstr>THANK YOU</vt:lpstr>
      <vt:lpstr>PowerPoint Presentation</vt:lpstr>
      <vt:lpstr>Java Protected example</vt:lpstr>
      <vt:lpstr>Java Protected example …</vt:lpstr>
      <vt:lpstr>C# Protected example</vt:lpstr>
      <vt:lpstr>C# Protected example</vt:lpstr>
      <vt:lpstr>C#: internal access modifiers</vt:lpstr>
      <vt:lpstr>C#: protected internal</vt:lpstr>
    </vt:vector>
  </TitlesOfParts>
  <Manager/>
  <Company>QA Ltd</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Singh, Vaishali</dc:creator>
  <cp:keywords/>
  <dc:description/>
  <cp:lastModifiedBy>User</cp:lastModifiedBy>
  <cp:revision>234</cp:revision>
  <cp:lastPrinted>2019-07-03T09:46:41Z</cp:lastPrinted>
  <dcterms:created xsi:type="dcterms:W3CDTF">2019-09-05T08:17:12Z</dcterms:created>
  <dcterms:modified xsi:type="dcterms:W3CDTF">2020-05-27T08:10:32Z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0x010100F0967B7CEE8D417F966757887D9466FB00BF827E6A33EABC489C0FABBC440ED818</vt:lpwstr>
  </property>
  <property fmtid="{D5CDD505-2E9C-101B-9397-08002B2CF9AE}" pid="3" name="BookType">
    <vt:lpwstr>7</vt:lpwstr>
  </property>
</Properties>
</file>