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776" r:id="rId5"/>
    <p:sldId id="790" r:id="rId6"/>
    <p:sldId id="791" r:id="rId7"/>
    <p:sldId id="792" r:id="rId8"/>
    <p:sldId id="793" r:id="rId9"/>
    <p:sldId id="794" r:id="rId10"/>
    <p:sldId id="795" r:id="rId11"/>
    <p:sldId id="796" r:id="rId12"/>
    <p:sldId id="797" r:id="rId13"/>
    <p:sldId id="798" r:id="rId14"/>
    <p:sldId id="799" r:id="rId15"/>
    <p:sldId id="810" r:id="rId16"/>
    <p:sldId id="800" r:id="rId17"/>
    <p:sldId id="801" r:id="rId18"/>
    <p:sldId id="802" r:id="rId19"/>
    <p:sldId id="803" r:id="rId20"/>
    <p:sldId id="804" r:id="rId21"/>
    <p:sldId id="805" r:id="rId22"/>
    <p:sldId id="806" r:id="rId23"/>
    <p:sldId id="807" r:id="rId24"/>
    <p:sldId id="808" r:id="rId25"/>
    <p:sldId id="809" r:id="rId26"/>
    <p:sldId id="811" r:id="rId27"/>
    <p:sldId id="750" r:id="rId28"/>
  </p:sldIdLst>
  <p:sldSz cx="12192000" cy="6858000"/>
  <p:notesSz cx="6645275" cy="9775825"/>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90"/>
            <p14:sldId id="791"/>
            <p14:sldId id="792"/>
            <p14:sldId id="793"/>
            <p14:sldId id="794"/>
            <p14:sldId id="795"/>
            <p14:sldId id="796"/>
            <p14:sldId id="797"/>
            <p14:sldId id="798"/>
            <p14:sldId id="799"/>
            <p14:sldId id="810"/>
            <p14:sldId id="800"/>
            <p14:sldId id="801"/>
            <p14:sldId id="802"/>
            <p14:sldId id="803"/>
            <p14:sldId id="804"/>
            <p14:sldId id="805"/>
            <p14:sldId id="806"/>
            <p14:sldId id="807"/>
            <p14:sldId id="808"/>
            <p14:sldId id="809"/>
            <p14:sldId id="811"/>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0971" autoAdjust="0"/>
  </p:normalViewPr>
  <p:slideViewPr>
    <p:cSldViewPr snapToGrid="0" snapToObjects="1" showGuides="1">
      <p:cViewPr varScale="1">
        <p:scale>
          <a:sx n="65" d="100"/>
          <a:sy n="65" d="100"/>
        </p:scale>
        <p:origin x="912" y="48"/>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3156" y="12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11/11/2020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11/11/2020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152557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428396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An interface is conceptually similar to a abstract class, except that it cannot have any concrete methods or instance variables. In other words, it is simply a collection of abstract methods. Any class that implements an interface must implement all of the methods specified in that interface. The class can be marked abstract and can implement a method of the interface using the abstract keyword, thus delegating the implementation to its concrete derived classes.</a:t>
            </a:r>
          </a:p>
          <a:p>
            <a:r>
              <a:rPr lang="en-GB" dirty="0" smtClean="0"/>
              <a:t>Note: </a:t>
            </a:r>
            <a:r>
              <a:rPr lang="en-GB" dirty="0"/>
              <a:t>i</a:t>
            </a:r>
            <a:r>
              <a:rPr lang="en-GB" dirty="0" smtClean="0"/>
              <a:t>t is very important to remember the difference between an abstract base class and an interface. An abstract base class can have instance fields and can provide implementation for a number of methods. An interface does not have fields, and can never provide an implementation for any of its methods.</a:t>
            </a:r>
          </a:p>
        </p:txBody>
      </p:sp>
    </p:spTree>
    <p:extLst>
      <p:ext uri="{BB962C8B-B14F-4D97-AF65-F5344CB8AC3E}">
        <p14:creationId xmlns:p14="http://schemas.microsoft.com/office/powerpoint/2010/main" val="237798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As shown on the slide, an interface is defined using the keyword interface. Any methods or properties are implicitly publicly accessible and abstract. Interface names often end with ‘able’ such as the standard java interfaces Comparable and </a:t>
            </a:r>
            <a:r>
              <a:rPr lang="en-GB" dirty="0" err="1" smtClean="0"/>
              <a:t>Serializable</a:t>
            </a:r>
            <a:r>
              <a:rPr lang="en-GB" dirty="0" smtClean="0"/>
              <a:t>.</a:t>
            </a:r>
          </a:p>
        </p:txBody>
      </p:sp>
    </p:spTree>
    <p:extLst>
      <p:ext uri="{BB962C8B-B14F-4D97-AF65-F5344CB8AC3E}">
        <p14:creationId xmlns:p14="http://schemas.microsoft.com/office/powerpoint/2010/main" val="134745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Both concrete and abstract classes can implement an interface, and both must implement all the methods defined in the interface (an abstract class can implement the methods abstractly).</a:t>
            </a:r>
          </a:p>
          <a:p>
            <a:r>
              <a:rPr lang="en-GB" dirty="0" smtClean="0"/>
              <a:t>A class specifies that it implements an interface after its base-class specification using keyword implements. A class can also implement more than one interface by specifying a list of interfaces, separated by commas. For example:</a:t>
            </a:r>
          </a:p>
          <a:p>
            <a:endParaRPr lang="en-GB" dirty="0" smtClean="0"/>
          </a:p>
          <a:p>
            <a:r>
              <a:rPr lang="en-GB" dirty="0" smtClean="0"/>
              <a:t>	public class Rectangle implements</a:t>
            </a:r>
            <a:r>
              <a:rPr lang="en-GB" baseline="0" dirty="0" smtClean="0"/>
              <a:t> </a:t>
            </a:r>
            <a:r>
              <a:rPr lang="en-GB" dirty="0" err="1" smtClean="0"/>
              <a:t>Renderable</a:t>
            </a:r>
            <a:r>
              <a:rPr lang="en-GB" dirty="0" smtClean="0"/>
              <a:t>, </a:t>
            </a:r>
            <a:r>
              <a:rPr lang="en-GB" dirty="0" err="1" smtClean="0"/>
              <a:t>Serializable</a:t>
            </a:r>
            <a:r>
              <a:rPr lang="en-GB" dirty="0" smtClean="0"/>
              <a:t> {</a:t>
            </a:r>
          </a:p>
          <a:p>
            <a:r>
              <a:rPr lang="en-GB" dirty="0" smtClean="0"/>
              <a:t>		...</a:t>
            </a:r>
          </a:p>
          <a:p>
            <a:r>
              <a:rPr lang="en-GB" dirty="0" smtClean="0"/>
              <a:t>	}</a:t>
            </a:r>
          </a:p>
          <a:p>
            <a:r>
              <a:rPr lang="en-GB" dirty="0" smtClean="0"/>
              <a:t>Any class can implement an interface, regardless of whether its base class does or not. However, you must implement all of the methods on the interface, otherwise you will get a compiler error.</a:t>
            </a:r>
          </a:p>
          <a:p>
            <a:endParaRPr lang="en-GB" dirty="0" smtClean="0"/>
          </a:p>
        </p:txBody>
      </p:sp>
    </p:spTree>
    <p:extLst>
      <p:ext uri="{BB962C8B-B14F-4D97-AF65-F5344CB8AC3E}">
        <p14:creationId xmlns:p14="http://schemas.microsoft.com/office/powerpoint/2010/main" val="144196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Remember that an object reference has a type, and that type may be either a class or an interface. If it is a class type, the reference may refer to an object of that class or any of its derived classes. If it is an interface, the reference may refer to an object of any class that implements the interface or any class that derives from that class, e.g. if a Rectangle is </a:t>
            </a:r>
            <a:r>
              <a:rPr lang="en-GB" dirty="0" err="1" smtClean="0"/>
              <a:t>Renderable</a:t>
            </a:r>
            <a:r>
              <a:rPr lang="en-GB" dirty="0" smtClean="0"/>
              <a:t> then so is a Square (a specialism of Rectangle). </a:t>
            </a:r>
          </a:p>
        </p:txBody>
      </p:sp>
    </p:spTree>
    <p:extLst>
      <p:ext uri="{BB962C8B-B14F-4D97-AF65-F5344CB8AC3E}">
        <p14:creationId xmlns:p14="http://schemas.microsoft.com/office/powerpoint/2010/main" val="387616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smtClean="0"/>
              <a:t>Here's the big difference between implementing interfaces and performing inheritance. A type can only derive from one base class, but it can implement multiple interfaces. Of course, a base class can have implementation, whereas an interface provides no default implementation. </a:t>
            </a:r>
          </a:p>
          <a:p>
            <a:endParaRPr lang="en-GB" smtClean="0"/>
          </a:p>
        </p:txBody>
      </p:sp>
    </p:spTree>
    <p:extLst>
      <p:ext uri="{BB962C8B-B14F-4D97-AF65-F5344CB8AC3E}">
        <p14:creationId xmlns:p14="http://schemas.microsoft.com/office/powerpoint/2010/main" val="124863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36859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373283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06409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So far, you have learned how to extend a class to provide more specialised derived classes with more functionality. In this chapter, we are going to look at how to design and implement higher-level abstract classes that derived classes can use. We will also look at interfaces, which are collections of abstract methods.</a:t>
            </a:r>
          </a:p>
          <a:p>
            <a:r>
              <a:rPr lang="en-GB" dirty="0" smtClean="0"/>
              <a:t>By the end of this chapter, you will be able to:</a:t>
            </a:r>
          </a:p>
          <a:p>
            <a:pPr marL="619125" lvl="1" indent="-171450">
              <a:buFont typeface="Arial" panose="020B0604020202020204" pitchFamily="34" charset="0"/>
              <a:buChar char="•"/>
            </a:pPr>
            <a:r>
              <a:rPr lang="en-GB" dirty="0" smtClean="0"/>
              <a:t>Design and implement an abstract class</a:t>
            </a:r>
          </a:p>
          <a:p>
            <a:pPr marL="619125" lvl="1" indent="-171450">
              <a:buFont typeface="Arial" panose="020B0604020202020204" pitchFamily="34" charset="0"/>
              <a:buChar char="•"/>
            </a:pPr>
            <a:r>
              <a:rPr lang="en-GB" dirty="0" smtClean="0"/>
              <a:t>Define and use an interface</a:t>
            </a:r>
          </a:p>
          <a:p>
            <a:r>
              <a:rPr lang="en-GB" dirty="0" smtClean="0"/>
              <a:t> </a:t>
            </a:r>
          </a:p>
        </p:txBody>
      </p:sp>
    </p:spTree>
    <p:extLst>
      <p:ext uri="{BB962C8B-B14F-4D97-AF65-F5344CB8AC3E}">
        <p14:creationId xmlns:p14="http://schemas.microsoft.com/office/powerpoint/2010/main" val="1079345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5467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5092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24</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withdraw(</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267659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withdraw(</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withdraw(</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89151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The</a:t>
            </a:r>
            <a:r>
              <a:rPr lang="en-GB" baseline="0" dirty="0" smtClean="0"/>
              <a:t> above code example will not compile because the </a:t>
            </a:r>
            <a:r>
              <a:rPr lang="en-GB" baseline="0" dirty="0" err="1" smtClean="0"/>
              <a:t>CurrentAccount</a:t>
            </a:r>
            <a:r>
              <a:rPr lang="en-GB" baseline="0" dirty="0" smtClean="0"/>
              <a:t> and </a:t>
            </a:r>
            <a:r>
              <a:rPr lang="en-GB" baseline="0" dirty="0" err="1" smtClean="0"/>
              <a:t>SavingAccount</a:t>
            </a:r>
            <a:r>
              <a:rPr lang="en-GB" baseline="0" dirty="0" smtClean="0"/>
              <a:t> classes are </a:t>
            </a:r>
            <a:r>
              <a:rPr lang="en-GB" baseline="0" dirty="0" err="1" smtClean="0"/>
              <a:t>reffered</a:t>
            </a:r>
            <a:r>
              <a:rPr lang="en-GB" baseline="0" dirty="0" smtClean="0"/>
              <a:t> to by an Account reference which has a withdraw() method.</a:t>
            </a:r>
          </a:p>
          <a:p>
            <a:endParaRPr lang="en-GB" dirty="0" smtClean="0"/>
          </a:p>
        </p:txBody>
      </p:sp>
    </p:spTree>
    <p:extLst>
      <p:ext uri="{BB962C8B-B14F-4D97-AF65-F5344CB8AC3E}">
        <p14:creationId xmlns:p14="http://schemas.microsoft.com/office/powerpoint/2010/main" val="428624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The</a:t>
            </a:r>
            <a:r>
              <a:rPr lang="en-GB" baseline="0" dirty="0" smtClean="0"/>
              <a:t> above code example will compile because the </a:t>
            </a:r>
            <a:r>
              <a:rPr lang="en-GB" baseline="0" dirty="0" err="1" smtClean="0"/>
              <a:t>CurrentAccount</a:t>
            </a:r>
            <a:r>
              <a:rPr lang="en-GB" baseline="0" dirty="0" smtClean="0"/>
              <a:t> and </a:t>
            </a:r>
            <a:r>
              <a:rPr lang="en-GB" baseline="0" dirty="0" err="1" smtClean="0"/>
              <a:t>SavingAccount</a:t>
            </a:r>
            <a:r>
              <a:rPr lang="en-GB" baseline="0" dirty="0" smtClean="0"/>
              <a:t> classes are referred to by an Account reference. However, because each instance of </a:t>
            </a:r>
            <a:r>
              <a:rPr lang="en-GB" baseline="0" dirty="0" err="1" smtClean="0"/>
              <a:t>CurrentAccount</a:t>
            </a:r>
            <a:r>
              <a:rPr lang="en-GB" baseline="0" dirty="0" smtClean="0"/>
              <a:t> and </a:t>
            </a:r>
            <a:r>
              <a:rPr lang="en-GB" baseline="0" dirty="0" err="1" smtClean="0"/>
              <a:t>SavingAccount</a:t>
            </a:r>
            <a:r>
              <a:rPr lang="en-GB" baseline="0" dirty="0" smtClean="0"/>
              <a:t> is referred to using the base class Account's withdraw() method, only the Account class's withdraw() method is called which does nothing! </a:t>
            </a:r>
            <a:endParaRPr lang="en-GB" dirty="0" smtClean="0"/>
          </a:p>
        </p:txBody>
      </p:sp>
    </p:spTree>
    <p:extLst>
      <p:ext uri="{BB962C8B-B14F-4D97-AF65-F5344CB8AC3E}">
        <p14:creationId xmlns:p14="http://schemas.microsoft.com/office/powerpoint/2010/main" val="127476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p>
          <a:p>
            <a:endParaRPr lang="en-GB" dirty="0" smtClean="0"/>
          </a:p>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p:txBody>
      </p:sp>
    </p:spTree>
    <p:extLst>
      <p:ext uri="{BB962C8B-B14F-4D97-AF65-F5344CB8AC3E}">
        <p14:creationId xmlns:p14="http://schemas.microsoft.com/office/powerpoint/2010/main" val="25433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312702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p>
          <a:p>
            <a:endParaRPr lang="en-GB" dirty="0" smtClean="0"/>
          </a:p>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p:txBody>
      </p:sp>
    </p:spTree>
    <p:extLst>
      <p:ext uri="{BB962C8B-B14F-4D97-AF65-F5344CB8AC3E}">
        <p14:creationId xmlns:p14="http://schemas.microsoft.com/office/powerpoint/2010/main" val="909789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xmlns=""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xmlns=""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xmlns=""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xmlns=""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xmlns=""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xmlns=""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xmlns=""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xmlns=""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xmlns=""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xmlns=""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xmlns=""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Abstract Classes</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C#: An abstract class – Problem solved!</a:t>
            </a:r>
          </a:p>
        </p:txBody>
      </p:sp>
      <p:sp>
        <p:nvSpPr>
          <p:cNvPr id="9" name="Rectangle 8"/>
          <p:cNvSpPr/>
          <p:nvPr/>
        </p:nvSpPr>
        <p:spPr>
          <a:xfrm>
            <a:off x="1657350" y="1317224"/>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657350" y="2933762"/>
            <a:ext cx="5581650" cy="3693319"/>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FA3200"/>
                </a:solidFill>
                <a:latin typeface="Lucida Console" pitchFamily="49" charset="0"/>
              </a:rPr>
              <a:t>abstract</a:t>
            </a:r>
            <a:r>
              <a:rPr lang="en-GB" sz="1400" dirty="0">
                <a:solidFill>
                  <a:srgbClr val="0000FF"/>
                </a:solidFill>
                <a:latin typeface="Lucida Console"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double</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balance</a:t>
            </a:r>
            <a:r>
              <a:rPr lang="en-GB" sz="1400" b="1" dirty="0">
                <a:solidFill>
                  <a:srgbClr val="000000"/>
                </a:solidFill>
                <a:latin typeface="Consolas" panose="020B0609020204030204" pitchFamily="49" charset="0"/>
              </a:rPr>
              <a:t>;</a:t>
            </a:r>
            <a:br>
              <a:rPr lang="en-GB" sz="1400" b="1" dirty="0">
                <a:solidFill>
                  <a:srgbClr val="000000"/>
                </a:solidFill>
                <a:latin typeface="Consolas" panose="020B0609020204030204" pitchFamily="49" charset="0"/>
              </a:rPr>
            </a:b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dirty="0">
                <a:solidFill>
                  <a:srgbClr val="FA3200"/>
                </a:solidFill>
                <a:latin typeface="Lucida Console" pitchFamily="49" charset="0"/>
              </a:rPr>
              <a:t>abstract</a:t>
            </a:r>
            <a:r>
              <a:rPr lang="en-GB" sz="1400" dirty="0">
                <a:solidFill>
                  <a:srgbClr val="0000FF"/>
                </a:solidFill>
                <a:latin typeface="Lucida Console"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a:p>
            <a:endParaRPr lang="en-GB" sz="12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600" dirty="0">
                <a:solidFill>
                  <a:srgbClr val="FA3200"/>
                </a:solidFill>
                <a:latin typeface="Lucida Console" pitchFamily="49" charset="0"/>
              </a:rPr>
              <a:t>override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 + 1;</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600" dirty="0">
                <a:solidFill>
                  <a:srgbClr val="FA3200"/>
                </a:solidFill>
                <a:latin typeface="Lucida Console" pitchFamily="49" charset="0"/>
              </a:rPr>
              <a:t>override</a:t>
            </a:r>
            <a:r>
              <a:rPr lang="en-GB" sz="1400" dirty="0">
                <a:solidFill>
                  <a:srgbClr val="FA3200"/>
                </a:solidFill>
                <a:latin typeface="Lucida Console"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Text Box 7"/>
          <p:cNvSpPr txBox="1">
            <a:spLocks noChangeArrowheads="1"/>
          </p:cNvSpPr>
          <p:nvPr/>
        </p:nvSpPr>
        <p:spPr bwMode="auto">
          <a:xfrm>
            <a:off x="7404106" y="1367915"/>
            <a:ext cx="4502144" cy="584775"/>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t>Cannot create an instance of </a:t>
            </a:r>
            <a:r>
              <a:rPr lang="en-GB" sz="1600" dirty="0" smtClean="0"/>
              <a:t/>
            </a:r>
            <a:br>
              <a:rPr lang="en-GB" sz="1600" dirty="0" smtClean="0"/>
            </a:br>
            <a:r>
              <a:rPr lang="en-GB" sz="1600" dirty="0" smtClean="0">
                <a:solidFill>
                  <a:srgbClr val="FA3200"/>
                </a:solidFill>
                <a:latin typeface="Lucida Console" pitchFamily="49" charset="0"/>
              </a:rPr>
              <a:t>abstract</a:t>
            </a:r>
            <a:r>
              <a:rPr lang="en-GB" sz="1600" dirty="0" smtClean="0"/>
              <a:t> </a:t>
            </a:r>
            <a:r>
              <a:rPr lang="en-GB" sz="1600" dirty="0"/>
              <a:t>Account</a:t>
            </a:r>
          </a:p>
        </p:txBody>
      </p:sp>
      <p:sp>
        <p:nvSpPr>
          <p:cNvPr id="12" name="Text Box 7"/>
          <p:cNvSpPr txBox="1">
            <a:spLocks noChangeArrowheads="1"/>
          </p:cNvSpPr>
          <p:nvPr/>
        </p:nvSpPr>
        <p:spPr bwMode="auto">
          <a:xfrm>
            <a:off x="7404106" y="5004054"/>
            <a:ext cx="4502143" cy="1200329"/>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a:t>
            </a:r>
            <a:r>
              <a:rPr lang="en-GB" sz="1600" u="sng" dirty="0"/>
              <a:t/>
            </a:r>
            <a:br>
              <a:rPr lang="en-GB" sz="1600" u="sng" dirty="0"/>
            </a:br>
            <a:r>
              <a:rPr lang="en-GB" sz="1600" u="sng" dirty="0"/>
              <a:t>must be overridden</a:t>
            </a:r>
            <a:r>
              <a:rPr lang="en-GB" sz="1600" dirty="0"/>
              <a:t> </a:t>
            </a:r>
            <a:br>
              <a:rPr lang="en-GB" sz="1600" dirty="0"/>
            </a:br>
            <a:r>
              <a:rPr lang="en-GB" sz="1600" dirty="0"/>
              <a:t>in every derived class</a:t>
            </a:r>
          </a:p>
          <a:p>
            <a:pPr algn="ctr" eaLnBrk="0" hangingPunct="0">
              <a:spcBef>
                <a:spcPct val="50000"/>
              </a:spcBef>
            </a:pPr>
            <a:r>
              <a:rPr lang="en-GB" sz="1600" dirty="0"/>
              <a:t>C#: requires the </a:t>
            </a:r>
            <a:r>
              <a:rPr lang="en-GB" sz="1600" dirty="0">
                <a:solidFill>
                  <a:srgbClr val="FA3200"/>
                </a:solidFill>
                <a:latin typeface="Lucida Console" pitchFamily="49" charset="0"/>
              </a:rPr>
              <a:t>override </a:t>
            </a:r>
            <a:r>
              <a:rPr lang="en-GB" sz="1600" dirty="0">
                <a:solidFill>
                  <a:schemeClr val="tx1"/>
                </a:solidFill>
                <a:latin typeface="Lucida Console" pitchFamily="49" charset="0"/>
              </a:rPr>
              <a:t>keyword</a:t>
            </a:r>
            <a:endParaRPr lang="en-GB" sz="1600" dirty="0">
              <a:solidFill>
                <a:schemeClr val="tx1"/>
              </a:solidFill>
            </a:endParaRPr>
          </a:p>
        </p:txBody>
      </p:sp>
      <p:sp>
        <p:nvSpPr>
          <p:cNvPr id="13" name="Text Box 7"/>
          <p:cNvSpPr txBox="1">
            <a:spLocks noChangeArrowheads="1"/>
          </p:cNvSpPr>
          <p:nvPr/>
        </p:nvSpPr>
        <p:spPr bwMode="auto">
          <a:xfrm>
            <a:off x="7404107" y="3164543"/>
            <a:ext cx="4502143" cy="1077218"/>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 live in </a:t>
            </a:r>
            <a:r>
              <a:rPr lang="en-GB" sz="1600" dirty="0">
                <a:solidFill>
                  <a:srgbClr val="FA3200"/>
                </a:solidFill>
                <a:latin typeface="Lucida Console" pitchFamily="49" charset="0"/>
              </a:rPr>
              <a:t>abstract</a:t>
            </a:r>
            <a:r>
              <a:rPr lang="en-GB" sz="1600" dirty="0"/>
              <a:t> classes. </a:t>
            </a:r>
          </a:p>
          <a:p>
            <a:pPr algn="ctr" eaLnBrk="0" hangingPunct="0">
              <a:spcBef>
                <a:spcPct val="50000"/>
              </a:spcBef>
            </a:pPr>
            <a:r>
              <a:rPr lang="en-GB" sz="1600" dirty="0"/>
              <a:t>Have no code</a:t>
            </a:r>
          </a:p>
          <a:p>
            <a:pPr algn="ctr" eaLnBrk="0" hangingPunct="0">
              <a:spcBef>
                <a:spcPct val="50000"/>
              </a:spcBef>
            </a:pPr>
            <a:r>
              <a:rPr lang="en-GB" sz="1600" dirty="0"/>
              <a:t>Are also </a:t>
            </a:r>
            <a:r>
              <a:rPr lang="en-GB" sz="1600" dirty="0">
                <a:solidFill>
                  <a:srgbClr val="FA3200"/>
                </a:solidFill>
                <a:latin typeface="Lucida Console" pitchFamily="49" charset="0"/>
              </a:rPr>
              <a:t>virtual</a:t>
            </a:r>
          </a:p>
        </p:txBody>
      </p:sp>
      <p:sp>
        <p:nvSpPr>
          <p:cNvPr id="3" name="Oval Callout 2"/>
          <p:cNvSpPr/>
          <p:nvPr/>
        </p:nvSpPr>
        <p:spPr>
          <a:xfrm>
            <a:off x="6362700" y="2971862"/>
            <a:ext cx="838200" cy="600545"/>
          </a:xfrm>
          <a:prstGeom prst="wedgeEllipseCallout">
            <a:avLst>
              <a:gd name="adj1" fmla="val -29924"/>
              <a:gd name="adj2" fmla="val 5932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cs typeface="Arial" pitchFamily="34" charset="0"/>
              </a:rPr>
              <a:t>No code</a:t>
            </a:r>
          </a:p>
        </p:txBody>
      </p:sp>
    </p:spTree>
    <p:extLst>
      <p:ext uri="{BB962C8B-B14F-4D97-AF65-F5344CB8AC3E}">
        <p14:creationId xmlns:p14="http://schemas.microsoft.com/office/powerpoint/2010/main" val="41355821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C#: Polymorphism with abstract classes</a:t>
            </a:r>
          </a:p>
        </p:txBody>
      </p:sp>
      <p:sp>
        <p:nvSpPr>
          <p:cNvPr id="4" name="Rectangle 3"/>
          <p:cNvSpPr/>
          <p:nvPr/>
        </p:nvSpPr>
        <p:spPr>
          <a:xfrm>
            <a:off x="1847850" y="1341793"/>
            <a:ext cx="5581650" cy="2215991"/>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00"/>
                </a:solidFill>
                <a:latin typeface="Consolas" panose="020B0609020204030204" pitchFamily="49" charset="0"/>
              </a:rPr>
              <a:t>Shape[] </a:t>
            </a:r>
            <a:r>
              <a:rPr lang="en-GB" sz="1400" dirty="0">
                <a:solidFill>
                  <a:srgbClr val="6A3E3E"/>
                </a:solidFill>
                <a:latin typeface="Consolas" panose="020B0609020204030204" pitchFamily="49" charset="0"/>
              </a:rPr>
              <a:t>shapes</a:t>
            </a:r>
            <a:r>
              <a:rPr lang="en-GB" sz="1400" dirty="0">
                <a:solidFill>
                  <a:srgbClr val="000000"/>
                </a:solidFill>
                <a:latin typeface="Consolas" panose="020B0609020204030204" pitchFamily="49" charset="0"/>
              </a:rPr>
              <a:t> =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Rectangle(),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Circle() };</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foreach</a:t>
            </a:r>
            <a:r>
              <a:rPr lang="en-GB" sz="1400" b="1" dirty="0">
                <a:solidFill>
                  <a:srgbClr val="000000"/>
                </a:solidFill>
                <a:latin typeface="Consolas" panose="020B0609020204030204" pitchFamily="49" charset="0"/>
              </a:rPr>
              <a:t> (Shape </a:t>
            </a:r>
            <a:r>
              <a:rPr lang="en-GB" sz="1400" b="1" dirty="0" err="1">
                <a:solidFill>
                  <a:srgbClr val="6A3E3E"/>
                </a:solidFill>
                <a:latin typeface="Consolas" panose="020B0609020204030204" pitchFamily="49" charset="0"/>
              </a:rPr>
              <a:t>shape</a:t>
            </a:r>
            <a:r>
              <a:rPr lang="en-GB" sz="1400" b="1" dirty="0">
                <a:solidFill>
                  <a:srgbClr val="000000"/>
                </a:solidFill>
                <a:latin typeface="Consolas" panose="020B0609020204030204" pitchFamily="49" charset="0"/>
              </a:rPr>
              <a:t> in </a:t>
            </a:r>
            <a:r>
              <a:rPr lang="en-GB" sz="1400" b="1" dirty="0">
                <a:solidFill>
                  <a:srgbClr val="6A3E3E"/>
                </a:solidFill>
                <a:latin typeface="Consolas" panose="020B0609020204030204" pitchFamily="49" charset="0"/>
              </a:rPr>
              <a:t>shapes</a:t>
            </a:r>
            <a:r>
              <a:rPr lang="en-GB" sz="1400" b="1" dirty="0">
                <a:solidFill>
                  <a:srgbClr val="000000"/>
                </a:solidFill>
                <a:latin typeface="Consolas" panose="020B0609020204030204" pitchFamily="49" charset="0"/>
              </a:rPr>
              <a:t>) {</a:t>
            </a:r>
          </a:p>
          <a:p>
            <a:r>
              <a:rPr lang="en-GB" sz="1400" i="1" dirty="0">
                <a:solidFill>
                  <a:srgbClr val="000000"/>
                </a:solidFill>
                <a:latin typeface="Consolas" panose="020B0609020204030204" pitchFamily="49" charset="0"/>
              </a:rPr>
              <a:t>	</a:t>
            </a:r>
            <a:r>
              <a:rPr lang="en-GB" sz="1400" i="1" dirty="0" err="1" smtClean="0">
                <a:solidFill>
                  <a:srgbClr val="6A3E3E"/>
                </a:solidFill>
                <a:latin typeface="Consolas" panose="020B0609020204030204" pitchFamily="49" charset="0"/>
              </a:rPr>
              <a:t>shape.draw</a:t>
            </a:r>
            <a:r>
              <a:rPr lang="en-GB" sz="1400" i="1" dirty="0" smtClean="0">
                <a:solidFill>
                  <a:srgbClr val="000000"/>
                </a:solidFill>
                <a:latin typeface="Consolas" panose="020B0609020204030204" pitchFamily="49" charset="0"/>
              </a:rPr>
              <a:t>();  // or</a:t>
            </a:r>
          </a:p>
          <a:p>
            <a:r>
              <a:rPr lang="en-GB" sz="1400" i="1" dirty="0">
                <a:solidFill>
                  <a:srgbClr val="000000"/>
                </a:solidFill>
                <a:latin typeface="Consolas" panose="020B0609020204030204" pitchFamily="49" charset="0"/>
              </a:rPr>
              <a:t>	</a:t>
            </a:r>
            <a:r>
              <a:rPr lang="en-GB" sz="1400" i="1" dirty="0" smtClean="0">
                <a:solidFill>
                  <a:srgbClr val="000000"/>
                </a:solidFill>
                <a:latin typeface="Consolas" panose="020B0609020204030204" pitchFamily="49" charset="0"/>
              </a:rPr>
              <a:t>draw(shape);</a:t>
            </a:r>
            <a:endParaRPr lang="en-GB" sz="1400" i="1"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endParaRPr lang="en-GB" sz="1200" dirty="0">
              <a:solidFill>
                <a:srgbClr val="000000"/>
              </a:solidFill>
              <a:latin typeface="Consolas" panose="020B0609020204030204" pitchFamily="49" charset="0"/>
            </a:endParaRPr>
          </a:p>
          <a:p>
            <a:r>
              <a:rPr lang="en-GB" sz="1200" dirty="0">
                <a:latin typeface="Consolas" panose="020B0609020204030204" pitchFamily="49" charset="0"/>
              </a:rPr>
              <a:t>}</a:t>
            </a:r>
          </a:p>
          <a:p>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draw(Shape </a:t>
            </a:r>
            <a:r>
              <a:rPr lang="en-GB" sz="1400" b="1" dirty="0">
                <a:solidFill>
                  <a:srgbClr val="6A3E3E"/>
                </a:solidFill>
                <a:latin typeface="Consolas" panose="020B0609020204030204" pitchFamily="49" charset="0"/>
              </a:rPr>
              <a:t>shape</a:t>
            </a:r>
            <a:r>
              <a:rPr lang="en-GB" sz="1400" b="1" dirty="0">
                <a:solidFill>
                  <a:srgbClr val="000000"/>
                </a:solidFill>
                <a:latin typeface="Consolas" panose="020B0609020204030204" pitchFamily="49" charset="0"/>
              </a:rPr>
              <a:t>) {</a:t>
            </a:r>
          </a:p>
          <a:p>
            <a:r>
              <a:rPr lang="en-GB" sz="1400" dirty="0">
                <a:solidFill>
                  <a:srgbClr val="6A3E3E"/>
                </a:solidFill>
                <a:latin typeface="Consolas" panose="020B0609020204030204" pitchFamily="49" charset="0"/>
              </a:rPr>
              <a:t>    </a:t>
            </a:r>
            <a:r>
              <a:rPr lang="en-GB" sz="1400" dirty="0" err="1">
                <a:solidFill>
                  <a:srgbClr val="6A3E3E"/>
                </a:solidFill>
                <a:latin typeface="Consolas" panose="020B0609020204030204" pitchFamily="49" charset="0"/>
              </a:rPr>
              <a:t>shape</a:t>
            </a:r>
            <a:r>
              <a:rPr lang="en-GB" sz="1400" dirty="0" err="1">
                <a:solidFill>
                  <a:srgbClr val="000000"/>
                </a:solidFill>
                <a:latin typeface="Consolas" panose="020B0609020204030204" pitchFamily="49" charset="0"/>
              </a:rPr>
              <a:t>.draw</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6" name="Rectangle 5"/>
          <p:cNvSpPr/>
          <p:nvPr/>
        </p:nvSpPr>
        <p:spPr>
          <a:xfrm>
            <a:off x="1847850" y="3699731"/>
            <a:ext cx="4572000" cy="861774"/>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abstract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abstract</a:t>
            </a:r>
            <a:r>
              <a:rPr lang="en-GB"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7" name="Rounded Rectangular Callout 6"/>
          <p:cNvSpPr/>
          <p:nvPr/>
        </p:nvSpPr>
        <p:spPr>
          <a:xfrm>
            <a:off x="2457450" y="5001322"/>
            <a:ext cx="3962400" cy="1277272"/>
          </a:xfrm>
          <a:prstGeom prst="wedgeRoundRectCallout">
            <a:avLst>
              <a:gd name="adj1" fmla="val 54323"/>
              <a:gd name="adj2" fmla="val -2707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The code ostensibly sent to the </a:t>
            </a:r>
            <a:br>
              <a:rPr lang="en-GB" sz="1600" dirty="0">
                <a:solidFill>
                  <a:schemeClr val="tx1"/>
                </a:solidFill>
              </a:rPr>
            </a:br>
            <a:r>
              <a:rPr lang="en-GB" sz="1600" dirty="0">
                <a:solidFill>
                  <a:schemeClr val="tx1"/>
                </a:solidFill>
              </a:rPr>
              <a:t>base type is handled by the derived type, and in the future could be handled by as yet unwritten derived types </a:t>
            </a:r>
          </a:p>
        </p:txBody>
      </p:sp>
      <p:sp>
        <p:nvSpPr>
          <p:cNvPr id="8" name="Rectangle 7"/>
          <p:cNvSpPr/>
          <p:nvPr/>
        </p:nvSpPr>
        <p:spPr>
          <a:xfrm>
            <a:off x="6716100" y="3724049"/>
            <a:ext cx="4572000" cy="255454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smtClean="0">
                <a:solidFill>
                  <a:srgbClr val="7F0055"/>
                </a:solidFill>
                <a:latin typeface="Consolas" panose="020B0609020204030204" pitchFamily="49" charset="0"/>
              </a:rPr>
              <a:t>class</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Rectangle </a:t>
            </a:r>
            <a:r>
              <a:rPr lang="en-GB" sz="1600" b="1" dirty="0" smtClean="0">
                <a:solidFill>
                  <a:srgbClr val="7F0055"/>
                </a:solidFill>
                <a:latin typeface="Consolas" panose="020B0609020204030204" pitchFamily="49" charset="0"/>
              </a:rPr>
              <a:t>:</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Shape {</a:t>
            </a:r>
          </a:p>
          <a:p>
            <a:r>
              <a:rPr lang="en-GB" sz="1600" b="1" dirty="0">
                <a:solidFill>
                  <a:srgbClr val="7F0055"/>
                </a:solidFill>
                <a:latin typeface="Consolas" panose="020B0609020204030204" pitchFamily="49" charset="0"/>
              </a:rPr>
              <a:t>    </a:t>
            </a:r>
            <a:r>
              <a:rPr lang="en-GB" sz="1600" b="1" dirty="0" smtClean="0">
                <a:solidFill>
                  <a:srgbClr val="7F0055"/>
                </a:solidFill>
                <a:latin typeface="Consolas" panose="020B0609020204030204" pitchFamily="49" charset="0"/>
              </a:rPr>
              <a:t>public </a:t>
            </a:r>
            <a:r>
              <a:rPr lang="en-GB" sz="1600" dirty="0">
                <a:solidFill>
                  <a:srgbClr val="FA3200"/>
                </a:solidFill>
                <a:latin typeface="Lucida Console" pitchFamily="49" charset="0"/>
              </a:rPr>
              <a:t>override</a:t>
            </a:r>
            <a:r>
              <a:rPr lang="en-GB" sz="1600" b="1" dirty="0" smtClean="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rectangle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Circle </a:t>
            </a:r>
            <a:r>
              <a:rPr lang="en-GB" sz="1600" b="1" dirty="0" smtClean="0">
                <a:solidFill>
                  <a:srgbClr val="7F0055"/>
                </a:solidFill>
                <a:latin typeface="Consolas" panose="020B0609020204030204" pitchFamily="49" charset="0"/>
              </a:rPr>
              <a:t>:</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dirty="0">
                <a:solidFill>
                  <a:srgbClr val="FA3200"/>
                </a:solidFill>
                <a:latin typeface="Lucida Console" pitchFamily="49" charset="0"/>
              </a:rPr>
              <a:t>override </a:t>
            </a:r>
            <a:r>
              <a:rPr lang="en-GB" sz="1600" b="1" dirty="0" smtClean="0">
                <a:solidFill>
                  <a:srgbClr val="7F0055"/>
                </a:solidFill>
                <a:latin typeface="Consolas" panose="020B0609020204030204" pitchFamily="49" charset="0"/>
              </a:rPr>
              <a:t>void</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draw() {</a:t>
            </a:r>
          </a:p>
          <a:p>
            <a:r>
              <a:rPr lang="en-GB" sz="1600" dirty="0">
                <a:solidFill>
                  <a:srgbClr val="3F7F5F"/>
                </a:solidFill>
                <a:latin typeface="Consolas" panose="020B0609020204030204" pitchFamily="49" charset="0"/>
              </a:rPr>
              <a:t>	// code to draw a circle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562615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283901" y="448110"/>
            <a:ext cx="7523924" cy="5119407"/>
          </a:xfrm>
        </p:spPr>
        <p:txBody>
          <a:bodyPr/>
          <a:lstStyle/>
          <a:p>
            <a:r>
              <a:rPr lang="en-GB" sz="2800" dirty="0"/>
              <a:t>Please open your solution for Lab </a:t>
            </a:r>
            <a:r>
              <a:rPr lang="en-GB" sz="2800" dirty="0" smtClean="0"/>
              <a:t>17</a:t>
            </a:r>
            <a:r>
              <a:rPr lang="en-GB" sz="2800" dirty="0"/>
              <a:t/>
            </a:r>
            <a:br>
              <a:rPr lang="en-GB" sz="2800" dirty="0"/>
            </a:br>
            <a:endParaRPr lang="en-GB" sz="2800" dirty="0"/>
          </a:p>
          <a:p>
            <a:r>
              <a:rPr lang="en-GB" sz="2800" dirty="0"/>
              <a:t>Does it make sense to </a:t>
            </a:r>
            <a:r>
              <a:rPr lang="en-GB" sz="2800" dirty="0" smtClean="0"/>
              <a:t>have a </a:t>
            </a:r>
            <a:r>
              <a:rPr lang="en-GB" sz="2800" b="1" dirty="0" smtClean="0"/>
              <a:t>Concrete</a:t>
            </a:r>
            <a:r>
              <a:rPr lang="en-GB" sz="2800" dirty="0" smtClean="0"/>
              <a:t> </a:t>
            </a:r>
            <a:r>
              <a:rPr lang="en-GB" sz="2800" dirty="0"/>
              <a:t>class such as </a:t>
            </a:r>
            <a:r>
              <a:rPr lang="en-GB" sz="2800" b="1" dirty="0"/>
              <a:t>Shape</a:t>
            </a:r>
            <a:r>
              <a:rPr lang="en-GB" sz="2800" dirty="0"/>
              <a:t>?</a:t>
            </a:r>
          </a:p>
          <a:p>
            <a:endParaRPr lang="en-GB" sz="2400" dirty="0" smtClean="0"/>
          </a:p>
          <a:p>
            <a:r>
              <a:rPr lang="en-GB" sz="2800" dirty="0"/>
              <a:t>Redefine this class as </a:t>
            </a:r>
            <a:r>
              <a:rPr lang="en-GB" sz="2800" b="1" dirty="0">
                <a:solidFill>
                  <a:schemeClr val="tx1">
                    <a:lumMod val="90000"/>
                    <a:lumOff val="10000"/>
                  </a:schemeClr>
                </a:solidFill>
              </a:rPr>
              <a:t>abstract </a:t>
            </a:r>
            <a:r>
              <a:rPr lang="en-GB" sz="2800" dirty="0"/>
              <a:t>and </a:t>
            </a:r>
            <a:r>
              <a:rPr lang="en-GB" sz="2800" dirty="0" smtClean="0"/>
              <a:t/>
            </a:r>
            <a:br>
              <a:rPr lang="en-GB" sz="2800" dirty="0" smtClean="0"/>
            </a:br>
            <a:r>
              <a:rPr lang="en-GB" sz="2800" dirty="0" smtClean="0"/>
              <a:t>correct </a:t>
            </a:r>
            <a:r>
              <a:rPr lang="en-GB" sz="2800" dirty="0"/>
              <a:t>any errors.</a:t>
            </a:r>
          </a:p>
          <a:p>
            <a:r>
              <a:rPr lang="en-GB" sz="2400" dirty="0"/>
              <a:t>(</a:t>
            </a:r>
            <a:r>
              <a:rPr lang="en-GB" dirty="0"/>
              <a:t>such as creating </a:t>
            </a:r>
            <a:r>
              <a:rPr lang="en-GB" dirty="0" smtClean="0"/>
              <a:t>instances </a:t>
            </a:r>
            <a:r>
              <a:rPr lang="en-GB" dirty="0"/>
              <a:t>of Shape</a:t>
            </a:r>
            <a:r>
              <a:rPr lang="en-GB" sz="2400" dirty="0"/>
              <a:t>)</a:t>
            </a:r>
          </a:p>
          <a:p>
            <a:endParaRPr lang="en-GB" sz="2400" dirty="0"/>
          </a:p>
          <a:p>
            <a:r>
              <a:rPr lang="en-GB" sz="2400" dirty="0"/>
              <a:t>Duration </a:t>
            </a:r>
            <a:r>
              <a:rPr lang="en-GB" sz="2400" dirty="0" smtClean="0"/>
              <a:t>15 </a:t>
            </a:r>
            <a:r>
              <a:rPr lang="en-GB" sz="2400" dirty="0"/>
              <a:t>minutes </a:t>
            </a:r>
            <a:endParaRPr lang="en-GB" sz="1400" dirty="0"/>
          </a:p>
          <a:p>
            <a:endParaRPr lang="en-GB" dirty="0"/>
          </a:p>
        </p:txBody>
      </p:sp>
      <p:sp>
        <p:nvSpPr>
          <p:cNvPr id="2" name="Slide Number Placeholder 1"/>
          <p:cNvSpPr>
            <a:spLocks noGrp="1"/>
          </p:cNvSpPr>
          <p:nvPr>
            <p:ph type="sldNum" sz="quarter" idx="4"/>
          </p:nvPr>
        </p:nvSpPr>
        <p:spPr/>
        <p:txBody>
          <a:bodyPr/>
          <a:lstStyle/>
          <a:p>
            <a:fld id="{EF892D59-8F09-EF4B-AD6D-DA609442F868}" type="slidenum">
              <a:rPr lang="en-GB" smtClean="0"/>
              <a:pPr/>
              <a:t>12</a:t>
            </a:fld>
            <a:endParaRPr lang="en-GB" dirty="0"/>
          </a:p>
        </p:txBody>
      </p:sp>
      <p:sp>
        <p:nvSpPr>
          <p:cNvPr id="4" name="Content Placeholder 3"/>
          <p:cNvSpPr>
            <a:spLocks noGrp="1"/>
          </p:cNvSpPr>
          <p:nvPr>
            <p:ph type="body" sz="quarter" idx="10"/>
          </p:nvPr>
        </p:nvSpPr>
        <p:spPr/>
        <p:txBody>
          <a:bodyPr/>
          <a:lstStyle/>
          <a:p>
            <a:pPr algn="ctr"/>
            <a:r>
              <a:rPr lang="en-GB" sz="3200" b="1" dirty="0"/>
              <a:t>Quick inline lab</a:t>
            </a:r>
            <a:endParaRPr lang="en-GB" sz="32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7812169" y="4729692"/>
            <a:ext cx="4229735" cy="1808362"/>
          </a:xfrm>
          <a:prstGeom prst="rect">
            <a:avLst/>
          </a:prstGeom>
          <a:noFill/>
          <a:ln>
            <a:noFill/>
          </a:ln>
        </p:spPr>
      </p:pic>
    </p:spTree>
    <p:extLst>
      <p:ext uri="{BB962C8B-B14F-4D97-AF65-F5344CB8AC3E}">
        <p14:creationId xmlns:p14="http://schemas.microsoft.com/office/powerpoint/2010/main" val="138261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IN"/>
          </a:p>
        </p:txBody>
      </p:sp>
      <p:sp>
        <p:nvSpPr>
          <p:cNvPr id="2" name="Title 1"/>
          <p:cNvSpPr>
            <a:spLocks noGrp="1"/>
          </p:cNvSpPr>
          <p:nvPr>
            <p:ph type="ctrTitle"/>
          </p:nvPr>
        </p:nvSpPr>
        <p:spPr/>
        <p:txBody>
          <a:bodyPr/>
          <a:lstStyle/>
          <a:p>
            <a:r>
              <a:rPr lang="en-GB" dirty="0"/>
              <a:t>Interfaces</a:t>
            </a:r>
            <a:endParaRPr lang="en-IN" dirty="0"/>
          </a:p>
        </p:txBody>
      </p:sp>
    </p:spTree>
    <p:extLst>
      <p:ext uri="{BB962C8B-B14F-4D97-AF65-F5344CB8AC3E}">
        <p14:creationId xmlns:p14="http://schemas.microsoft.com/office/powerpoint/2010/main" val="1472398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Interfaces</a:t>
            </a:r>
          </a:p>
        </p:txBody>
      </p:sp>
      <p:sp>
        <p:nvSpPr>
          <p:cNvPr id="8195" name="Rectangle 3"/>
          <p:cNvSpPr>
            <a:spLocks noGrp="1" noChangeArrowheads="1"/>
          </p:cNvSpPr>
          <p:nvPr>
            <p:ph idx="1"/>
          </p:nvPr>
        </p:nvSpPr>
        <p:spPr>
          <a:xfrm>
            <a:off x="339971" y="1368256"/>
            <a:ext cx="10560093" cy="1931243"/>
          </a:xfrm>
        </p:spPr>
        <p:txBody>
          <a:bodyPr vert="horz" lIns="0" tIns="0" rIns="0" bIns="0" rtlCol="0" anchor="t" anchorCtr="0">
            <a:noAutofit/>
          </a:bodyPr>
          <a:lstStyle/>
          <a:p>
            <a:r>
              <a:rPr lang="en-GB" b="1" dirty="0" smtClean="0"/>
              <a:t>An </a:t>
            </a:r>
            <a:r>
              <a:rPr lang="en-GB" b="1" dirty="0"/>
              <a:t>interface is similar to a fully abstract class</a:t>
            </a:r>
          </a:p>
          <a:p>
            <a:pPr marL="342000" lvl="1" indent="-342900">
              <a:buSzPct val="115000"/>
              <a:buFont typeface="Arial" panose="020B0604020202020204" pitchFamily="34" charset="0"/>
              <a:buChar char="•"/>
            </a:pPr>
            <a:r>
              <a:rPr lang="en-GB" dirty="0"/>
              <a:t>All of its members are abstract, no implementation code </a:t>
            </a:r>
          </a:p>
          <a:p>
            <a:pPr marL="342000" lvl="1" indent="-342900">
              <a:buSzPct val="115000"/>
              <a:buFont typeface="Arial" panose="020B0604020202020204" pitchFamily="34" charset="0"/>
              <a:buChar char="•"/>
            </a:pPr>
            <a:r>
              <a:rPr lang="en-GB" dirty="0"/>
              <a:t>Can have no instance fields, although constants allowed</a:t>
            </a:r>
          </a:p>
          <a:p>
            <a:pPr marL="342000" lvl="1" indent="-342900">
              <a:buSzPct val="115000"/>
              <a:buFont typeface="Arial" panose="020B0604020202020204" pitchFamily="34" charset="0"/>
              <a:buChar char="•"/>
            </a:pPr>
            <a:r>
              <a:rPr lang="en-GB" dirty="0"/>
              <a:t>Clearly cannot be instantiated</a:t>
            </a:r>
          </a:p>
          <a:p>
            <a:pPr marL="342000" lvl="1" indent="-342900">
              <a:buSzPct val="115000"/>
              <a:buFont typeface="Arial" panose="020B0604020202020204" pitchFamily="34" charset="0"/>
              <a:buChar char="•"/>
            </a:pPr>
            <a:r>
              <a:rPr lang="en-GB" dirty="0"/>
              <a:t>Useful if you want to define a role that could be played by class</a:t>
            </a:r>
          </a:p>
          <a:p>
            <a:pPr marL="180000" lvl="1" indent="-180000">
              <a:buFont typeface="Arial" panose="020B0604020202020204" pitchFamily="34" charset="0"/>
              <a:buChar char="•"/>
            </a:pPr>
            <a:endParaRPr lang="en-GB" dirty="0"/>
          </a:p>
        </p:txBody>
      </p:sp>
      <p:grpSp>
        <p:nvGrpSpPr>
          <p:cNvPr id="2" name="Group 4"/>
          <p:cNvGrpSpPr>
            <a:grpSpLocks/>
          </p:cNvGrpSpPr>
          <p:nvPr/>
        </p:nvGrpSpPr>
        <p:grpSpPr bwMode="auto">
          <a:xfrm>
            <a:off x="2722564" y="3736667"/>
            <a:ext cx="3394075" cy="431800"/>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199"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1" name="Rectangle 8"/>
            <p:cNvSpPr>
              <a:spLocks noChangeArrowheads="1"/>
            </p:cNvSpPr>
            <p:nvPr/>
          </p:nvSpPr>
          <p:spPr bwMode="auto">
            <a:xfrm>
              <a:off x="2237"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02" name="Rectangle 9"/>
            <p:cNvSpPr>
              <a:spLocks noChangeArrowheads="1"/>
            </p:cNvSpPr>
            <p:nvPr/>
          </p:nvSpPr>
          <p:spPr bwMode="auto">
            <a:xfrm>
              <a:off x="2356"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4" name="Rectangle 11"/>
            <p:cNvSpPr>
              <a:spLocks noChangeArrowheads="1"/>
            </p:cNvSpPr>
            <p:nvPr/>
          </p:nvSpPr>
          <p:spPr bwMode="auto">
            <a:xfrm>
              <a:off x="2743" y="3444"/>
              <a:ext cx="212"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3" name="Group 13"/>
            <p:cNvGrpSpPr>
              <a:grpSpLocks/>
            </p:cNvGrpSpPr>
            <p:nvPr/>
          </p:nvGrpSpPr>
          <p:grpSpPr bwMode="auto">
            <a:xfrm>
              <a:off x="3753" y="3472"/>
              <a:ext cx="314" cy="171"/>
              <a:chOff x="2514" y="2985"/>
              <a:chExt cx="314" cy="171"/>
            </a:xfrm>
          </p:grpSpPr>
          <p:sp>
            <p:nvSpPr>
              <p:cNvPr id="8213"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4"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48" name="AutoShape 16"/>
            <p:cNvSpPr>
              <a:spLocks noChangeArrowheads="1"/>
            </p:cNvSpPr>
            <p:nvPr/>
          </p:nvSpPr>
          <p:spPr bwMode="auto">
            <a:xfrm>
              <a:off x="311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4" name="Group 17"/>
            <p:cNvGrpSpPr>
              <a:grpSpLocks/>
            </p:cNvGrpSpPr>
            <p:nvPr/>
          </p:nvGrpSpPr>
          <p:grpSpPr bwMode="auto">
            <a:xfrm>
              <a:off x="3227" y="3472"/>
              <a:ext cx="314" cy="171"/>
              <a:chOff x="3031" y="2985"/>
              <a:chExt cx="314" cy="171"/>
            </a:xfrm>
          </p:grpSpPr>
          <p:sp>
            <p:nvSpPr>
              <p:cNvPr id="8211"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2"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10" name="Oval 21"/>
            <p:cNvSpPr>
              <a:spLocks noChangeArrowheads="1"/>
            </p:cNvSpPr>
            <p:nvPr/>
          </p:nvSpPr>
          <p:spPr bwMode="auto">
            <a:xfrm>
              <a:off x="1680" y="3431"/>
              <a:ext cx="236" cy="252"/>
            </a:xfrm>
            <a:prstGeom prst="ellipse">
              <a:avLst/>
            </a:prstGeom>
            <a:gradFill rotWithShape="1">
              <a:gsLst>
                <a:gs pos="0">
                  <a:srgbClr val="C80000"/>
                </a:gs>
                <a:gs pos="100000">
                  <a:srgbClr val="5D0000"/>
                </a:gs>
              </a:gsLst>
              <a:lin ang="2700000" scaled="1"/>
            </a:gradFill>
            <a:ln w="9525">
              <a:solidFill>
                <a:schemeClr val="tx1"/>
              </a:solidFill>
              <a:round/>
              <a:headEnd/>
              <a:tailEnd/>
            </a:ln>
          </p:spPr>
          <p:txBody>
            <a:bodyPr wrap="none" anchor="ctr"/>
            <a:lstStyle/>
            <a:p>
              <a:pPr eaLnBrk="0" hangingPunct="0">
                <a:spcBef>
                  <a:spcPct val="50000"/>
                </a:spcBef>
              </a:pPr>
              <a:endParaRPr lang="en-US"/>
            </a:p>
          </p:txBody>
        </p:sp>
      </p:grpSp>
      <p:sp>
        <p:nvSpPr>
          <p:cNvPr id="5" name="Isosceles Triangle 4"/>
          <p:cNvSpPr/>
          <p:nvPr/>
        </p:nvSpPr>
        <p:spPr>
          <a:xfrm>
            <a:off x="4327605" y="4185806"/>
            <a:ext cx="358696" cy="342900"/>
          </a:xfrm>
          <a:prstGeom prst="triangle">
            <a:avLst/>
          </a:prstGeom>
          <a:no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7" name="Straight Connector 6"/>
          <p:cNvCxnSpPr>
            <a:stCxn id="5" idx="3"/>
            <a:endCxn id="11" idx="0"/>
          </p:cNvCxnSpPr>
          <p:nvPr/>
        </p:nvCxnSpPr>
        <p:spPr>
          <a:xfrm flipH="1">
            <a:off x="4498705" y="4528706"/>
            <a:ext cx="8248" cy="5334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53710" y="5062106"/>
            <a:ext cx="4489990" cy="10287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C00000"/>
                </a:solidFill>
                <a:latin typeface="Arial" pitchFamily="34" charset="0"/>
                <a:cs typeface="Arial" pitchFamily="34" charset="0"/>
              </a:rPr>
              <a:t>class</a:t>
            </a:r>
            <a:r>
              <a:rPr lang="en-GB" dirty="0">
                <a:solidFill>
                  <a:schemeClr val="tx1"/>
                </a:solidFill>
                <a:latin typeface="Arial" pitchFamily="34" charset="0"/>
                <a:cs typeface="Arial" pitchFamily="34" charset="0"/>
              </a:rPr>
              <a:t> </a:t>
            </a:r>
            <a:r>
              <a:rPr lang="en-GB" dirty="0" err="1">
                <a:solidFill>
                  <a:schemeClr val="tx1"/>
                </a:solidFill>
                <a:latin typeface="Arial" pitchFamily="34" charset="0"/>
                <a:cs typeface="Arial" pitchFamily="34" charset="0"/>
              </a:rPr>
              <a:t>MediaPlayer</a:t>
            </a:r>
            <a:r>
              <a:rPr lang="en-GB" dirty="0">
                <a:solidFill>
                  <a:schemeClr val="tx1"/>
                </a:solidFill>
                <a:latin typeface="Arial" pitchFamily="34" charset="0"/>
                <a:cs typeface="Arial" pitchFamily="34" charset="0"/>
              </a:rPr>
              <a:t> </a:t>
            </a:r>
            <a:r>
              <a:rPr lang="en-GB" dirty="0">
                <a:solidFill>
                  <a:srgbClr val="C00000"/>
                </a:solidFill>
                <a:latin typeface="Arial" pitchFamily="34" charset="0"/>
                <a:cs typeface="Arial" pitchFamily="34" charset="0"/>
              </a:rPr>
              <a:t>implements</a:t>
            </a:r>
            <a:r>
              <a:rPr lang="en-GB" dirty="0">
                <a:solidFill>
                  <a:schemeClr val="tx1"/>
                </a:solidFill>
                <a:latin typeface="Arial" pitchFamily="34" charset="0"/>
                <a:cs typeface="Arial" pitchFamily="34" charset="0"/>
              </a:rPr>
              <a:t> Playable  {</a:t>
            </a:r>
          </a:p>
          <a:p>
            <a:r>
              <a:rPr lang="en-GB" dirty="0">
                <a:solidFill>
                  <a:schemeClr val="tx1"/>
                </a:solidFill>
                <a:latin typeface="Arial" pitchFamily="34" charset="0"/>
                <a:cs typeface="Arial" pitchFamily="34" charset="0"/>
              </a:rPr>
              <a:t>}</a:t>
            </a:r>
            <a:endParaRPr lang="en-GB" sz="1600" dirty="0">
              <a:solidFill>
                <a:schemeClr val="tx1"/>
              </a:solidFill>
              <a:latin typeface="Arial" pitchFamily="34" charset="0"/>
              <a:cs typeface="Arial" pitchFamily="34" charset="0"/>
            </a:endParaRPr>
          </a:p>
        </p:txBody>
      </p:sp>
      <p:sp>
        <p:nvSpPr>
          <p:cNvPr id="17" name="Rectangular Callout 16"/>
          <p:cNvSpPr/>
          <p:nvPr/>
        </p:nvSpPr>
        <p:spPr>
          <a:xfrm>
            <a:off x="7031722" y="3589202"/>
            <a:ext cx="3481637" cy="1949154"/>
          </a:xfrm>
          <a:prstGeom prst="wedgeRectCallout">
            <a:avLst>
              <a:gd name="adj1" fmla="val -60411"/>
              <a:gd name="adj2" fmla="val -3373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a:solidFill>
                  <a:srgbClr val="C00000"/>
                </a:solidFill>
                <a:latin typeface="Arial" pitchFamily="34" charset="0"/>
                <a:cs typeface="Arial" pitchFamily="34" charset="0"/>
              </a:rPr>
              <a:t>  </a:t>
            </a:r>
            <a:r>
              <a:rPr lang="en-GB" sz="1600" smtClean="0">
                <a:solidFill>
                  <a:srgbClr val="C00000"/>
                </a:solidFill>
                <a:latin typeface="Arial" pitchFamily="34" charset="0"/>
                <a:cs typeface="Arial" pitchFamily="34" charset="0"/>
              </a:rPr>
              <a:t>interface</a:t>
            </a:r>
            <a:r>
              <a:rPr lang="en-GB" sz="1600" smtClean="0">
                <a:solidFill>
                  <a:schemeClr val="tx1"/>
                </a:solidFill>
                <a:latin typeface="Arial" pitchFamily="34" charset="0"/>
                <a:cs typeface="Arial" pitchFamily="34" charset="0"/>
              </a:rPr>
              <a:t> </a:t>
            </a:r>
            <a:r>
              <a:rPr lang="en-GB" sz="1600" dirty="0">
                <a:solidFill>
                  <a:schemeClr val="tx1"/>
                </a:solidFill>
                <a:latin typeface="Arial" pitchFamily="34" charset="0"/>
                <a:cs typeface="Arial" pitchFamily="34" charset="0"/>
              </a:rPr>
              <a:t>Playable {</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play(); </a:t>
            </a:r>
            <a:endParaRPr lang="en-GB" sz="1600" b="1" dirty="0">
              <a:solidFill>
                <a:srgbClr val="000000"/>
              </a:solidFill>
              <a:highlight>
                <a:srgbClr val="D4D4D4"/>
              </a:highlight>
              <a:latin typeface="Consolas" panose="020B0609020204030204" pitchFamily="49" charset="0"/>
            </a:endParaRP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stop();</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fastForward</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x);</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fastRewinde();</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record();</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pause();</a:t>
            </a:r>
            <a:endParaRPr lang="en-GB" sz="1600" dirty="0">
              <a:solidFill>
                <a:schemeClr val="tx1"/>
              </a:solidFill>
              <a:latin typeface="Arial" pitchFamily="34" charset="0"/>
              <a:cs typeface="Arial" pitchFamily="34" charset="0"/>
            </a:endParaRPr>
          </a:p>
          <a:p>
            <a:r>
              <a:rPr lang="en-GB"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9740348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Defining an interface type</a:t>
            </a:r>
          </a:p>
        </p:txBody>
      </p:sp>
      <p:sp>
        <p:nvSpPr>
          <p:cNvPr id="9219" name="Rectangle 3"/>
          <p:cNvSpPr>
            <a:spLocks noGrp="1" noChangeArrowheads="1"/>
          </p:cNvSpPr>
          <p:nvPr>
            <p:ph idx="1"/>
          </p:nvPr>
        </p:nvSpPr>
        <p:spPr>
          <a:xfrm>
            <a:off x="341273" y="1368256"/>
            <a:ext cx="9467746" cy="2133480"/>
          </a:xfrm>
        </p:spPr>
        <p:txBody>
          <a:bodyPr vert="horz" lIns="0" tIns="0" rIns="0" bIns="0" rtlCol="0" anchor="t" anchorCtr="0">
            <a:noAutofit/>
          </a:bodyPr>
          <a:lstStyle/>
          <a:p>
            <a:pPr marL="342900" indent="-342900">
              <a:buFont typeface="Arial" panose="020B0604020202020204" pitchFamily="34" charset="0"/>
              <a:buChar char="•"/>
            </a:pPr>
            <a:r>
              <a:rPr lang="en-GB" b="1" dirty="0"/>
              <a:t>Interface defined using keyword </a:t>
            </a:r>
            <a:r>
              <a:rPr lang="en-GB" b="1" dirty="0">
                <a:latin typeface="Lucida Console" panose="020B0609040504020204" pitchFamily="49" charset="0"/>
              </a:rPr>
              <a:t>interface</a:t>
            </a:r>
          </a:p>
          <a:p>
            <a:pPr marL="684000" lvl="1" indent="-342900">
              <a:buSzPct val="115000"/>
              <a:buFont typeface="Arial" panose="020B0604020202020204" pitchFamily="34" charset="0"/>
              <a:buChar char="•"/>
            </a:pPr>
            <a:r>
              <a:rPr lang="en-GB" dirty="0"/>
              <a:t>Often end in ‘...able’ no specific naming convention otherwise</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r>
              <a:rPr lang="en-GB" b="1" dirty="0"/>
              <a:t>Interface members</a:t>
            </a:r>
          </a:p>
          <a:p>
            <a:pPr marL="684000" lvl="1" indent="-342900">
              <a:buSzPct val="115000"/>
              <a:buFont typeface="Arial" panose="020B0604020202020204" pitchFamily="34" charset="0"/>
              <a:buChar char="•"/>
            </a:pPr>
            <a:r>
              <a:rPr lang="en-GB" dirty="0"/>
              <a:t>All methods are implicitly </a:t>
            </a:r>
            <a:r>
              <a:rPr lang="en-GB" dirty="0">
                <a:latin typeface="Lucida Console" panose="020B0609040504020204" pitchFamily="49" charset="0"/>
              </a:rPr>
              <a:t>public , abstract and </a:t>
            </a:r>
            <a:r>
              <a:rPr lang="en-GB" dirty="0" smtClean="0">
                <a:latin typeface="Lucida Console" panose="020B0609040504020204" pitchFamily="49" charset="0"/>
              </a:rPr>
              <a:t>non-static</a:t>
            </a:r>
            <a:endParaRPr lang="en-GB" b="1" dirty="0">
              <a:latin typeface="Lucida Console" panose="020B0609040504020204" pitchFamily="49" charset="0"/>
            </a:endParaRPr>
          </a:p>
        </p:txBody>
      </p:sp>
      <p:sp>
        <p:nvSpPr>
          <p:cNvPr id="814084" name="Rectangle 4"/>
          <p:cNvSpPr>
            <a:spLocks noChangeArrowheads="1"/>
          </p:cNvSpPr>
          <p:nvPr/>
        </p:nvSpPr>
        <p:spPr bwMode="auto">
          <a:xfrm>
            <a:off x="3984625" y="404018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a:t>
            </a:r>
            <a:r>
              <a:rPr lang="en-GB" sz="1600" dirty="0">
                <a:solidFill>
                  <a:srgbClr val="0000FF"/>
                </a:solidFill>
                <a:latin typeface="Lucida Console" pitchFamily="49" charset="0"/>
              </a:rPr>
              <a:t> </a:t>
            </a:r>
            <a:r>
              <a:rPr lang="en-GB" sz="1600" dirty="0">
                <a:solidFill>
                  <a:srgbClr val="FF0000"/>
                </a:solidFill>
                <a:latin typeface="Lucida Console" pitchFamily="49" charset="0"/>
              </a:rPr>
              <a:t>interface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20764377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Java: Implementing an interface</a:t>
            </a:r>
          </a:p>
        </p:txBody>
      </p:sp>
      <p:sp>
        <p:nvSpPr>
          <p:cNvPr id="10243" name="Rectangle 3"/>
          <p:cNvSpPr>
            <a:spLocks noGrp="1" noChangeArrowheads="1"/>
          </p:cNvSpPr>
          <p:nvPr>
            <p:ph idx="1"/>
          </p:nvPr>
        </p:nvSpPr>
        <p:spPr>
          <a:xfrm>
            <a:off x="341272" y="1368256"/>
            <a:ext cx="10132363" cy="741099"/>
          </a:xfrm>
        </p:spPr>
        <p:txBody>
          <a:bodyPr vert="horz" lIns="0" tIns="0" rIns="0" bIns="0" rtlCol="0" anchor="t" anchorCtr="0">
            <a:noAutofit/>
          </a:bodyPr>
          <a:lstStyle/>
          <a:p>
            <a:r>
              <a:rPr lang="en-GB" b="1" dirty="0"/>
              <a:t>List interfaces after the base class (if any) via keyword implements </a:t>
            </a:r>
          </a:p>
          <a:p>
            <a:pPr marL="342900" lvl="1" indent="-342900">
              <a:buSzPct val="115000"/>
              <a:buFont typeface="Arial" panose="020B0604020202020204" pitchFamily="34" charset="0"/>
              <a:buChar char="•"/>
            </a:pPr>
            <a:r>
              <a:rPr lang="en-GB" dirty="0"/>
              <a:t>All members must be implemented</a:t>
            </a:r>
          </a:p>
        </p:txBody>
      </p:sp>
      <p:sp>
        <p:nvSpPr>
          <p:cNvPr id="816132" name="Rectangle 4"/>
          <p:cNvSpPr>
            <a:spLocks noChangeArrowheads="1"/>
          </p:cNvSpPr>
          <p:nvPr/>
        </p:nvSpPr>
        <p:spPr bwMode="auto">
          <a:xfrm>
            <a:off x="1892300" y="2890118"/>
            <a:ext cx="4322970" cy="132087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6133" name="Rectangle 5"/>
          <p:cNvSpPr>
            <a:spLocks noChangeArrowheads="1"/>
          </p:cNvSpPr>
          <p:nvPr/>
        </p:nvSpPr>
        <p:spPr bwMode="auto">
          <a:xfrm>
            <a:off x="6443663" y="289011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2259496" y="4367539"/>
            <a:ext cx="7593495" cy="2059538"/>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 </a:t>
            </a:r>
            <a:r>
              <a:rPr lang="en-GB" sz="1600" dirty="0">
                <a:solidFill>
                  <a:srgbClr val="0000C8"/>
                </a:solidFill>
                <a:latin typeface="Lucida Console" pitchFamily="49" charset="0"/>
              </a:rPr>
              <a:t>implements</a:t>
            </a:r>
            <a:r>
              <a:rPr lang="en-GB" sz="1600" dirty="0">
                <a:solidFill>
                  <a:srgbClr val="FF0000"/>
                </a:solidFill>
                <a:latin typeface="Lucida Console" pitchFamily="49" charset="0"/>
              </a:rPr>
              <a:t>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public void draw() </a:t>
            </a:r>
            <a:r>
              <a:rPr lang="en-GB" sz="1600" dirty="0">
                <a:latin typeface="Lucida Console" pitchFamily="49" charset="0"/>
              </a:rPr>
              <a:t>{</a:t>
            </a:r>
            <a:r>
              <a:rPr lang="en-GB" sz="1600" dirty="0">
                <a:solidFill>
                  <a:srgbClr val="FF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smtClean="0">
                <a:solidFill>
                  <a:srgbClr val="0000C8"/>
                </a:solidFill>
                <a:latin typeface="Lucida Console" pitchFamily="49" charset="0"/>
              </a:rPr>
              <a:t>	return</a:t>
            </a:r>
            <a:r>
              <a:rPr lang="en-GB" sz="1600" dirty="0" smtClean="0">
                <a:solidFill>
                  <a:srgbClr val="000000"/>
                </a:solidFill>
                <a:latin typeface="Lucida Console" pitchFamily="49" charset="0"/>
              </a:rPr>
              <a:t> </a:t>
            </a:r>
            <a:r>
              <a:rPr lang="en-GB" sz="1600" dirty="0">
                <a:solidFill>
                  <a:srgbClr val="000000"/>
                </a:solidFill>
                <a:latin typeface="Lucida Console" pitchFamily="49" charset="0"/>
              </a:rPr>
              <a:t>height * width;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16135" name="AutoShape 7"/>
          <p:cNvSpPr>
            <a:spLocks/>
          </p:cNvSpPr>
          <p:nvPr/>
        </p:nvSpPr>
        <p:spPr bwMode="auto">
          <a:xfrm>
            <a:off x="7646988" y="3964314"/>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9050">
            <a:solidFill>
              <a:schemeClr val="tx1"/>
            </a:solidFill>
            <a:miter lim="800000"/>
            <a:headEnd/>
            <a:tailEnd/>
          </a:ln>
          <a:effectLst/>
        </p:spPr>
        <p:txBody>
          <a:bodyPr/>
          <a:lstStyle/>
          <a:p>
            <a:pPr eaLnBrk="0" hangingPunct="0">
              <a:defRPr/>
            </a:pPr>
            <a:r>
              <a:rPr lang="en-GB" dirty="0"/>
              <a:t>Base class</a:t>
            </a:r>
          </a:p>
        </p:txBody>
      </p:sp>
      <p:sp>
        <p:nvSpPr>
          <p:cNvPr id="816136" name="AutoShape 8"/>
          <p:cNvSpPr>
            <a:spLocks/>
          </p:cNvSpPr>
          <p:nvPr/>
        </p:nvSpPr>
        <p:spPr bwMode="auto">
          <a:xfrm>
            <a:off x="9163948" y="4913639"/>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9050">
            <a:solidFill>
              <a:schemeClr val="tx1"/>
            </a:solidFill>
            <a:miter lim="800000"/>
            <a:headEnd/>
            <a:tailEnd/>
          </a:ln>
          <a:effectLst/>
        </p:spPr>
        <p:txBody>
          <a:bodyPr/>
          <a:lstStyle/>
          <a:p>
            <a:pPr eaLnBrk="0" hangingPunct="0">
              <a:defRPr/>
            </a:pPr>
            <a:r>
              <a:rPr lang="en-GB" dirty="0"/>
              <a:t>Interface</a:t>
            </a:r>
          </a:p>
        </p:txBody>
      </p:sp>
      <p:sp>
        <p:nvSpPr>
          <p:cNvPr id="816137" name="AutoShape 9"/>
          <p:cNvSpPr>
            <a:spLocks/>
          </p:cNvSpPr>
          <p:nvPr/>
        </p:nvSpPr>
        <p:spPr bwMode="auto">
          <a:xfrm>
            <a:off x="4913313" y="2248768"/>
            <a:ext cx="5799714" cy="414338"/>
          </a:xfrm>
          <a:prstGeom prst="borderCallout2">
            <a:avLst>
              <a:gd name="adj1" fmla="val 27588"/>
              <a:gd name="adj2" fmla="val -1431"/>
              <a:gd name="adj3" fmla="val 27588"/>
              <a:gd name="adj4" fmla="val -3731"/>
              <a:gd name="adj5" fmla="val 167051"/>
              <a:gd name="adj6" fmla="val -4833"/>
            </a:avLst>
          </a:prstGeom>
          <a:solidFill>
            <a:srgbClr val="FFCCFF"/>
          </a:solidFill>
          <a:ln w="19050">
            <a:solidFill>
              <a:schemeClr val="tx1"/>
            </a:solidFill>
            <a:miter lim="800000"/>
            <a:headEnd/>
            <a:tailEnd/>
          </a:ln>
          <a:effectLst/>
        </p:spPr>
        <p:txBody>
          <a:bodyPr/>
          <a:lstStyle/>
          <a:p>
            <a:pPr algn="ctr" eaLnBrk="0" hangingPunct="0">
              <a:defRPr/>
            </a:pPr>
            <a:r>
              <a:rPr lang="en-GB" dirty="0"/>
              <a:t>Being able to draw() is now optional for a Shape</a:t>
            </a:r>
          </a:p>
        </p:txBody>
      </p:sp>
    </p:spTree>
    <p:extLst>
      <p:ext uri="{BB962C8B-B14F-4D97-AF65-F5344CB8AC3E}">
        <p14:creationId xmlns:p14="http://schemas.microsoft.com/office/powerpoint/2010/main" val="15161053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Polymorphism again</a:t>
            </a:r>
          </a:p>
        </p:txBody>
      </p:sp>
      <p:sp>
        <p:nvSpPr>
          <p:cNvPr id="11267" name="Rectangle 3"/>
          <p:cNvSpPr>
            <a:spLocks noGrp="1" noChangeArrowheads="1"/>
          </p:cNvSpPr>
          <p:nvPr>
            <p:ph idx="1"/>
          </p:nvPr>
        </p:nvSpPr>
        <p:spPr>
          <a:xfrm>
            <a:off x="341273" y="1368256"/>
            <a:ext cx="11338110" cy="1351770"/>
          </a:xfrm>
        </p:spPr>
        <p:txBody>
          <a:bodyPr vert="horz" lIns="0" tIns="0" rIns="0" bIns="0" rtlCol="0" anchor="t" anchorCtr="0">
            <a:noAutofit/>
          </a:bodyPr>
          <a:lstStyle/>
          <a:p>
            <a:r>
              <a:rPr lang="en-GB" b="1" dirty="0"/>
              <a:t>An interface defines a new type, just like a class</a:t>
            </a:r>
          </a:p>
          <a:p>
            <a:pPr marL="342900" lvl="1" indent="-342900">
              <a:buSzPct val="115000"/>
              <a:buFont typeface="Arial" panose="020B0604020202020204" pitchFamily="34" charset="0"/>
              <a:buChar char="•"/>
            </a:pPr>
            <a:r>
              <a:rPr lang="en-GB" dirty="0"/>
              <a:t>If method has parameter of an interface type, it can be passed a reference to an object of any class that implements the interface</a:t>
            </a:r>
          </a:p>
          <a:p>
            <a:pPr marL="342900" lvl="1" indent="-342900">
              <a:buSzPct val="115000"/>
              <a:buFont typeface="Arial" panose="020B0604020202020204" pitchFamily="34" charset="0"/>
              <a:buChar char="•"/>
            </a:pPr>
            <a:r>
              <a:rPr lang="en-GB" dirty="0"/>
              <a:t>Can also have collections of objects that implement a specific interface  </a:t>
            </a:r>
          </a:p>
        </p:txBody>
      </p:sp>
      <p:sp>
        <p:nvSpPr>
          <p:cNvPr id="818180" name="Rectangle 4"/>
          <p:cNvSpPr>
            <a:spLocks noChangeArrowheads="1"/>
          </p:cNvSpPr>
          <p:nvPr/>
        </p:nvSpPr>
        <p:spPr bwMode="auto">
          <a:xfrm>
            <a:off x="2022186" y="3168136"/>
            <a:ext cx="5645150" cy="2301875"/>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a:t>
            </a:r>
            <a:r>
              <a:rPr lang="en-GB" sz="1600" dirty="0">
                <a:solidFill>
                  <a:srgbClr val="000000"/>
                </a:solidFill>
                <a:latin typeface="Lucida Console" pitchFamily="49" charset="0"/>
              </a:rPr>
              <a:t> Shape[] shapes;</a:t>
            </a:r>
            <a:endParaRPr lang="en-GB" sz="1600"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renderRenderables</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for</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a:t>
            </a:r>
            <a:r>
              <a:rPr lang="en-GB" sz="1600" dirty="0">
                <a:solidFill>
                  <a:srgbClr val="000000"/>
                </a:solidFill>
                <a:latin typeface="Lucida Console" pitchFamily="49" charset="0"/>
              </a:rPr>
              <a:t> s : 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if</a:t>
            </a:r>
            <a:r>
              <a:rPr lang="en-GB" sz="1600" dirty="0">
                <a:solidFill>
                  <a:srgbClr val="000000"/>
                </a:solidFill>
                <a:latin typeface="Lucida Console" pitchFamily="49" charset="0"/>
              </a:rPr>
              <a:t> (s </a:t>
            </a:r>
            <a:r>
              <a:rPr lang="en-GB" sz="1600" dirty="0" err="1">
                <a:solidFill>
                  <a:srgbClr val="0000FF"/>
                </a:solidFill>
                <a:latin typeface="Lucida Console" pitchFamily="49" charset="0"/>
              </a:rPr>
              <a:t>instancof</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)s).draw();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1" name="Rectangle 5"/>
          <p:cNvSpPr>
            <a:spLocks noChangeArrowheads="1"/>
          </p:cNvSpPr>
          <p:nvPr/>
        </p:nvSpPr>
        <p:spPr bwMode="auto">
          <a:xfrm>
            <a:off x="3598614" y="5142603"/>
            <a:ext cx="6394450"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processRenderable</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ir</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latin typeface="Lucida Console" pitchFamily="49" charset="0"/>
              </a:rPr>
              <a:t>ir.draw</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3" name="AutoShape 7"/>
          <p:cNvSpPr>
            <a:spLocks/>
          </p:cNvSpPr>
          <p:nvPr/>
        </p:nvSpPr>
        <p:spPr bwMode="auto">
          <a:xfrm>
            <a:off x="6968837" y="2995098"/>
            <a:ext cx="2689225" cy="384175"/>
          </a:xfrm>
          <a:prstGeom prst="borderCallout2">
            <a:avLst>
              <a:gd name="adj1" fmla="val 29750"/>
              <a:gd name="adj2" fmla="val -2833"/>
              <a:gd name="adj3" fmla="val 29750"/>
              <a:gd name="adj4" fmla="val -2833"/>
              <a:gd name="adj5" fmla="val 132231"/>
              <a:gd name="adj6" fmla="val -90556"/>
            </a:avLst>
          </a:prstGeom>
          <a:solidFill>
            <a:srgbClr val="FFCCFF"/>
          </a:solidFill>
          <a:ln w="19050">
            <a:solidFill>
              <a:schemeClr val="tx1"/>
            </a:solidFill>
            <a:miter lim="800000"/>
            <a:headEnd/>
            <a:tailEnd/>
          </a:ln>
          <a:effectLst/>
        </p:spPr>
        <p:txBody>
          <a:bodyPr/>
          <a:lstStyle/>
          <a:p>
            <a:pPr eaLnBrk="0" hangingPunct="0">
              <a:defRPr/>
            </a:pPr>
            <a:r>
              <a:rPr lang="en-GB" dirty="0"/>
              <a:t>Stores ‘shape’ refs</a:t>
            </a:r>
          </a:p>
        </p:txBody>
      </p:sp>
      <p:sp>
        <p:nvSpPr>
          <p:cNvPr id="9" name="AutoShape 7"/>
          <p:cNvSpPr>
            <a:spLocks/>
          </p:cNvSpPr>
          <p:nvPr/>
        </p:nvSpPr>
        <p:spPr bwMode="auto">
          <a:xfrm>
            <a:off x="6968838" y="4104761"/>
            <a:ext cx="3048000" cy="625475"/>
          </a:xfrm>
          <a:prstGeom prst="borderCallout2">
            <a:avLst>
              <a:gd name="adj1" fmla="val 29750"/>
              <a:gd name="adj2" fmla="val -2833"/>
              <a:gd name="adj3" fmla="val 29750"/>
              <a:gd name="adj4" fmla="val -2833"/>
              <a:gd name="adj5" fmla="val 61902"/>
              <a:gd name="adj6" fmla="val -31816"/>
            </a:avLst>
          </a:prstGeom>
          <a:solidFill>
            <a:srgbClr val="FFCCFF"/>
          </a:solidFill>
          <a:ln w="19050">
            <a:solidFill>
              <a:schemeClr val="tx1"/>
            </a:solidFill>
            <a:miter lim="800000"/>
            <a:headEnd/>
            <a:tailEnd/>
          </a:ln>
          <a:effectLst/>
        </p:spPr>
        <p:txBody>
          <a:bodyPr/>
          <a:lstStyle/>
          <a:p>
            <a:pPr algn="ctr" eaLnBrk="0" hangingPunct="0">
              <a:defRPr/>
            </a:pPr>
            <a:r>
              <a:rPr lang="en-GB" dirty="0"/>
              <a:t>‘Dynamic’ cast produces </a:t>
            </a:r>
            <a:br>
              <a:rPr lang="en-GB" dirty="0"/>
            </a:br>
            <a:r>
              <a:rPr lang="en-GB" dirty="0"/>
              <a:t>an </a:t>
            </a:r>
            <a:r>
              <a:rPr lang="en-GB" dirty="0" err="1"/>
              <a:t>Renderable</a:t>
            </a:r>
            <a:r>
              <a:rPr lang="en-GB" dirty="0"/>
              <a:t> reference </a:t>
            </a:r>
          </a:p>
        </p:txBody>
      </p:sp>
    </p:spTree>
    <p:extLst>
      <p:ext uri="{BB962C8B-B14F-4D97-AF65-F5344CB8AC3E}">
        <p14:creationId xmlns:p14="http://schemas.microsoft.com/office/powerpoint/2010/main" val="35026025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Java: Multiple interfaces</a:t>
            </a:r>
          </a:p>
        </p:txBody>
      </p:sp>
      <p:sp>
        <p:nvSpPr>
          <p:cNvPr id="12291" name="Rectangle 3"/>
          <p:cNvSpPr>
            <a:spLocks noGrp="1" noChangeArrowheads="1"/>
          </p:cNvSpPr>
          <p:nvPr>
            <p:ph idx="1"/>
          </p:nvPr>
        </p:nvSpPr>
        <p:spPr>
          <a:xfrm>
            <a:off x="341272" y="1368256"/>
            <a:ext cx="10693873" cy="772271"/>
          </a:xfrm>
        </p:spPr>
        <p:txBody>
          <a:bodyPr vert="horz" lIns="0" tIns="0" rIns="0" bIns="0" rtlCol="0" anchor="t" anchorCtr="0">
            <a:noAutofit/>
          </a:bodyPr>
          <a:lstStyle/>
          <a:p>
            <a:r>
              <a:rPr lang="en-GB" b="1" dirty="0"/>
              <a:t>A class can implement multiple interfaces</a:t>
            </a:r>
          </a:p>
          <a:p>
            <a:pPr marL="342900" lvl="1" indent="-342900">
              <a:buSzPct val="115000"/>
              <a:buFont typeface="Arial" panose="020B0604020202020204" pitchFamily="34" charset="0"/>
              <a:buChar char="•"/>
            </a:pPr>
            <a:r>
              <a:rPr lang="en-GB" dirty="0"/>
              <a:t>You do not </a:t>
            </a:r>
            <a:r>
              <a:rPr lang="en-GB" i="1" dirty="0"/>
              <a:t>inherit</a:t>
            </a:r>
            <a:r>
              <a:rPr lang="en-GB" dirty="0"/>
              <a:t> from an interface, you </a:t>
            </a:r>
            <a:r>
              <a:rPr lang="en-GB" i="1" dirty="0"/>
              <a:t>implement</a:t>
            </a:r>
            <a:r>
              <a:rPr lang="en-GB" dirty="0"/>
              <a:t> it</a:t>
            </a:r>
          </a:p>
        </p:txBody>
      </p:sp>
      <p:sp>
        <p:nvSpPr>
          <p:cNvPr id="820228" name="Rectangle 4"/>
          <p:cNvSpPr>
            <a:spLocks noChangeArrowheads="1"/>
          </p:cNvSpPr>
          <p:nvPr/>
        </p:nvSpPr>
        <p:spPr bwMode="auto">
          <a:xfrm>
            <a:off x="6254750"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20229" name="Rectangle 5"/>
          <p:cNvSpPr>
            <a:spLocks noChangeArrowheads="1"/>
          </p:cNvSpPr>
          <p:nvPr/>
        </p:nvSpPr>
        <p:spPr bwMode="auto">
          <a:xfrm>
            <a:off x="2446339" y="3314700"/>
            <a:ext cx="7392987" cy="3290644"/>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implements</a:t>
            </a:r>
            <a:r>
              <a:rPr lang="en-GB" sz="1600" dirty="0">
                <a:solidFill>
                  <a:srgbClr val="000000"/>
                </a:solidFill>
                <a:latin typeface="Lucida Console" pitchFamily="49" charset="0"/>
              </a:rPr>
              <a:t> Comparable,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void</a:t>
            </a:r>
            <a:r>
              <a:rPr lang="en-GB" sz="1600" dirty="0">
                <a:solidFill>
                  <a:srgbClr val="0000FF"/>
                </a:solidFill>
                <a:latin typeface="Lucida Console" pitchFamily="49" charset="0"/>
              </a:rPr>
              <a:t> </a:t>
            </a:r>
            <a:r>
              <a:rPr lang="en-GB" sz="1600" dirty="0">
                <a:solidFill>
                  <a:srgbClr val="FF0000"/>
                </a:solidFill>
                <a:latin typeface="Lucida Console" pitchFamily="49" charset="0"/>
              </a:rPr>
              <a:t>draw</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FF"/>
                </a:solidFill>
                <a:latin typeface="Lucida Console" pitchFamily="49" charset="0"/>
              </a:rPr>
              <a:t> </a:t>
            </a:r>
            <a:r>
              <a:rPr lang="en-GB" sz="1600" dirty="0" err="1">
                <a:solidFill>
                  <a:srgbClr val="FF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Rectangle</a:t>
            </a:r>
            <a:r>
              <a:rPr lang="en-GB" sz="1600" dirty="0">
                <a:solidFill>
                  <a:srgbClr val="0000FF"/>
                </a:solidFill>
                <a:latin typeface="Lucida Console" pitchFamily="49" charset="0"/>
              </a:rPr>
              <a:t> </a:t>
            </a:r>
            <a:r>
              <a:rPr lang="en-GB" sz="1600" dirty="0">
                <a:solidFill>
                  <a:srgbClr val="000000"/>
                </a:solidFill>
                <a:latin typeface="Lucida Console" pitchFamily="49" charset="0"/>
              </a:rPr>
              <a:t>r = (Rectangle)o;</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20230" name="Rectangle 6"/>
          <p:cNvSpPr>
            <a:spLocks noChangeArrowheads="1"/>
          </p:cNvSpPr>
          <p:nvPr/>
        </p:nvSpPr>
        <p:spPr bwMode="auto">
          <a:xfrm>
            <a:off x="1914525"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Comparable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307950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Implementing an interface</a:t>
            </a:r>
          </a:p>
        </p:txBody>
      </p:sp>
      <p:sp>
        <p:nvSpPr>
          <p:cNvPr id="816132" name="Rectangle 4"/>
          <p:cNvSpPr>
            <a:spLocks noChangeArrowheads="1"/>
          </p:cNvSpPr>
          <p:nvPr/>
        </p:nvSpPr>
        <p:spPr bwMode="auto">
          <a:xfrm>
            <a:off x="1829954" y="2081359"/>
            <a:ext cx="4322970" cy="82843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6133" name="Rectangle 5"/>
          <p:cNvSpPr>
            <a:spLocks noChangeArrowheads="1"/>
          </p:cNvSpPr>
          <p:nvPr/>
        </p:nvSpPr>
        <p:spPr bwMode="auto">
          <a:xfrm>
            <a:off x="6381317" y="2081360"/>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2197150" y="3730773"/>
            <a:ext cx="7593495" cy="2551981"/>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 </a:t>
            </a:r>
            <a:r>
              <a:rPr lang="en-GB" sz="1600" dirty="0">
                <a:solidFill>
                  <a:srgbClr val="0000C8"/>
                </a:solidFill>
                <a:latin typeface="Lucida Console" pitchFamily="49" charset="0"/>
              </a:rPr>
              <a:t>,</a:t>
            </a:r>
            <a:r>
              <a:rPr lang="en-GB" sz="1600" dirty="0">
                <a:solidFill>
                  <a:srgbClr val="FF0000"/>
                </a:solidFill>
                <a:latin typeface="Lucida Console" pitchFamily="49" charset="0"/>
              </a:rPr>
              <a:t>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FF0000"/>
                </a:solidFill>
                <a:latin typeface="Lucida Console" pitchFamily="49" charset="0"/>
              </a:rPr>
              <a:t>public void draw() </a:t>
            </a:r>
            <a:r>
              <a:rPr lang="en-GB" sz="1600" dirty="0">
                <a:latin typeface="Lucida Console" pitchFamily="49" charset="0"/>
              </a:rPr>
              <a:t>{</a:t>
            </a:r>
            <a:r>
              <a:rPr lang="en-GB" sz="1600" dirty="0">
                <a:solidFill>
                  <a:srgbClr val="FF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get</a:t>
            </a:r>
            <a:r>
              <a:rPr lang="en-GB" sz="1600" dirty="0">
                <a:solidFill>
                  <a:srgbClr val="000000"/>
                </a:solidFill>
                <a:latin typeface="Lucida Console" pitchFamily="49" charset="0"/>
              </a:rPr>
              <a:t> { </a:t>
            </a:r>
            <a:r>
              <a:rPr lang="en-GB" sz="1600" dirty="0">
                <a:solidFill>
                  <a:srgbClr val="0000C8"/>
                </a:solidFill>
                <a:latin typeface="Lucida Console" pitchFamily="49" charset="0"/>
              </a:rPr>
              <a:t>return</a:t>
            </a:r>
            <a:r>
              <a:rPr lang="en-GB" sz="1600" dirty="0">
                <a:solidFill>
                  <a:srgbClr val="000000"/>
                </a:solidFill>
                <a:latin typeface="Lucida Console" pitchFamily="49" charset="0"/>
              </a:rPr>
              <a:t> height * width;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16135" name="AutoShape 7"/>
          <p:cNvSpPr>
            <a:spLocks/>
          </p:cNvSpPr>
          <p:nvPr/>
        </p:nvSpPr>
        <p:spPr bwMode="auto">
          <a:xfrm>
            <a:off x="7146492" y="3327547"/>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9050">
            <a:solidFill>
              <a:srgbClr val="004050"/>
            </a:solidFill>
            <a:miter lim="800000"/>
            <a:headEnd/>
            <a:tailEnd/>
          </a:ln>
          <a:effectLst/>
        </p:spPr>
        <p:txBody>
          <a:bodyPr/>
          <a:lstStyle/>
          <a:p>
            <a:pPr eaLnBrk="0" hangingPunct="0">
              <a:defRPr/>
            </a:pPr>
            <a:r>
              <a:rPr lang="en-GB" dirty="0"/>
              <a:t>Base class</a:t>
            </a:r>
          </a:p>
        </p:txBody>
      </p:sp>
      <p:sp>
        <p:nvSpPr>
          <p:cNvPr id="816136" name="AutoShape 8"/>
          <p:cNvSpPr>
            <a:spLocks/>
          </p:cNvSpPr>
          <p:nvPr/>
        </p:nvSpPr>
        <p:spPr bwMode="auto">
          <a:xfrm>
            <a:off x="7882402" y="4276872"/>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9050">
            <a:solidFill>
              <a:srgbClr val="004050"/>
            </a:solidFill>
            <a:miter lim="800000"/>
            <a:headEnd/>
            <a:tailEnd/>
          </a:ln>
          <a:effectLst/>
        </p:spPr>
        <p:txBody>
          <a:bodyPr/>
          <a:lstStyle/>
          <a:p>
            <a:pPr eaLnBrk="0" hangingPunct="0">
              <a:defRPr/>
            </a:pPr>
            <a:r>
              <a:rPr lang="en-GB"/>
              <a:t>Interface</a:t>
            </a:r>
          </a:p>
        </p:txBody>
      </p:sp>
      <p:sp>
        <p:nvSpPr>
          <p:cNvPr id="816137" name="AutoShape 9"/>
          <p:cNvSpPr>
            <a:spLocks/>
          </p:cNvSpPr>
          <p:nvPr/>
        </p:nvSpPr>
        <p:spPr bwMode="auto">
          <a:xfrm>
            <a:off x="4850967" y="1440009"/>
            <a:ext cx="5768542" cy="414338"/>
          </a:xfrm>
          <a:prstGeom prst="borderCallout2">
            <a:avLst>
              <a:gd name="adj1" fmla="val 27588"/>
              <a:gd name="adj2" fmla="val -1431"/>
              <a:gd name="adj3" fmla="val 27588"/>
              <a:gd name="adj4" fmla="val -3731"/>
              <a:gd name="adj5" fmla="val 167051"/>
              <a:gd name="adj6" fmla="val -4833"/>
            </a:avLst>
          </a:prstGeom>
          <a:solidFill>
            <a:srgbClr val="FFCCFF"/>
          </a:solidFill>
          <a:ln w="19050">
            <a:solidFill>
              <a:srgbClr val="004050"/>
            </a:solidFill>
            <a:miter lim="800000"/>
            <a:headEnd/>
            <a:tailEnd/>
          </a:ln>
          <a:effectLst/>
        </p:spPr>
        <p:txBody>
          <a:bodyPr/>
          <a:lstStyle/>
          <a:p>
            <a:pPr algn="ctr" eaLnBrk="0" hangingPunct="0">
              <a:defRPr/>
            </a:pPr>
            <a:r>
              <a:rPr lang="en-GB" dirty="0"/>
              <a:t>Being able to draw() is now optional for a Shape</a:t>
            </a:r>
          </a:p>
        </p:txBody>
      </p:sp>
    </p:spTree>
    <p:extLst>
      <p:ext uri="{BB962C8B-B14F-4D97-AF65-F5344CB8AC3E}">
        <p14:creationId xmlns:p14="http://schemas.microsoft.com/office/powerpoint/2010/main" val="10496267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Abstract Classes and Interfaces</a:t>
            </a:r>
            <a:endParaRPr lang="en-IN" dirty="0"/>
          </a:p>
        </p:txBody>
      </p:sp>
      <p:sp>
        <p:nvSpPr>
          <p:cNvPr id="3" name="Text Placeholder 2"/>
          <p:cNvSpPr>
            <a:spLocks noGrp="1"/>
          </p:cNvSpPr>
          <p:nvPr>
            <p:ph type="body" sz="quarter" idx="15"/>
          </p:nvPr>
        </p:nvSpPr>
        <p:spPr>
          <a:xfrm>
            <a:off x="5037138" y="1349984"/>
            <a:ext cx="6548726" cy="44273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Improve design by using abstract classes</a:t>
            </a:r>
          </a:p>
          <a:p>
            <a:pPr marL="342900" indent="-342900">
              <a:buChar char="•"/>
            </a:pPr>
            <a:r>
              <a:rPr lang="en-GB" b="1" dirty="0"/>
              <a:t>Contents</a:t>
            </a:r>
          </a:p>
          <a:p>
            <a:pPr marL="684000" lvl="1" indent="-342900">
              <a:buSzPct val="115000"/>
            </a:pPr>
            <a:r>
              <a:rPr lang="en-GB" dirty="0"/>
              <a:t>The problem if we have no abstract classes</a:t>
            </a:r>
          </a:p>
          <a:p>
            <a:pPr marL="684000" lvl="1" indent="-342900">
              <a:buSzPct val="115000"/>
            </a:pPr>
            <a:r>
              <a:rPr lang="en-GB" dirty="0"/>
              <a:t>Abstract classes with abstract members</a:t>
            </a:r>
          </a:p>
          <a:p>
            <a:pPr marL="684000" lvl="1" indent="-342900">
              <a:buSzPct val="115000"/>
            </a:pPr>
            <a:r>
              <a:rPr lang="en-GB" dirty="0"/>
              <a:t>Polymorphism</a:t>
            </a:r>
          </a:p>
          <a:p>
            <a:pPr marL="342900" indent="-342900">
              <a:buChar char="•"/>
            </a:pPr>
            <a:r>
              <a:rPr lang="en-GB" b="1" dirty="0"/>
              <a:t>Hands-on labs</a:t>
            </a:r>
          </a:p>
          <a:p>
            <a:pPr marL="684000" lvl="1" indent="-342900">
              <a:buSzPct val="115000"/>
            </a:pPr>
            <a:r>
              <a:rPr lang="en-GB" dirty="0"/>
              <a:t>Implementing interfaces</a:t>
            </a:r>
          </a:p>
          <a:p>
            <a:pPr marL="342900" indent="-342900">
              <a:buChar char="•"/>
            </a:pPr>
            <a:endParaRPr lang="en-IN" b="1" dirty="0"/>
          </a:p>
        </p:txBody>
      </p:sp>
    </p:spTree>
    <p:extLst>
      <p:ext uri="{BB962C8B-B14F-4D97-AF65-F5344CB8AC3E}">
        <p14:creationId xmlns:p14="http://schemas.microsoft.com/office/powerpoint/2010/main" val="32133147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C#: </a:t>
            </a:r>
            <a:r>
              <a:rPr lang="en-GB" dirty="0"/>
              <a:t>Polymorphism </a:t>
            </a:r>
            <a:r>
              <a:rPr lang="en-GB" dirty="0" smtClean="0"/>
              <a:t>again</a:t>
            </a:r>
            <a:endParaRPr lang="en-GB" sz="2000" dirty="0" smtClean="0"/>
          </a:p>
        </p:txBody>
      </p:sp>
      <p:sp>
        <p:nvSpPr>
          <p:cNvPr id="818180" name="Rectangle 4"/>
          <p:cNvSpPr>
            <a:spLocks noChangeArrowheads="1"/>
          </p:cNvSpPr>
          <p:nvPr/>
        </p:nvSpPr>
        <p:spPr bwMode="auto">
          <a:xfrm>
            <a:off x="2063750" y="1486539"/>
            <a:ext cx="5645150" cy="2551981"/>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a:t>
            </a:r>
            <a:r>
              <a:rPr lang="en-GB" sz="1600" dirty="0">
                <a:solidFill>
                  <a:srgbClr val="000000"/>
                </a:solidFill>
                <a:latin typeface="Lucida Console" pitchFamily="49" charset="0"/>
              </a:rPr>
              <a:t> Shape[] shapes;</a:t>
            </a:r>
            <a:endParaRPr lang="en-GB" sz="1600"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renderRenderables</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600"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FF"/>
                </a:solidFill>
                <a:latin typeface="Lucida Console" pitchFamily="49" charset="0"/>
              </a:rPr>
              <a:t>foreach</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a:t>
            </a:r>
            <a:r>
              <a:rPr lang="en-GB" sz="1600" dirty="0">
                <a:solidFill>
                  <a:srgbClr val="000000"/>
                </a:solidFill>
                <a:latin typeface="Lucida Console" pitchFamily="49" charset="0"/>
              </a:rPr>
              <a:t> s in 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if</a:t>
            </a:r>
            <a:r>
              <a:rPr lang="en-GB" sz="1600" dirty="0">
                <a:solidFill>
                  <a:srgbClr val="000000"/>
                </a:solidFill>
                <a:latin typeface="Lucida Console" pitchFamily="49" charset="0"/>
              </a:rPr>
              <a:t> (s </a:t>
            </a:r>
            <a:r>
              <a:rPr lang="en-GB" sz="1600" dirty="0">
                <a:solidFill>
                  <a:srgbClr val="0000FF"/>
                </a:solidFill>
                <a:latin typeface="Lucida Console" pitchFamily="49" charset="0"/>
              </a:rPr>
              <a:t>is</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)s).draw();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1" name="Rectangle 5"/>
          <p:cNvSpPr>
            <a:spLocks noChangeArrowheads="1"/>
          </p:cNvSpPr>
          <p:nvPr/>
        </p:nvSpPr>
        <p:spPr bwMode="auto">
          <a:xfrm>
            <a:off x="2071150" y="4319986"/>
            <a:ext cx="6394450" cy="132397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processRenderable</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ir</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latin typeface="Lucida Console" pitchFamily="49" charset="0"/>
              </a:rPr>
              <a:t>ir.draw</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9" name="AutoShape 7"/>
          <p:cNvSpPr>
            <a:spLocks/>
          </p:cNvSpPr>
          <p:nvPr/>
        </p:nvSpPr>
        <p:spPr bwMode="auto">
          <a:xfrm>
            <a:off x="7032626" y="2804164"/>
            <a:ext cx="3202419" cy="625475"/>
          </a:xfrm>
          <a:prstGeom prst="borderCallout2">
            <a:avLst>
              <a:gd name="adj1" fmla="val 29750"/>
              <a:gd name="adj2" fmla="val -2833"/>
              <a:gd name="adj3" fmla="val 29750"/>
              <a:gd name="adj4" fmla="val -2833"/>
              <a:gd name="adj5" fmla="val 61902"/>
              <a:gd name="adj6" fmla="val -31816"/>
            </a:avLst>
          </a:prstGeom>
          <a:solidFill>
            <a:srgbClr val="FFCCFF"/>
          </a:solidFill>
          <a:ln w="19050">
            <a:solidFill>
              <a:schemeClr val="tx1"/>
            </a:solidFill>
            <a:miter lim="800000"/>
            <a:headEnd/>
            <a:tailEnd/>
          </a:ln>
          <a:effectLst/>
        </p:spPr>
        <p:txBody>
          <a:bodyPr/>
          <a:lstStyle/>
          <a:p>
            <a:pPr algn="ctr" eaLnBrk="0" hangingPunct="0">
              <a:defRPr/>
            </a:pPr>
            <a:r>
              <a:rPr lang="en-GB" dirty="0"/>
              <a:t>‘Dynamic’ cast produces </a:t>
            </a:r>
            <a:br>
              <a:rPr lang="en-GB" dirty="0"/>
            </a:br>
            <a:r>
              <a:rPr lang="en-GB" dirty="0"/>
              <a:t>an </a:t>
            </a:r>
            <a:r>
              <a:rPr lang="en-GB" dirty="0" err="1"/>
              <a:t>Renderable</a:t>
            </a:r>
            <a:r>
              <a:rPr lang="en-GB" dirty="0"/>
              <a:t> reference </a:t>
            </a:r>
          </a:p>
        </p:txBody>
      </p:sp>
    </p:spTree>
    <p:extLst>
      <p:ext uri="{BB962C8B-B14F-4D97-AF65-F5344CB8AC3E}">
        <p14:creationId xmlns:p14="http://schemas.microsoft.com/office/powerpoint/2010/main" val="347820761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 </a:t>
            </a:r>
            <a:r>
              <a:rPr lang="en-GB" dirty="0"/>
              <a:t>Multiple </a:t>
            </a:r>
            <a:r>
              <a:rPr lang="en-GB" dirty="0" smtClean="0"/>
              <a:t>interfaces</a:t>
            </a:r>
          </a:p>
        </p:txBody>
      </p:sp>
      <p:sp>
        <p:nvSpPr>
          <p:cNvPr id="820228" name="Rectangle 4"/>
          <p:cNvSpPr>
            <a:spLocks noChangeArrowheads="1"/>
          </p:cNvSpPr>
          <p:nvPr/>
        </p:nvSpPr>
        <p:spPr bwMode="auto">
          <a:xfrm>
            <a:off x="6254750" y="1481143"/>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20229" name="Rectangle 5"/>
          <p:cNvSpPr>
            <a:spLocks noChangeArrowheads="1"/>
          </p:cNvSpPr>
          <p:nvPr/>
        </p:nvSpPr>
        <p:spPr bwMode="auto">
          <a:xfrm>
            <a:off x="2446339" y="2580412"/>
            <a:ext cx="7392987" cy="3044423"/>
          </a:xfrm>
          <a:prstGeom prst="rect">
            <a:avLst/>
          </a:prstGeom>
          <a:solidFill>
            <a:schemeClr val="accent5">
              <a:lumMod val="20000"/>
              <a:lumOff val="80000"/>
            </a:schemeClr>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 </a:t>
            </a:r>
            <a:r>
              <a:rPr lang="en-GB" sz="1600" dirty="0">
                <a:solidFill>
                  <a:srgbClr val="000000"/>
                </a:solidFill>
                <a:latin typeface="Lucida Console" pitchFamily="49" charset="0"/>
              </a:rPr>
              <a:t>Shape, Comparable,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void</a:t>
            </a:r>
            <a:r>
              <a:rPr lang="en-GB" sz="1600" dirty="0">
                <a:solidFill>
                  <a:srgbClr val="0000FF"/>
                </a:solidFill>
                <a:latin typeface="Lucida Console" pitchFamily="49" charset="0"/>
              </a:rPr>
              <a:t> </a:t>
            </a:r>
            <a:r>
              <a:rPr lang="en-GB" sz="1600" dirty="0">
                <a:solidFill>
                  <a:srgbClr val="FF0000"/>
                </a:solidFill>
                <a:latin typeface="Lucida Console" pitchFamily="49" charset="0"/>
              </a:rPr>
              <a:t>draw</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FF"/>
                </a:solidFill>
                <a:latin typeface="Lucida Console" pitchFamily="49" charset="0"/>
              </a:rPr>
              <a:t> </a:t>
            </a:r>
            <a:r>
              <a:rPr lang="en-GB" sz="1600" dirty="0" err="1">
                <a:solidFill>
                  <a:srgbClr val="FF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Rectangle</a:t>
            </a:r>
            <a:r>
              <a:rPr lang="en-GB" sz="1600" dirty="0">
                <a:solidFill>
                  <a:srgbClr val="0000FF"/>
                </a:solidFill>
                <a:latin typeface="Lucida Console" pitchFamily="49" charset="0"/>
              </a:rPr>
              <a:t> </a:t>
            </a:r>
            <a:r>
              <a:rPr lang="en-GB" sz="1600" dirty="0">
                <a:solidFill>
                  <a:srgbClr val="000000"/>
                </a:solidFill>
                <a:latin typeface="Lucida Console" pitchFamily="49" charset="0"/>
              </a:rPr>
              <a:t>r = (Rectangle)o;</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20230" name="Rectangle 6"/>
          <p:cNvSpPr>
            <a:spLocks noChangeArrowheads="1"/>
          </p:cNvSpPr>
          <p:nvPr/>
        </p:nvSpPr>
        <p:spPr bwMode="auto">
          <a:xfrm>
            <a:off x="1914525" y="1481143"/>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Comparable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1702564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t>Review – Why use abstract classes?</a:t>
            </a:r>
          </a:p>
        </p:txBody>
      </p:sp>
      <p:sp>
        <p:nvSpPr>
          <p:cNvPr id="2" name="Text Placeholder 1"/>
          <p:cNvSpPr>
            <a:spLocks noGrp="1"/>
          </p:cNvSpPr>
          <p:nvPr>
            <p:ph idx="1"/>
          </p:nvPr>
        </p:nvSpPr>
        <p:spPr>
          <a:xfrm>
            <a:off x="226142" y="1368256"/>
            <a:ext cx="11080955" cy="4955354"/>
          </a:xfrm>
        </p:spPr>
        <p:txBody>
          <a:bodyPr/>
          <a:lstStyle/>
          <a:p>
            <a:pPr marL="342900" indent="-342900">
              <a:buFont typeface="Arial" panose="020B0604020202020204" pitchFamily="34" charset="0"/>
              <a:buChar char="•"/>
            </a:pPr>
            <a:r>
              <a:rPr lang="en-GB" b="1" dirty="0" smtClean="0"/>
              <a:t>You </a:t>
            </a:r>
            <a:r>
              <a:rPr lang="en-GB" b="1" dirty="0"/>
              <a:t>do not want anyone to create an instance </a:t>
            </a:r>
            <a:endParaRPr lang="en-GB" b="1" dirty="0" smtClean="0"/>
          </a:p>
          <a:p>
            <a:pPr marL="698500" lvl="1" indent="-342900">
              <a:buFont typeface="Arial" panose="020B0604020202020204" pitchFamily="34" charset="0"/>
              <a:buChar char="•"/>
            </a:pPr>
            <a:r>
              <a:rPr lang="en-GB" dirty="0" smtClean="0"/>
              <a:t>but you can always make a constructor private in any concrete class</a:t>
            </a:r>
            <a:endParaRPr lang="en-GB" dirty="0"/>
          </a:p>
          <a:p>
            <a:pPr marL="342900" indent="-342900">
              <a:buFont typeface="Arial" panose="020B0604020202020204" pitchFamily="34" charset="0"/>
              <a:buChar char="•"/>
            </a:pPr>
            <a:r>
              <a:rPr lang="en-GB" b="1" dirty="0" smtClean="0"/>
              <a:t>Can and Abstract methods have code? No!</a:t>
            </a:r>
            <a:r>
              <a:rPr lang="en-GB" dirty="0" smtClean="0"/>
              <a:t>  </a:t>
            </a:r>
            <a:r>
              <a:rPr lang="en-GB" dirty="0"/>
              <a:t>Must be </a:t>
            </a:r>
            <a:r>
              <a:rPr lang="en-GB" dirty="0" smtClean="0"/>
              <a:t>implemented by a sub class. </a:t>
            </a:r>
            <a:endParaRPr lang="en-GB" dirty="0" smtClean="0"/>
          </a:p>
          <a:p>
            <a:pPr marL="342900" indent="-342900">
              <a:buFont typeface="Arial" panose="020B0604020202020204" pitchFamily="34" charset="0"/>
              <a:buChar char="•"/>
            </a:pPr>
            <a:r>
              <a:rPr lang="en-GB" b="1" dirty="0" smtClean="0"/>
              <a:t>They set </a:t>
            </a:r>
            <a:r>
              <a:rPr lang="en-GB" b="1" dirty="0"/>
              <a:t>the pattern for extended </a:t>
            </a:r>
            <a:r>
              <a:rPr lang="en-GB" b="1" dirty="0" smtClean="0"/>
              <a:t>classes</a:t>
            </a:r>
            <a:endParaRPr lang="en-GB" b="1" dirty="0"/>
          </a:p>
          <a:p>
            <a:pPr marL="342900" indent="-342900">
              <a:buFont typeface="Arial" panose="020B0604020202020204" pitchFamily="34" charset="0"/>
              <a:buChar char="•"/>
            </a:pPr>
            <a:r>
              <a:rPr lang="en-GB" b="1" dirty="0" smtClean="0"/>
              <a:t>They </a:t>
            </a:r>
            <a:r>
              <a:rPr lang="en-GB" b="1" dirty="0"/>
              <a:t>can </a:t>
            </a:r>
            <a:r>
              <a:rPr lang="en-GB" b="1" dirty="0" smtClean="0"/>
              <a:t>contain </a:t>
            </a:r>
            <a:r>
              <a:rPr lang="en-GB" b="1" dirty="0"/>
              <a:t>state </a:t>
            </a:r>
            <a:r>
              <a:rPr lang="en-GB" b="1" dirty="0" smtClean="0"/>
              <a:t>and code </a:t>
            </a:r>
          </a:p>
          <a:p>
            <a:pPr marL="698500" lvl="1" indent="-342900">
              <a:buFont typeface="Arial" panose="020B0604020202020204" pitchFamily="34" charset="0"/>
              <a:buChar char="•"/>
            </a:pPr>
            <a:r>
              <a:rPr lang="en-GB" dirty="0" smtClean="0"/>
              <a:t>fields, getters </a:t>
            </a:r>
            <a:r>
              <a:rPr lang="en-GB" dirty="0"/>
              <a:t>and </a:t>
            </a:r>
            <a:r>
              <a:rPr lang="en-GB" dirty="0" smtClean="0"/>
              <a:t>setters, other methods</a:t>
            </a:r>
            <a:endParaRPr lang="en-GB" dirty="0"/>
          </a:p>
          <a:p>
            <a:pPr marL="342900" indent="-342900">
              <a:buFont typeface="Arial" panose="020B0604020202020204" pitchFamily="34" charset="0"/>
              <a:buChar char="•"/>
            </a:pPr>
            <a:r>
              <a:rPr lang="en-GB" b="1" dirty="0" smtClean="0"/>
              <a:t>Form </a:t>
            </a:r>
            <a:r>
              <a:rPr lang="en-GB" b="1" dirty="0"/>
              <a:t>the basis for any extended </a:t>
            </a:r>
            <a:r>
              <a:rPr lang="en-GB" b="1" dirty="0" smtClean="0"/>
              <a:t>class</a:t>
            </a:r>
            <a:endParaRPr lang="en-GB" b="1" dirty="0"/>
          </a:p>
          <a:p>
            <a:pPr marL="698500" lvl="1" indent="-342900">
              <a:buFont typeface="Arial" panose="020B0604020202020204" pitchFamily="34" charset="0"/>
              <a:buChar char="•"/>
            </a:pPr>
            <a:r>
              <a:rPr lang="en-GB" b="1" dirty="0" smtClean="0"/>
              <a:t>Is also a contract. </a:t>
            </a:r>
            <a:r>
              <a:rPr lang="en-GB" dirty="0" smtClean="0"/>
              <a:t>You </a:t>
            </a:r>
            <a:r>
              <a:rPr lang="en-GB" dirty="0"/>
              <a:t>must implement this </a:t>
            </a:r>
            <a:r>
              <a:rPr lang="en-GB" dirty="0" smtClean="0"/>
              <a:t>method</a:t>
            </a:r>
          </a:p>
          <a:p>
            <a:pPr marL="342900" indent="-342900">
              <a:buFont typeface="Arial" panose="020B0604020202020204" pitchFamily="34" charset="0"/>
              <a:buChar char="•"/>
            </a:pPr>
            <a:r>
              <a:rPr lang="en-GB" dirty="0" smtClean="0"/>
              <a:t>Can an abstract class </a:t>
            </a:r>
            <a:r>
              <a:rPr lang="en-GB" b="1" dirty="0" smtClean="0"/>
              <a:t>extend another abstract </a:t>
            </a:r>
            <a:r>
              <a:rPr lang="en-GB" dirty="0" smtClean="0"/>
              <a:t>class? </a:t>
            </a:r>
            <a:r>
              <a:rPr lang="en-GB" b="1" dirty="0" smtClean="0"/>
              <a:t>Yes</a:t>
            </a:r>
            <a:r>
              <a:rPr lang="en-GB" dirty="0" smtClean="0"/>
              <a:t>.</a:t>
            </a:r>
          </a:p>
          <a:p>
            <a:pPr marL="342900" indent="-342900">
              <a:buFont typeface="Arial" panose="020B0604020202020204" pitchFamily="34" charset="0"/>
              <a:buChar char="•"/>
            </a:pPr>
            <a:r>
              <a:rPr lang="en-GB" dirty="0" smtClean="0"/>
              <a:t>Can an abstract class </a:t>
            </a:r>
            <a:r>
              <a:rPr lang="en-GB" b="1" dirty="0" smtClean="0"/>
              <a:t>implement an interface</a:t>
            </a:r>
            <a:r>
              <a:rPr lang="en-GB" dirty="0" smtClean="0"/>
              <a:t>? </a:t>
            </a:r>
            <a:r>
              <a:rPr lang="en-GB" b="1" dirty="0" smtClean="0"/>
              <a:t>Yes</a:t>
            </a:r>
            <a:endParaRPr lang="en-GB" b="1" dirty="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r>
              <a:rPr lang="en-GB" b="1" dirty="0" smtClean="0"/>
              <a:t>How </a:t>
            </a:r>
            <a:r>
              <a:rPr lang="en-GB" b="1" dirty="0"/>
              <a:t>many abstract classes can you extend from</a:t>
            </a:r>
            <a:r>
              <a:rPr lang="en-GB" dirty="0"/>
              <a:t>? </a:t>
            </a:r>
            <a:r>
              <a:rPr lang="en-GB" b="1" dirty="0"/>
              <a:t>1</a:t>
            </a:r>
            <a:r>
              <a:rPr lang="en-GB" dirty="0"/>
              <a:t> and Only One and no more</a:t>
            </a:r>
            <a:r>
              <a:rPr lang="en-GB" dirty="0" smtClean="0"/>
              <a:t>!</a:t>
            </a:r>
            <a:endParaRPr lang="en-GB" dirty="0"/>
          </a:p>
        </p:txBody>
      </p:sp>
    </p:spTree>
    <p:extLst>
      <p:ext uri="{BB962C8B-B14F-4D97-AF65-F5344CB8AC3E}">
        <p14:creationId xmlns:p14="http://schemas.microsoft.com/office/powerpoint/2010/main" val="890435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smtClean="0"/>
              <a:t>Review – Why use interfaces?</a:t>
            </a:r>
          </a:p>
        </p:txBody>
      </p:sp>
      <p:sp>
        <p:nvSpPr>
          <p:cNvPr id="2" name="Text Placeholder 1"/>
          <p:cNvSpPr>
            <a:spLocks noGrp="1"/>
          </p:cNvSpPr>
          <p:nvPr>
            <p:ph idx="1"/>
          </p:nvPr>
        </p:nvSpPr>
        <p:spPr>
          <a:xfrm>
            <a:off x="226142" y="1368256"/>
            <a:ext cx="11464413" cy="4955354"/>
          </a:xfrm>
        </p:spPr>
        <p:txBody>
          <a:bodyPr/>
          <a:lstStyle/>
          <a:p>
            <a:pPr marL="342900" indent="-342900">
              <a:buFont typeface="Arial" panose="020B0604020202020204" pitchFamily="34" charset="0"/>
              <a:buChar char="•"/>
            </a:pPr>
            <a:r>
              <a:rPr lang="en-GB" dirty="0" smtClean="0"/>
              <a:t>They are </a:t>
            </a:r>
            <a:r>
              <a:rPr lang="en-GB" b="1" dirty="0" smtClean="0"/>
              <a:t>pure </a:t>
            </a:r>
            <a:r>
              <a:rPr lang="en-GB" b="1" dirty="0"/>
              <a:t>abstract</a:t>
            </a:r>
            <a:r>
              <a:rPr lang="en-GB" dirty="0"/>
              <a:t> classes</a:t>
            </a:r>
          </a:p>
          <a:p>
            <a:pPr marL="342900" indent="-342900">
              <a:buFont typeface="Arial" panose="020B0604020202020204" pitchFamily="34" charset="0"/>
              <a:buChar char="•"/>
            </a:pPr>
            <a:r>
              <a:rPr lang="en-GB" b="1" dirty="0" smtClean="0"/>
              <a:t>Can </a:t>
            </a:r>
            <a:r>
              <a:rPr lang="en-GB" b="1" dirty="0"/>
              <a:t>they contain state</a:t>
            </a:r>
            <a:r>
              <a:rPr lang="en-GB" dirty="0"/>
              <a:t> (variables)? </a:t>
            </a:r>
            <a:r>
              <a:rPr lang="en-GB" b="1" dirty="0"/>
              <a:t>No!</a:t>
            </a:r>
          </a:p>
          <a:p>
            <a:pPr marL="342900" indent="-342900">
              <a:buFont typeface="Arial" panose="020B0604020202020204" pitchFamily="34" charset="0"/>
              <a:buChar char="•"/>
            </a:pPr>
            <a:r>
              <a:rPr lang="en-GB" dirty="0" smtClean="0"/>
              <a:t>Can </a:t>
            </a:r>
            <a:r>
              <a:rPr lang="en-GB" dirty="0"/>
              <a:t>they contain </a:t>
            </a:r>
            <a:r>
              <a:rPr lang="en-GB" b="1" dirty="0"/>
              <a:t>concrete methods </a:t>
            </a:r>
            <a:r>
              <a:rPr lang="en-GB" dirty="0"/>
              <a:t>(with code)? </a:t>
            </a:r>
            <a:r>
              <a:rPr lang="en-GB" b="1" dirty="0"/>
              <a:t>No!</a:t>
            </a:r>
          </a:p>
          <a:p>
            <a:pPr marL="342900" indent="-342900">
              <a:buFont typeface="Arial" panose="020B0604020202020204" pitchFamily="34" charset="0"/>
              <a:buChar char="•"/>
            </a:pPr>
            <a:r>
              <a:rPr lang="en-GB" dirty="0" smtClean="0"/>
              <a:t>Interfaces such as </a:t>
            </a:r>
            <a:r>
              <a:rPr lang="en-GB" dirty="0" err="1" smtClean="0"/>
              <a:t>drawable</a:t>
            </a:r>
            <a:r>
              <a:rPr lang="en-GB" dirty="0"/>
              <a:t>, comparable, closable,... </a:t>
            </a:r>
            <a:r>
              <a:rPr lang="en-GB" b="1" dirty="0"/>
              <a:t>what </a:t>
            </a:r>
            <a:r>
              <a:rPr lang="en-GB" b="1" dirty="0" smtClean="0"/>
              <a:t>do these shows</a:t>
            </a:r>
            <a:r>
              <a:rPr lang="en-GB" dirty="0" smtClean="0"/>
              <a:t>? </a:t>
            </a:r>
            <a:endParaRPr lang="en-GB" dirty="0"/>
          </a:p>
          <a:p>
            <a:pPr marL="698500" lvl="1" indent="-342900">
              <a:buFont typeface="Arial" panose="020B0604020202020204" pitchFamily="34" charset="0"/>
              <a:buChar char="•"/>
            </a:pPr>
            <a:r>
              <a:rPr lang="en-GB" dirty="0" smtClean="0"/>
              <a:t>the </a:t>
            </a:r>
            <a:r>
              <a:rPr lang="en-GB" b="1" dirty="0"/>
              <a:t>capabilities of an </a:t>
            </a:r>
            <a:r>
              <a:rPr lang="en-GB" b="1" dirty="0" smtClean="0"/>
              <a:t>object </a:t>
            </a:r>
            <a:r>
              <a:rPr lang="en-GB" dirty="0" smtClean="0"/>
              <a:t>that implements an interface</a:t>
            </a:r>
          </a:p>
          <a:p>
            <a:pPr marL="698500" lvl="1" indent="-342900">
              <a:buFont typeface="Arial" panose="020B0604020202020204" pitchFamily="34" charset="0"/>
              <a:buChar char="•"/>
            </a:pPr>
            <a:r>
              <a:rPr lang="en-GB" dirty="0" smtClean="0"/>
              <a:t>In other words </a:t>
            </a:r>
            <a:r>
              <a:rPr lang="en-GB" b="1" dirty="0" smtClean="0"/>
              <a:t>What </a:t>
            </a:r>
            <a:r>
              <a:rPr lang="en-GB" b="1" dirty="0"/>
              <a:t>actions </a:t>
            </a:r>
            <a:r>
              <a:rPr lang="en-GB" dirty="0"/>
              <a:t>can </a:t>
            </a:r>
            <a:r>
              <a:rPr lang="en-GB" dirty="0" smtClean="0"/>
              <a:t>they perform</a:t>
            </a:r>
          </a:p>
          <a:p>
            <a:pPr marL="342900" indent="-342900">
              <a:buFont typeface="Arial" panose="020B0604020202020204" pitchFamily="34" charset="0"/>
              <a:buChar char="•"/>
            </a:pPr>
            <a:r>
              <a:rPr lang="en-GB" dirty="0"/>
              <a:t>Can an </a:t>
            </a:r>
            <a:r>
              <a:rPr lang="en-GB" b="1" dirty="0" smtClean="0"/>
              <a:t>abstract class implement an interface</a:t>
            </a:r>
            <a:r>
              <a:rPr lang="en-GB" dirty="0" smtClean="0"/>
              <a:t>? </a:t>
            </a:r>
            <a:r>
              <a:rPr lang="en-GB" b="1" dirty="0"/>
              <a:t>Yes</a:t>
            </a:r>
            <a:r>
              <a:rPr lang="en-GB" dirty="0" smtClean="0"/>
              <a:t>.</a:t>
            </a:r>
            <a:endParaRPr lang="en-GB" dirty="0"/>
          </a:p>
          <a:p>
            <a:pPr marL="342900" indent="-342900">
              <a:buFont typeface="Arial" panose="020B0604020202020204" pitchFamily="34" charset="0"/>
              <a:buChar char="•"/>
            </a:pPr>
            <a:r>
              <a:rPr lang="en-GB" dirty="0"/>
              <a:t>Can an </a:t>
            </a:r>
            <a:r>
              <a:rPr lang="en-GB" b="1" dirty="0" smtClean="0"/>
              <a:t>interface implement another </a:t>
            </a:r>
            <a:r>
              <a:rPr lang="en-GB" b="1" dirty="0"/>
              <a:t>interface</a:t>
            </a:r>
            <a:r>
              <a:rPr lang="en-GB" dirty="0"/>
              <a:t>? </a:t>
            </a:r>
            <a:r>
              <a:rPr lang="en-GB" b="1" dirty="0" smtClean="0"/>
              <a:t>Yes</a:t>
            </a:r>
            <a:endParaRPr lang="en-GB" dirty="0"/>
          </a:p>
          <a:p>
            <a:pPr marL="342900" indent="-342900">
              <a:buFont typeface="Arial" panose="020B0604020202020204" pitchFamily="34" charset="0"/>
              <a:buChar char="•"/>
            </a:pPr>
            <a:r>
              <a:rPr lang="en-GB" dirty="0"/>
              <a:t>Can an </a:t>
            </a:r>
            <a:r>
              <a:rPr lang="en-GB" dirty="0" smtClean="0"/>
              <a:t>interface have </a:t>
            </a:r>
            <a:r>
              <a:rPr lang="en-GB" b="1" dirty="0" smtClean="0"/>
              <a:t>getters and setters</a:t>
            </a:r>
            <a:r>
              <a:rPr lang="en-GB" dirty="0" smtClean="0"/>
              <a:t>? </a:t>
            </a:r>
            <a:r>
              <a:rPr lang="en-GB" b="1" dirty="0" smtClean="0"/>
              <a:t>Yes. </a:t>
            </a:r>
            <a:r>
              <a:rPr lang="en-GB" dirty="0" smtClean="0"/>
              <a:t>These are just methods</a:t>
            </a:r>
            <a:endParaRPr lang="en-GB" dirty="0"/>
          </a:p>
          <a:p>
            <a:endParaRPr lang="en-GB" dirty="0"/>
          </a:p>
          <a:p>
            <a:pPr marL="698500" lvl="1" indent="-342900">
              <a:buFont typeface="Arial" panose="020B0604020202020204" pitchFamily="34" charset="0"/>
              <a:buChar char="•"/>
            </a:pPr>
            <a:r>
              <a:rPr lang="en-GB" b="1" dirty="0" smtClean="0"/>
              <a:t>How </a:t>
            </a:r>
            <a:r>
              <a:rPr lang="en-GB" b="1" dirty="0"/>
              <a:t>many interfaces can you </a:t>
            </a:r>
            <a:r>
              <a:rPr lang="en-GB" b="1" dirty="0" smtClean="0"/>
              <a:t>implement </a:t>
            </a:r>
            <a:r>
              <a:rPr lang="en-GB" dirty="0" smtClean="0"/>
              <a:t>in a single class? many and </a:t>
            </a:r>
            <a:r>
              <a:rPr lang="en-GB" b="1" dirty="0" smtClean="0"/>
              <a:t>as many as you like</a:t>
            </a: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6498378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GB" dirty="0"/>
              <a:t>What are abstract classes</a:t>
            </a:r>
            <a:endParaRPr lang="en-IN" dirty="0"/>
          </a:p>
        </p:txBody>
      </p:sp>
      <p:sp>
        <p:nvSpPr>
          <p:cNvPr id="12" name="Text Placeholder 11"/>
          <p:cNvSpPr>
            <a:spLocks noGrp="1"/>
          </p:cNvSpPr>
          <p:nvPr>
            <p:ph type="body" sz="quarter" idx="15"/>
          </p:nvPr>
        </p:nvSpPr>
        <p:spPr>
          <a:xfrm>
            <a:off x="4484318" y="300500"/>
            <a:ext cx="7465512" cy="6287335"/>
          </a:xfrm>
        </p:spPr>
        <p:txBody>
          <a:bodyPr/>
          <a:lstStyle/>
          <a:p>
            <a:pPr marL="342900" indent="-342900">
              <a:buFont typeface="Arial" panose="020B0604020202020204" pitchFamily="34" charset="0"/>
              <a:buChar char="•"/>
            </a:pPr>
            <a:r>
              <a:rPr lang="en-GB" b="1" dirty="0"/>
              <a:t>You would not create and draw a shape</a:t>
            </a:r>
          </a:p>
          <a:p>
            <a:pPr marL="684000" lvl="1" indent="-342900">
              <a:buSzPct val="115000"/>
            </a:pPr>
            <a:r>
              <a:rPr lang="en-GB" dirty="0"/>
              <a:t>You would draw a derived type of Shape (rectangle, circle…)</a:t>
            </a:r>
          </a:p>
          <a:p>
            <a:pPr marL="342900" indent="-342900">
              <a:buFont typeface="Arial" panose="020B0604020202020204" pitchFamily="34" charset="0"/>
              <a:buChar char="•"/>
            </a:pPr>
            <a:r>
              <a:rPr lang="en-GB" b="1" dirty="0"/>
              <a:t>You would never open an account</a:t>
            </a:r>
          </a:p>
          <a:p>
            <a:pPr marL="684000" lvl="1" indent="-342900">
              <a:buSzPct val="115000"/>
            </a:pPr>
            <a:r>
              <a:rPr lang="en-GB" dirty="0"/>
              <a:t>You would open a type of Account (savings, current…)</a:t>
            </a:r>
          </a:p>
          <a:p>
            <a:pPr marL="342900" indent="-342900">
              <a:buFont typeface="Arial" panose="020B0604020202020204" pitchFamily="34" charset="0"/>
              <a:buChar char="•"/>
            </a:pPr>
            <a:r>
              <a:rPr lang="en-GB" b="1" dirty="0"/>
              <a:t>Some classes are not meant to be instantiated</a:t>
            </a:r>
          </a:p>
          <a:p>
            <a:pPr marL="684000" lvl="1" indent="-342900">
              <a:buSzPct val="115000"/>
            </a:pPr>
            <a:r>
              <a:rPr lang="en-GB" dirty="0"/>
              <a:t>These are marked as </a:t>
            </a:r>
            <a:r>
              <a:rPr lang="en-GB" dirty="0">
                <a:solidFill>
                  <a:srgbClr val="7E007C"/>
                </a:solidFill>
              </a:rPr>
              <a:t>abstract</a:t>
            </a:r>
          </a:p>
          <a:p>
            <a:pPr lvl="1"/>
            <a:endParaRPr lang="en-GB" dirty="0"/>
          </a:p>
          <a:p>
            <a:pPr marL="342900" indent="-342900">
              <a:buFont typeface="Arial" panose="020B0604020202020204" pitchFamily="34" charset="0"/>
              <a:buChar char="•"/>
            </a:pPr>
            <a:r>
              <a:rPr lang="en-GB" b="1" dirty="0">
                <a:solidFill>
                  <a:srgbClr val="7E007C"/>
                </a:solidFill>
              </a:rPr>
              <a:t>abstract</a:t>
            </a:r>
            <a:r>
              <a:rPr lang="en-GB" b="1" dirty="0"/>
              <a:t> classes follow these rules:</a:t>
            </a:r>
          </a:p>
          <a:p>
            <a:pPr marL="684000" lvl="1" indent="-342900">
              <a:buSzPct val="115000"/>
            </a:pPr>
            <a:r>
              <a:rPr lang="en-GB" dirty="0"/>
              <a:t>They can hold </a:t>
            </a:r>
            <a:r>
              <a:rPr lang="en-GB" b="1" dirty="0"/>
              <a:t>fields, methods, constructors</a:t>
            </a:r>
          </a:p>
          <a:p>
            <a:pPr marL="684000" lvl="1" indent="-342900">
              <a:buSzPct val="115000"/>
            </a:pPr>
            <a:r>
              <a:rPr lang="en-GB" dirty="0"/>
              <a:t>May have zero or more </a:t>
            </a:r>
            <a:r>
              <a:rPr lang="en-GB" b="1" dirty="0"/>
              <a:t>methods</a:t>
            </a:r>
            <a:r>
              <a:rPr lang="en-GB" dirty="0"/>
              <a:t> marked as </a:t>
            </a:r>
            <a:r>
              <a:rPr lang="en-GB" b="1" dirty="0">
                <a:solidFill>
                  <a:srgbClr val="7E007C"/>
                </a:solidFill>
              </a:rPr>
              <a:t>abstract</a:t>
            </a:r>
          </a:p>
          <a:p>
            <a:pPr marL="684000" lvl="1" indent="-342900">
              <a:buSzPct val="115000"/>
            </a:pPr>
            <a:r>
              <a:rPr lang="en-GB" dirty="0"/>
              <a:t>Cannot be instantiated</a:t>
            </a:r>
          </a:p>
          <a:p>
            <a:pPr marL="684000" lvl="1" indent="-342900">
              <a:buSzPct val="115000"/>
            </a:pPr>
            <a:r>
              <a:rPr lang="en-GB" dirty="0"/>
              <a:t>Are a base for inheritance</a:t>
            </a:r>
          </a:p>
          <a:p>
            <a:pPr marL="1026000" lvl="1" indent="-342900">
              <a:buSzPct val="115000"/>
            </a:pPr>
            <a:r>
              <a:rPr lang="en-GB" b="1" dirty="0"/>
              <a:t>e.g.</a:t>
            </a:r>
            <a:r>
              <a:rPr lang="en-GB" dirty="0"/>
              <a:t> what all shapes have in common (x, y, w, h, colour…)</a:t>
            </a:r>
          </a:p>
          <a:p>
            <a:endParaRPr lang="en-IN" dirty="0"/>
          </a:p>
        </p:txBody>
      </p:sp>
    </p:spTree>
    <p:extLst>
      <p:ext uri="{BB962C8B-B14F-4D97-AF65-F5344CB8AC3E}">
        <p14:creationId xmlns:p14="http://schemas.microsoft.com/office/powerpoint/2010/main" val="23508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Java: Problem with a concrete base class</a:t>
            </a:r>
          </a:p>
        </p:txBody>
      </p:sp>
      <p:pic>
        <p:nvPicPr>
          <p:cNvPr id="3" name="Picture 2"/>
          <p:cNvPicPr>
            <a:picLocks noChangeAspect="1"/>
          </p:cNvPicPr>
          <p:nvPr/>
        </p:nvPicPr>
        <p:blipFill>
          <a:blip r:embed="rId3"/>
          <a:stretch>
            <a:fillRect/>
          </a:stretch>
        </p:blipFill>
        <p:spPr>
          <a:xfrm>
            <a:off x="7516771" y="1255286"/>
            <a:ext cx="3574151" cy="2219433"/>
          </a:xfrm>
          <a:prstGeom prst="rect">
            <a:avLst/>
          </a:prstGeom>
        </p:spPr>
      </p:pic>
      <p:sp>
        <p:nvSpPr>
          <p:cNvPr id="26" name="Text Box 7"/>
          <p:cNvSpPr txBox="1">
            <a:spLocks noChangeArrowheads="1"/>
          </p:cNvSpPr>
          <p:nvPr/>
        </p:nvSpPr>
        <p:spPr bwMode="auto">
          <a:xfrm>
            <a:off x="7650285" y="3830644"/>
            <a:ext cx="3156260" cy="369332"/>
          </a:xfrm>
          <a:prstGeom prst="rect">
            <a:avLst/>
          </a:prstGeom>
          <a:solidFill>
            <a:schemeClr val="bg1"/>
          </a:solidFill>
          <a:ln w="19050">
            <a:solidFill>
              <a:srgbClr val="004050"/>
            </a:solidFill>
            <a:miter lim="800000"/>
            <a:headEnd/>
            <a:tailEnd/>
          </a:ln>
        </p:spPr>
        <p:txBody>
          <a:bodyPr wrap="square">
            <a:spAutoFit/>
          </a:bodyPr>
          <a:lstStyle/>
          <a:p>
            <a:pPr algn="ctr" eaLnBrk="0" hangingPunct="0">
              <a:spcBef>
                <a:spcPct val="50000"/>
              </a:spcBef>
            </a:pPr>
            <a:r>
              <a:rPr lang="en-GB" dirty="0"/>
              <a:t>Will this code compile?</a:t>
            </a:r>
          </a:p>
        </p:txBody>
      </p:sp>
      <p:sp>
        <p:nvSpPr>
          <p:cNvPr id="2" name="Rectangle 1"/>
          <p:cNvSpPr/>
          <p:nvPr/>
        </p:nvSpPr>
        <p:spPr>
          <a:xfrm>
            <a:off x="1790700" y="1299763"/>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2969985"/>
            <a:ext cx="5581650" cy="378565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9540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39970" y="562058"/>
            <a:ext cx="11707249" cy="805001"/>
          </a:xfrm>
        </p:spPr>
        <p:txBody>
          <a:bodyPr/>
          <a:lstStyle/>
          <a:p>
            <a:pPr eaLnBrk="1" hangingPunct="1"/>
            <a:r>
              <a:rPr lang="en-GB" dirty="0" smtClean="0"/>
              <a:t>Java: Problem with a concrete base class…</a:t>
            </a:r>
          </a:p>
        </p:txBody>
      </p:sp>
      <p:sp>
        <p:nvSpPr>
          <p:cNvPr id="35" name="Text Box 7"/>
          <p:cNvSpPr txBox="1">
            <a:spLocks noChangeArrowheads="1"/>
          </p:cNvSpPr>
          <p:nvPr/>
        </p:nvSpPr>
        <p:spPr bwMode="auto">
          <a:xfrm>
            <a:off x="7905751" y="1304077"/>
            <a:ext cx="2651413" cy="646331"/>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What is the </a:t>
            </a:r>
            <a:br>
              <a:rPr lang="en-GB" dirty="0"/>
            </a:br>
            <a:r>
              <a:rPr lang="en-GB" dirty="0"/>
              <a:t>problem now?</a:t>
            </a:r>
          </a:p>
        </p:txBody>
      </p:sp>
      <p:sp>
        <p:nvSpPr>
          <p:cNvPr id="37" name="Text Box 7"/>
          <p:cNvSpPr txBox="1">
            <a:spLocks noChangeArrowheads="1"/>
          </p:cNvSpPr>
          <p:nvPr/>
        </p:nvSpPr>
        <p:spPr bwMode="auto">
          <a:xfrm>
            <a:off x="7905751" y="20179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You can override </a:t>
            </a:r>
            <a:br>
              <a:rPr lang="en-GB" sz="1600" b="1" dirty="0"/>
            </a:br>
            <a:r>
              <a:rPr lang="en-GB" sz="1600" b="1" dirty="0"/>
              <a:t>but don’t  have to.</a:t>
            </a:r>
          </a:p>
        </p:txBody>
      </p:sp>
      <p:sp>
        <p:nvSpPr>
          <p:cNvPr id="10" name="Rectangle 9"/>
          <p:cNvSpPr/>
          <p:nvPr/>
        </p:nvSpPr>
        <p:spPr>
          <a:xfrm>
            <a:off x="1790700" y="1317224"/>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1" name="Rectangle 10"/>
          <p:cNvSpPr/>
          <p:nvPr/>
        </p:nvSpPr>
        <p:spPr>
          <a:xfrm>
            <a:off x="1790700" y="3038841"/>
            <a:ext cx="5581650" cy="3662541"/>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CurrentAccount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SavingAccount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3" name="Rounded Rectangular Callout 2"/>
          <p:cNvSpPr/>
          <p:nvPr/>
        </p:nvSpPr>
        <p:spPr>
          <a:xfrm>
            <a:off x="6036134" y="3145999"/>
            <a:ext cx="1317166" cy="638175"/>
          </a:xfrm>
          <a:prstGeom prst="wedgeRoundRectCallout">
            <a:avLst>
              <a:gd name="adj1" fmla="val -57833"/>
              <a:gd name="adj2" fmla="val 4757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Add a withdraw() method</a:t>
            </a:r>
            <a:endParaRPr lang="en-GB" sz="1400" dirty="0">
              <a:solidFill>
                <a:schemeClr val="tx1"/>
              </a:solidFill>
              <a:latin typeface="Arial" pitchFamily="34" charset="0"/>
              <a:cs typeface="Arial" pitchFamily="34" charset="0"/>
            </a:endParaRPr>
          </a:p>
        </p:txBody>
      </p:sp>
      <p:sp>
        <p:nvSpPr>
          <p:cNvPr id="8" name="Text Box 7"/>
          <p:cNvSpPr txBox="1">
            <a:spLocks noChangeArrowheads="1"/>
          </p:cNvSpPr>
          <p:nvPr/>
        </p:nvSpPr>
        <p:spPr bwMode="auto">
          <a:xfrm>
            <a:off x="7905751" y="28561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But, you can create an instance of Account</a:t>
            </a:r>
          </a:p>
        </p:txBody>
      </p:sp>
    </p:spTree>
    <p:extLst>
      <p:ext uri="{BB962C8B-B14F-4D97-AF65-F5344CB8AC3E}">
        <p14:creationId xmlns:p14="http://schemas.microsoft.com/office/powerpoint/2010/main" val="8499029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C#: </a:t>
            </a:r>
            <a:r>
              <a:rPr lang="en-GB" dirty="0"/>
              <a:t>Problem with a ‘concrete’ base class…</a:t>
            </a:r>
            <a:endParaRPr lang="en-GB" dirty="0" smtClean="0"/>
          </a:p>
        </p:txBody>
      </p:sp>
      <p:pic>
        <p:nvPicPr>
          <p:cNvPr id="3" name="Picture 2"/>
          <p:cNvPicPr>
            <a:picLocks noChangeAspect="1"/>
          </p:cNvPicPr>
          <p:nvPr/>
        </p:nvPicPr>
        <p:blipFill>
          <a:blip r:embed="rId3"/>
          <a:stretch>
            <a:fillRect/>
          </a:stretch>
        </p:blipFill>
        <p:spPr>
          <a:xfrm>
            <a:off x="7641463" y="1255286"/>
            <a:ext cx="3721405" cy="2310873"/>
          </a:xfrm>
          <a:prstGeom prst="rect">
            <a:avLst/>
          </a:prstGeom>
        </p:spPr>
      </p:pic>
      <p:sp>
        <p:nvSpPr>
          <p:cNvPr id="26" name="Text Box 7"/>
          <p:cNvSpPr txBox="1">
            <a:spLocks noChangeArrowheads="1"/>
          </p:cNvSpPr>
          <p:nvPr/>
        </p:nvSpPr>
        <p:spPr bwMode="auto">
          <a:xfrm>
            <a:off x="7993184" y="3890055"/>
            <a:ext cx="3166651" cy="369332"/>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Will this code compile?</a:t>
            </a:r>
          </a:p>
        </p:txBody>
      </p:sp>
      <p:sp>
        <p:nvSpPr>
          <p:cNvPr id="2" name="Rectangle 1"/>
          <p:cNvSpPr/>
          <p:nvPr/>
        </p:nvSpPr>
        <p:spPr>
          <a:xfrm>
            <a:off x="1790700" y="1299763"/>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3008087"/>
            <a:ext cx="5581650" cy="3785652"/>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51740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C#: </a:t>
            </a:r>
            <a:r>
              <a:rPr lang="en-GB" dirty="0"/>
              <a:t>Problem with a ‘concrete’ base class…</a:t>
            </a:r>
            <a:endParaRPr lang="en-GB" dirty="0" smtClean="0"/>
          </a:p>
        </p:txBody>
      </p:sp>
      <p:pic>
        <p:nvPicPr>
          <p:cNvPr id="3" name="Picture 2"/>
          <p:cNvPicPr>
            <a:picLocks noChangeAspect="1"/>
          </p:cNvPicPr>
          <p:nvPr/>
        </p:nvPicPr>
        <p:blipFill>
          <a:blip r:embed="rId3"/>
          <a:stretch>
            <a:fillRect/>
          </a:stretch>
        </p:blipFill>
        <p:spPr>
          <a:xfrm>
            <a:off x="7516772" y="1130594"/>
            <a:ext cx="3774954" cy="2344125"/>
          </a:xfrm>
          <a:prstGeom prst="rect">
            <a:avLst/>
          </a:prstGeom>
        </p:spPr>
      </p:pic>
      <p:sp>
        <p:nvSpPr>
          <p:cNvPr id="26" name="Text Box 7"/>
          <p:cNvSpPr txBox="1">
            <a:spLocks noChangeArrowheads="1"/>
          </p:cNvSpPr>
          <p:nvPr/>
        </p:nvSpPr>
        <p:spPr bwMode="auto">
          <a:xfrm>
            <a:off x="7650285" y="3841034"/>
            <a:ext cx="2790820" cy="369332"/>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What will this print?</a:t>
            </a:r>
          </a:p>
        </p:txBody>
      </p:sp>
      <p:sp>
        <p:nvSpPr>
          <p:cNvPr id="2" name="Rectangle 1"/>
          <p:cNvSpPr/>
          <p:nvPr/>
        </p:nvSpPr>
        <p:spPr>
          <a:xfrm>
            <a:off x="1790700" y="1156021"/>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2770827"/>
            <a:ext cx="5581650" cy="4031873"/>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028628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Using an abstract class – Problem solved!</a:t>
            </a:r>
          </a:p>
        </p:txBody>
      </p:sp>
      <p:sp>
        <p:nvSpPr>
          <p:cNvPr id="9" name="Rectangle 8"/>
          <p:cNvSpPr/>
          <p:nvPr/>
        </p:nvSpPr>
        <p:spPr>
          <a:xfrm>
            <a:off x="1657350" y="1213314"/>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657350" y="2862755"/>
            <a:ext cx="5581650" cy="3662541"/>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 + 1;</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Text Box 7"/>
          <p:cNvSpPr txBox="1">
            <a:spLocks noChangeArrowheads="1"/>
          </p:cNvSpPr>
          <p:nvPr/>
        </p:nvSpPr>
        <p:spPr bwMode="auto">
          <a:xfrm>
            <a:off x="7404105" y="1659590"/>
            <a:ext cx="4585965" cy="338554"/>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t>C</a:t>
            </a:r>
            <a:r>
              <a:rPr lang="en-GB" sz="1600" dirty="0" smtClean="0"/>
              <a:t>annot </a:t>
            </a:r>
            <a:r>
              <a:rPr lang="en-GB" sz="1600" dirty="0"/>
              <a:t>create an instance of </a:t>
            </a:r>
            <a:r>
              <a:rPr lang="en-GB" sz="1600" dirty="0" smtClean="0">
                <a:solidFill>
                  <a:srgbClr val="FA3200"/>
                </a:solidFill>
                <a:latin typeface="Lucida Console" pitchFamily="49" charset="0"/>
              </a:rPr>
              <a:t>abstract</a:t>
            </a:r>
            <a:r>
              <a:rPr lang="en-GB" sz="1600" dirty="0" smtClean="0"/>
              <a:t> </a:t>
            </a:r>
            <a:r>
              <a:rPr lang="en-GB" sz="1600" dirty="0"/>
              <a:t>Account</a:t>
            </a:r>
          </a:p>
        </p:txBody>
      </p:sp>
      <p:sp>
        <p:nvSpPr>
          <p:cNvPr id="12" name="Text Box 7"/>
          <p:cNvSpPr txBox="1">
            <a:spLocks noChangeArrowheads="1"/>
          </p:cNvSpPr>
          <p:nvPr/>
        </p:nvSpPr>
        <p:spPr bwMode="auto">
          <a:xfrm>
            <a:off x="7404107" y="4278526"/>
            <a:ext cx="2654294" cy="83099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a:t>
            </a:r>
            <a:r>
              <a:rPr lang="en-GB" sz="1600" u="sng" dirty="0"/>
              <a:t/>
            </a:r>
            <a:br>
              <a:rPr lang="en-GB" sz="1600" u="sng" dirty="0"/>
            </a:br>
            <a:r>
              <a:rPr lang="en-GB" sz="1600" u="sng" dirty="0"/>
              <a:t>must be overridden</a:t>
            </a:r>
            <a:r>
              <a:rPr lang="en-GB" sz="1600" dirty="0"/>
              <a:t> </a:t>
            </a:r>
            <a:br>
              <a:rPr lang="en-GB" sz="1600" dirty="0"/>
            </a:br>
            <a:r>
              <a:rPr lang="en-GB" sz="1600" dirty="0"/>
              <a:t>in every derived class</a:t>
            </a:r>
          </a:p>
        </p:txBody>
      </p:sp>
      <p:sp>
        <p:nvSpPr>
          <p:cNvPr id="13" name="Text Box 7"/>
          <p:cNvSpPr txBox="1">
            <a:spLocks noChangeArrowheads="1"/>
          </p:cNvSpPr>
          <p:nvPr/>
        </p:nvSpPr>
        <p:spPr bwMode="auto">
          <a:xfrm>
            <a:off x="7404107" y="2865564"/>
            <a:ext cx="4700263" cy="95410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sz="1600" dirty="0">
                <a:solidFill>
                  <a:srgbClr val="FA3200"/>
                </a:solidFill>
                <a:latin typeface="Lucida Console" pitchFamily="49" charset="0"/>
              </a:rPr>
              <a:t>abstract</a:t>
            </a:r>
            <a:r>
              <a:rPr lang="en-GB" sz="1600" dirty="0"/>
              <a:t> methods live in </a:t>
            </a:r>
            <a:r>
              <a:rPr lang="en-GB" sz="1600" dirty="0">
                <a:solidFill>
                  <a:srgbClr val="FA3200"/>
                </a:solidFill>
                <a:latin typeface="Lucida Console" pitchFamily="49" charset="0"/>
              </a:rPr>
              <a:t>abstract</a:t>
            </a:r>
            <a:r>
              <a:rPr lang="en-GB" sz="1600" dirty="0"/>
              <a:t> classes. </a:t>
            </a:r>
          </a:p>
          <a:p>
            <a:pPr algn="ctr" eaLnBrk="0" hangingPunct="0">
              <a:spcBef>
                <a:spcPct val="50000"/>
              </a:spcBef>
            </a:pPr>
            <a:r>
              <a:rPr lang="en-GB" sz="1600" dirty="0"/>
              <a:t>Have no code, as they cannot meaningfully be implemented</a:t>
            </a:r>
          </a:p>
        </p:txBody>
      </p:sp>
      <p:sp>
        <p:nvSpPr>
          <p:cNvPr id="3" name="Oval Callout 2"/>
          <p:cNvSpPr/>
          <p:nvPr/>
        </p:nvSpPr>
        <p:spPr>
          <a:xfrm>
            <a:off x="6362700" y="2900855"/>
            <a:ext cx="838200" cy="600545"/>
          </a:xfrm>
          <a:prstGeom prst="wedgeEllipseCallout">
            <a:avLst>
              <a:gd name="adj1" fmla="val -29924"/>
              <a:gd name="adj2" fmla="val 59328"/>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cs typeface="Arial" pitchFamily="34" charset="0"/>
              </a:rPr>
              <a:t>No code</a:t>
            </a:r>
          </a:p>
        </p:txBody>
      </p:sp>
    </p:spTree>
    <p:extLst>
      <p:ext uri="{BB962C8B-B14F-4D97-AF65-F5344CB8AC3E}">
        <p14:creationId xmlns:p14="http://schemas.microsoft.com/office/powerpoint/2010/main" val="207097315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Java: Polymorphism with abstract classes </a:t>
            </a:r>
          </a:p>
        </p:txBody>
      </p:sp>
      <p:sp>
        <p:nvSpPr>
          <p:cNvPr id="4" name="Rectangle 3"/>
          <p:cNvSpPr/>
          <p:nvPr/>
        </p:nvSpPr>
        <p:spPr>
          <a:xfrm>
            <a:off x="1847850" y="1153716"/>
            <a:ext cx="6073140" cy="203132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Circle() };</a:t>
            </a:r>
          </a:p>
          <a:p>
            <a:r>
              <a:rPr lang="en-GB" sz="1600" b="1" dirty="0">
                <a:solidFill>
                  <a:srgbClr val="7F0055"/>
                </a:solidFill>
                <a:latin typeface="Consolas" panose="020B0609020204030204" pitchFamily="49" charset="0"/>
              </a:rPr>
              <a:t>    for</a:t>
            </a:r>
            <a:r>
              <a:rPr lang="en-GB" sz="1600" b="1" dirty="0">
                <a:solidFill>
                  <a:srgbClr val="000000"/>
                </a:solidFill>
                <a:latin typeface="Consolas" panose="020B0609020204030204" pitchFamily="49" charset="0"/>
              </a:rPr>
              <a:t> (Shape </a:t>
            </a:r>
            <a:r>
              <a:rPr lang="en-GB" sz="1600" b="1" dirty="0" err="1">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 {</a:t>
            </a:r>
          </a:p>
          <a:p>
            <a:r>
              <a:rPr lang="en-GB" sz="1600" i="1" dirty="0">
                <a:solidFill>
                  <a:srgbClr val="000000"/>
                </a:solidFill>
                <a:latin typeface="Consolas" panose="020B0609020204030204" pitchFamily="49" charset="0"/>
              </a:rPr>
              <a:t>	draw(</a:t>
            </a:r>
            <a:r>
              <a:rPr lang="en-GB" sz="1600" i="1" dirty="0">
                <a:solidFill>
                  <a:srgbClr val="6A3E3E"/>
                </a:solidFill>
                <a:latin typeface="Consolas" panose="020B0609020204030204" pitchFamily="49" charset="0"/>
              </a:rPr>
              <a:t>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draw(Shape </a:t>
            </a:r>
            <a:r>
              <a:rPr lang="en-GB" sz="1600" b="1" dirty="0">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shape</a:t>
            </a:r>
            <a:r>
              <a:rPr lang="en-GB" sz="1600" dirty="0" err="1">
                <a:solidFill>
                  <a:srgbClr val="000000"/>
                </a:solidFill>
                <a:latin typeface="Consolas" panose="020B0609020204030204" pitchFamily="49" charset="0"/>
              </a:rPr>
              <a:t>.draw</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47850" y="3242531"/>
            <a:ext cx="4572000" cy="861774"/>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abstract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abstract</a:t>
            </a:r>
            <a:r>
              <a:rPr lang="en-GB"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a:t>
            </a:r>
          </a:p>
          <a:p>
            <a:r>
              <a:rPr lang="en-GB"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p:txBody>
      </p:sp>
      <p:sp>
        <p:nvSpPr>
          <p:cNvPr id="2" name="Rounded Rectangular Callout 1"/>
          <p:cNvSpPr/>
          <p:nvPr/>
        </p:nvSpPr>
        <p:spPr>
          <a:xfrm>
            <a:off x="914400" y="4544121"/>
            <a:ext cx="5505450" cy="895064"/>
          </a:xfrm>
          <a:prstGeom prst="wedgeRoundRectCallout">
            <a:avLst>
              <a:gd name="adj1" fmla="val 54323"/>
              <a:gd name="adj2" fmla="val -2707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smtClean="0">
                <a:solidFill>
                  <a:srgbClr val="6A3E3E"/>
                </a:solidFill>
                <a:latin typeface="Consolas" panose="020B0609020204030204" pitchFamily="49" charset="0"/>
              </a:rPr>
              <a:t>Shape.Draw</a:t>
            </a:r>
            <a:r>
              <a:rPr lang="en-GB" sz="1600" b="1" dirty="0" smtClean="0">
                <a:solidFill>
                  <a:srgbClr val="6A3E3E"/>
                </a:solidFill>
                <a:latin typeface="Consolas" panose="020B0609020204030204" pitchFamily="49" charset="0"/>
              </a:rPr>
              <a:t>()</a:t>
            </a:r>
            <a:r>
              <a:rPr lang="en-GB" sz="1600" dirty="0">
                <a:solidFill>
                  <a:schemeClr val="tx1"/>
                </a:solidFill>
              </a:rPr>
              <a:t/>
            </a:r>
            <a:br>
              <a:rPr lang="en-GB" sz="1600" dirty="0">
                <a:solidFill>
                  <a:schemeClr val="tx1"/>
                </a:solidFill>
              </a:rPr>
            </a:br>
            <a:r>
              <a:rPr lang="en-GB" sz="1600" dirty="0" smtClean="0">
                <a:solidFill>
                  <a:schemeClr val="tx1"/>
                </a:solidFill>
              </a:rPr>
              <a:t>is </a:t>
            </a:r>
            <a:r>
              <a:rPr lang="en-GB" sz="1600" dirty="0">
                <a:solidFill>
                  <a:schemeClr val="tx1"/>
                </a:solidFill>
              </a:rPr>
              <a:t>handled by the derived </a:t>
            </a:r>
            <a:r>
              <a:rPr lang="en-GB" sz="1600" dirty="0" smtClean="0">
                <a:solidFill>
                  <a:schemeClr val="tx1"/>
                </a:solidFill>
              </a:rPr>
              <a:t>type.  </a:t>
            </a:r>
            <a:br>
              <a:rPr lang="en-GB" sz="1600" dirty="0" smtClean="0">
                <a:solidFill>
                  <a:schemeClr val="tx1"/>
                </a:solidFill>
              </a:rPr>
            </a:br>
            <a:r>
              <a:rPr lang="en-GB" sz="1600" b="1" dirty="0" smtClean="0">
                <a:solidFill>
                  <a:schemeClr val="tx1"/>
                </a:solidFill>
              </a:rPr>
              <a:t>In future </a:t>
            </a:r>
            <a:r>
              <a:rPr lang="en-GB" sz="1600" b="1" dirty="0">
                <a:solidFill>
                  <a:schemeClr val="tx1"/>
                </a:solidFill>
              </a:rPr>
              <a:t>could </a:t>
            </a:r>
            <a:r>
              <a:rPr lang="en-GB" sz="1600" b="1" dirty="0" smtClean="0">
                <a:solidFill>
                  <a:schemeClr val="tx1"/>
                </a:solidFill>
              </a:rPr>
              <a:t>handle as </a:t>
            </a:r>
            <a:r>
              <a:rPr lang="en-GB" sz="1600" b="1" dirty="0">
                <a:solidFill>
                  <a:schemeClr val="tx1"/>
                </a:solidFill>
              </a:rPr>
              <a:t>yet unwritten derived types </a:t>
            </a:r>
          </a:p>
        </p:txBody>
      </p:sp>
      <p:sp>
        <p:nvSpPr>
          <p:cNvPr id="7" name="Rectangle 6"/>
          <p:cNvSpPr/>
          <p:nvPr/>
        </p:nvSpPr>
        <p:spPr>
          <a:xfrm>
            <a:off x="6716100" y="3266849"/>
            <a:ext cx="4572000" cy="255454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smtClean="0">
                <a:solidFill>
                  <a:srgbClr val="7F0055"/>
                </a:solidFill>
                <a:latin typeface="Consolas" panose="020B0609020204030204" pitchFamily="49" charset="0"/>
              </a:rPr>
              <a:t>class</a:t>
            </a:r>
            <a:r>
              <a:rPr lang="en-GB" sz="1600" b="1" dirty="0" smtClean="0">
                <a:solidFill>
                  <a:srgbClr val="000000"/>
                </a:solidFill>
                <a:latin typeface="Consolas" panose="020B0609020204030204" pitchFamily="49" charset="0"/>
              </a:rPr>
              <a:t> </a:t>
            </a:r>
            <a:r>
              <a:rPr lang="en-GB" sz="1600" b="1" dirty="0">
                <a:solidFill>
                  <a:srgbClr val="000000"/>
                </a:solidFill>
                <a:latin typeface="Consolas" panose="020B0609020204030204" pitchFamily="49" charset="0"/>
              </a:rPr>
              <a:t>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rectangle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Circle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circle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5316987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5A161754-9FE4-4EF8-A980-744481EA66CE}"/>
</file>

<file path=customXml/itemProps2.xml><?xml version="1.0" encoding="utf-8"?>
<ds:datastoreItem xmlns:ds="http://schemas.openxmlformats.org/officeDocument/2006/customXml" ds:itemID="{F5EE1230-8E06-4B7E-922E-37040E46E781}">
  <ds:schemaRefs>
    <ds:schemaRef ds:uri="http://schemas.microsoft.com/sharepoint/v3/contenttype/forms"/>
  </ds:schemaRefs>
</ds:datastoreItem>
</file>

<file path=customXml/itemProps3.xml><?xml version="1.0" encoding="utf-8"?>
<ds:datastoreItem xmlns:ds="http://schemas.openxmlformats.org/officeDocument/2006/customXml" ds:itemID="{B8CA8464-660D-407C-9BC6-65570507D9B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6794D9DE-4FDF-4DC0-8B2C-5438320C69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2613</TotalTime>
  <Words>3886</Words>
  <Application>Microsoft Office PowerPoint</Application>
  <PresentationFormat>Widescreen</PresentationFormat>
  <Paragraphs>455</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Krana Fat B</vt:lpstr>
      <vt:lpstr>Lucida Console</vt:lpstr>
      <vt:lpstr>Montserrat</vt:lpstr>
      <vt:lpstr>Wingdings</vt:lpstr>
      <vt:lpstr>Master</vt:lpstr>
      <vt:lpstr>Abstract Classes</vt:lpstr>
      <vt:lpstr>PowerPoint Presentation</vt:lpstr>
      <vt:lpstr>PowerPoint Presentation</vt:lpstr>
      <vt:lpstr>Java: Problem with a concrete base class</vt:lpstr>
      <vt:lpstr>Java: Problem with a concrete base class…</vt:lpstr>
      <vt:lpstr>C#: Problem with a ‘concrete’ base class…</vt:lpstr>
      <vt:lpstr>C#: Problem with a ‘concrete’ base class…</vt:lpstr>
      <vt:lpstr>Using an abstract class – Problem solved!</vt:lpstr>
      <vt:lpstr>Java: Polymorphism with abstract classes </vt:lpstr>
      <vt:lpstr>C#: An abstract class – Problem solved!</vt:lpstr>
      <vt:lpstr>C#: Polymorphism with abstract classes</vt:lpstr>
      <vt:lpstr>PowerPoint Presentation</vt:lpstr>
      <vt:lpstr>Interfaces</vt:lpstr>
      <vt:lpstr>Interfaces</vt:lpstr>
      <vt:lpstr>Defining an interface type</vt:lpstr>
      <vt:lpstr>Java: Implementing an interface</vt:lpstr>
      <vt:lpstr>Polymorphism again</vt:lpstr>
      <vt:lpstr>Java: Multiple interfaces</vt:lpstr>
      <vt:lpstr>C#: Implementing an interface</vt:lpstr>
      <vt:lpstr>C#: Polymorphism again</vt:lpstr>
      <vt:lpstr>C#: Multiple interfaces</vt:lpstr>
      <vt:lpstr>Review – Why use abstract classes?</vt:lpstr>
      <vt:lpstr>Review – Why use interfaces?</vt:lpstr>
      <vt:lpstr>THANK YOU</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245</cp:revision>
  <cp:lastPrinted>2019-07-03T09:46:41Z</cp:lastPrinted>
  <dcterms:created xsi:type="dcterms:W3CDTF">2019-09-05T08:17:12Z</dcterms:created>
  <dcterms:modified xsi:type="dcterms:W3CDTF">2020-11-11T15:31:18Z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7</vt:lpwstr>
  </property>
</Properties>
</file>