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115" saveSubsetFonts="1" autoCompressPictures="0">
  <p:sldMasterIdLst>
    <p:sldMasterId id="2147483648" r:id="rId4"/>
  </p:sldMasterIdLst>
  <p:notesMasterIdLst>
    <p:notesMasterId r:id="rId25"/>
  </p:notesMasterIdLst>
  <p:handoutMasterIdLst>
    <p:handoutMasterId r:id="rId26"/>
  </p:handoutMasterIdLst>
  <p:sldIdLst>
    <p:sldId id="776" r:id="rId5"/>
    <p:sldId id="792" r:id="rId6"/>
    <p:sldId id="793" r:id="rId7"/>
    <p:sldId id="794" r:id="rId8"/>
    <p:sldId id="795" r:id="rId9"/>
    <p:sldId id="796" r:id="rId10"/>
    <p:sldId id="797" r:id="rId11"/>
    <p:sldId id="798" r:id="rId12"/>
    <p:sldId id="799" r:id="rId13"/>
    <p:sldId id="800" r:id="rId14"/>
    <p:sldId id="801" r:id="rId15"/>
    <p:sldId id="802" r:id="rId16"/>
    <p:sldId id="803" r:id="rId17"/>
    <p:sldId id="804" r:id="rId18"/>
    <p:sldId id="805" r:id="rId19"/>
    <p:sldId id="807" r:id="rId20"/>
    <p:sldId id="808" r:id="rId21"/>
    <p:sldId id="809" r:id="rId22"/>
    <p:sldId id="810" r:id="rId23"/>
    <p:sldId id="750" r:id="rId24"/>
  </p:sldIdLst>
  <p:sldSz cx="12192000" cy="6858000"/>
  <p:notesSz cx="6645275" cy="9775825"/>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DE8BF54A-1323-4403-83F8-D7B5510C9D53}">
          <p14:sldIdLst>
            <p14:sldId id="776"/>
            <p14:sldId id="792"/>
            <p14:sldId id="793"/>
            <p14:sldId id="794"/>
            <p14:sldId id="795"/>
            <p14:sldId id="796"/>
            <p14:sldId id="797"/>
            <p14:sldId id="798"/>
            <p14:sldId id="799"/>
            <p14:sldId id="800"/>
            <p14:sldId id="801"/>
            <p14:sldId id="802"/>
            <p14:sldId id="803"/>
            <p14:sldId id="804"/>
            <p14:sldId id="805"/>
            <p14:sldId id="807"/>
            <p14:sldId id="808"/>
            <p14:sldId id="809"/>
            <p14:sldId id="810"/>
            <p14:sldId id="750"/>
          </p14:sldIdLst>
        </p14:section>
      </p14:sectionLst>
    </p:ext>
    <p:ext uri="{EFAFB233-063F-42B5-8137-9DF3F51BA10A}">
      <p15:sldGuideLst xmlns=""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 xmlns:p15="http://schemas.microsoft.com/office/powerpoint/2012/main" userId="S-1-5-21-3476036342-1731177862-1559577602-51474" providerId="AD"/>
      </p:ext>
    </p:extLst>
  </p:cmAuthor>
  <p:cmAuthor id="2" name="Singh, Vaishali" initials="SV" lastIdx="7" clrIdx="1">
    <p:extLst>
      <p:ext uri="{19B8F6BF-5375-455C-9EA6-DF929625EA0E}">
        <p15:presenceInfo xmlns=""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F3622C"/>
    <a:srgbClr val="7E007C"/>
    <a:srgbClr val="09EDB8"/>
    <a:srgbClr val="FDE0D5"/>
    <a:srgbClr val="28CFF9"/>
    <a:srgbClr val="F91258"/>
    <a:srgbClr val="31D3AE"/>
    <a:srgbClr val="F3F3F3"/>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3573" autoAdjust="0"/>
  </p:normalViewPr>
  <p:slideViewPr>
    <p:cSldViewPr snapToGrid="0" snapToObjects="1" showGuides="1">
      <p:cViewPr varScale="1">
        <p:scale>
          <a:sx n="64" d="100"/>
          <a:sy n="64" d="100"/>
        </p:scale>
        <p:origin x="-1160" y="-76"/>
      </p:cViewPr>
      <p:guideLst>
        <p:guide orient="horz" pos="377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313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14/05/2020</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14/05/2020</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115</a:t>
            </a:fld>
            <a:endParaRPr lang="en-GB"/>
          </a:p>
        </p:txBody>
      </p:sp>
    </p:spTree>
    <p:extLst>
      <p:ext uri="{BB962C8B-B14F-4D97-AF65-F5344CB8AC3E}">
        <p14:creationId xmlns:p14="http://schemas.microsoft.com/office/powerpoint/2010/main" val="110649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124</a:t>
            </a:fld>
            <a:endParaRPr lang="en-GB"/>
          </a:p>
        </p:txBody>
      </p:sp>
    </p:spTree>
    <p:extLst>
      <p:ext uri="{BB962C8B-B14F-4D97-AF65-F5344CB8AC3E}">
        <p14:creationId xmlns:p14="http://schemas.microsoft.com/office/powerpoint/2010/main" val="799344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125</a:t>
            </a:fld>
            <a:endParaRPr lang="en-GB"/>
          </a:p>
        </p:txBody>
      </p:sp>
    </p:spTree>
    <p:extLst>
      <p:ext uri="{BB962C8B-B14F-4D97-AF65-F5344CB8AC3E}">
        <p14:creationId xmlns:p14="http://schemas.microsoft.com/office/powerpoint/2010/main" val="2369579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endParaRPr lang="en-US"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126</a:t>
            </a:fld>
            <a:endParaRPr lang="en-GB"/>
          </a:p>
        </p:txBody>
      </p:sp>
    </p:spTree>
    <p:extLst>
      <p:ext uri="{BB962C8B-B14F-4D97-AF65-F5344CB8AC3E}">
        <p14:creationId xmlns:p14="http://schemas.microsoft.com/office/powerpoint/2010/main" val="2769896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r>
              <a:rPr lang="en-GB" dirty="0" smtClean="0"/>
              <a:t>So that alternative sort sequences could be supported by sort() routines; another comparison method was needed. They called it compare(...) and defined</a:t>
            </a:r>
            <a:r>
              <a:rPr lang="en-GB" baseline="0" dirty="0" smtClean="0"/>
              <a:t> it in </a:t>
            </a:r>
            <a:r>
              <a:rPr lang="en-GB" dirty="0" smtClean="0"/>
              <a:t>Compar</a:t>
            </a:r>
            <a:r>
              <a:rPr lang="en-GB" baseline="0" dirty="0" smtClean="0"/>
              <a:t>ato</a:t>
            </a:r>
            <a:r>
              <a:rPr lang="en-GB" dirty="0" smtClean="0"/>
              <a:t>r&lt;T&gt;. The job of a comparer is to compare two objects, both of which are of the same type but which are not of the type of the comparer itself. Collections.sort() is overloaded to optionally receive a second reference to a Compar</a:t>
            </a:r>
            <a:r>
              <a:rPr lang="en-GB" baseline="0" dirty="0" smtClean="0"/>
              <a:t>ato</a:t>
            </a:r>
            <a:r>
              <a:rPr lang="en-GB" dirty="0" smtClean="0"/>
              <a:t>r&lt;T&gt; and will invoke its compare method (repeatedly), telling it about two objects from the List as opposed to using the default mechanism which is to ask one of the objects to compare </a:t>
            </a:r>
            <a:r>
              <a:rPr lang="en-GB" dirty="0" err="1" smtClean="0"/>
              <a:t>themself</a:t>
            </a:r>
            <a:r>
              <a:rPr lang="en-GB" dirty="0" smtClean="0"/>
              <a:t> with the other one.</a:t>
            </a:r>
          </a:p>
          <a:p>
            <a:endParaRPr lang="en-GB" dirty="0" smtClean="0"/>
          </a:p>
          <a:p>
            <a:r>
              <a:rPr lang="en-GB" dirty="0" smtClean="0"/>
              <a:t>Again if are working with arrays you will find that </a:t>
            </a:r>
            <a:r>
              <a:rPr lang="en-GB" dirty="0" err="1" smtClean="0"/>
              <a:t>Arrays.sort</a:t>
            </a:r>
            <a:r>
              <a:rPr lang="en-GB" dirty="0" smtClean="0"/>
              <a:t> is overloaded to work with an Compar</a:t>
            </a:r>
            <a:r>
              <a:rPr lang="en-GB" baseline="0" dirty="0" smtClean="0"/>
              <a:t>ato</a:t>
            </a:r>
            <a:r>
              <a:rPr lang="en-GB" dirty="0" smtClean="0"/>
              <a:t>r. Generic class </a:t>
            </a:r>
            <a:r>
              <a:rPr lang="en-GB" dirty="0" err="1" smtClean="0"/>
              <a:t>TreeSet</a:t>
            </a:r>
            <a:r>
              <a:rPr lang="en-GB" dirty="0" smtClean="0"/>
              <a:t>&lt;E&gt; again will, by default, sort the refs </a:t>
            </a:r>
            <a:r>
              <a:rPr lang="en-GB" dirty="0" err="1" smtClean="0"/>
              <a:t>add’ed</a:t>
            </a:r>
            <a:r>
              <a:rPr lang="en-GB" dirty="0" smtClean="0"/>
              <a:t> to the collection according to their natural sort sequence (how they implement Comparable&lt;T&gt;), unless its .</a:t>
            </a:r>
            <a:r>
              <a:rPr lang="en-GB" dirty="0" err="1" smtClean="0"/>
              <a:t>ctor</a:t>
            </a:r>
            <a:r>
              <a:rPr lang="en-GB" dirty="0" smtClean="0"/>
              <a:t> is passed an Compar</a:t>
            </a:r>
            <a:r>
              <a:rPr lang="en-GB" baseline="0" dirty="0" smtClean="0"/>
              <a:t>ato</a:t>
            </a:r>
            <a:r>
              <a:rPr lang="en-GB" dirty="0" smtClean="0"/>
              <a:t>r&lt;T&gt;.</a:t>
            </a:r>
          </a:p>
          <a:p>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127</a:t>
            </a:fld>
            <a:endParaRPr lang="en-GB"/>
          </a:p>
        </p:txBody>
      </p:sp>
    </p:spTree>
    <p:extLst>
      <p:ext uri="{BB962C8B-B14F-4D97-AF65-F5344CB8AC3E}">
        <p14:creationId xmlns:p14="http://schemas.microsoft.com/office/powerpoint/2010/main" val="4193390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128</a:t>
            </a:fld>
            <a:endParaRPr lang="en-GB"/>
          </a:p>
        </p:txBody>
      </p:sp>
    </p:spTree>
    <p:extLst>
      <p:ext uri="{BB962C8B-B14F-4D97-AF65-F5344CB8AC3E}">
        <p14:creationId xmlns:p14="http://schemas.microsoft.com/office/powerpoint/2010/main" val="2526109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129</a:t>
            </a:fld>
            <a:endParaRPr lang="en-GB"/>
          </a:p>
        </p:txBody>
      </p:sp>
    </p:spTree>
    <p:extLst>
      <p:ext uri="{BB962C8B-B14F-4D97-AF65-F5344CB8AC3E}">
        <p14:creationId xmlns:p14="http://schemas.microsoft.com/office/powerpoint/2010/main" val="1229664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r>
              <a:rPr lang="en-GB" dirty="0" smtClean="0"/>
              <a:t>You</a:t>
            </a:r>
            <a:r>
              <a:rPr lang="en-GB" baseline="0" dirty="0" smtClean="0"/>
              <a:t> have seen how framework authors were able to write and compile sort() routines as long as they invented an interface to hold the original method signature in. </a:t>
            </a:r>
            <a:br>
              <a:rPr lang="en-GB" baseline="0" dirty="0" smtClean="0"/>
            </a:br>
            <a:r>
              <a:rPr lang="en-GB" baseline="0" smtClean="0"/>
              <a:t>Many methods </a:t>
            </a:r>
            <a:r>
              <a:rPr lang="en-GB" baseline="0" dirty="0" smtClean="0"/>
              <a:t>(including constructors) are written to receive a ref of one of these interface types.</a:t>
            </a:r>
          </a:p>
          <a:p>
            <a:endParaRPr lang="en-GB" baseline="0"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130</a:t>
            </a:fld>
            <a:endParaRPr lang="en-GB"/>
          </a:p>
        </p:txBody>
      </p:sp>
    </p:spTree>
    <p:extLst>
      <p:ext uri="{BB962C8B-B14F-4D97-AF65-F5344CB8AC3E}">
        <p14:creationId xmlns:p14="http://schemas.microsoft.com/office/powerpoint/2010/main" val="2753389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131</a:t>
            </a:fld>
            <a:endParaRPr lang="en-GB"/>
          </a:p>
        </p:txBody>
      </p:sp>
    </p:spTree>
    <p:extLst>
      <p:ext uri="{BB962C8B-B14F-4D97-AF65-F5344CB8AC3E}">
        <p14:creationId xmlns:p14="http://schemas.microsoft.com/office/powerpoint/2010/main" val="1579520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132</a:t>
            </a:fld>
            <a:endParaRPr lang="en-GB"/>
          </a:p>
        </p:txBody>
      </p:sp>
    </p:spTree>
    <p:extLst>
      <p:ext uri="{BB962C8B-B14F-4D97-AF65-F5344CB8AC3E}">
        <p14:creationId xmlns:p14="http://schemas.microsoft.com/office/powerpoint/2010/main" val="1229664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133</a:t>
            </a:fld>
            <a:endParaRPr lang="en-GB"/>
          </a:p>
        </p:txBody>
      </p:sp>
    </p:spTree>
    <p:extLst>
      <p:ext uri="{BB962C8B-B14F-4D97-AF65-F5344CB8AC3E}">
        <p14:creationId xmlns:p14="http://schemas.microsoft.com/office/powerpoint/2010/main" val="122966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r>
              <a:rPr lang="en-GB" dirty="0" smtClean="0"/>
              <a:t>In this chapter, we will remind ourselves how generic classes look and work, before moving on to see the role of generic</a:t>
            </a:r>
            <a:r>
              <a:rPr lang="en-GB" baseline="0" dirty="0" smtClean="0"/>
              <a:t> interfaces, particularly two Java Library defined interfaces: Comparable&lt;T&gt; and Comparator&lt;T&gt;</a:t>
            </a:r>
            <a:r>
              <a:rPr lang="en-GB" dirty="0" smtClean="0"/>
              <a:t> which enable</a:t>
            </a:r>
            <a:r>
              <a:rPr lang="en-GB" baseline="0" dirty="0" smtClean="0"/>
              <a:t> sort functionality pre-defined in the framework.</a:t>
            </a:r>
            <a:endParaRPr lang="en-GB" dirty="0" smtClean="0"/>
          </a:p>
          <a:p>
            <a:endParaRPr lang="en-US"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116</a:t>
            </a:fld>
            <a:endParaRPr lang="en-GB"/>
          </a:p>
        </p:txBody>
      </p:sp>
    </p:spTree>
    <p:extLst>
      <p:ext uri="{BB962C8B-B14F-4D97-AF65-F5344CB8AC3E}">
        <p14:creationId xmlns:p14="http://schemas.microsoft.com/office/powerpoint/2010/main" val="14484036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endParaRPr lang="en-GB" b="0" dirty="0"/>
          </a:p>
        </p:txBody>
      </p:sp>
      <p:sp>
        <p:nvSpPr>
          <p:cNvPr id="4" name="Slide Number Placeholder 3"/>
          <p:cNvSpPr>
            <a:spLocks noGrp="1"/>
          </p:cNvSpPr>
          <p:nvPr>
            <p:ph type="sldNum" sz="quarter" idx="10"/>
          </p:nvPr>
        </p:nvSpPr>
        <p:spPr/>
        <p:txBody>
          <a:bodyPr/>
          <a:lstStyle/>
          <a:p>
            <a:fld id="{548901C6-1DA1-FB44-ABEE-06A0FEB7738E}" type="slidenum">
              <a:rPr lang="en-GB" smtClean="0"/>
              <a:t>134</a:t>
            </a:fld>
            <a:endParaRPr lang="en-GB"/>
          </a:p>
        </p:txBody>
      </p:sp>
    </p:spTree>
    <p:extLst>
      <p:ext uri="{BB962C8B-B14F-4D97-AF65-F5344CB8AC3E}">
        <p14:creationId xmlns:p14="http://schemas.microsoft.com/office/powerpoint/2010/main" val="2108083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r>
              <a:rPr lang="en-US" dirty="0" smtClean="0"/>
              <a:t>You have seen generic classes and methods previously.</a:t>
            </a:r>
            <a:br>
              <a:rPr lang="en-US" dirty="0" smtClean="0"/>
            </a:br>
            <a:r>
              <a:rPr lang="en-US" dirty="0" smtClean="0"/>
              <a:t>Generic</a:t>
            </a:r>
            <a:r>
              <a:rPr lang="en-US" baseline="0" dirty="0" smtClean="0"/>
              <a:t> interfaces – several predefined in the Framework have a huge role to play.</a:t>
            </a:r>
            <a:endParaRPr lang="en-US"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117</a:t>
            </a:fld>
            <a:endParaRPr lang="en-GB"/>
          </a:p>
        </p:txBody>
      </p:sp>
    </p:spTree>
    <p:extLst>
      <p:ext uri="{BB962C8B-B14F-4D97-AF65-F5344CB8AC3E}">
        <p14:creationId xmlns:p14="http://schemas.microsoft.com/office/powerpoint/2010/main" val="43589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r>
              <a:rPr lang="en-GB" sz="1100" dirty="0" smtClean="0"/>
              <a:t>When you start putting objects into collections, you soon need to be able to sort and search the collections in order to display or find items. There are a number of accepted algorithms for doing this (quicksort, for example, or a binary search) and these have been implemented by the collection class designers. </a:t>
            </a:r>
            <a:br>
              <a:rPr lang="en-GB" sz="1100" dirty="0" smtClean="0"/>
            </a:br>
            <a:r>
              <a:rPr lang="en-GB" sz="1100" dirty="0" smtClean="0"/>
              <a:t>But they do not know how to sort your ‘cars’, by model, registration, age</a:t>
            </a:r>
            <a:r>
              <a:rPr lang="en-GB" sz="1100" dirty="0"/>
              <a:t>.</a:t>
            </a:r>
            <a:r>
              <a:rPr lang="en-GB" sz="1100" dirty="0" smtClean="0"/>
              <a:t> This is where you come in, what you have to provide is the code to compare two objects.</a:t>
            </a:r>
          </a:p>
          <a:p>
            <a:r>
              <a:rPr lang="en-GB" sz="1100" dirty="0" smtClean="0"/>
              <a:t>For the Java authors to compile their chosen sort algorithm they have to decide the name (signature) of the method that they want you to ‘implement’, but where do they physically place this method signature(years ago) so that their code could compile</a:t>
            </a:r>
            <a:r>
              <a:rPr lang="en-GB" sz="1100" baseline="0" dirty="0" smtClean="0"/>
              <a:t> </a:t>
            </a:r>
            <a:r>
              <a:rPr lang="en-GB" sz="1100" dirty="0" smtClean="0"/>
              <a:t>– using class Object as ‘a home for it’ would be disastrous.</a:t>
            </a:r>
            <a:br>
              <a:rPr lang="en-GB" sz="1100" dirty="0" smtClean="0"/>
            </a:br>
            <a:r>
              <a:rPr lang="en-GB" sz="1100" dirty="0" smtClean="0"/>
              <a:t>The solution was to place it in an interface, and then rely on you reading some documentation that says “implement</a:t>
            </a:r>
            <a:r>
              <a:rPr lang="en-GB" sz="1100" baseline="0" dirty="0" smtClean="0"/>
              <a:t> this interface and provide code in the appropriate interface method that compares exactly two instances of your class and return something to the calling code that indicates whether the two objects are in sequence or out of sequence”. </a:t>
            </a:r>
            <a:r>
              <a:rPr lang="en-GB" sz="1100" dirty="0" smtClean="0"/>
              <a:t>The class library can be released. Years later it will </a:t>
            </a:r>
            <a:r>
              <a:rPr lang="en-GB" sz="1100" dirty="0" err="1" smtClean="0"/>
              <a:t>polymorphically</a:t>
            </a:r>
            <a:r>
              <a:rPr lang="en-GB" sz="1100" dirty="0" smtClean="0"/>
              <a:t> call your implementation in your class(</a:t>
            </a:r>
            <a:r>
              <a:rPr lang="en-GB" sz="1100" dirty="0" err="1" smtClean="0"/>
              <a:t>es</a:t>
            </a:r>
            <a:r>
              <a:rPr lang="en-GB" sz="1100" dirty="0" smtClean="0"/>
              <a:t>).</a:t>
            </a:r>
          </a:p>
          <a:p>
            <a:r>
              <a:rPr lang="en-GB" sz="1100" dirty="0" smtClean="0"/>
              <a:t>Read on to see the exact signature of this comparison method</a:t>
            </a:r>
            <a:r>
              <a:rPr lang="en-GB" sz="1100" baseline="0" dirty="0" smtClean="0"/>
              <a:t> and how you will implement it.</a:t>
            </a:r>
            <a:endParaRPr lang="en-GB" sz="1100" dirty="0" smtClean="0"/>
          </a:p>
          <a:p>
            <a:endParaRPr lang="en-GB" sz="1000"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118</a:t>
            </a:fld>
            <a:endParaRPr lang="en-GB"/>
          </a:p>
        </p:txBody>
      </p:sp>
    </p:spTree>
    <p:extLst>
      <p:ext uri="{BB962C8B-B14F-4D97-AF65-F5344CB8AC3E}">
        <p14:creationId xmlns:p14="http://schemas.microsoft.com/office/powerpoint/2010/main" val="3801125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119</a:t>
            </a:fld>
            <a:endParaRPr lang="en-GB"/>
          </a:p>
        </p:txBody>
      </p:sp>
    </p:spTree>
    <p:extLst>
      <p:ext uri="{BB962C8B-B14F-4D97-AF65-F5344CB8AC3E}">
        <p14:creationId xmlns:p14="http://schemas.microsoft.com/office/powerpoint/2010/main" val="515781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120</a:t>
            </a:fld>
            <a:endParaRPr lang="en-GB"/>
          </a:p>
        </p:txBody>
      </p:sp>
    </p:spTree>
    <p:extLst>
      <p:ext uri="{BB962C8B-B14F-4D97-AF65-F5344CB8AC3E}">
        <p14:creationId xmlns:p14="http://schemas.microsoft.com/office/powerpoint/2010/main" val="2307499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p:spPr>
        <p:txBody>
          <a:bodyPr/>
          <a:lstStyle/>
          <a:p>
            <a:pPr>
              <a:spcBef>
                <a:spcPts val="300"/>
              </a:spcBef>
            </a:pPr>
            <a:r>
              <a:rPr lang="en-GB" sz="1200" dirty="0" smtClean="0"/>
              <a:t>So implementing the Comparable&lt;T&gt; interface is how a class defines its natural sort sequence. It has a single </a:t>
            </a:r>
            <a:r>
              <a:rPr lang="en-GB" sz="1200" dirty="0" err="1" smtClean="0"/>
              <a:t>compareTo</a:t>
            </a:r>
            <a:r>
              <a:rPr lang="en-GB" sz="1200" dirty="0" smtClean="0"/>
              <a:t> method that is used to compare one object with another. </a:t>
            </a:r>
            <a:r>
              <a:rPr lang="en-GB" sz="1200" dirty="0" err="1" smtClean="0"/>
              <a:t>Collections.sort</a:t>
            </a:r>
            <a:r>
              <a:rPr lang="en-GB" sz="1200" dirty="0" smtClean="0"/>
              <a:t>(List&lt;T&gt; list) will call it repeatedly until it is happy they are all in ‘sequence’ without knowing what that sequence actually is.</a:t>
            </a:r>
          </a:p>
          <a:p>
            <a:pPr>
              <a:spcBef>
                <a:spcPts val="300"/>
              </a:spcBef>
            </a:pPr>
            <a:r>
              <a:rPr lang="en-GB" sz="1200" dirty="0" smtClean="0"/>
              <a:t>Code anywhere that has a collection of people can ask one person how he/she compares to another person. If it returns a +</a:t>
            </a:r>
            <a:r>
              <a:rPr lang="en-GB" sz="1200" dirty="0" err="1" smtClean="0"/>
              <a:t>ve</a:t>
            </a:r>
            <a:r>
              <a:rPr lang="en-GB" sz="1200" dirty="0" smtClean="0"/>
              <a:t> number that is its way of saying ‘we are out of sequence’, ‘you don’t need to know what our natural sequence is, but we are not in that sequence, so swap our positions’.</a:t>
            </a:r>
          </a:p>
          <a:p>
            <a:pPr>
              <a:spcBef>
                <a:spcPts val="300"/>
              </a:spcBef>
            </a:pPr>
            <a:r>
              <a:rPr lang="en-GB" sz="1200" dirty="0" smtClean="0"/>
              <a:t>Person </a:t>
            </a:r>
            <a:r>
              <a:rPr lang="en-GB" dirty="0" smtClean="0"/>
              <a:t>implements Comparable&lt;T&gt; by implementing Comparable&lt;Person&gt;.  Likewise for class Car.</a:t>
            </a:r>
            <a:br>
              <a:rPr lang="en-GB" dirty="0" smtClean="0"/>
            </a:br>
            <a:r>
              <a:rPr lang="en-GB" dirty="0" smtClean="0"/>
              <a:t>In the code above, the two cars are out of sequence according to their natural sequence – </a:t>
            </a:r>
            <a:r>
              <a:rPr lang="en-GB" dirty="0" err="1" smtClean="0"/>
              <a:t>regPlate</a:t>
            </a:r>
            <a:r>
              <a:rPr lang="en-GB" dirty="0" smtClean="0"/>
              <a:t>.</a:t>
            </a:r>
          </a:p>
          <a:p>
            <a:pPr>
              <a:spcBef>
                <a:spcPts val="300"/>
              </a:spcBef>
            </a:pPr>
            <a:r>
              <a:rPr lang="en-GB" dirty="0" smtClean="0"/>
              <a:t>The three people are not quite in age sequence so Ann and Bob get swapped so that end result is ages are in sequence 21 ,34, 45. Each </a:t>
            </a:r>
            <a:r>
              <a:rPr lang="en-GB" dirty="0" err="1" smtClean="0"/>
              <a:t>compareTo</a:t>
            </a:r>
            <a:r>
              <a:rPr lang="en-GB" dirty="0" smtClean="0"/>
              <a:t> method returns an </a:t>
            </a:r>
            <a:r>
              <a:rPr lang="en-GB" dirty="0" err="1" smtClean="0"/>
              <a:t>int</a:t>
            </a:r>
            <a:r>
              <a:rPr lang="en-GB" dirty="0" smtClean="0"/>
              <a:t>, the Person version simply subtracts one age from another, if the answer is a</a:t>
            </a:r>
            <a:r>
              <a:rPr lang="en-GB" baseline="0" dirty="0" smtClean="0"/>
              <a:t> positive number then clearly the first person was older than the second, so they will get swapped in the underlying collection by the sort algorithm when it receives back a value &gt; 0 from that specific call to </a:t>
            </a:r>
            <a:r>
              <a:rPr lang="en-GB" baseline="0" dirty="0" err="1" smtClean="0"/>
              <a:t>compareTo</a:t>
            </a:r>
            <a:r>
              <a:rPr lang="en-GB" baseline="0" dirty="0" smtClean="0"/>
              <a:t>.</a:t>
            </a:r>
            <a:endParaRPr lang="en-GB" dirty="0" smtClean="0"/>
          </a:p>
          <a:p>
            <a:pPr>
              <a:spcBef>
                <a:spcPts val="300"/>
              </a:spcBef>
            </a:pPr>
            <a:r>
              <a:rPr lang="en-GB" dirty="0" smtClean="0"/>
              <a:t>You might wonder, how would I sort these Car/Persons if they were in an Array rather than an instance of List&lt;T&gt;. Simple, </a:t>
            </a:r>
            <a:r>
              <a:rPr lang="en-GB" dirty="0" err="1" smtClean="0"/>
              <a:t>Arrays.sort</a:t>
            </a:r>
            <a:r>
              <a:rPr lang="en-GB" dirty="0" smtClean="0"/>
              <a:t>(</a:t>
            </a:r>
            <a:r>
              <a:rPr lang="en-GB" i="1" dirty="0" smtClean="0"/>
              <a:t>any-one-dimensional-array</a:t>
            </a:r>
            <a:r>
              <a:rPr lang="en-GB" dirty="0" smtClean="0"/>
              <a:t>) is a static method of utility class Arrays that sorts refs according to the natural sequence of the objects they point to. </a:t>
            </a:r>
            <a:br>
              <a:rPr lang="en-GB" dirty="0" smtClean="0"/>
            </a:br>
            <a:r>
              <a:rPr lang="en-GB" sz="1200" dirty="0" smtClean="0"/>
              <a:t>Shortly, you will see how to specify alternative sort sequences as well.</a:t>
            </a:r>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121</a:t>
            </a:fld>
            <a:endParaRPr lang="en-GB"/>
          </a:p>
        </p:txBody>
      </p:sp>
    </p:spTree>
    <p:extLst>
      <p:ext uri="{BB962C8B-B14F-4D97-AF65-F5344CB8AC3E}">
        <p14:creationId xmlns:p14="http://schemas.microsoft.com/office/powerpoint/2010/main" val="1029774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122</a:t>
            </a:fld>
            <a:endParaRPr lang="en-GB"/>
          </a:p>
        </p:txBody>
      </p:sp>
    </p:spTree>
    <p:extLst>
      <p:ext uri="{BB962C8B-B14F-4D97-AF65-F5344CB8AC3E}">
        <p14:creationId xmlns:p14="http://schemas.microsoft.com/office/powerpoint/2010/main" val="3485019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123</a:t>
            </a:fld>
            <a:endParaRPr lang="en-GB"/>
          </a:p>
        </p:txBody>
      </p:sp>
    </p:spTree>
    <p:extLst>
      <p:ext uri="{BB962C8B-B14F-4D97-AF65-F5344CB8AC3E}">
        <p14:creationId xmlns:p14="http://schemas.microsoft.com/office/powerpoint/2010/main" val="22093540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NUL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135880" y="0"/>
            <a:ext cx="7056120" cy="6858000"/>
          </a:xfrm>
          <a:prstGeom prst="rect">
            <a:avLst/>
          </a:prstGeom>
        </p:spPr>
      </p:pic>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smtClean="0"/>
              <a:t>CLICK TO EDIT MASTER TITLE STYLE</a:t>
            </a:r>
            <a:endParaRPr lang="en-GB" noProof="0" dirty="0"/>
          </a:p>
        </p:txBody>
      </p:sp>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22106750"/>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2894767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smtClean="0"/>
              <a:t>CLICK TO EDIT </a:t>
            </a:r>
            <a:br>
              <a:rPr lang="en-US" noProof="0" dirty="0" smtClean="0"/>
            </a:br>
            <a:r>
              <a:rPr lang="en-US" noProof="0" dirty="0" smtClean="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16148498"/>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875020" y="0"/>
            <a:ext cx="6316980" cy="6858000"/>
          </a:xfrm>
          <a:prstGeom prst="rect">
            <a:avLst/>
          </a:prstGeom>
        </p:spPr>
      </p:pic>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37711222"/>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smtClean="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96148475"/>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smtClean="0"/>
              <a:t>Click to edit instructions</a:t>
            </a:r>
            <a:endParaRPr lang="en-US" dirty="0"/>
          </a:p>
        </p:txBody>
      </p:sp>
    </p:spTree>
    <p:extLst>
      <p:ext uri="{BB962C8B-B14F-4D97-AF65-F5344CB8AC3E}">
        <p14:creationId xmlns:p14="http://schemas.microsoft.com/office/powerpoint/2010/main" val="3175680889"/>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8" name="Text Placeholder 2">
            <a:extLst>
              <a:ext uri="{FF2B5EF4-FFF2-40B4-BE49-F238E27FC236}">
                <a16:creationId xmlns=""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212588995"/>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254240" y="0"/>
            <a:ext cx="4937760" cy="6858000"/>
          </a:xfrm>
          <a:prstGeom prst="rect">
            <a:avLst/>
          </a:prstGeom>
        </p:spPr>
      </p:pic>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8"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smtClean="0"/>
              <a:t>Edit text</a:t>
            </a:r>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5" name="Picture Placeholder 4">
            <a:extLst>
              <a:ext uri="{FF2B5EF4-FFF2-40B4-BE49-F238E27FC236}">
                <a16:creationId xmlns=""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smtClean="0"/>
              <a:t>Edit text</a:t>
            </a:r>
          </a:p>
        </p:txBody>
      </p:sp>
      <p:sp>
        <p:nvSpPr>
          <p:cNvPr id="10"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663440" y="0"/>
            <a:ext cx="7528560" cy="6858000"/>
          </a:xfrm>
          <a:prstGeom prst="rect">
            <a:avLst/>
          </a:prstGeom>
        </p:spPr>
      </p:pic>
      <p:sp>
        <p:nvSpPr>
          <p:cNvPr id="2"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smtClean="0"/>
              <a:t>THANK YOU</a:t>
            </a:r>
            <a:endParaRPr lang="en-GB" noProof="0" dirty="0"/>
          </a:p>
        </p:txBody>
      </p:sp>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90463" y="928670"/>
            <a:ext cx="11715792"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90459" y="357166"/>
            <a:ext cx="11715832"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0075718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397443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644640" y="15240"/>
            <a:ext cx="5547360" cy="6842760"/>
          </a:xfrm>
          <a:prstGeom prst="rect">
            <a:avLst/>
          </a:prstGeom>
        </p:spPr>
      </p:pic>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8"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smtClean="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42768793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108881" y="-11575"/>
            <a:ext cx="8079261" cy="6875362"/>
          </a:xfrm>
          <a:prstGeom prst="rect">
            <a:avLst/>
          </a:prstGeom>
        </p:spPr>
      </p:pic>
      <p:sp>
        <p:nvSpPr>
          <p:cNvPr id="17"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smtClean="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4045959733"/>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smtClean="0"/>
              <a:t>CLICK TO EDIT </a:t>
            </a:r>
            <a:br>
              <a:rPr lang="en-US" noProof="0" dirty="0" smtClean="0"/>
            </a:br>
            <a:r>
              <a:rPr lang="en-US" noProof="0" dirty="0" smtClean="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smtClean="0"/>
              <a:t>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reeform 12">
            <a:extLst>
              <a:ext uri="{FF2B5EF4-FFF2-40B4-BE49-F238E27FC236}">
                <a16:creationId xmlns=""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
        <p:nvSpPr>
          <p:cNvPr id="9"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a:extLst>
              <a:ext uri="{FF2B5EF4-FFF2-40B4-BE49-F238E27FC236}">
                <a16:creationId xmlns=""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3" r:id="rId35"/>
    <p:sldLayoutId id="2147483905" r:id="rId36"/>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IN"/>
          </a:p>
        </p:txBody>
      </p:sp>
      <p:sp>
        <p:nvSpPr>
          <p:cNvPr id="3" name="Title 2"/>
          <p:cNvSpPr>
            <a:spLocks noGrp="1"/>
          </p:cNvSpPr>
          <p:nvPr>
            <p:ph type="ctrTitle"/>
          </p:nvPr>
        </p:nvSpPr>
        <p:spPr/>
        <p:txBody>
          <a:bodyPr/>
          <a:lstStyle/>
          <a:p>
            <a:r>
              <a:rPr lang="en-GB" dirty="0"/>
              <a:t>Generic Interfaces</a:t>
            </a:r>
            <a:endParaRPr lang="en-IN" dirty="0"/>
          </a:p>
        </p:txBody>
      </p:sp>
    </p:spTree>
    <p:extLst>
      <p:ext uri="{BB962C8B-B14F-4D97-AF65-F5344CB8AC3E}">
        <p14:creationId xmlns:p14="http://schemas.microsoft.com/office/powerpoint/2010/main" val="15796940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 generic Comparable</a:t>
            </a:r>
            <a:endParaRPr lang="en-GB" dirty="0"/>
          </a:p>
        </p:txBody>
      </p:sp>
      <p:sp>
        <p:nvSpPr>
          <p:cNvPr id="3" name="Rectangle 2"/>
          <p:cNvSpPr/>
          <p:nvPr/>
        </p:nvSpPr>
        <p:spPr>
          <a:xfrm>
            <a:off x="2115952" y="1413433"/>
            <a:ext cx="7512520" cy="3785652"/>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Account </a:t>
            </a:r>
            <a:r>
              <a:rPr lang="en-GB" sz="1600" b="1" dirty="0">
                <a:solidFill>
                  <a:srgbClr val="7F0055"/>
                </a:solidFill>
                <a:latin typeface="Consolas" panose="020B0609020204030204" pitchFamily="49" charset="0"/>
              </a:rPr>
              <a:t>implements</a:t>
            </a:r>
            <a:r>
              <a:rPr lang="en-GB" sz="1600" b="1" dirty="0">
                <a:solidFill>
                  <a:srgbClr val="000000"/>
                </a:solidFill>
                <a:latin typeface="Consolas" panose="020B0609020204030204" pitchFamily="49" charset="0"/>
              </a:rPr>
              <a:t> Comparable&lt;Account&gt;{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id</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String </a:t>
            </a:r>
            <a:r>
              <a:rPr lang="en-GB" sz="1600" b="1" dirty="0">
                <a:solidFill>
                  <a:srgbClr val="0000C0"/>
                </a:solidFill>
                <a:latin typeface="Consolas" panose="020B0609020204030204" pitchFamily="49" charset="0"/>
              </a:rPr>
              <a:t>name</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Account(</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id</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balance</a:t>
            </a:r>
            <a:r>
              <a:rPr lang="en-GB" sz="1600" b="1" dirty="0">
                <a:solidFill>
                  <a:srgbClr val="000000"/>
                </a:solidFill>
                <a:latin typeface="Consolas" panose="020B0609020204030204" pitchFamily="49" charset="0"/>
              </a:rPr>
              <a:t>, String </a:t>
            </a:r>
            <a:r>
              <a:rPr lang="en-GB" sz="1600" b="1" dirty="0">
                <a:solidFill>
                  <a:srgbClr val="6A3E3E"/>
                </a:solidFill>
                <a:latin typeface="Consolas" panose="020B0609020204030204" pitchFamily="49" charset="0"/>
              </a:rPr>
              <a:t>name</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  this</a:t>
            </a:r>
            <a:r>
              <a:rPr lang="en-GB" sz="1600" b="1" dirty="0">
                <a:solidFill>
                  <a:srgbClr val="000000"/>
                </a:solidFill>
                <a:latin typeface="Consolas" panose="020B0609020204030204" pitchFamily="49" charset="0"/>
              </a:rPr>
              <a:t>.</a:t>
            </a:r>
            <a:r>
              <a:rPr lang="en-GB" sz="1600" b="1" dirty="0">
                <a:solidFill>
                  <a:srgbClr val="0000C0"/>
                </a:solidFill>
                <a:latin typeface="Consolas" panose="020B0609020204030204" pitchFamily="49" charset="0"/>
              </a:rPr>
              <a:t>id</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id</a:t>
            </a:r>
            <a:r>
              <a:rPr lang="en-GB" sz="1600" b="1" dirty="0">
                <a:solidFill>
                  <a:srgbClr val="000000"/>
                </a:solidFill>
                <a:latin typeface="Consolas" panose="020B0609020204030204" pitchFamily="49" charset="0"/>
              </a:rPr>
              <a:t>;</a:t>
            </a:r>
          </a:p>
          <a:p>
            <a:pPr lvl="1"/>
            <a:r>
              <a:rPr lang="en-GB" sz="1600" b="1" dirty="0">
                <a:solidFill>
                  <a:srgbClr val="7F0055"/>
                </a:solidFill>
                <a:latin typeface="Consolas" panose="020B0609020204030204" pitchFamily="49" charset="0"/>
              </a:rPr>
              <a:t>  </a:t>
            </a:r>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balance</a:t>
            </a:r>
            <a:r>
              <a:rPr lang="en-GB" sz="1600" b="1" dirty="0">
                <a:solidFill>
                  <a:srgbClr val="000000"/>
                </a:solidFill>
                <a:latin typeface="Consolas" panose="020B0609020204030204" pitchFamily="49" charset="0"/>
              </a:rPr>
              <a:t>;</a:t>
            </a:r>
          </a:p>
          <a:p>
            <a:pPr lvl="1"/>
            <a:r>
              <a:rPr lang="en-GB" sz="1600" b="1" dirty="0">
                <a:solidFill>
                  <a:srgbClr val="7F0055"/>
                </a:solidFill>
                <a:latin typeface="Consolas" panose="020B0609020204030204" pitchFamily="49" charset="0"/>
              </a:rPr>
              <a:t>  this</a:t>
            </a:r>
            <a:r>
              <a:rPr lang="en-GB" sz="1600" b="1" dirty="0">
                <a:solidFill>
                  <a:srgbClr val="000000"/>
                </a:solidFill>
                <a:latin typeface="Consolas" panose="020B0609020204030204" pitchFamily="49" charset="0"/>
              </a:rPr>
              <a:t>.</a:t>
            </a:r>
            <a:r>
              <a:rPr lang="en-GB" sz="1600" b="1" dirty="0">
                <a:solidFill>
                  <a:srgbClr val="0000C0"/>
                </a:solidFill>
                <a:latin typeface="Consolas" panose="020B0609020204030204" pitchFamily="49" charset="0"/>
              </a:rPr>
              <a:t>name</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name</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endParaRPr lang="en-GB" sz="1600" dirty="0">
              <a:latin typeface="Consolas" panose="020B0609020204030204" pitchFamily="49" charset="0"/>
            </a:endParaRPr>
          </a:p>
          <a:p>
            <a:r>
              <a:rPr lang="en-GB" sz="1600" dirty="0">
                <a:solidFill>
                  <a:srgbClr val="646464"/>
                </a:solidFill>
                <a:latin typeface="Consolas" panose="020B0609020204030204" pitchFamily="49" charset="0"/>
              </a:rPr>
              <a:t>   @Override</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compareTo</a:t>
            </a:r>
            <a:r>
              <a:rPr lang="en-GB" sz="1600" b="1" dirty="0">
                <a:solidFill>
                  <a:srgbClr val="000000"/>
                </a:solidFill>
                <a:latin typeface="Consolas" panose="020B0609020204030204" pitchFamily="49" charset="0"/>
              </a:rPr>
              <a:t>(Account </a:t>
            </a:r>
            <a:r>
              <a:rPr lang="en-GB" sz="1600" b="1" dirty="0">
                <a:solidFill>
                  <a:srgbClr val="6A3E3E"/>
                </a:solidFill>
                <a:latin typeface="Consolas" panose="020B0609020204030204" pitchFamily="49" charset="0"/>
              </a:rPr>
              <a:t>other</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 - </a:t>
            </a:r>
            <a:r>
              <a:rPr lang="en-GB" sz="1600" b="1" dirty="0" err="1">
                <a:solidFill>
                  <a:srgbClr val="6A3E3E"/>
                </a:solidFill>
                <a:latin typeface="Consolas" panose="020B0609020204030204" pitchFamily="49" charset="0"/>
              </a:rPr>
              <a:t>other</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
        <p:nvSpPr>
          <p:cNvPr id="5" name="Rounded Rectangular Callout 4"/>
          <p:cNvSpPr/>
          <p:nvPr/>
        </p:nvSpPr>
        <p:spPr>
          <a:xfrm>
            <a:off x="3030279" y="4988803"/>
            <a:ext cx="6136181" cy="446373"/>
          </a:xfrm>
          <a:prstGeom prst="wedgeRoundRectCallout">
            <a:avLst>
              <a:gd name="adj1" fmla="val -31316"/>
              <a:gd name="adj2" fmla="val -70403"/>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Generic interfaces are a lot easier to code and run faster.</a:t>
            </a:r>
          </a:p>
        </p:txBody>
      </p:sp>
    </p:spTree>
    <p:extLst>
      <p:ext uri="{BB962C8B-B14F-4D97-AF65-F5344CB8AC3E}">
        <p14:creationId xmlns:p14="http://schemas.microsoft.com/office/powerpoint/2010/main" val="16566865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Implement generic Comparable</a:t>
            </a:r>
            <a:endParaRPr lang="en-GB" dirty="0"/>
          </a:p>
        </p:txBody>
      </p:sp>
      <p:sp>
        <p:nvSpPr>
          <p:cNvPr id="4" name="Rectangle 3"/>
          <p:cNvSpPr/>
          <p:nvPr/>
        </p:nvSpPr>
        <p:spPr>
          <a:xfrm>
            <a:off x="2089209" y="1448099"/>
            <a:ext cx="8019669" cy="4247317"/>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solidFill>
                  <a:srgbClr val="0000FF"/>
                </a:solidFill>
                <a:latin typeface="Consolas" panose="020B0609020204030204" pitchFamily="49" charset="0"/>
              </a:rPr>
              <a:t>class</a:t>
            </a:r>
            <a:r>
              <a:rPr lang="en-GB" dirty="0">
                <a:solidFill>
                  <a:srgbClr val="000000"/>
                </a:solidFill>
                <a:latin typeface="Consolas" panose="020B0609020204030204" pitchFamily="49" charset="0"/>
              </a:rPr>
              <a:t> </a:t>
            </a:r>
            <a:r>
              <a:rPr lang="en-GB" dirty="0">
                <a:solidFill>
                  <a:srgbClr val="2B91AF"/>
                </a:solidFill>
                <a:latin typeface="Consolas" panose="020B0609020204030204" pitchFamily="49" charset="0"/>
              </a:rPr>
              <a:t>Account</a:t>
            </a:r>
            <a:r>
              <a:rPr lang="en-GB" dirty="0">
                <a:solidFill>
                  <a:srgbClr val="000000"/>
                </a:solidFill>
                <a:latin typeface="Consolas" panose="020B0609020204030204" pitchFamily="49" charset="0"/>
              </a:rPr>
              <a:t> : </a:t>
            </a:r>
            <a:r>
              <a:rPr lang="en-GB" dirty="0" err="1">
                <a:solidFill>
                  <a:srgbClr val="000000"/>
                </a:solidFill>
                <a:latin typeface="Consolas" panose="020B0609020204030204" pitchFamily="49" charset="0"/>
              </a:rPr>
              <a:t>IComparable</a:t>
            </a:r>
            <a:r>
              <a:rPr lang="en-GB" dirty="0">
                <a:solidFill>
                  <a:srgbClr val="000000"/>
                </a:solidFill>
                <a:latin typeface="Consolas" panose="020B0609020204030204" pitchFamily="49" charset="0"/>
              </a:rPr>
              <a:t>&lt;Account&gt; {</a:t>
            </a: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public</a:t>
            </a:r>
            <a:r>
              <a:rPr lang="en-GB" dirty="0">
                <a:solidFill>
                  <a:srgbClr val="000000"/>
                </a:solidFill>
                <a:latin typeface="Consolas" panose="020B0609020204030204" pitchFamily="49" charset="0"/>
              </a:rPr>
              <a:t> </a:t>
            </a:r>
            <a:r>
              <a:rPr lang="en-GB" dirty="0" err="1">
                <a:solidFill>
                  <a:srgbClr val="0000FF"/>
                </a:solidFill>
                <a:latin typeface="Consolas" panose="020B0609020204030204" pitchFamily="49" charset="0"/>
              </a:rPr>
              <a:t>int</a:t>
            </a:r>
            <a:r>
              <a:rPr lang="en-GB" dirty="0">
                <a:solidFill>
                  <a:srgbClr val="000000"/>
                </a:solidFill>
                <a:latin typeface="Consolas" panose="020B0609020204030204" pitchFamily="49" charset="0"/>
              </a:rPr>
              <a:t> id, balance;</a:t>
            </a: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public</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string</a:t>
            </a:r>
            <a:r>
              <a:rPr lang="en-GB" dirty="0">
                <a:solidFill>
                  <a:srgbClr val="000000"/>
                </a:solidFill>
                <a:latin typeface="Consolas" panose="020B0609020204030204" pitchFamily="49" charset="0"/>
              </a:rPr>
              <a:t> name;</a:t>
            </a:r>
          </a:p>
          <a:p>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public</a:t>
            </a:r>
            <a:r>
              <a:rPr lang="en-GB" dirty="0">
                <a:solidFill>
                  <a:srgbClr val="000000"/>
                </a:solidFill>
                <a:latin typeface="Consolas" panose="020B0609020204030204" pitchFamily="49" charset="0"/>
              </a:rPr>
              <a:t> Account(</a:t>
            </a:r>
            <a:r>
              <a:rPr lang="en-GB" dirty="0" err="1">
                <a:solidFill>
                  <a:srgbClr val="0000FF"/>
                </a:solidFill>
                <a:latin typeface="Consolas" panose="020B0609020204030204" pitchFamily="49" charset="0"/>
              </a:rPr>
              <a:t>int</a:t>
            </a:r>
            <a:r>
              <a:rPr lang="en-GB" dirty="0">
                <a:solidFill>
                  <a:srgbClr val="000000"/>
                </a:solidFill>
                <a:latin typeface="Consolas" panose="020B0609020204030204" pitchFamily="49" charset="0"/>
              </a:rPr>
              <a:t> id, </a:t>
            </a:r>
            <a:r>
              <a:rPr lang="en-GB" dirty="0" err="1">
                <a:solidFill>
                  <a:srgbClr val="0000FF"/>
                </a:solidFill>
                <a:latin typeface="Consolas" panose="020B0609020204030204" pitchFamily="49" charset="0"/>
              </a:rPr>
              <a:t>int</a:t>
            </a:r>
            <a:r>
              <a:rPr lang="en-GB" dirty="0">
                <a:solidFill>
                  <a:srgbClr val="000000"/>
                </a:solidFill>
                <a:latin typeface="Consolas" panose="020B0609020204030204" pitchFamily="49" charset="0"/>
              </a:rPr>
              <a:t> balance, String name) {</a:t>
            </a: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this</a:t>
            </a:r>
            <a:r>
              <a:rPr lang="en-GB" dirty="0">
                <a:solidFill>
                  <a:srgbClr val="000000"/>
                </a:solidFill>
                <a:latin typeface="Consolas" panose="020B0609020204030204" pitchFamily="49" charset="0"/>
              </a:rPr>
              <a:t>.id = id;</a:t>
            </a:r>
          </a:p>
          <a:p>
            <a:r>
              <a:rPr lang="en-GB" dirty="0">
                <a:solidFill>
                  <a:srgbClr val="000000"/>
                </a:solidFill>
                <a:latin typeface="Consolas" panose="020B0609020204030204" pitchFamily="49" charset="0"/>
              </a:rPr>
              <a:t>        </a:t>
            </a:r>
            <a:r>
              <a:rPr lang="en-GB" dirty="0" err="1">
                <a:solidFill>
                  <a:srgbClr val="0000FF"/>
                </a:solidFill>
                <a:latin typeface="Consolas" panose="020B0609020204030204" pitchFamily="49" charset="0"/>
              </a:rPr>
              <a:t>this</a:t>
            </a:r>
            <a:r>
              <a:rPr lang="en-GB" dirty="0" err="1">
                <a:solidFill>
                  <a:srgbClr val="000000"/>
                </a:solidFill>
                <a:latin typeface="Consolas" panose="020B0609020204030204" pitchFamily="49" charset="0"/>
              </a:rPr>
              <a:t>.balance</a:t>
            </a:r>
            <a:r>
              <a:rPr lang="en-GB" dirty="0">
                <a:solidFill>
                  <a:srgbClr val="000000"/>
                </a:solidFill>
                <a:latin typeface="Consolas" panose="020B0609020204030204" pitchFamily="49" charset="0"/>
              </a:rPr>
              <a:t> = balance;</a:t>
            </a: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this</a:t>
            </a:r>
            <a:r>
              <a:rPr lang="en-GB" dirty="0">
                <a:solidFill>
                  <a:srgbClr val="000000"/>
                </a:solidFill>
                <a:latin typeface="Consolas" panose="020B0609020204030204" pitchFamily="49" charset="0"/>
              </a:rPr>
              <a:t>.name = name;</a:t>
            </a:r>
          </a:p>
          <a:p>
            <a:r>
              <a:rPr lang="en-GB" dirty="0">
                <a:solidFill>
                  <a:srgbClr val="000000"/>
                </a:solidFill>
                <a:latin typeface="Consolas" panose="020B0609020204030204" pitchFamily="49" charset="0"/>
              </a:rPr>
              <a:t>    }</a:t>
            </a:r>
          </a:p>
          <a:p>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public</a:t>
            </a:r>
            <a:r>
              <a:rPr lang="en-GB" dirty="0">
                <a:solidFill>
                  <a:srgbClr val="000000"/>
                </a:solidFill>
                <a:latin typeface="Consolas" panose="020B0609020204030204" pitchFamily="49" charset="0"/>
              </a:rPr>
              <a:t> </a:t>
            </a:r>
            <a:r>
              <a:rPr lang="en-GB" dirty="0" err="1">
                <a:solidFill>
                  <a:srgbClr val="0000FF"/>
                </a:solidFill>
                <a:latin typeface="Consolas" panose="020B0609020204030204" pitchFamily="49" charset="0"/>
              </a:rPr>
              <a:t>int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CompareTo</a:t>
            </a:r>
            <a:r>
              <a:rPr lang="en-GB" dirty="0">
                <a:solidFill>
                  <a:srgbClr val="000000"/>
                </a:solidFill>
                <a:latin typeface="Consolas" panose="020B0609020204030204" pitchFamily="49" charset="0"/>
              </a:rPr>
              <a:t>(Account other)</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return</a:t>
            </a:r>
            <a:r>
              <a:rPr lang="en-GB" dirty="0">
                <a:solidFill>
                  <a:srgbClr val="000000"/>
                </a:solidFill>
                <a:latin typeface="Consolas" panose="020B0609020204030204" pitchFamily="49" charset="0"/>
              </a:rPr>
              <a:t> </a:t>
            </a:r>
            <a:r>
              <a:rPr lang="en-GB" dirty="0" err="1">
                <a:solidFill>
                  <a:srgbClr val="0000FF"/>
                </a:solidFill>
                <a:latin typeface="Consolas" panose="020B0609020204030204" pitchFamily="49" charset="0"/>
              </a:rPr>
              <a:t>this</a:t>
            </a:r>
            <a:r>
              <a:rPr lang="en-GB" dirty="0" err="1">
                <a:solidFill>
                  <a:srgbClr val="000000"/>
                </a:solidFill>
                <a:latin typeface="Consolas" panose="020B0609020204030204" pitchFamily="49" charset="0"/>
              </a:rPr>
              <a:t>.balance</a:t>
            </a:r>
            <a:r>
              <a:rPr lang="en-GB" dirty="0">
                <a:solidFill>
                  <a:srgbClr val="000000"/>
                </a:solidFill>
                <a:latin typeface="Consolas" panose="020B0609020204030204" pitchFamily="49" charset="0"/>
              </a:rPr>
              <a:t> - </a:t>
            </a:r>
            <a:r>
              <a:rPr lang="en-GB" dirty="0" err="1">
                <a:solidFill>
                  <a:srgbClr val="000000"/>
                </a:solidFill>
                <a:latin typeface="Consolas" panose="020B0609020204030204" pitchFamily="49" charset="0"/>
              </a:rPr>
              <a:t>other.balance</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a:t>
            </a:r>
          </a:p>
        </p:txBody>
      </p:sp>
      <p:sp>
        <p:nvSpPr>
          <p:cNvPr id="5" name="Rounded Rectangular Callout 4"/>
          <p:cNvSpPr/>
          <p:nvPr/>
        </p:nvSpPr>
        <p:spPr>
          <a:xfrm>
            <a:off x="3349259" y="5506874"/>
            <a:ext cx="6093651" cy="446373"/>
          </a:xfrm>
          <a:prstGeom prst="wedgeRoundRectCallout">
            <a:avLst>
              <a:gd name="adj1" fmla="val -31316"/>
              <a:gd name="adj2" fmla="val -70403"/>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Generic interfaces are a lot easier to code and run faster.</a:t>
            </a:r>
          </a:p>
        </p:txBody>
      </p:sp>
    </p:spTree>
    <p:extLst>
      <p:ext uri="{BB962C8B-B14F-4D97-AF65-F5344CB8AC3E}">
        <p14:creationId xmlns:p14="http://schemas.microsoft.com/office/powerpoint/2010/main" val="6133842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p:txBody>
          <a:bodyPr/>
          <a:lstStyle/>
          <a:p>
            <a:pPr eaLnBrk="1" hangingPunct="1"/>
            <a:r>
              <a:rPr lang="en-GB" dirty="0" smtClean="0"/>
              <a:t>Hands-on labs (Part 1)</a:t>
            </a:r>
          </a:p>
        </p:txBody>
      </p:sp>
      <p:sp>
        <p:nvSpPr>
          <p:cNvPr id="2" name="Text Placeholder 1"/>
          <p:cNvSpPr>
            <a:spLocks noGrp="1"/>
          </p:cNvSpPr>
          <p:nvPr>
            <p:ph type="body" sz="quarter" idx="10"/>
          </p:nvPr>
        </p:nvSpPr>
        <p:spPr>
          <a:xfrm>
            <a:off x="4327303" y="3525004"/>
            <a:ext cx="6921944" cy="2791976"/>
          </a:xfrm>
        </p:spPr>
        <p:txBody>
          <a:bodyPr/>
          <a:lstStyle/>
          <a:p>
            <a:pPr marL="342900" indent="-342900">
              <a:spcBef>
                <a:spcPts val="1200"/>
              </a:spcBef>
              <a:buFont typeface="Arial" panose="020B0604020202020204" pitchFamily="34" charset="0"/>
              <a:buChar char="•"/>
            </a:pPr>
            <a:r>
              <a:rPr lang="en-GB" dirty="0"/>
              <a:t>Implementing the Comparable (Java)  or </a:t>
            </a:r>
            <a:r>
              <a:rPr lang="en-GB" dirty="0" err="1"/>
              <a:t>IComparable</a:t>
            </a:r>
            <a:r>
              <a:rPr lang="en-GB" dirty="0"/>
              <a:t> (C#) </a:t>
            </a:r>
            <a:r>
              <a:rPr lang="en-GB" dirty="0" smtClean="0"/>
              <a:t>interface </a:t>
            </a:r>
            <a:r>
              <a:rPr lang="en-GB" dirty="0"/>
              <a:t>to sort collections</a:t>
            </a:r>
          </a:p>
          <a:p>
            <a:pPr marL="800100" lvl="1" indent="-342900">
              <a:buFont typeface="Arial" panose="020B0604020202020204" pitchFamily="34" charset="0"/>
              <a:buChar char="•"/>
            </a:pPr>
            <a:endParaRPr lang="en-GB" dirty="0"/>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60705960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Sorting by alternative sequence(s)</a:t>
            </a:r>
            <a:endParaRPr lang="en-IN" dirty="0"/>
          </a:p>
        </p:txBody>
      </p:sp>
      <p:sp>
        <p:nvSpPr>
          <p:cNvPr id="3" name="Text Placeholder 2"/>
          <p:cNvSpPr>
            <a:spLocks noGrp="1"/>
          </p:cNvSpPr>
          <p:nvPr>
            <p:ph type="body" sz="quarter" idx="15"/>
          </p:nvPr>
        </p:nvSpPr>
        <p:spPr>
          <a:xfrm>
            <a:off x="5037138" y="1349984"/>
            <a:ext cx="6616146" cy="4402230"/>
          </a:xfrm>
        </p:spPr>
        <p:txBody>
          <a:bodyPr vert="horz" lIns="0" tIns="0" rIns="0" bIns="0" rtlCol="0" anchor="t" anchorCtr="0">
            <a:noAutofit/>
          </a:bodyPr>
          <a:lstStyle/>
          <a:p>
            <a:pPr marL="342900" indent="-342900">
              <a:buChar char="•"/>
            </a:pPr>
            <a:r>
              <a:rPr lang="en-GB" b="1" dirty="0"/>
              <a:t>What if a type had multiple possible sort sequences</a:t>
            </a:r>
          </a:p>
          <a:p>
            <a:pPr marL="684000" lvl="1" indent="-342900">
              <a:buSzPct val="115000"/>
            </a:pPr>
            <a:r>
              <a:rPr lang="en-GB" dirty="0"/>
              <a:t>e.g. sort Account objects by ID, name or balance</a:t>
            </a:r>
          </a:p>
          <a:p>
            <a:pPr lvl="1"/>
            <a:endParaRPr lang="en-GB" dirty="0"/>
          </a:p>
          <a:p>
            <a:pPr marL="342900" indent="-342900">
              <a:buChar char="•"/>
            </a:pPr>
            <a:r>
              <a:rPr lang="en-GB" b="1" dirty="0"/>
              <a:t>What if we could not add the Comparable interface to a class?</a:t>
            </a:r>
          </a:p>
          <a:p>
            <a:pPr marL="684000" lvl="1" indent="-342900">
              <a:buSzPct val="115000"/>
            </a:pPr>
            <a:r>
              <a:rPr lang="en-GB" dirty="0"/>
              <a:t>No access to code or was not allowed to change and recompile</a:t>
            </a:r>
          </a:p>
          <a:p>
            <a:pPr lvl="1"/>
            <a:endParaRPr lang="en-GB" dirty="0"/>
          </a:p>
          <a:p>
            <a:pPr marL="342900" indent="-342900">
              <a:buChar char="•"/>
            </a:pPr>
            <a:r>
              <a:rPr lang="en-GB" b="1" dirty="0"/>
              <a:t>This is where </a:t>
            </a:r>
            <a:r>
              <a:rPr lang="en-GB" b="1" dirty="0">
                <a:solidFill>
                  <a:srgbClr val="F3622C"/>
                </a:solidFill>
              </a:rPr>
              <a:t>Comparator&lt;T&gt;</a:t>
            </a:r>
            <a:r>
              <a:rPr lang="en-GB" b="1" dirty="0"/>
              <a:t> </a:t>
            </a:r>
            <a:r>
              <a:rPr lang="en-GB" b="1" dirty="0" err="1"/>
              <a:t>interfece</a:t>
            </a:r>
            <a:r>
              <a:rPr lang="en-GB" b="1" dirty="0"/>
              <a:t> comes to the rescue</a:t>
            </a:r>
            <a:r>
              <a:rPr lang="en-GB" b="1" dirty="0" smtClean="0"/>
              <a:t>!</a:t>
            </a:r>
            <a:endParaRPr lang="en-IN" b="1" dirty="0"/>
          </a:p>
        </p:txBody>
      </p:sp>
    </p:spTree>
    <p:extLst>
      <p:ext uri="{BB962C8B-B14F-4D97-AF65-F5344CB8AC3E}">
        <p14:creationId xmlns:p14="http://schemas.microsoft.com/office/powerpoint/2010/main" val="22297071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Comparator example</a:t>
            </a:r>
            <a:endParaRPr lang="en-GB" dirty="0"/>
          </a:p>
        </p:txBody>
      </p:sp>
      <p:sp>
        <p:nvSpPr>
          <p:cNvPr id="3" name="Rectangle 2"/>
          <p:cNvSpPr/>
          <p:nvPr/>
        </p:nvSpPr>
        <p:spPr>
          <a:xfrm>
            <a:off x="2498839" y="1322439"/>
            <a:ext cx="7214135" cy="2800767"/>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AccountBalanceComparer</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implements</a:t>
            </a:r>
            <a:r>
              <a:rPr lang="en-GB" sz="1600" b="1" dirty="0">
                <a:solidFill>
                  <a:srgbClr val="000000"/>
                </a:solidFill>
                <a:latin typeface="Consolas" panose="020B0609020204030204" pitchFamily="49" charset="0"/>
              </a:rPr>
              <a:t> Comparator&lt;Account&gt;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compare(Account </a:t>
            </a:r>
            <a:r>
              <a:rPr lang="en-GB" sz="1600" b="1" dirty="0">
                <a:solidFill>
                  <a:srgbClr val="6A3E3E"/>
                </a:solidFill>
                <a:latin typeface="Consolas" panose="020B0609020204030204" pitchFamily="49" charset="0"/>
              </a:rPr>
              <a:t>a1</a:t>
            </a:r>
            <a:r>
              <a:rPr lang="en-GB" sz="1600" b="1" dirty="0">
                <a:solidFill>
                  <a:srgbClr val="000000"/>
                </a:solidFill>
                <a:latin typeface="Consolas" panose="020B0609020204030204" pitchFamily="49" charset="0"/>
              </a:rPr>
              <a:t>, Account </a:t>
            </a:r>
            <a:r>
              <a:rPr lang="en-GB" sz="1600" b="1" dirty="0">
                <a:solidFill>
                  <a:srgbClr val="6A3E3E"/>
                </a:solidFill>
                <a:latin typeface="Consolas" panose="020B0609020204030204" pitchFamily="49" charset="0"/>
              </a:rPr>
              <a:t>a2</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a1</a:t>
            </a:r>
            <a:r>
              <a:rPr lang="en-GB" sz="1600" b="1" dirty="0">
                <a:solidFill>
                  <a:srgbClr val="000000"/>
                </a:solidFill>
                <a:latin typeface="Consolas" panose="020B0609020204030204" pitchFamily="49" charset="0"/>
              </a:rPr>
              <a:t>.</a:t>
            </a:r>
            <a:r>
              <a:rPr lang="en-GB" sz="1600" b="1" dirty="0">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a2</a:t>
            </a:r>
            <a:r>
              <a:rPr lang="en-GB" sz="1600" b="1" dirty="0">
                <a:solidFill>
                  <a:srgbClr val="000000"/>
                </a:solidFill>
                <a:latin typeface="Consolas" panose="020B0609020204030204" pitchFamily="49" charset="0"/>
              </a:rPr>
              <a:t>.</a:t>
            </a:r>
            <a:r>
              <a:rPr lang="en-GB" sz="1600" b="1" dirty="0">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AccountIDComparer</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implements</a:t>
            </a:r>
            <a:r>
              <a:rPr lang="en-GB" sz="1600" b="1" dirty="0">
                <a:solidFill>
                  <a:srgbClr val="000000"/>
                </a:solidFill>
                <a:latin typeface="Consolas" panose="020B0609020204030204" pitchFamily="49" charset="0"/>
              </a:rPr>
              <a:t> Comparator&lt;Account&gt;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compare(Account </a:t>
            </a:r>
            <a:r>
              <a:rPr lang="en-GB" sz="1600" b="1" dirty="0">
                <a:solidFill>
                  <a:srgbClr val="6A3E3E"/>
                </a:solidFill>
                <a:latin typeface="Consolas" panose="020B0609020204030204" pitchFamily="49" charset="0"/>
              </a:rPr>
              <a:t>a1</a:t>
            </a:r>
            <a:r>
              <a:rPr lang="en-GB" sz="1600" b="1" dirty="0">
                <a:solidFill>
                  <a:srgbClr val="000000"/>
                </a:solidFill>
                <a:latin typeface="Consolas" panose="020B0609020204030204" pitchFamily="49" charset="0"/>
              </a:rPr>
              <a:t>, Account </a:t>
            </a:r>
            <a:r>
              <a:rPr lang="en-GB" sz="1600" b="1" dirty="0">
                <a:solidFill>
                  <a:srgbClr val="6A3E3E"/>
                </a:solidFill>
                <a:latin typeface="Consolas" panose="020B0609020204030204" pitchFamily="49" charset="0"/>
              </a:rPr>
              <a:t>a2</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a1</a:t>
            </a:r>
            <a:r>
              <a:rPr lang="en-GB" sz="1600" b="1" dirty="0">
                <a:solidFill>
                  <a:srgbClr val="000000"/>
                </a:solidFill>
                <a:latin typeface="Consolas" panose="020B0609020204030204" pitchFamily="49" charset="0"/>
              </a:rPr>
              <a:t>.</a:t>
            </a:r>
            <a:r>
              <a:rPr lang="en-GB" sz="1600" b="1" dirty="0">
                <a:solidFill>
                  <a:srgbClr val="0000C0"/>
                </a:solidFill>
                <a:latin typeface="Consolas" panose="020B0609020204030204" pitchFamily="49" charset="0"/>
              </a:rPr>
              <a:t>id</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a2</a:t>
            </a:r>
            <a:r>
              <a:rPr lang="en-GB" sz="1600" b="1" dirty="0">
                <a:solidFill>
                  <a:srgbClr val="000000"/>
                </a:solidFill>
                <a:latin typeface="Consolas" panose="020B0609020204030204" pitchFamily="49" charset="0"/>
              </a:rPr>
              <a:t>.</a:t>
            </a:r>
            <a:r>
              <a:rPr lang="en-GB" sz="1600" b="1" dirty="0">
                <a:solidFill>
                  <a:srgbClr val="0000C0"/>
                </a:solidFill>
                <a:latin typeface="Consolas" panose="020B0609020204030204" pitchFamily="49" charset="0"/>
              </a:rPr>
              <a:t>id</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
        <p:nvSpPr>
          <p:cNvPr id="4" name="Rectangle 3"/>
          <p:cNvSpPr/>
          <p:nvPr/>
        </p:nvSpPr>
        <p:spPr>
          <a:xfrm>
            <a:off x="2498838" y="4238836"/>
            <a:ext cx="7214135" cy="2062103"/>
          </a:xfrm>
          <a:prstGeom prst="rect">
            <a:avLst/>
          </a:prstGeom>
          <a:solidFill>
            <a:schemeClr val="bg1"/>
          </a:solidFill>
          <a:ln w="19050">
            <a:solidFill>
              <a:srgbClr val="004050"/>
            </a:solidFill>
          </a:ln>
          <a:effectLst/>
        </p:spPr>
        <p:style>
          <a:lnRef idx="2">
            <a:schemeClr val="dk1"/>
          </a:lnRef>
          <a:fillRef idx="1">
            <a:schemeClr val="lt1"/>
          </a:fillRef>
          <a:effectRef idx="0">
            <a:schemeClr val="dk1"/>
          </a:effectRef>
          <a:fontRef idx="minor">
            <a:schemeClr val="dk1"/>
          </a:fontRef>
        </p:style>
        <p:txBody>
          <a:bodyPr wrap="square">
            <a:spAutoFit/>
          </a:bodyPr>
          <a:lstStyle/>
          <a:p>
            <a:r>
              <a:rPr lang="en-GB" sz="1600" dirty="0" err="1">
                <a:solidFill>
                  <a:srgbClr val="000000"/>
                </a:solidFill>
                <a:latin typeface="Consolas" panose="020B0609020204030204" pitchFamily="49" charset="0"/>
              </a:rPr>
              <a:t>ArrayList</a:t>
            </a:r>
            <a:r>
              <a:rPr lang="en-GB" sz="1600" dirty="0">
                <a:solidFill>
                  <a:srgbClr val="000000"/>
                </a:solidFill>
                <a:latin typeface="Consolas" panose="020B0609020204030204" pitchFamily="49" charset="0"/>
              </a:rPr>
              <a:t>&lt;Account&gt; </a:t>
            </a:r>
            <a:r>
              <a:rPr lang="en-GB" sz="1600" dirty="0">
                <a:solidFill>
                  <a:srgbClr val="6A3E3E"/>
                </a:solidFill>
                <a:latin typeface="Consolas" panose="020B0609020204030204" pitchFamily="49" charset="0"/>
              </a:rPr>
              <a:t>accounts</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ArrayList</a:t>
            </a:r>
            <a:r>
              <a:rPr lang="en-GB" sz="1600" b="1" dirty="0">
                <a:solidFill>
                  <a:srgbClr val="000000"/>
                </a:solidFill>
                <a:latin typeface="Consolas" panose="020B0609020204030204" pitchFamily="49" charset="0"/>
              </a:rPr>
              <a:t>&lt;Account&gt;();</a:t>
            </a:r>
          </a:p>
          <a:p>
            <a:r>
              <a:rPr lang="en-GB" sz="1600" dirty="0" err="1">
                <a:solidFill>
                  <a:srgbClr val="6A3E3E"/>
                </a:solidFill>
                <a:latin typeface="Consolas" panose="020B0609020204030204" pitchFamily="49" charset="0"/>
              </a:rPr>
              <a:t>accounts</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Account(111, 1000, </a:t>
            </a:r>
            <a:r>
              <a:rPr lang="en-GB" sz="1600" b="1" dirty="0">
                <a:solidFill>
                  <a:srgbClr val="2A00FF"/>
                </a:solidFill>
                <a:latin typeface="Consolas" panose="020B0609020204030204" pitchFamily="49" charset="0"/>
              </a:rPr>
              <a:t>"Bob"</a:t>
            </a:r>
            <a:r>
              <a:rPr lang="en-GB" sz="1600" b="1" dirty="0">
                <a:solidFill>
                  <a:srgbClr val="000000"/>
                </a:solidFill>
                <a:latin typeface="Consolas" panose="020B0609020204030204" pitchFamily="49" charset="0"/>
              </a:rPr>
              <a:t>)</a:t>
            </a:r>
            <a:r>
              <a:rPr lang="en-GB" sz="1600" dirty="0">
                <a:solidFill>
                  <a:srgbClr val="000000"/>
                </a:solidFill>
                <a:latin typeface="Consolas" panose="020B0609020204030204" pitchFamily="49" charset="0"/>
              </a:rPr>
              <a:t>);</a:t>
            </a:r>
          </a:p>
          <a:p>
            <a:r>
              <a:rPr lang="en-GB" sz="1600" dirty="0" err="1">
                <a:solidFill>
                  <a:srgbClr val="6A3E3E"/>
                </a:solidFill>
                <a:latin typeface="Consolas" panose="020B0609020204030204" pitchFamily="49" charset="0"/>
              </a:rPr>
              <a:t>accounts</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Account(222, 5000, </a:t>
            </a:r>
            <a:r>
              <a:rPr lang="en-GB" sz="1600" b="1" dirty="0">
                <a:solidFill>
                  <a:srgbClr val="2A00FF"/>
                </a:solidFill>
                <a:latin typeface="Consolas" panose="020B0609020204030204" pitchFamily="49" charset="0"/>
              </a:rPr>
              <a:t>"Wilma"</a:t>
            </a:r>
            <a:r>
              <a:rPr lang="en-GB" sz="1600" b="1" dirty="0">
                <a:solidFill>
                  <a:srgbClr val="000000"/>
                </a:solidFill>
                <a:latin typeface="Consolas" panose="020B0609020204030204" pitchFamily="49" charset="0"/>
              </a:rPr>
              <a:t>)</a:t>
            </a:r>
            <a:r>
              <a:rPr lang="en-GB" sz="1600" dirty="0">
                <a:solidFill>
                  <a:srgbClr val="000000"/>
                </a:solidFill>
                <a:latin typeface="Consolas" panose="020B0609020204030204" pitchFamily="49" charset="0"/>
              </a:rPr>
              <a:t>);</a:t>
            </a:r>
          </a:p>
          <a:p>
            <a:r>
              <a:rPr lang="en-GB" sz="1600" dirty="0" err="1">
                <a:solidFill>
                  <a:srgbClr val="6A3E3E"/>
                </a:solidFill>
                <a:latin typeface="Consolas" panose="020B0609020204030204" pitchFamily="49" charset="0"/>
              </a:rPr>
              <a:t>accounts</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Account(333, 2000, </a:t>
            </a:r>
            <a:r>
              <a:rPr lang="en-GB" sz="1600" b="1" dirty="0">
                <a:solidFill>
                  <a:srgbClr val="2A00FF"/>
                </a:solidFill>
                <a:latin typeface="Consolas" panose="020B0609020204030204" pitchFamily="49" charset="0"/>
              </a:rPr>
              <a:t>"Abby"</a:t>
            </a:r>
            <a:r>
              <a:rPr lang="en-GB" sz="1600" b="1" dirty="0">
                <a:solidFill>
                  <a:srgbClr val="000000"/>
                </a:solidFill>
                <a:latin typeface="Consolas" panose="020B0609020204030204" pitchFamily="49" charset="0"/>
              </a:rPr>
              <a:t>)</a:t>
            </a:r>
            <a:r>
              <a:rPr lang="en-GB" sz="1600" dirty="0">
                <a:solidFill>
                  <a:srgbClr val="000000"/>
                </a:solidFill>
                <a:latin typeface="Consolas" panose="020B0609020204030204" pitchFamily="49" charset="0"/>
              </a:rPr>
              <a:t>);</a:t>
            </a:r>
          </a:p>
          <a:p>
            <a:endParaRPr lang="en-GB" sz="1600" dirty="0">
              <a:solidFill>
                <a:srgbClr val="000000"/>
              </a:solidFill>
              <a:latin typeface="Consolas" panose="020B0609020204030204" pitchFamily="49" charset="0"/>
            </a:endParaRPr>
          </a:p>
          <a:p>
            <a:r>
              <a:rPr lang="en-GB" sz="1600" dirty="0" err="1">
                <a:solidFill>
                  <a:srgbClr val="000000"/>
                </a:solidFill>
                <a:latin typeface="Consolas" panose="020B0609020204030204" pitchFamily="49" charset="0"/>
              </a:rPr>
              <a:t>Collections.</a:t>
            </a:r>
            <a:r>
              <a:rPr lang="en-GB" sz="1600" i="1" dirty="0" err="1">
                <a:solidFill>
                  <a:srgbClr val="000000"/>
                </a:solidFill>
                <a:latin typeface="Consolas" panose="020B0609020204030204" pitchFamily="49" charset="0"/>
              </a:rPr>
              <a:t>sort</a:t>
            </a:r>
            <a:r>
              <a:rPr lang="en-GB" sz="1600" i="1" dirty="0">
                <a:solidFill>
                  <a:srgbClr val="000000"/>
                </a:solidFill>
                <a:latin typeface="Consolas" panose="020B0609020204030204" pitchFamily="49" charset="0"/>
              </a:rPr>
              <a:t>(</a:t>
            </a:r>
            <a:r>
              <a:rPr lang="en-GB" sz="1600" i="1" dirty="0">
                <a:solidFill>
                  <a:srgbClr val="6A3E3E"/>
                </a:solidFill>
                <a:latin typeface="Consolas" panose="020B0609020204030204" pitchFamily="49" charset="0"/>
              </a:rPr>
              <a:t>accounts</a:t>
            </a:r>
            <a:r>
              <a:rPr lang="en-GB" sz="1600" i="1" dirty="0">
                <a:solidFill>
                  <a:srgbClr val="000000"/>
                </a:solidFill>
                <a:latin typeface="Consolas" panose="020B0609020204030204" pitchFamily="49" charset="0"/>
              </a:rPr>
              <a:t>, </a:t>
            </a:r>
            <a:r>
              <a:rPr lang="en-GB" sz="1600" b="1" i="1" dirty="0">
                <a:solidFill>
                  <a:srgbClr val="7F0055"/>
                </a:solidFill>
                <a:latin typeface="Consolas" panose="020B0609020204030204" pitchFamily="49" charset="0"/>
              </a:rPr>
              <a:t>new</a:t>
            </a:r>
            <a:r>
              <a:rPr lang="en-GB" sz="1600" b="1" i="1" dirty="0">
                <a:solidFill>
                  <a:srgbClr val="000000"/>
                </a:solidFill>
                <a:latin typeface="Consolas" panose="020B0609020204030204" pitchFamily="49" charset="0"/>
              </a:rPr>
              <a:t> </a:t>
            </a:r>
            <a:r>
              <a:rPr lang="en-GB" sz="1600" b="1" i="1" dirty="0" err="1">
                <a:solidFill>
                  <a:srgbClr val="000000"/>
                </a:solidFill>
                <a:latin typeface="Consolas" panose="020B0609020204030204" pitchFamily="49" charset="0"/>
              </a:rPr>
              <a:t>AccountIDComparer</a:t>
            </a:r>
            <a:r>
              <a:rPr lang="en-GB" sz="1600" b="1" i="1" dirty="0">
                <a:solidFill>
                  <a:srgbClr val="000000"/>
                </a:solidFill>
                <a:latin typeface="Consolas" panose="020B0609020204030204" pitchFamily="49" charset="0"/>
              </a:rPr>
              <a:t>());</a:t>
            </a:r>
          </a:p>
          <a:p>
            <a:endParaRPr lang="en-GB" sz="1600" dirty="0">
              <a:solidFill>
                <a:srgbClr val="000000"/>
              </a:solidFill>
              <a:latin typeface="Consolas" panose="020B0609020204030204" pitchFamily="49" charset="0"/>
            </a:endParaRPr>
          </a:p>
          <a:p>
            <a:r>
              <a:rPr lang="en-GB" sz="1600" dirty="0" err="1">
                <a:solidFill>
                  <a:srgbClr val="000000"/>
                </a:solidFill>
                <a:latin typeface="Consolas" panose="020B0609020204030204" pitchFamily="49" charset="0"/>
              </a:rPr>
              <a:t>Collections.</a:t>
            </a:r>
            <a:r>
              <a:rPr lang="en-GB" sz="1600" i="1" dirty="0" err="1">
                <a:solidFill>
                  <a:srgbClr val="000000"/>
                </a:solidFill>
                <a:latin typeface="Consolas" panose="020B0609020204030204" pitchFamily="49" charset="0"/>
              </a:rPr>
              <a:t>sort</a:t>
            </a:r>
            <a:r>
              <a:rPr lang="en-GB" sz="1600" i="1" dirty="0">
                <a:solidFill>
                  <a:srgbClr val="000000"/>
                </a:solidFill>
                <a:latin typeface="Consolas" panose="020B0609020204030204" pitchFamily="49" charset="0"/>
              </a:rPr>
              <a:t>(</a:t>
            </a:r>
            <a:r>
              <a:rPr lang="en-GB" sz="1600" i="1" dirty="0">
                <a:solidFill>
                  <a:srgbClr val="6A3E3E"/>
                </a:solidFill>
                <a:latin typeface="Consolas" panose="020B0609020204030204" pitchFamily="49" charset="0"/>
              </a:rPr>
              <a:t>accounts</a:t>
            </a:r>
            <a:r>
              <a:rPr lang="en-GB" sz="1600" i="1" dirty="0">
                <a:solidFill>
                  <a:srgbClr val="000000"/>
                </a:solidFill>
                <a:latin typeface="Consolas" panose="020B0609020204030204" pitchFamily="49" charset="0"/>
              </a:rPr>
              <a:t>, </a:t>
            </a:r>
            <a:r>
              <a:rPr lang="en-GB" sz="1600" b="1" i="1" dirty="0">
                <a:solidFill>
                  <a:srgbClr val="7F0055"/>
                </a:solidFill>
                <a:latin typeface="Consolas" panose="020B0609020204030204" pitchFamily="49" charset="0"/>
              </a:rPr>
              <a:t>new</a:t>
            </a:r>
            <a:r>
              <a:rPr lang="en-GB" sz="1600" b="1" i="1" dirty="0">
                <a:solidFill>
                  <a:srgbClr val="000000"/>
                </a:solidFill>
                <a:latin typeface="Consolas" panose="020B0609020204030204" pitchFamily="49" charset="0"/>
              </a:rPr>
              <a:t> </a:t>
            </a:r>
            <a:r>
              <a:rPr lang="en-GB" sz="1600" b="1" i="1" dirty="0" err="1">
                <a:solidFill>
                  <a:srgbClr val="000000"/>
                </a:solidFill>
                <a:latin typeface="Consolas" panose="020B0609020204030204" pitchFamily="49" charset="0"/>
              </a:rPr>
              <a:t>AccountBalanceComparer</a:t>
            </a:r>
            <a:r>
              <a:rPr lang="en-GB" sz="1600" b="1" i="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235990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a:t>
            </a:r>
            <a:r>
              <a:rPr lang="en-GB" dirty="0"/>
              <a:t>Comparator example</a:t>
            </a:r>
          </a:p>
        </p:txBody>
      </p:sp>
      <p:sp>
        <p:nvSpPr>
          <p:cNvPr id="3" name="Rectangle 2"/>
          <p:cNvSpPr/>
          <p:nvPr/>
        </p:nvSpPr>
        <p:spPr>
          <a:xfrm>
            <a:off x="1902373" y="1963054"/>
            <a:ext cx="8551345" cy="4770537"/>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FF"/>
                </a:solidFill>
                <a:latin typeface="Consolas" panose="020B0609020204030204" pitchFamily="49" charset="0"/>
              </a:rPr>
              <a:t>class</a:t>
            </a:r>
            <a:r>
              <a:rPr lang="en-GB" sz="1600" dirty="0">
                <a:solidFill>
                  <a:srgbClr val="000000"/>
                </a:solidFill>
                <a:latin typeface="Consolas" panose="020B0609020204030204" pitchFamily="49" charset="0"/>
              </a:rPr>
              <a:t> </a:t>
            </a:r>
            <a:r>
              <a:rPr lang="en-GB" sz="1600" dirty="0">
                <a:solidFill>
                  <a:srgbClr val="2B91AF"/>
                </a:solidFill>
                <a:latin typeface="Consolas" panose="020B0609020204030204" pitchFamily="49" charset="0"/>
              </a:rPr>
              <a:t>Account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public</a:t>
            </a:r>
            <a:r>
              <a:rPr lang="en-GB" sz="1600" dirty="0">
                <a:solidFill>
                  <a:srgbClr val="000000"/>
                </a:solidFill>
                <a:latin typeface="Consolas" panose="020B0609020204030204" pitchFamily="49" charset="0"/>
              </a:rPr>
              <a:t> </a:t>
            </a:r>
            <a:r>
              <a:rPr lang="en-GB" sz="1600" dirty="0" err="1">
                <a:solidFill>
                  <a:srgbClr val="0000FF"/>
                </a:solidFill>
                <a:latin typeface="Consolas" panose="020B0609020204030204" pitchFamily="49" charset="0"/>
              </a:rPr>
              <a:t>int</a:t>
            </a:r>
            <a:r>
              <a:rPr lang="en-GB" sz="1600" dirty="0">
                <a:solidFill>
                  <a:srgbClr val="000000"/>
                </a:solidFill>
                <a:latin typeface="Consolas" panose="020B0609020204030204" pitchFamily="49" charset="0"/>
              </a:rPr>
              <a:t> id, balance;</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public</a:t>
            </a:r>
            <a:r>
              <a:rPr lang="en-GB" sz="1600" dirty="0">
                <a:solidFill>
                  <a:srgbClr val="000000"/>
                </a:solidFill>
                <a:latin typeface="Consolas" panose="020B0609020204030204" pitchFamily="49" charset="0"/>
              </a:rPr>
              <a:t> Account(</a:t>
            </a:r>
            <a:r>
              <a:rPr lang="en-GB" sz="1600" dirty="0" err="1">
                <a:solidFill>
                  <a:srgbClr val="0000FF"/>
                </a:solidFill>
                <a:latin typeface="Consolas" panose="020B0609020204030204" pitchFamily="49" charset="0"/>
              </a:rPr>
              <a:t>int</a:t>
            </a:r>
            <a:r>
              <a:rPr lang="en-GB" sz="1600" dirty="0">
                <a:solidFill>
                  <a:srgbClr val="000000"/>
                </a:solidFill>
                <a:latin typeface="Consolas" panose="020B0609020204030204" pitchFamily="49" charset="0"/>
              </a:rPr>
              <a:t> id, </a:t>
            </a:r>
            <a:r>
              <a:rPr lang="en-GB" sz="1600" dirty="0" err="1">
                <a:solidFill>
                  <a:srgbClr val="0000FF"/>
                </a:solidFill>
                <a:latin typeface="Consolas" panose="020B0609020204030204" pitchFamily="49" charset="0"/>
              </a:rPr>
              <a:t>int</a:t>
            </a:r>
            <a:r>
              <a:rPr lang="en-GB" sz="1600" dirty="0">
                <a:solidFill>
                  <a:srgbClr val="000000"/>
                </a:solidFill>
                <a:latin typeface="Consolas" panose="020B0609020204030204" pitchFamily="49" charset="0"/>
              </a:rPr>
              <a:t> balance) {</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this</a:t>
            </a:r>
            <a:r>
              <a:rPr lang="en-GB" sz="1600" dirty="0">
                <a:solidFill>
                  <a:srgbClr val="000000"/>
                </a:solidFill>
                <a:latin typeface="Consolas" panose="020B0609020204030204" pitchFamily="49" charset="0"/>
              </a:rPr>
              <a:t>.id = id;</a:t>
            </a:r>
          </a:p>
          <a:p>
            <a:r>
              <a:rPr lang="en-GB" sz="1600" dirty="0">
                <a:solidFill>
                  <a:srgbClr val="000000"/>
                </a:solidFill>
                <a:latin typeface="Consolas" panose="020B0609020204030204" pitchFamily="49" charset="0"/>
              </a:rPr>
              <a:t>        </a:t>
            </a:r>
            <a:r>
              <a:rPr lang="en-GB" sz="1600" dirty="0" err="1">
                <a:solidFill>
                  <a:srgbClr val="0000FF"/>
                </a:solidFill>
                <a:latin typeface="Consolas" panose="020B0609020204030204" pitchFamily="49" charset="0"/>
              </a:rPr>
              <a:t>this</a:t>
            </a:r>
            <a:r>
              <a:rPr lang="en-GB" sz="1600" dirty="0" err="1">
                <a:solidFill>
                  <a:srgbClr val="000000"/>
                </a:solidFill>
                <a:latin typeface="Consolas" panose="020B0609020204030204" pitchFamily="49" charset="0"/>
              </a:rPr>
              <a:t>.balance</a:t>
            </a:r>
            <a:r>
              <a:rPr lang="en-GB" sz="1600" dirty="0">
                <a:solidFill>
                  <a:srgbClr val="000000"/>
                </a:solidFill>
                <a:latin typeface="Consolas" panose="020B0609020204030204" pitchFamily="49" charset="0"/>
              </a:rPr>
              <a:t> = balance;</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a:p>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class</a:t>
            </a:r>
            <a:r>
              <a:rPr lang="en-GB" sz="1600" dirty="0">
                <a:solidFill>
                  <a:srgbClr val="000000"/>
                </a:solidFill>
                <a:latin typeface="Consolas" panose="020B0609020204030204" pitchFamily="49" charset="0"/>
              </a:rPr>
              <a:t> </a:t>
            </a:r>
            <a:r>
              <a:rPr lang="en-GB" sz="1600" dirty="0" err="1">
                <a:solidFill>
                  <a:srgbClr val="2B91AF"/>
                </a:solidFill>
                <a:latin typeface="Consolas" panose="020B0609020204030204" pitchFamily="49" charset="0"/>
              </a:rPr>
              <a:t>AccountBalanceComparer</a:t>
            </a:r>
            <a:r>
              <a:rPr lang="en-GB" sz="1600" dirty="0">
                <a:solidFill>
                  <a:srgbClr val="000000"/>
                </a:solidFill>
                <a:latin typeface="Consolas" panose="020B0609020204030204" pitchFamily="49" charset="0"/>
              </a:rPr>
              <a:t> : </a:t>
            </a:r>
            <a:r>
              <a:rPr lang="en-GB" sz="1600" dirty="0" err="1">
                <a:solidFill>
                  <a:srgbClr val="000000"/>
                </a:solidFill>
                <a:latin typeface="Consolas" panose="020B0609020204030204" pitchFamily="49" charset="0"/>
              </a:rPr>
              <a:t>IComparer</a:t>
            </a:r>
            <a:r>
              <a:rPr lang="en-GB" sz="1600" dirty="0">
                <a:solidFill>
                  <a:srgbClr val="000000"/>
                </a:solidFill>
                <a:latin typeface="Consolas" panose="020B0609020204030204" pitchFamily="49" charset="0"/>
              </a:rPr>
              <a:t>&lt;Account&gt; {</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public</a:t>
            </a:r>
            <a:r>
              <a:rPr lang="en-GB" sz="1600" dirty="0">
                <a:solidFill>
                  <a:srgbClr val="000000"/>
                </a:solidFill>
                <a:latin typeface="Consolas" panose="020B0609020204030204" pitchFamily="49" charset="0"/>
              </a:rPr>
              <a:t> </a:t>
            </a:r>
            <a:r>
              <a:rPr lang="en-GB" sz="1600" dirty="0" err="1">
                <a:solidFill>
                  <a:srgbClr val="0000FF"/>
                </a:solidFill>
                <a:latin typeface="Consolas" panose="020B0609020204030204" pitchFamily="49" charset="0"/>
              </a:rPr>
              <a:t>int</a:t>
            </a:r>
            <a:r>
              <a:rPr lang="en-GB" sz="1600" dirty="0">
                <a:solidFill>
                  <a:srgbClr val="000000"/>
                </a:solidFill>
                <a:latin typeface="Consolas" panose="020B0609020204030204" pitchFamily="49" charset="0"/>
              </a:rPr>
              <a:t> Compare(Account x, Account y) {</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return</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x.balance</a:t>
            </a:r>
            <a:r>
              <a:rPr lang="en-GB" sz="1600" dirty="0">
                <a:solidFill>
                  <a:srgbClr val="000000"/>
                </a:solidFill>
                <a:latin typeface="Consolas" panose="020B0609020204030204" pitchFamily="49" charset="0"/>
              </a:rPr>
              <a:t> - </a:t>
            </a:r>
            <a:r>
              <a:rPr lang="en-GB" sz="1600" dirty="0" err="1">
                <a:solidFill>
                  <a:srgbClr val="000000"/>
                </a:solidFill>
                <a:latin typeface="Consolas" panose="020B0609020204030204" pitchFamily="49" charset="0"/>
              </a:rPr>
              <a:t>y.balance</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a:p>
            <a:endParaRPr lang="en-GB" sz="1600" dirty="0">
              <a:solidFill>
                <a:srgbClr val="0000FF"/>
              </a:solidFill>
              <a:latin typeface="Consolas" panose="020B0609020204030204" pitchFamily="49" charset="0"/>
            </a:endParaRPr>
          </a:p>
          <a:p>
            <a:r>
              <a:rPr lang="en-GB" sz="1600" dirty="0">
                <a:solidFill>
                  <a:srgbClr val="0000FF"/>
                </a:solidFill>
                <a:latin typeface="Consolas" panose="020B0609020204030204" pitchFamily="49" charset="0"/>
              </a:rPr>
              <a:t>class</a:t>
            </a:r>
            <a:r>
              <a:rPr lang="en-GB" sz="1600" dirty="0">
                <a:solidFill>
                  <a:srgbClr val="000000"/>
                </a:solidFill>
                <a:latin typeface="Consolas" panose="020B0609020204030204" pitchFamily="49" charset="0"/>
              </a:rPr>
              <a:t> </a:t>
            </a:r>
            <a:r>
              <a:rPr lang="en-GB" sz="1600" dirty="0" err="1">
                <a:solidFill>
                  <a:srgbClr val="2B91AF"/>
                </a:solidFill>
                <a:latin typeface="Consolas" panose="020B0609020204030204" pitchFamily="49" charset="0"/>
              </a:rPr>
              <a:t>AccountIDComparer</a:t>
            </a:r>
            <a:r>
              <a:rPr lang="en-GB" sz="1600" dirty="0">
                <a:solidFill>
                  <a:srgbClr val="000000"/>
                </a:solidFill>
                <a:latin typeface="Consolas" panose="020B0609020204030204" pitchFamily="49" charset="0"/>
              </a:rPr>
              <a:t> : </a:t>
            </a:r>
            <a:r>
              <a:rPr lang="en-GB" sz="1600" dirty="0" err="1">
                <a:solidFill>
                  <a:srgbClr val="000000"/>
                </a:solidFill>
                <a:latin typeface="Consolas" panose="020B0609020204030204" pitchFamily="49" charset="0"/>
              </a:rPr>
              <a:t>IComparer</a:t>
            </a:r>
            <a:r>
              <a:rPr lang="en-GB" sz="1600" dirty="0">
                <a:solidFill>
                  <a:srgbClr val="000000"/>
                </a:solidFill>
                <a:latin typeface="Consolas" panose="020B0609020204030204" pitchFamily="49" charset="0"/>
              </a:rPr>
              <a:t>&lt;Account&gt; {</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public</a:t>
            </a:r>
            <a:r>
              <a:rPr lang="en-GB" sz="1600" dirty="0">
                <a:solidFill>
                  <a:srgbClr val="000000"/>
                </a:solidFill>
                <a:latin typeface="Consolas" panose="020B0609020204030204" pitchFamily="49" charset="0"/>
              </a:rPr>
              <a:t> </a:t>
            </a:r>
            <a:r>
              <a:rPr lang="en-GB" sz="1600" dirty="0" err="1">
                <a:solidFill>
                  <a:srgbClr val="0000FF"/>
                </a:solidFill>
                <a:latin typeface="Consolas" panose="020B0609020204030204" pitchFamily="49" charset="0"/>
              </a:rPr>
              <a:t>int</a:t>
            </a:r>
            <a:r>
              <a:rPr lang="en-GB" sz="1600" dirty="0">
                <a:solidFill>
                  <a:srgbClr val="000000"/>
                </a:solidFill>
                <a:latin typeface="Consolas" panose="020B0609020204030204" pitchFamily="49" charset="0"/>
              </a:rPr>
              <a:t> Compare(Account x, Account y) {</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return</a:t>
            </a:r>
            <a:r>
              <a:rPr lang="en-GB" sz="1600" dirty="0">
                <a:solidFill>
                  <a:srgbClr val="000000"/>
                </a:solidFill>
                <a:latin typeface="Consolas" panose="020B0609020204030204" pitchFamily="49" charset="0"/>
              </a:rPr>
              <a:t> x.id- y.id;</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endParaRPr lang="en-GB" sz="1600" dirty="0"/>
          </a:p>
        </p:txBody>
      </p:sp>
      <p:sp>
        <p:nvSpPr>
          <p:cNvPr id="5" name="Rectangle 4"/>
          <p:cNvSpPr/>
          <p:nvPr/>
        </p:nvSpPr>
        <p:spPr>
          <a:xfrm>
            <a:off x="1918135" y="1279941"/>
            <a:ext cx="8535583" cy="584775"/>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000000"/>
                </a:solidFill>
                <a:latin typeface="Consolas" panose="020B0609020204030204" pitchFamily="49" charset="0"/>
              </a:rPr>
              <a:t>List&lt;Account&gt; accounts = </a:t>
            </a:r>
            <a:r>
              <a:rPr lang="en-GB" sz="1600" b="1" dirty="0">
                <a:solidFill>
                  <a:srgbClr val="0000FF"/>
                </a:solidFill>
                <a:latin typeface="Consolas" panose="020B0609020204030204" pitchFamily="49" charset="0"/>
              </a:rPr>
              <a:t>new</a:t>
            </a:r>
            <a:r>
              <a:rPr lang="en-GB" sz="1600" b="1" dirty="0">
                <a:solidFill>
                  <a:srgbClr val="000000"/>
                </a:solidFill>
                <a:latin typeface="Consolas" panose="020B0609020204030204" pitchFamily="49" charset="0"/>
              </a:rPr>
              <a:t> List&lt;Account&gt;() { new ………};</a:t>
            </a:r>
          </a:p>
          <a:p>
            <a:r>
              <a:rPr lang="en-GB" sz="1600" b="1" dirty="0" err="1">
                <a:solidFill>
                  <a:srgbClr val="000000"/>
                </a:solidFill>
                <a:latin typeface="Consolas" panose="020B0609020204030204" pitchFamily="49" charset="0"/>
              </a:rPr>
              <a:t>accounts.Sort</a:t>
            </a:r>
            <a:r>
              <a:rPr lang="en-GB" sz="1600" b="1" dirty="0">
                <a:solidFill>
                  <a:srgbClr val="000000"/>
                </a:solidFill>
                <a:latin typeface="Consolas" panose="020B0609020204030204" pitchFamily="49" charset="0"/>
              </a:rPr>
              <a:t>(</a:t>
            </a:r>
            <a:r>
              <a:rPr lang="en-GB" sz="1600" b="1" dirty="0">
                <a:solidFill>
                  <a:srgbClr val="0000FF"/>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AccountBalanceComparer</a:t>
            </a:r>
            <a:r>
              <a:rPr lang="en-GB" sz="1600" b="1"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129669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Review</a:t>
            </a:r>
            <a:endParaRPr lang="en-IN" dirty="0"/>
          </a:p>
        </p:txBody>
      </p:sp>
      <p:sp>
        <p:nvSpPr>
          <p:cNvPr id="3" name="Text Placeholder 2"/>
          <p:cNvSpPr>
            <a:spLocks noGrp="1"/>
          </p:cNvSpPr>
          <p:nvPr>
            <p:ph type="body" sz="quarter" idx="11"/>
          </p:nvPr>
        </p:nvSpPr>
        <p:spPr/>
        <p:txBody>
          <a:bodyPr/>
          <a:lstStyle/>
          <a:p>
            <a:pPr marL="342000" indent="-342000">
              <a:buFont typeface="Arial" panose="020B0604020202020204" pitchFamily="34" charset="0"/>
              <a:buChar char="•"/>
            </a:pPr>
            <a:r>
              <a:rPr lang="en-GB" b="1" dirty="0"/>
              <a:t>The need for generic interfaces</a:t>
            </a:r>
          </a:p>
          <a:p>
            <a:pPr marL="342000" indent="-342000">
              <a:buFont typeface="Arial" panose="020B0604020202020204" pitchFamily="34" charset="0"/>
              <a:buChar char="•"/>
            </a:pPr>
            <a:endParaRPr lang="en-GB" b="1" dirty="0"/>
          </a:p>
          <a:p>
            <a:pPr marL="342000" indent="-342000">
              <a:buFont typeface="Arial" panose="020B0604020202020204" pitchFamily="34" charset="0"/>
              <a:buChar char="•"/>
            </a:pPr>
            <a:r>
              <a:rPr lang="en-GB" b="1" dirty="0"/>
              <a:t>Framework interfaces</a:t>
            </a:r>
          </a:p>
          <a:p>
            <a:pPr marL="684000" lvl="1" indent="-342000"/>
            <a:r>
              <a:rPr lang="en-GB" dirty="0">
                <a:latin typeface="Lucida Console" pitchFamily="49" charset="0"/>
              </a:rPr>
              <a:t>Comparable&lt;T&gt;</a:t>
            </a:r>
            <a:r>
              <a:rPr lang="en-GB" dirty="0"/>
              <a:t> – to define a natural sort sequence</a:t>
            </a:r>
          </a:p>
          <a:p>
            <a:pPr marL="684000" lvl="1" indent="-342000"/>
            <a:r>
              <a:rPr lang="en-GB" dirty="0">
                <a:latin typeface="Lucida Console" pitchFamily="49" charset="0"/>
              </a:rPr>
              <a:t>Comparator&lt;T&gt;</a:t>
            </a:r>
            <a:r>
              <a:rPr lang="en-GB" dirty="0"/>
              <a:t> – to define alternative sort sequence(s</a:t>
            </a:r>
            <a:r>
              <a:rPr lang="en-GB" dirty="0" smtClean="0"/>
              <a:t>)</a:t>
            </a:r>
          </a:p>
          <a:p>
            <a:pPr marL="342000" lvl="1" indent="-342000">
              <a:buNone/>
            </a:pPr>
            <a:r>
              <a:rPr lang="en-GB" dirty="0" smtClean="0"/>
              <a:t> </a:t>
            </a:r>
            <a:endParaRPr lang="en-GB" dirty="0"/>
          </a:p>
          <a:p>
            <a:pPr marL="342000" indent="-342000">
              <a:buFont typeface="Arial" panose="020B0604020202020204" pitchFamily="34" charset="0"/>
              <a:buChar char="•"/>
            </a:pPr>
            <a:r>
              <a:rPr lang="en-GB" b="1" dirty="0"/>
              <a:t>Many </a:t>
            </a:r>
            <a:r>
              <a:rPr lang="en-GB" dirty="0">
                <a:latin typeface="Lucida Console" pitchFamily="49" charset="0"/>
              </a:rPr>
              <a:t>sort() </a:t>
            </a:r>
            <a:r>
              <a:rPr lang="en-GB" b="1" dirty="0"/>
              <a:t>routines (or </a:t>
            </a:r>
            <a:r>
              <a:rPr lang="en-GB" b="1" dirty="0" err="1"/>
              <a:t>ctors</a:t>
            </a:r>
            <a:r>
              <a:rPr lang="en-GB" b="1" dirty="0"/>
              <a:t> of objects with </a:t>
            </a:r>
            <a:r>
              <a:rPr lang="en-GB" dirty="0">
                <a:latin typeface="Lucida Console" pitchFamily="49" charset="0"/>
              </a:rPr>
              <a:t>sort</a:t>
            </a:r>
            <a:r>
              <a:rPr lang="en-GB" dirty="0" smtClean="0">
                <a:latin typeface="Lucida Console" pitchFamily="49" charset="0"/>
              </a:rPr>
              <a:t>()</a:t>
            </a:r>
            <a:r>
              <a:rPr lang="en-GB" b="1" dirty="0" smtClean="0"/>
              <a:t>) </a:t>
            </a:r>
            <a:r>
              <a:rPr lang="en-GB" b="1" dirty="0"/>
              <a:t>are overloaded to (optionally) receive a </a:t>
            </a:r>
            <a:r>
              <a:rPr lang="en-GB" dirty="0">
                <a:latin typeface="Lucida Console" pitchFamily="49" charset="0"/>
              </a:rPr>
              <a:t>Comparator&lt;T&gt;</a:t>
            </a:r>
            <a:r>
              <a:rPr lang="en-GB" dirty="0"/>
              <a:t> </a:t>
            </a:r>
          </a:p>
        </p:txBody>
      </p:sp>
    </p:spTree>
    <p:extLst>
      <p:ext uri="{BB962C8B-B14F-4D97-AF65-F5344CB8AC3E}">
        <p14:creationId xmlns:p14="http://schemas.microsoft.com/office/powerpoint/2010/main" val="9872028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Hands-on labs </a:t>
            </a:r>
            <a:r>
              <a:rPr lang="en-GB" dirty="0" smtClean="0"/>
              <a:t>(2 Parts)</a:t>
            </a:r>
            <a:endParaRPr lang="en-IN" dirty="0"/>
          </a:p>
        </p:txBody>
      </p:sp>
    </p:spTree>
    <p:extLst>
      <p:ext uri="{BB962C8B-B14F-4D97-AF65-F5344CB8AC3E}">
        <p14:creationId xmlns:p14="http://schemas.microsoft.com/office/powerpoint/2010/main" val="4000008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 Comparator example using Lambda</a:t>
            </a:r>
            <a:endParaRPr lang="en-GB" dirty="0"/>
          </a:p>
        </p:txBody>
      </p:sp>
      <p:sp>
        <p:nvSpPr>
          <p:cNvPr id="4" name="Rectangle 3"/>
          <p:cNvSpPr/>
          <p:nvPr/>
        </p:nvSpPr>
        <p:spPr>
          <a:xfrm>
            <a:off x="106055" y="1517940"/>
            <a:ext cx="12016371" cy="3139321"/>
          </a:xfrm>
          <a:prstGeom prst="rect">
            <a:avLst/>
          </a:prstGeom>
        </p:spPr>
        <p:txBody>
          <a:bodyPr wrap="square">
            <a:spAutoFit/>
          </a:bodyPr>
          <a:lstStyle/>
          <a:p>
            <a:r>
              <a:rPr lang="en-GB" dirty="0" err="1">
                <a:solidFill>
                  <a:srgbClr val="000000"/>
                </a:solidFill>
                <a:latin typeface="Consolas"/>
              </a:rPr>
              <a:t>ArrayList</a:t>
            </a:r>
            <a:r>
              <a:rPr lang="en-GB" dirty="0">
                <a:solidFill>
                  <a:srgbClr val="000000"/>
                </a:solidFill>
                <a:latin typeface="Consolas"/>
              </a:rPr>
              <a:t>&lt;Account&gt; </a:t>
            </a:r>
            <a:r>
              <a:rPr lang="en-GB" dirty="0">
                <a:solidFill>
                  <a:srgbClr val="6A3E3E"/>
                </a:solidFill>
                <a:latin typeface="Consolas"/>
              </a:rPr>
              <a:t>accounts</a:t>
            </a:r>
            <a:r>
              <a:rPr lang="en-GB" dirty="0">
                <a:solidFill>
                  <a:srgbClr val="000000"/>
                </a:solidFill>
                <a:latin typeface="Consolas"/>
              </a:rPr>
              <a:t> = </a:t>
            </a:r>
            <a:r>
              <a:rPr lang="en-GB" b="1" dirty="0">
                <a:solidFill>
                  <a:srgbClr val="7F0055"/>
                </a:solidFill>
                <a:latin typeface="Consolas"/>
              </a:rPr>
              <a:t>new</a:t>
            </a:r>
            <a:r>
              <a:rPr lang="en-GB" b="1" dirty="0">
                <a:solidFill>
                  <a:srgbClr val="000000"/>
                </a:solidFill>
                <a:latin typeface="Consolas"/>
              </a:rPr>
              <a:t> </a:t>
            </a:r>
            <a:r>
              <a:rPr lang="en-GB" b="1" dirty="0" err="1">
                <a:solidFill>
                  <a:srgbClr val="000000"/>
                </a:solidFill>
                <a:latin typeface="Consolas"/>
              </a:rPr>
              <a:t>ArrayList</a:t>
            </a:r>
            <a:r>
              <a:rPr lang="en-GB" b="1" dirty="0">
                <a:solidFill>
                  <a:srgbClr val="000000"/>
                </a:solidFill>
                <a:latin typeface="Consolas"/>
              </a:rPr>
              <a:t>&lt;Account&gt;();</a:t>
            </a:r>
          </a:p>
          <a:p>
            <a:r>
              <a:rPr lang="en-GB" dirty="0" err="1">
                <a:solidFill>
                  <a:srgbClr val="6A3E3E"/>
                </a:solidFill>
                <a:latin typeface="Consolas"/>
              </a:rPr>
              <a:t>accounts</a:t>
            </a:r>
            <a:r>
              <a:rPr lang="en-GB" dirty="0" err="1">
                <a:solidFill>
                  <a:srgbClr val="000000"/>
                </a:solidFill>
                <a:latin typeface="Consolas"/>
              </a:rPr>
              <a:t>.add</a:t>
            </a:r>
            <a:r>
              <a:rPr lang="en-GB" dirty="0">
                <a:solidFill>
                  <a:srgbClr val="000000"/>
                </a:solidFill>
                <a:latin typeface="Consolas"/>
              </a:rPr>
              <a:t>(</a:t>
            </a:r>
            <a:r>
              <a:rPr lang="en-GB" b="1" dirty="0">
                <a:solidFill>
                  <a:srgbClr val="7F0055"/>
                </a:solidFill>
                <a:latin typeface="Consolas"/>
              </a:rPr>
              <a:t>new</a:t>
            </a:r>
            <a:r>
              <a:rPr lang="en-GB" b="1" dirty="0">
                <a:solidFill>
                  <a:srgbClr val="000000"/>
                </a:solidFill>
                <a:latin typeface="Consolas"/>
              </a:rPr>
              <a:t> Account(100, 1));</a:t>
            </a:r>
          </a:p>
          <a:p>
            <a:r>
              <a:rPr lang="en-GB" dirty="0" err="1">
                <a:solidFill>
                  <a:srgbClr val="6A3E3E"/>
                </a:solidFill>
                <a:latin typeface="Consolas"/>
              </a:rPr>
              <a:t>accounts</a:t>
            </a:r>
            <a:r>
              <a:rPr lang="en-GB" dirty="0" err="1">
                <a:solidFill>
                  <a:srgbClr val="000000"/>
                </a:solidFill>
                <a:latin typeface="Consolas"/>
              </a:rPr>
              <a:t>.add</a:t>
            </a:r>
            <a:r>
              <a:rPr lang="en-GB" dirty="0">
                <a:solidFill>
                  <a:srgbClr val="000000"/>
                </a:solidFill>
                <a:latin typeface="Consolas"/>
              </a:rPr>
              <a:t>(</a:t>
            </a:r>
            <a:r>
              <a:rPr lang="en-GB" b="1" dirty="0">
                <a:solidFill>
                  <a:srgbClr val="7F0055"/>
                </a:solidFill>
                <a:latin typeface="Consolas"/>
              </a:rPr>
              <a:t>new</a:t>
            </a:r>
            <a:r>
              <a:rPr lang="en-GB" b="1" dirty="0">
                <a:solidFill>
                  <a:srgbClr val="000000"/>
                </a:solidFill>
                <a:latin typeface="Consolas"/>
              </a:rPr>
              <a:t> Account(9, 900));</a:t>
            </a:r>
          </a:p>
          <a:p>
            <a:r>
              <a:rPr lang="en-GB" dirty="0" err="1">
                <a:solidFill>
                  <a:srgbClr val="6A3E3E"/>
                </a:solidFill>
                <a:latin typeface="Consolas"/>
              </a:rPr>
              <a:t>accounts</a:t>
            </a:r>
            <a:r>
              <a:rPr lang="en-GB" dirty="0" err="1">
                <a:solidFill>
                  <a:srgbClr val="000000"/>
                </a:solidFill>
                <a:latin typeface="Consolas"/>
              </a:rPr>
              <a:t>.add</a:t>
            </a:r>
            <a:r>
              <a:rPr lang="en-GB" dirty="0">
                <a:solidFill>
                  <a:srgbClr val="000000"/>
                </a:solidFill>
                <a:latin typeface="Consolas"/>
              </a:rPr>
              <a:t>(</a:t>
            </a:r>
            <a:r>
              <a:rPr lang="en-GB" b="1" dirty="0">
                <a:solidFill>
                  <a:srgbClr val="7F0055"/>
                </a:solidFill>
                <a:latin typeface="Consolas"/>
              </a:rPr>
              <a:t>new</a:t>
            </a:r>
            <a:r>
              <a:rPr lang="en-GB" b="1" dirty="0">
                <a:solidFill>
                  <a:srgbClr val="000000"/>
                </a:solidFill>
                <a:latin typeface="Consolas"/>
              </a:rPr>
              <a:t> Account(80, 8));</a:t>
            </a:r>
          </a:p>
          <a:p>
            <a:endParaRPr lang="en-GB" dirty="0">
              <a:latin typeface="Consolas"/>
            </a:endParaRPr>
          </a:p>
          <a:p>
            <a:r>
              <a:rPr lang="en-GB" dirty="0" err="1">
                <a:solidFill>
                  <a:srgbClr val="000000"/>
                </a:solidFill>
                <a:latin typeface="Consolas"/>
              </a:rPr>
              <a:t>Collections.</a:t>
            </a:r>
            <a:r>
              <a:rPr lang="en-GB" i="1" dirty="0" err="1">
                <a:solidFill>
                  <a:srgbClr val="000000"/>
                </a:solidFill>
                <a:latin typeface="Consolas"/>
              </a:rPr>
              <a:t>sort</a:t>
            </a:r>
            <a:r>
              <a:rPr lang="en-GB" i="1" dirty="0">
                <a:solidFill>
                  <a:srgbClr val="000000"/>
                </a:solidFill>
                <a:latin typeface="Consolas"/>
              </a:rPr>
              <a:t>(</a:t>
            </a:r>
            <a:r>
              <a:rPr lang="en-GB" i="1" dirty="0">
                <a:solidFill>
                  <a:srgbClr val="6A3E3E"/>
                </a:solidFill>
                <a:latin typeface="Consolas"/>
              </a:rPr>
              <a:t>accounts</a:t>
            </a:r>
            <a:r>
              <a:rPr lang="en-GB" i="1" dirty="0">
                <a:solidFill>
                  <a:srgbClr val="000000"/>
                </a:solidFill>
                <a:latin typeface="Consolas"/>
              </a:rPr>
              <a:t>, </a:t>
            </a:r>
            <a:endParaRPr lang="en-GB" i="1" dirty="0" smtClean="0">
              <a:solidFill>
                <a:srgbClr val="000000"/>
              </a:solidFill>
              <a:latin typeface="Consolas"/>
            </a:endParaRPr>
          </a:p>
          <a:p>
            <a:r>
              <a:rPr lang="en-GB" b="1" i="1" dirty="0">
                <a:solidFill>
                  <a:srgbClr val="000000"/>
                </a:solidFill>
                <a:latin typeface="Consolas"/>
              </a:rPr>
              <a:t>	</a:t>
            </a:r>
            <a:r>
              <a:rPr lang="en-GB" b="1" i="1" dirty="0" smtClean="0">
                <a:solidFill>
                  <a:srgbClr val="000000"/>
                </a:solidFill>
                <a:latin typeface="Consolas"/>
              </a:rPr>
              <a:t>		(</a:t>
            </a:r>
            <a:r>
              <a:rPr lang="en-GB" b="1" i="1" dirty="0">
                <a:solidFill>
                  <a:srgbClr val="000000"/>
                </a:solidFill>
                <a:latin typeface="Consolas"/>
              </a:rPr>
              <a:t>Account </a:t>
            </a:r>
            <a:r>
              <a:rPr lang="en-GB" b="1" i="1" dirty="0">
                <a:solidFill>
                  <a:srgbClr val="6A3E3E"/>
                </a:solidFill>
                <a:latin typeface="Consolas"/>
              </a:rPr>
              <a:t>acc1</a:t>
            </a:r>
            <a:r>
              <a:rPr lang="en-GB" b="1" i="1" dirty="0">
                <a:solidFill>
                  <a:srgbClr val="000000"/>
                </a:solidFill>
                <a:latin typeface="Consolas"/>
              </a:rPr>
              <a:t>, Account </a:t>
            </a:r>
            <a:r>
              <a:rPr lang="en-GB" b="1" i="1" dirty="0">
                <a:solidFill>
                  <a:srgbClr val="6A3E3E"/>
                </a:solidFill>
                <a:latin typeface="Consolas"/>
              </a:rPr>
              <a:t>acc2</a:t>
            </a:r>
            <a:r>
              <a:rPr lang="en-GB" b="1" i="1" dirty="0">
                <a:solidFill>
                  <a:srgbClr val="000000"/>
                </a:solidFill>
                <a:latin typeface="Consolas"/>
              </a:rPr>
              <a:t>)-&gt; (</a:t>
            </a:r>
            <a:r>
              <a:rPr lang="en-GB" b="1" i="1" dirty="0" err="1">
                <a:solidFill>
                  <a:srgbClr val="7F0055"/>
                </a:solidFill>
                <a:latin typeface="Consolas"/>
              </a:rPr>
              <a:t>int</a:t>
            </a:r>
            <a:r>
              <a:rPr lang="en-GB" b="1" i="1" dirty="0">
                <a:solidFill>
                  <a:srgbClr val="000000"/>
                </a:solidFill>
                <a:latin typeface="Consolas"/>
              </a:rPr>
              <a:t>)(</a:t>
            </a:r>
            <a:r>
              <a:rPr lang="en-GB" b="1" i="1" dirty="0">
                <a:solidFill>
                  <a:srgbClr val="6A3E3E"/>
                </a:solidFill>
                <a:latin typeface="Consolas"/>
              </a:rPr>
              <a:t>acc1</a:t>
            </a:r>
            <a:r>
              <a:rPr lang="en-GB" b="1" i="1" dirty="0">
                <a:solidFill>
                  <a:srgbClr val="000000"/>
                </a:solidFill>
                <a:latin typeface="Consolas"/>
              </a:rPr>
              <a:t>.</a:t>
            </a:r>
            <a:r>
              <a:rPr lang="en-GB" b="1" i="1" dirty="0">
                <a:solidFill>
                  <a:srgbClr val="0000C0"/>
                </a:solidFill>
                <a:latin typeface="Consolas"/>
              </a:rPr>
              <a:t>balance</a:t>
            </a:r>
            <a:r>
              <a:rPr lang="en-GB" b="1" i="1" dirty="0">
                <a:solidFill>
                  <a:srgbClr val="000000"/>
                </a:solidFill>
                <a:latin typeface="Consolas"/>
              </a:rPr>
              <a:t> - </a:t>
            </a:r>
            <a:r>
              <a:rPr lang="en-GB" b="1" i="1" dirty="0">
                <a:solidFill>
                  <a:srgbClr val="6A3E3E"/>
                </a:solidFill>
                <a:latin typeface="Consolas"/>
              </a:rPr>
              <a:t>acc2</a:t>
            </a:r>
            <a:r>
              <a:rPr lang="en-GB" b="1" i="1" dirty="0">
                <a:solidFill>
                  <a:srgbClr val="000000"/>
                </a:solidFill>
                <a:latin typeface="Consolas"/>
              </a:rPr>
              <a:t>.</a:t>
            </a:r>
            <a:r>
              <a:rPr lang="en-GB" b="1" i="1" dirty="0">
                <a:solidFill>
                  <a:srgbClr val="0000C0"/>
                </a:solidFill>
                <a:latin typeface="Consolas"/>
              </a:rPr>
              <a:t>balance</a:t>
            </a:r>
            <a:r>
              <a:rPr lang="en-GB" b="1" i="1" dirty="0">
                <a:solidFill>
                  <a:srgbClr val="000000"/>
                </a:solidFill>
                <a:latin typeface="Consolas"/>
              </a:rPr>
              <a:t>));</a:t>
            </a:r>
          </a:p>
          <a:p>
            <a:endParaRPr lang="en-GB" dirty="0">
              <a:latin typeface="Consolas"/>
            </a:endParaRPr>
          </a:p>
          <a:p>
            <a:r>
              <a:rPr lang="en-GB" b="1" dirty="0">
                <a:solidFill>
                  <a:srgbClr val="7F0055"/>
                </a:solidFill>
                <a:latin typeface="Consolas"/>
              </a:rPr>
              <a:t>for</a:t>
            </a:r>
            <a:r>
              <a:rPr lang="en-GB" b="1" dirty="0">
                <a:solidFill>
                  <a:srgbClr val="000000"/>
                </a:solidFill>
                <a:latin typeface="Consolas"/>
              </a:rPr>
              <a:t>(Account </a:t>
            </a:r>
            <a:r>
              <a:rPr lang="en-GB" b="1" dirty="0">
                <a:solidFill>
                  <a:srgbClr val="6A3E3E"/>
                </a:solidFill>
                <a:latin typeface="Consolas"/>
              </a:rPr>
              <a:t>x</a:t>
            </a:r>
            <a:r>
              <a:rPr lang="en-GB" b="1" dirty="0">
                <a:solidFill>
                  <a:srgbClr val="000000"/>
                </a:solidFill>
                <a:latin typeface="Consolas"/>
              </a:rPr>
              <a:t> : </a:t>
            </a:r>
            <a:r>
              <a:rPr lang="en-GB" b="1" dirty="0">
                <a:solidFill>
                  <a:srgbClr val="6A3E3E"/>
                </a:solidFill>
                <a:latin typeface="Consolas"/>
              </a:rPr>
              <a:t>accounts</a:t>
            </a:r>
            <a:r>
              <a:rPr lang="en-GB" b="1" dirty="0">
                <a:solidFill>
                  <a:srgbClr val="000000"/>
                </a:solidFill>
                <a:latin typeface="Consolas"/>
              </a:rPr>
              <a:t>) {</a:t>
            </a:r>
          </a:p>
          <a:p>
            <a:r>
              <a:rPr lang="en-GB" dirty="0" smtClean="0">
                <a:solidFill>
                  <a:srgbClr val="000000"/>
                </a:solidFill>
                <a:latin typeface="Consolas"/>
              </a:rPr>
              <a:t>	</a:t>
            </a:r>
            <a:r>
              <a:rPr lang="en-GB" dirty="0" err="1" smtClean="0">
                <a:solidFill>
                  <a:srgbClr val="000000"/>
                </a:solidFill>
                <a:latin typeface="Consolas"/>
              </a:rPr>
              <a:t>System.</a:t>
            </a:r>
            <a:r>
              <a:rPr lang="en-GB" b="1" i="1" dirty="0" err="1" smtClean="0">
                <a:solidFill>
                  <a:srgbClr val="0000C0"/>
                </a:solidFill>
                <a:latin typeface="Consolas"/>
              </a:rPr>
              <a:t>out</a:t>
            </a:r>
            <a:r>
              <a:rPr lang="en-GB" b="1" i="1" dirty="0" err="1" smtClean="0">
                <a:solidFill>
                  <a:srgbClr val="000000"/>
                </a:solidFill>
                <a:latin typeface="Consolas"/>
              </a:rPr>
              <a:t>.println</a:t>
            </a:r>
            <a:r>
              <a:rPr lang="en-GB" b="1" i="1" dirty="0" smtClean="0">
                <a:solidFill>
                  <a:srgbClr val="000000"/>
                </a:solidFill>
                <a:latin typeface="Consolas"/>
              </a:rPr>
              <a:t>(</a:t>
            </a:r>
            <a:r>
              <a:rPr lang="en-GB" b="1" i="1" dirty="0" err="1" smtClean="0">
                <a:solidFill>
                  <a:srgbClr val="6A3E3E"/>
                </a:solidFill>
                <a:latin typeface="Consolas"/>
              </a:rPr>
              <a:t>x</a:t>
            </a:r>
            <a:r>
              <a:rPr lang="en-GB" b="1" i="1" dirty="0" err="1" smtClean="0">
                <a:solidFill>
                  <a:srgbClr val="000000"/>
                </a:solidFill>
                <a:latin typeface="Consolas"/>
              </a:rPr>
              <a:t>.</a:t>
            </a:r>
            <a:r>
              <a:rPr lang="en-GB" b="1" i="1" dirty="0" err="1" smtClean="0">
                <a:solidFill>
                  <a:srgbClr val="0000C0"/>
                </a:solidFill>
                <a:latin typeface="Consolas"/>
              </a:rPr>
              <a:t>balance</a:t>
            </a:r>
            <a:r>
              <a:rPr lang="en-GB" b="1" i="1" dirty="0">
                <a:solidFill>
                  <a:srgbClr val="000000"/>
                </a:solidFill>
                <a:latin typeface="Consolas"/>
              </a:rPr>
              <a:t>);</a:t>
            </a:r>
          </a:p>
          <a:p>
            <a:r>
              <a:rPr lang="en-GB" dirty="0">
                <a:solidFill>
                  <a:srgbClr val="000000"/>
                </a:solidFill>
                <a:latin typeface="Consolas"/>
              </a:rPr>
              <a:t>}</a:t>
            </a:r>
          </a:p>
        </p:txBody>
      </p:sp>
    </p:spTree>
    <p:extLst>
      <p:ext uri="{BB962C8B-B14F-4D97-AF65-F5344CB8AC3E}">
        <p14:creationId xmlns:p14="http://schemas.microsoft.com/office/powerpoint/2010/main" val="2958307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Comparator </a:t>
            </a:r>
            <a:r>
              <a:rPr lang="en-GB" dirty="0"/>
              <a:t>example using Lambda</a:t>
            </a:r>
          </a:p>
        </p:txBody>
      </p:sp>
      <p:sp>
        <p:nvSpPr>
          <p:cNvPr id="4" name="Rectangle 3"/>
          <p:cNvSpPr/>
          <p:nvPr/>
        </p:nvSpPr>
        <p:spPr>
          <a:xfrm>
            <a:off x="891215" y="1739421"/>
            <a:ext cx="9723776" cy="2862322"/>
          </a:xfrm>
          <a:prstGeom prst="rect">
            <a:avLst/>
          </a:prstGeom>
        </p:spPr>
        <p:txBody>
          <a:bodyPr wrap="square">
            <a:spAutoFit/>
          </a:bodyPr>
          <a:lstStyle/>
          <a:p>
            <a:r>
              <a:rPr lang="en-GB" dirty="0">
                <a:solidFill>
                  <a:srgbClr val="000000"/>
                </a:solidFill>
                <a:latin typeface="Consolas"/>
              </a:rPr>
              <a:t>List&lt;Account&gt; accounts = </a:t>
            </a:r>
            <a:r>
              <a:rPr lang="en-GB" dirty="0">
                <a:solidFill>
                  <a:srgbClr val="0000FF"/>
                </a:solidFill>
                <a:latin typeface="Consolas"/>
              </a:rPr>
              <a:t>new</a:t>
            </a:r>
            <a:r>
              <a:rPr lang="en-GB" dirty="0">
                <a:solidFill>
                  <a:srgbClr val="000000"/>
                </a:solidFill>
                <a:latin typeface="Consolas"/>
              </a:rPr>
              <a:t> List&lt;Account&gt;();</a:t>
            </a:r>
          </a:p>
          <a:p>
            <a:r>
              <a:rPr lang="en-GB" dirty="0" err="1">
                <a:solidFill>
                  <a:srgbClr val="000000"/>
                </a:solidFill>
                <a:latin typeface="Consolas"/>
              </a:rPr>
              <a:t>accounts.Add</a:t>
            </a:r>
            <a:r>
              <a:rPr lang="en-GB" dirty="0">
                <a:solidFill>
                  <a:srgbClr val="000000"/>
                </a:solidFill>
                <a:latin typeface="Consolas"/>
              </a:rPr>
              <a:t>(</a:t>
            </a:r>
            <a:r>
              <a:rPr lang="en-GB" dirty="0">
                <a:solidFill>
                  <a:srgbClr val="0000FF"/>
                </a:solidFill>
                <a:latin typeface="Consolas"/>
              </a:rPr>
              <a:t>new</a:t>
            </a:r>
            <a:r>
              <a:rPr lang="en-GB" dirty="0">
                <a:solidFill>
                  <a:srgbClr val="000000"/>
                </a:solidFill>
                <a:latin typeface="Consolas"/>
              </a:rPr>
              <a:t> Account(100, 1));</a:t>
            </a:r>
          </a:p>
          <a:p>
            <a:r>
              <a:rPr lang="en-GB" dirty="0" err="1">
                <a:solidFill>
                  <a:srgbClr val="000000"/>
                </a:solidFill>
                <a:latin typeface="Consolas"/>
              </a:rPr>
              <a:t>accounts.Add</a:t>
            </a:r>
            <a:r>
              <a:rPr lang="en-GB" dirty="0">
                <a:solidFill>
                  <a:srgbClr val="000000"/>
                </a:solidFill>
                <a:latin typeface="Consolas"/>
              </a:rPr>
              <a:t>(</a:t>
            </a:r>
            <a:r>
              <a:rPr lang="en-GB" dirty="0">
                <a:solidFill>
                  <a:srgbClr val="0000FF"/>
                </a:solidFill>
                <a:latin typeface="Consolas"/>
              </a:rPr>
              <a:t>new</a:t>
            </a:r>
            <a:r>
              <a:rPr lang="en-GB" dirty="0">
                <a:solidFill>
                  <a:srgbClr val="000000"/>
                </a:solidFill>
                <a:latin typeface="Consolas"/>
              </a:rPr>
              <a:t> Account(9, 900));</a:t>
            </a:r>
          </a:p>
          <a:p>
            <a:r>
              <a:rPr lang="en-GB" dirty="0" err="1">
                <a:solidFill>
                  <a:srgbClr val="000000"/>
                </a:solidFill>
                <a:latin typeface="Consolas"/>
              </a:rPr>
              <a:t>accounts.Add</a:t>
            </a:r>
            <a:r>
              <a:rPr lang="en-GB" dirty="0">
                <a:solidFill>
                  <a:srgbClr val="000000"/>
                </a:solidFill>
                <a:latin typeface="Consolas"/>
              </a:rPr>
              <a:t>(</a:t>
            </a:r>
            <a:r>
              <a:rPr lang="en-GB" dirty="0">
                <a:solidFill>
                  <a:srgbClr val="0000FF"/>
                </a:solidFill>
                <a:latin typeface="Consolas"/>
              </a:rPr>
              <a:t>new</a:t>
            </a:r>
            <a:r>
              <a:rPr lang="en-GB" dirty="0">
                <a:solidFill>
                  <a:srgbClr val="000000"/>
                </a:solidFill>
                <a:latin typeface="Consolas"/>
              </a:rPr>
              <a:t> Account(80, 8</a:t>
            </a:r>
            <a:r>
              <a:rPr lang="en-GB" dirty="0" smtClean="0">
                <a:solidFill>
                  <a:srgbClr val="000000"/>
                </a:solidFill>
                <a:latin typeface="Consolas"/>
              </a:rPr>
              <a:t>));</a:t>
            </a:r>
          </a:p>
          <a:p>
            <a:endParaRPr lang="en-GB" dirty="0">
              <a:solidFill>
                <a:srgbClr val="000000"/>
              </a:solidFill>
              <a:latin typeface="Consolas"/>
            </a:endParaRPr>
          </a:p>
          <a:p>
            <a:r>
              <a:rPr lang="en-GB" dirty="0" err="1">
                <a:solidFill>
                  <a:srgbClr val="000000"/>
                </a:solidFill>
                <a:latin typeface="Consolas"/>
              </a:rPr>
              <a:t>accounts.Sort</a:t>
            </a:r>
            <a:r>
              <a:rPr lang="en-GB" dirty="0">
                <a:solidFill>
                  <a:srgbClr val="000000"/>
                </a:solidFill>
                <a:latin typeface="Consolas"/>
              </a:rPr>
              <a:t>(</a:t>
            </a:r>
            <a:r>
              <a:rPr lang="en-GB" b="1" dirty="0">
                <a:solidFill>
                  <a:srgbClr val="000000"/>
                </a:solidFill>
                <a:latin typeface="Consolas"/>
              </a:rPr>
              <a:t>(acc1, acc2) =&gt; (</a:t>
            </a:r>
            <a:r>
              <a:rPr lang="en-GB" b="1" dirty="0" err="1">
                <a:solidFill>
                  <a:srgbClr val="0000FF"/>
                </a:solidFill>
                <a:latin typeface="Consolas"/>
              </a:rPr>
              <a:t>int</a:t>
            </a:r>
            <a:r>
              <a:rPr lang="en-GB" b="1" dirty="0">
                <a:solidFill>
                  <a:srgbClr val="000000"/>
                </a:solidFill>
                <a:latin typeface="Consolas"/>
              </a:rPr>
              <a:t>)(acc1.balance - acc2.balance)</a:t>
            </a:r>
            <a:r>
              <a:rPr lang="en-GB" dirty="0">
                <a:solidFill>
                  <a:srgbClr val="000000"/>
                </a:solidFill>
                <a:latin typeface="Consolas"/>
              </a:rPr>
              <a:t>);</a:t>
            </a:r>
          </a:p>
          <a:p>
            <a:r>
              <a:rPr lang="en-GB" dirty="0">
                <a:solidFill>
                  <a:srgbClr val="000000"/>
                </a:solidFill>
                <a:latin typeface="Consolas"/>
              </a:rPr>
              <a:t>        </a:t>
            </a:r>
          </a:p>
          <a:p>
            <a:r>
              <a:rPr lang="en-GB" dirty="0" err="1">
                <a:solidFill>
                  <a:srgbClr val="0000FF"/>
                </a:solidFill>
                <a:latin typeface="Consolas"/>
              </a:rPr>
              <a:t>foreach</a:t>
            </a:r>
            <a:r>
              <a:rPr lang="en-GB" dirty="0">
                <a:solidFill>
                  <a:srgbClr val="000000"/>
                </a:solidFill>
                <a:latin typeface="Consolas"/>
              </a:rPr>
              <a:t> (Account x </a:t>
            </a:r>
            <a:r>
              <a:rPr lang="en-GB" dirty="0">
                <a:solidFill>
                  <a:srgbClr val="0000FF"/>
                </a:solidFill>
                <a:latin typeface="Consolas"/>
              </a:rPr>
              <a:t>in</a:t>
            </a:r>
            <a:r>
              <a:rPr lang="en-GB" dirty="0">
                <a:solidFill>
                  <a:srgbClr val="000000"/>
                </a:solidFill>
                <a:latin typeface="Consolas"/>
              </a:rPr>
              <a:t> accounts) {</a:t>
            </a:r>
          </a:p>
          <a:p>
            <a:r>
              <a:rPr lang="en-GB" dirty="0">
                <a:solidFill>
                  <a:srgbClr val="000000"/>
                </a:solidFill>
                <a:latin typeface="Consolas"/>
              </a:rPr>
              <a:t>    </a:t>
            </a:r>
            <a:r>
              <a:rPr lang="en-GB" dirty="0" err="1">
                <a:solidFill>
                  <a:srgbClr val="000000"/>
                </a:solidFill>
                <a:latin typeface="Consolas"/>
              </a:rPr>
              <a:t>Console.WriteLine</a:t>
            </a:r>
            <a:r>
              <a:rPr lang="en-GB" dirty="0">
                <a:solidFill>
                  <a:srgbClr val="000000"/>
                </a:solidFill>
                <a:latin typeface="Consolas"/>
              </a:rPr>
              <a:t>(</a:t>
            </a:r>
            <a:r>
              <a:rPr lang="en-GB" dirty="0" err="1">
                <a:solidFill>
                  <a:srgbClr val="000000"/>
                </a:solidFill>
                <a:latin typeface="Consolas"/>
              </a:rPr>
              <a:t>x.balance</a:t>
            </a:r>
            <a:r>
              <a:rPr lang="en-GB" dirty="0">
                <a:solidFill>
                  <a:srgbClr val="000000"/>
                </a:solidFill>
                <a:latin typeface="Consolas"/>
              </a:rPr>
              <a:t>);</a:t>
            </a:r>
          </a:p>
          <a:p>
            <a:r>
              <a:rPr lang="en-GB" dirty="0">
                <a:solidFill>
                  <a:srgbClr val="000000"/>
                </a:solidFill>
                <a:latin typeface="Consolas"/>
              </a:rPr>
              <a:t>}</a:t>
            </a:r>
          </a:p>
        </p:txBody>
      </p:sp>
    </p:spTree>
    <p:extLst>
      <p:ext uri="{BB962C8B-B14F-4D97-AF65-F5344CB8AC3E}">
        <p14:creationId xmlns:p14="http://schemas.microsoft.com/office/powerpoint/2010/main" val="2958307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Contents</a:t>
            </a:r>
            <a:endParaRPr lang="en-IN" dirty="0"/>
          </a:p>
        </p:txBody>
      </p:sp>
      <p:sp>
        <p:nvSpPr>
          <p:cNvPr id="3" name="Text Placeholder 2"/>
          <p:cNvSpPr>
            <a:spLocks noGrp="1"/>
          </p:cNvSpPr>
          <p:nvPr>
            <p:ph type="body" sz="quarter" idx="15"/>
          </p:nvPr>
        </p:nvSpPr>
        <p:spPr>
          <a:xfrm>
            <a:off x="5037137" y="1349984"/>
            <a:ext cx="6269959" cy="5316287"/>
          </a:xfrm>
        </p:spPr>
        <p:txBody>
          <a:bodyPr vert="horz" lIns="0" tIns="0" rIns="0" bIns="0" rtlCol="0" anchor="t" anchorCtr="0">
            <a:noAutofit/>
          </a:bodyPr>
          <a:lstStyle/>
          <a:p>
            <a:pPr marL="342900" indent="-342900">
              <a:buChar char="•"/>
            </a:pPr>
            <a:r>
              <a:rPr lang="en-GB" b="1" dirty="0"/>
              <a:t>Objectives</a:t>
            </a:r>
          </a:p>
          <a:p>
            <a:pPr marL="684000" lvl="1" indent="-342900">
              <a:buSzPct val="115000"/>
            </a:pPr>
            <a:r>
              <a:rPr lang="en-GB" dirty="0"/>
              <a:t>Recap FCL Generic collection classes</a:t>
            </a:r>
          </a:p>
          <a:p>
            <a:pPr marL="684000" lvl="1" indent="-342900">
              <a:buSzPct val="115000"/>
            </a:pPr>
            <a:r>
              <a:rPr lang="en-GB" dirty="0"/>
              <a:t>Understand role and importance of  generic interfaces </a:t>
            </a:r>
          </a:p>
          <a:p>
            <a:pPr marL="342900" indent="-342900">
              <a:buChar char="•"/>
            </a:pPr>
            <a:r>
              <a:rPr lang="en-GB" b="1" dirty="0"/>
              <a:t>Contents</a:t>
            </a:r>
          </a:p>
          <a:p>
            <a:pPr marL="684000" lvl="1" indent="-342900">
              <a:buSzPct val="115000"/>
            </a:pPr>
            <a:r>
              <a:rPr lang="en-GB" dirty="0"/>
              <a:t>Recap generic syntax</a:t>
            </a:r>
          </a:p>
          <a:p>
            <a:pPr marL="684000" lvl="1" indent="-342900">
              <a:buSzPct val="115000"/>
            </a:pPr>
            <a:r>
              <a:rPr lang="en-GB" dirty="0"/>
              <a:t>Revisit interfaces</a:t>
            </a:r>
          </a:p>
          <a:p>
            <a:pPr marL="684000" lvl="1" indent="-342900">
              <a:buSzPct val="115000"/>
            </a:pPr>
            <a:r>
              <a:rPr lang="en-GB" dirty="0"/>
              <a:t>Introduce two FCL interfaces</a:t>
            </a:r>
          </a:p>
          <a:p>
            <a:pPr marL="1026000" lvl="1" indent="-342900">
              <a:buSzPct val="115000"/>
            </a:pPr>
            <a:r>
              <a:rPr lang="en-GB" dirty="0">
                <a:latin typeface="Lucida Console" panose="020B0609040504020204" pitchFamily="49" charset="0"/>
              </a:rPr>
              <a:t>Comparable&lt;T&gt;</a:t>
            </a:r>
          </a:p>
          <a:p>
            <a:pPr marL="1026000" lvl="1" indent="-342900">
              <a:buSzPct val="115000"/>
            </a:pPr>
            <a:r>
              <a:rPr lang="en-GB" dirty="0">
                <a:latin typeface="Lucida Console" panose="020B0609040504020204" pitchFamily="49" charset="0"/>
              </a:rPr>
              <a:t>Comparator&lt;T&gt;</a:t>
            </a:r>
          </a:p>
          <a:p>
            <a:pPr marL="684000" lvl="1" indent="-342900">
              <a:buSzPct val="115000"/>
            </a:pPr>
            <a:r>
              <a:rPr lang="en-GB" dirty="0"/>
              <a:t>Learn how to use framework sort routines, </a:t>
            </a:r>
          </a:p>
          <a:p>
            <a:pPr marL="1026000" lvl="1" indent="-342900">
              <a:buSzPct val="115000"/>
            </a:pPr>
            <a:r>
              <a:rPr lang="en-GB" dirty="0"/>
              <a:t>e.g.   </a:t>
            </a:r>
            <a:r>
              <a:rPr lang="en-GB" dirty="0" err="1">
                <a:latin typeface="Lucida Console" panose="020B0609040504020204" pitchFamily="49" charset="0"/>
              </a:rPr>
              <a:t>Collections.sort</a:t>
            </a:r>
            <a:r>
              <a:rPr lang="en-GB" dirty="0">
                <a:latin typeface="Lucida Console" panose="020B0609040504020204" pitchFamily="49" charset="0"/>
              </a:rPr>
              <a:t>(List&lt;E&gt;)</a:t>
            </a:r>
          </a:p>
          <a:p>
            <a:pPr marL="342900" indent="-342900">
              <a:buChar char="•"/>
            </a:pPr>
            <a:r>
              <a:rPr lang="en-GB" b="1" dirty="0"/>
              <a:t>Hands-on labs (2)</a:t>
            </a:r>
          </a:p>
          <a:p>
            <a:pPr marL="342900" indent="-342900">
              <a:buChar char="•"/>
            </a:pPr>
            <a:endParaRPr lang="en-IN" b="1" dirty="0"/>
          </a:p>
        </p:txBody>
      </p:sp>
    </p:spTree>
    <p:extLst>
      <p:ext uri="{BB962C8B-B14F-4D97-AF65-F5344CB8AC3E}">
        <p14:creationId xmlns:p14="http://schemas.microsoft.com/office/powerpoint/2010/main" val="143209406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latin typeface="Krana Fat B" panose="00000B00000000000000" pitchFamily="50" charset="0"/>
              </a:rPr>
              <a:t>THANK YOU</a:t>
            </a:r>
            <a:endParaRPr lang="en-GB" dirty="0">
              <a:latin typeface="Krana Fat B" panose="00000B00000000000000" pitchFamily="50" charset="0"/>
            </a:endParaRPr>
          </a:p>
        </p:txBody>
      </p:sp>
      <p:sp>
        <p:nvSpPr>
          <p:cNvPr id="5" name="Text Placeholder 4"/>
          <p:cNvSpPr>
            <a:spLocks noGrp="1"/>
          </p:cNvSpPr>
          <p:nvPr>
            <p:ph type="body" sz="quarter" idx="12"/>
          </p:nvPr>
        </p:nvSpPr>
        <p:spPr/>
        <p:txBody>
          <a:bodyPr/>
          <a:lstStyle/>
          <a:p>
            <a:pPr defTabSz="762000"/>
            <a:r>
              <a:rPr lang="en-GB" dirty="0">
                <a:cs typeface="Arial" charset="0"/>
              </a:rPr>
              <a:t>Hope you </a:t>
            </a:r>
            <a:r>
              <a:rPr lang="en-GB" dirty="0" smtClean="0">
                <a:cs typeface="Arial" charset="0"/>
              </a:rPr>
              <a:t>enjoyed this learning journey.</a:t>
            </a:r>
            <a:endParaRPr lang="en-GB" baseline="30000" dirty="0">
              <a:cs typeface="Arial" charset="0"/>
            </a:endParaRPr>
          </a:p>
          <a:p>
            <a:endParaRPr lang="en-GB" dirty="0"/>
          </a:p>
          <a:p>
            <a:endParaRPr lang="en-GB" dirty="0"/>
          </a:p>
          <a:p>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426" y="6096001"/>
            <a:ext cx="1338317" cy="462038"/>
          </a:xfrm>
          <a:prstGeom prst="rect">
            <a:avLst/>
          </a:prstGeom>
        </p:spPr>
      </p:pic>
    </p:spTree>
    <p:extLst>
      <p:ext uri="{BB962C8B-B14F-4D97-AF65-F5344CB8AC3E}">
        <p14:creationId xmlns:p14="http://schemas.microsoft.com/office/powerpoint/2010/main" val="983629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Generics </a:t>
            </a:r>
            <a:r>
              <a:rPr lang="en-GB" dirty="0" smtClean="0"/>
              <a:t>–</a:t>
            </a:r>
          </a:p>
          <a:p>
            <a:r>
              <a:rPr lang="en-GB" dirty="0" smtClean="0"/>
              <a:t>a </a:t>
            </a:r>
            <a:r>
              <a:rPr lang="en-GB" dirty="0"/>
              <a:t>reminder</a:t>
            </a:r>
            <a:endParaRPr lang="en-IN" dirty="0"/>
          </a:p>
        </p:txBody>
      </p:sp>
      <p:sp>
        <p:nvSpPr>
          <p:cNvPr id="3" name="Text Placeholder 2"/>
          <p:cNvSpPr>
            <a:spLocks noGrp="1"/>
          </p:cNvSpPr>
          <p:nvPr>
            <p:ph type="body" sz="quarter" idx="15"/>
          </p:nvPr>
        </p:nvSpPr>
        <p:spPr>
          <a:xfrm>
            <a:off x="4311589" y="720719"/>
            <a:ext cx="7744576" cy="5385111"/>
          </a:xfrm>
        </p:spPr>
        <p:txBody>
          <a:bodyPr vert="horz" lIns="0" tIns="0" rIns="0" bIns="0" rtlCol="0" anchor="t" anchorCtr="0">
            <a:noAutofit/>
          </a:bodyPr>
          <a:lstStyle/>
          <a:p>
            <a:pPr marL="342900" indent="-342900">
              <a:spcAft>
                <a:spcPts val="300"/>
              </a:spcAft>
              <a:buChar char="•"/>
            </a:pPr>
            <a:r>
              <a:rPr lang="en-GB" sz="1900" b="1" dirty="0"/>
              <a:t>Earlier you used generic classes</a:t>
            </a:r>
          </a:p>
          <a:p>
            <a:pPr marL="684000" lvl="1" indent="-342900">
              <a:spcAft>
                <a:spcPts val="300"/>
              </a:spcAft>
              <a:buSzPct val="115000"/>
            </a:pPr>
            <a:r>
              <a:rPr lang="en-GB" sz="1900" i="1" dirty="0">
                <a:latin typeface="Lucida Console" panose="020B0609040504020204" pitchFamily="49" charset="0"/>
              </a:rPr>
              <a:t>Java:</a:t>
            </a:r>
            <a:r>
              <a:rPr lang="en-GB" sz="1900" dirty="0">
                <a:latin typeface="Lucida Console" panose="020B0609040504020204" pitchFamily="49" charset="0"/>
              </a:rPr>
              <a:t> </a:t>
            </a:r>
            <a:r>
              <a:rPr lang="en-GB" sz="1900" dirty="0" err="1">
                <a:latin typeface="Lucida Console" panose="020B0609040504020204" pitchFamily="49" charset="0"/>
              </a:rPr>
              <a:t>ArrayList</a:t>
            </a:r>
            <a:r>
              <a:rPr lang="en-GB" sz="1900" dirty="0">
                <a:latin typeface="Lucida Console" panose="020B0609040504020204" pitchFamily="49" charset="0"/>
              </a:rPr>
              <a:t>&lt;T&gt;, </a:t>
            </a:r>
            <a:r>
              <a:rPr lang="en-GB" sz="1900" dirty="0" err="1">
                <a:latin typeface="Lucida Console" panose="020B0609040504020204" pitchFamily="49" charset="0"/>
              </a:rPr>
              <a:t>ArrayDeque</a:t>
            </a:r>
            <a:r>
              <a:rPr lang="en-GB" sz="1900" dirty="0">
                <a:latin typeface="Lucida Console" panose="020B0609040504020204" pitchFamily="49" charset="0"/>
              </a:rPr>
              <a:t>&lt;T&gt;, </a:t>
            </a:r>
            <a:r>
              <a:rPr lang="en-GB" sz="1900" dirty="0" err="1" smtClean="0">
                <a:latin typeface="Lucida Console" panose="020B0609040504020204" pitchFamily="49" charset="0"/>
              </a:rPr>
              <a:t>HashMap</a:t>
            </a:r>
            <a:r>
              <a:rPr lang="en-GB" sz="1900" dirty="0" smtClean="0">
                <a:latin typeface="Lucida Console" panose="020B0609040504020204" pitchFamily="49" charset="0"/>
              </a:rPr>
              <a:t>&lt;K,V</a:t>
            </a:r>
            <a:r>
              <a:rPr lang="en-GB" sz="1900" dirty="0">
                <a:latin typeface="Lucida Console" panose="020B0609040504020204" pitchFamily="49" charset="0"/>
              </a:rPr>
              <a:t>&gt;</a:t>
            </a:r>
          </a:p>
          <a:p>
            <a:pPr marL="684000" lvl="1" indent="-342900">
              <a:spcAft>
                <a:spcPts val="300"/>
              </a:spcAft>
              <a:buSzPct val="115000"/>
            </a:pPr>
            <a:r>
              <a:rPr lang="en-GB" sz="1900" i="1" dirty="0">
                <a:latin typeface="Lucida Console" panose="020B0609040504020204" pitchFamily="49" charset="0"/>
              </a:rPr>
              <a:t>C#:</a:t>
            </a:r>
            <a:r>
              <a:rPr lang="en-GB" sz="1900" dirty="0">
                <a:latin typeface="Lucida Console" panose="020B0609040504020204" pitchFamily="49" charset="0"/>
              </a:rPr>
              <a:t> List&lt;T&gt;, Queue&lt;T&gt;, Dictionary&lt;K,V&gt;</a:t>
            </a:r>
          </a:p>
          <a:p>
            <a:pPr marL="684000" lvl="1" indent="-342900">
              <a:spcAft>
                <a:spcPts val="300"/>
              </a:spcAft>
              <a:buSzPct val="115000"/>
            </a:pPr>
            <a:r>
              <a:rPr lang="en-GB" sz="1900" dirty="0" smtClean="0"/>
              <a:t>Safely </a:t>
            </a:r>
            <a:r>
              <a:rPr lang="en-GB" sz="1900" dirty="0"/>
              <a:t>code a ‘</a:t>
            </a:r>
            <a:r>
              <a:rPr lang="en-GB" sz="1900" dirty="0" err="1"/>
              <a:t>foreach</a:t>
            </a:r>
            <a:r>
              <a:rPr lang="en-GB" sz="1900" dirty="0"/>
              <a:t>’ – you knew what the collection contained</a:t>
            </a:r>
          </a:p>
          <a:p>
            <a:pPr lvl="1">
              <a:spcAft>
                <a:spcPts val="300"/>
              </a:spcAft>
            </a:pPr>
            <a:endParaRPr lang="en-GB" sz="1900" dirty="0"/>
          </a:p>
          <a:p>
            <a:pPr marL="342900" indent="-342900">
              <a:spcAft>
                <a:spcPts val="300"/>
              </a:spcAft>
              <a:buChar char="•"/>
            </a:pPr>
            <a:r>
              <a:rPr lang="en-GB" sz="1900" b="1" dirty="0"/>
              <a:t>A method could be generic (even in a non-generic class)</a:t>
            </a:r>
          </a:p>
          <a:p>
            <a:pPr marL="684000" lvl="1" indent="-342900">
              <a:spcAft>
                <a:spcPts val="300"/>
              </a:spcAft>
              <a:buSzPct val="115000"/>
            </a:pPr>
            <a:r>
              <a:rPr lang="en-GB" sz="1900" dirty="0"/>
              <a:t>You saw </a:t>
            </a:r>
            <a:r>
              <a:rPr lang="en-GB" sz="1900" dirty="0" err="1">
                <a:latin typeface="Lucida Console" panose="020B0609040504020204" pitchFamily="49" charset="0"/>
              </a:rPr>
              <a:t>Collections.copy</a:t>
            </a:r>
            <a:r>
              <a:rPr lang="en-GB" sz="1900" dirty="0">
                <a:latin typeface="Lucida Console" panose="020B0609040504020204" pitchFamily="49" charset="0"/>
              </a:rPr>
              <a:t>(List&lt;T&gt; </a:t>
            </a:r>
            <a:r>
              <a:rPr lang="en-GB" sz="1900" dirty="0" err="1">
                <a:latin typeface="Lucida Console" panose="020B0609040504020204" pitchFamily="49" charset="0"/>
              </a:rPr>
              <a:t>dest</a:t>
            </a:r>
            <a:r>
              <a:rPr lang="en-GB" sz="1900" dirty="0">
                <a:latin typeface="Lucida Console" panose="020B0609040504020204" pitchFamily="49" charset="0"/>
              </a:rPr>
              <a:t>, ....)</a:t>
            </a:r>
          </a:p>
          <a:p>
            <a:pPr lvl="1">
              <a:spcAft>
                <a:spcPts val="300"/>
              </a:spcAft>
            </a:pPr>
            <a:endParaRPr lang="en-GB" sz="1900" dirty="0"/>
          </a:p>
          <a:p>
            <a:pPr marL="342900" indent="-342900">
              <a:spcAft>
                <a:spcPts val="300"/>
              </a:spcAft>
              <a:buChar char="•"/>
            </a:pPr>
            <a:r>
              <a:rPr lang="en-GB" sz="1900" b="1" dirty="0"/>
              <a:t>You now know interfaces are a first rate data type</a:t>
            </a:r>
          </a:p>
          <a:p>
            <a:pPr marL="684000" lvl="1" indent="-342900">
              <a:spcAft>
                <a:spcPts val="300"/>
              </a:spcAft>
              <a:buSzPct val="115000"/>
            </a:pPr>
            <a:r>
              <a:rPr lang="en-GB" sz="1900" dirty="0"/>
              <a:t>The Framework defines several key generic interfaces</a:t>
            </a:r>
          </a:p>
          <a:p>
            <a:pPr marL="684000" lvl="1" indent="-342900">
              <a:spcAft>
                <a:spcPts val="300"/>
              </a:spcAft>
              <a:buSzPct val="115000"/>
            </a:pPr>
            <a:r>
              <a:rPr lang="en-GB" sz="1900" dirty="0"/>
              <a:t>The Framework wouldn't </a:t>
            </a:r>
            <a:r>
              <a:rPr lang="en-GB" sz="1900" dirty="0" smtClean="0"/>
              <a:t>be </a:t>
            </a:r>
            <a:r>
              <a:rPr lang="en-GB" sz="1900" dirty="0"/>
              <a:t>released without them</a:t>
            </a:r>
          </a:p>
          <a:p>
            <a:pPr marL="1026000" lvl="1" indent="-342900">
              <a:spcAft>
                <a:spcPts val="300"/>
              </a:spcAft>
              <a:buSzPct val="115000"/>
            </a:pPr>
            <a:r>
              <a:rPr lang="en-GB" sz="1900" dirty="0"/>
              <a:t>You are about to see why</a:t>
            </a:r>
          </a:p>
          <a:p>
            <a:pPr>
              <a:spcAft>
                <a:spcPts val="300"/>
              </a:spcAft>
            </a:pPr>
            <a:endParaRPr lang="en-IN" sz="1900" b="1" dirty="0"/>
          </a:p>
        </p:txBody>
      </p:sp>
    </p:spTree>
    <p:extLst>
      <p:ext uri="{BB962C8B-B14F-4D97-AF65-F5344CB8AC3E}">
        <p14:creationId xmlns:p14="http://schemas.microsoft.com/office/powerpoint/2010/main" val="352790766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GB" dirty="0" err="1" smtClean="0"/>
              <a:t>Collections.sort</a:t>
            </a:r>
            <a:r>
              <a:rPr lang="en-GB" dirty="0" smtClean="0"/>
              <a:t>(</a:t>
            </a:r>
            <a:r>
              <a:rPr lang="en-GB" dirty="0" err="1" smtClean="0"/>
              <a:t>ArrayList</a:t>
            </a:r>
            <a:r>
              <a:rPr lang="en-GB" dirty="0" smtClean="0"/>
              <a:t>&lt;T&gt;)</a:t>
            </a:r>
          </a:p>
        </p:txBody>
      </p:sp>
      <p:sp>
        <p:nvSpPr>
          <p:cNvPr id="17411" name="Rectangle 3"/>
          <p:cNvSpPr>
            <a:spLocks noGrp="1" noChangeArrowheads="1"/>
          </p:cNvSpPr>
          <p:nvPr>
            <p:ph idx="1"/>
          </p:nvPr>
        </p:nvSpPr>
        <p:spPr>
          <a:xfrm>
            <a:off x="341272" y="1368256"/>
            <a:ext cx="10218659" cy="339254"/>
          </a:xfrm>
        </p:spPr>
        <p:txBody>
          <a:bodyPr>
            <a:normAutofit/>
          </a:bodyPr>
          <a:lstStyle/>
          <a:p>
            <a:pPr marL="285750" indent="-285750">
              <a:spcBef>
                <a:spcPts val="1200"/>
              </a:spcBef>
              <a:buFont typeface="Arial" panose="020B0604020202020204" pitchFamily="34" charset="0"/>
              <a:buChar char="•"/>
              <a:defRPr/>
            </a:pPr>
            <a:r>
              <a:rPr lang="en-GB" sz="1800" dirty="0"/>
              <a:t>Framework's </a:t>
            </a:r>
            <a:r>
              <a:rPr lang="en-GB" sz="1800" dirty="0">
                <a:solidFill>
                  <a:srgbClr val="0000C8"/>
                </a:solidFill>
                <a:latin typeface="Lucida Console" pitchFamily="49" charset="0"/>
              </a:rPr>
              <a:t>Collections</a:t>
            </a:r>
            <a:r>
              <a:rPr lang="en-GB" sz="1800" dirty="0">
                <a:latin typeface="Lucida Console" pitchFamily="49" charset="0"/>
              </a:rPr>
              <a:t> </a:t>
            </a:r>
            <a:r>
              <a:rPr lang="en-GB" sz="1800" dirty="0"/>
              <a:t>class can sort known types</a:t>
            </a:r>
          </a:p>
        </p:txBody>
      </p:sp>
      <p:sp>
        <p:nvSpPr>
          <p:cNvPr id="3" name="Rectangle 2"/>
          <p:cNvSpPr/>
          <p:nvPr/>
        </p:nvSpPr>
        <p:spPr>
          <a:xfrm>
            <a:off x="1731817" y="1864824"/>
            <a:ext cx="8828114" cy="1600438"/>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dirty="0" err="1">
                <a:solidFill>
                  <a:srgbClr val="000000"/>
                </a:solidFill>
                <a:latin typeface="Consolas" panose="020B0609020204030204" pitchFamily="49" charset="0"/>
              </a:rPr>
              <a:t>ArrayList</a:t>
            </a:r>
            <a:r>
              <a:rPr lang="en-GB" sz="1400" dirty="0">
                <a:solidFill>
                  <a:srgbClr val="000000"/>
                </a:solidFill>
                <a:latin typeface="Consolas" panose="020B0609020204030204" pitchFamily="49" charset="0"/>
              </a:rPr>
              <a:t>&lt;Integer&gt; </a:t>
            </a:r>
            <a:r>
              <a:rPr lang="en-GB" sz="1400" dirty="0">
                <a:solidFill>
                  <a:srgbClr val="6A3E3E"/>
                </a:solidFill>
                <a:latin typeface="Consolas" panose="020B0609020204030204" pitchFamily="49" charset="0"/>
              </a:rPr>
              <a:t>ages</a:t>
            </a:r>
            <a:r>
              <a:rPr lang="en-GB" sz="1400" dirty="0">
                <a:solidFill>
                  <a:srgbClr val="000000"/>
                </a:solidFill>
                <a:latin typeface="Consolas" panose="020B0609020204030204" pitchFamily="49" charset="0"/>
              </a:rPr>
              <a:t> = </a:t>
            </a:r>
            <a:r>
              <a:rPr lang="en-GB" sz="1400" b="1" dirty="0" smtClean="0">
                <a:solidFill>
                  <a:srgbClr val="7F0055"/>
                </a:solidFill>
                <a:latin typeface="Consolas" panose="020B0609020204030204" pitchFamily="49" charset="0"/>
              </a:rPr>
              <a:t>new</a:t>
            </a:r>
            <a:r>
              <a:rPr lang="en-GB" sz="1400" b="1" dirty="0" smtClean="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ArrayList</a:t>
            </a:r>
            <a:r>
              <a:rPr lang="en-GB" sz="1400" b="1" dirty="0">
                <a:solidFill>
                  <a:srgbClr val="000000"/>
                </a:solidFill>
                <a:latin typeface="Consolas" panose="020B0609020204030204" pitchFamily="49" charset="0"/>
              </a:rPr>
              <a:t>&lt;Integer&gt;(</a:t>
            </a:r>
            <a:r>
              <a:rPr lang="en-GB" sz="1400" b="1" dirty="0" err="1">
                <a:solidFill>
                  <a:srgbClr val="000000"/>
                </a:solidFill>
                <a:latin typeface="Consolas" panose="020B0609020204030204" pitchFamily="49" charset="0"/>
              </a:rPr>
              <a:t>Arrays.</a:t>
            </a:r>
            <a:r>
              <a:rPr lang="en-GB" sz="1400" b="1" i="1" dirty="0" err="1">
                <a:solidFill>
                  <a:srgbClr val="000000"/>
                </a:solidFill>
                <a:latin typeface="Consolas" panose="020B0609020204030204" pitchFamily="49" charset="0"/>
              </a:rPr>
              <a:t>asList</a:t>
            </a:r>
            <a:r>
              <a:rPr lang="en-GB" sz="1400" b="1" i="1" dirty="0">
                <a:solidFill>
                  <a:srgbClr val="000000"/>
                </a:solidFill>
                <a:latin typeface="Consolas" panose="020B0609020204030204" pitchFamily="49" charset="0"/>
              </a:rPr>
              <a:t>(30,22,13,18));</a:t>
            </a:r>
          </a:p>
          <a:p>
            <a:endParaRPr lang="en-GB" sz="1400" dirty="0">
              <a:solidFill>
                <a:srgbClr val="000000"/>
              </a:solidFill>
              <a:latin typeface="Consolas" panose="020B0609020204030204" pitchFamily="49" charset="0"/>
            </a:endParaRPr>
          </a:p>
          <a:p>
            <a:r>
              <a:rPr lang="en-GB" sz="1400" b="1" dirty="0" err="1">
                <a:solidFill>
                  <a:srgbClr val="000000"/>
                </a:solidFill>
                <a:latin typeface="Consolas" panose="020B0609020204030204" pitchFamily="49" charset="0"/>
              </a:rPr>
              <a:t>Collections.</a:t>
            </a:r>
            <a:r>
              <a:rPr lang="en-GB" sz="1400" b="1" i="1" dirty="0" err="1">
                <a:solidFill>
                  <a:srgbClr val="000000"/>
                </a:solidFill>
                <a:latin typeface="Consolas" panose="020B0609020204030204" pitchFamily="49" charset="0"/>
              </a:rPr>
              <a:t>sort</a:t>
            </a:r>
            <a:r>
              <a:rPr lang="en-GB" sz="1400" i="1" dirty="0">
                <a:solidFill>
                  <a:srgbClr val="000000"/>
                </a:solidFill>
                <a:latin typeface="Consolas" panose="020B0609020204030204" pitchFamily="49" charset="0"/>
              </a:rPr>
              <a:t>(</a:t>
            </a:r>
            <a:r>
              <a:rPr lang="en-GB" sz="1400" i="1" dirty="0">
                <a:solidFill>
                  <a:srgbClr val="6A3E3E"/>
                </a:solidFill>
                <a:latin typeface="Consolas" panose="020B0609020204030204" pitchFamily="49" charset="0"/>
              </a:rPr>
              <a:t>ages</a:t>
            </a:r>
            <a:r>
              <a:rPr lang="en-GB" sz="1400" i="1" dirty="0">
                <a:solidFill>
                  <a:srgbClr val="000000"/>
                </a:solidFill>
                <a:latin typeface="Consolas" panose="020B0609020204030204" pitchFamily="49" charset="0"/>
              </a:rPr>
              <a:t>);</a:t>
            </a:r>
          </a:p>
          <a:p>
            <a:endParaRPr lang="en-GB" sz="1400" b="1" dirty="0">
              <a:solidFill>
                <a:srgbClr val="7F0055"/>
              </a:solidFill>
              <a:latin typeface="Consolas" panose="020B0609020204030204" pitchFamily="49" charset="0"/>
            </a:endParaRPr>
          </a:p>
          <a:p>
            <a:r>
              <a:rPr lang="en-GB" sz="1400" b="1" dirty="0">
                <a:solidFill>
                  <a:srgbClr val="7F0055"/>
                </a:solidFill>
                <a:latin typeface="Consolas" panose="020B0609020204030204" pitchFamily="49" charset="0"/>
              </a:rPr>
              <a:t>for</a:t>
            </a:r>
            <a:r>
              <a:rPr lang="en-GB" sz="1400" b="1" dirty="0">
                <a:solidFill>
                  <a:srgbClr val="000000"/>
                </a:solidFill>
                <a:latin typeface="Consolas" panose="020B0609020204030204" pitchFamily="49" charset="0"/>
              </a:rPr>
              <a:t> (</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no</a:t>
            </a:r>
            <a:r>
              <a:rPr lang="en-GB" sz="1400" b="1" dirty="0">
                <a:solidFill>
                  <a:srgbClr val="000000"/>
                </a:solidFill>
                <a:latin typeface="Consolas" panose="020B0609020204030204" pitchFamily="49" charset="0"/>
              </a:rPr>
              <a:t> : </a:t>
            </a:r>
            <a:r>
              <a:rPr lang="en-GB" sz="1400" b="1" dirty="0">
                <a:solidFill>
                  <a:srgbClr val="6A3E3E"/>
                </a:solidFill>
                <a:latin typeface="Consolas" panose="020B0609020204030204" pitchFamily="49" charset="0"/>
              </a:rPr>
              <a:t>ages</a:t>
            </a:r>
            <a:r>
              <a:rPr lang="en-GB" sz="1400" b="1"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System.</a:t>
            </a:r>
            <a:r>
              <a:rPr lang="en-GB" sz="1400" b="1" i="1" dirty="0" err="1">
                <a:solidFill>
                  <a:srgbClr val="0000C0"/>
                </a:solidFill>
                <a:latin typeface="Consolas" panose="020B0609020204030204" pitchFamily="49" charset="0"/>
              </a:rPr>
              <a:t>out</a:t>
            </a:r>
            <a:r>
              <a:rPr lang="en-GB" sz="1400" b="1" i="1" dirty="0" err="1">
                <a:solidFill>
                  <a:srgbClr val="000000"/>
                </a:solidFill>
                <a:latin typeface="Consolas" panose="020B0609020204030204" pitchFamily="49" charset="0"/>
              </a:rPr>
              <a:t>.println</a:t>
            </a:r>
            <a:r>
              <a:rPr lang="en-GB" sz="1400" b="1" i="1" dirty="0">
                <a:solidFill>
                  <a:srgbClr val="000000"/>
                </a:solidFill>
                <a:latin typeface="Consolas" panose="020B0609020204030204" pitchFamily="49" charset="0"/>
              </a:rPr>
              <a:t>(</a:t>
            </a:r>
            <a:r>
              <a:rPr lang="en-GB" sz="1400" b="1" i="1" dirty="0">
                <a:solidFill>
                  <a:srgbClr val="6A3E3E"/>
                </a:solidFill>
                <a:latin typeface="Consolas" panose="020B0609020204030204" pitchFamily="49" charset="0"/>
              </a:rPr>
              <a:t>no</a:t>
            </a:r>
            <a:r>
              <a:rPr lang="en-GB" sz="1400" b="1" i="1"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a:t>
            </a:r>
          </a:p>
        </p:txBody>
      </p:sp>
      <p:sp>
        <p:nvSpPr>
          <p:cNvPr id="4" name="Rectangle 3"/>
          <p:cNvSpPr/>
          <p:nvPr/>
        </p:nvSpPr>
        <p:spPr>
          <a:xfrm>
            <a:off x="10019598" y="2310749"/>
            <a:ext cx="432262" cy="95410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GB" sz="1400" dirty="0">
                <a:solidFill>
                  <a:schemeClr val="bg1"/>
                </a:solidFill>
                <a:latin typeface="Consolas" panose="020B0609020204030204" pitchFamily="49" charset="0"/>
              </a:rPr>
              <a:t>13</a:t>
            </a:r>
          </a:p>
          <a:p>
            <a:r>
              <a:rPr lang="en-GB" sz="1400" dirty="0">
                <a:solidFill>
                  <a:schemeClr val="bg1"/>
                </a:solidFill>
                <a:latin typeface="Consolas" panose="020B0609020204030204" pitchFamily="49" charset="0"/>
              </a:rPr>
              <a:t>18</a:t>
            </a:r>
          </a:p>
          <a:p>
            <a:r>
              <a:rPr lang="en-GB" sz="1400" dirty="0">
                <a:solidFill>
                  <a:schemeClr val="bg1"/>
                </a:solidFill>
                <a:latin typeface="Consolas" panose="020B0609020204030204" pitchFamily="49" charset="0"/>
              </a:rPr>
              <a:t>22</a:t>
            </a:r>
          </a:p>
          <a:p>
            <a:r>
              <a:rPr lang="en-GB" sz="1400" dirty="0">
                <a:solidFill>
                  <a:schemeClr val="bg1"/>
                </a:solidFill>
                <a:latin typeface="Consolas" panose="020B0609020204030204" pitchFamily="49" charset="0"/>
              </a:rPr>
              <a:t>30</a:t>
            </a:r>
          </a:p>
        </p:txBody>
      </p:sp>
      <p:sp>
        <p:nvSpPr>
          <p:cNvPr id="5" name="Rectangle 4"/>
          <p:cNvSpPr/>
          <p:nvPr/>
        </p:nvSpPr>
        <p:spPr>
          <a:xfrm>
            <a:off x="1740127" y="3793377"/>
            <a:ext cx="9262490" cy="1600438"/>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dirty="0" err="1">
                <a:solidFill>
                  <a:srgbClr val="000000"/>
                </a:solidFill>
                <a:latin typeface="Consolas" panose="020B0609020204030204" pitchFamily="49" charset="0"/>
              </a:rPr>
              <a:t>ArrayList</a:t>
            </a:r>
            <a:r>
              <a:rPr lang="en-GB" sz="1400" dirty="0">
                <a:solidFill>
                  <a:srgbClr val="000000"/>
                </a:solidFill>
                <a:latin typeface="Consolas" panose="020B0609020204030204" pitchFamily="49" charset="0"/>
              </a:rPr>
              <a:t>&lt;String&gt; </a:t>
            </a:r>
            <a:r>
              <a:rPr lang="en-GB" sz="1400" dirty="0">
                <a:solidFill>
                  <a:srgbClr val="6A3E3E"/>
                </a:solidFill>
                <a:latin typeface="Consolas" panose="020B0609020204030204" pitchFamily="49" charset="0"/>
              </a:rPr>
              <a:t>names</a:t>
            </a:r>
            <a:r>
              <a:rPr lang="en-GB" sz="1400" dirty="0">
                <a:solidFill>
                  <a:srgbClr val="000000"/>
                </a:solidFill>
                <a:latin typeface="Consolas" panose="020B0609020204030204" pitchFamily="49" charset="0"/>
              </a:rPr>
              <a:t> = </a:t>
            </a:r>
            <a:r>
              <a:rPr lang="en-GB" sz="1400" b="1" dirty="0">
                <a:solidFill>
                  <a:srgbClr val="000000"/>
                </a:solidFill>
                <a:latin typeface="Consolas" panose="020B0609020204030204" pitchFamily="49" charset="0"/>
              </a:rPr>
              <a:t>	</a:t>
            </a:r>
            <a:r>
              <a:rPr lang="en-GB" sz="1400" b="1" dirty="0" smtClean="0">
                <a:solidFill>
                  <a:srgbClr val="7F0055"/>
                </a:solidFill>
                <a:latin typeface="Consolas" panose="020B0609020204030204" pitchFamily="49" charset="0"/>
              </a:rPr>
              <a:t>new </a:t>
            </a:r>
            <a:r>
              <a:rPr lang="en-GB" sz="1400" b="1" dirty="0" err="1" smtClean="0">
                <a:solidFill>
                  <a:srgbClr val="000000"/>
                </a:solidFill>
                <a:latin typeface="Consolas" panose="020B0609020204030204" pitchFamily="49" charset="0"/>
              </a:rPr>
              <a:t>ArrayList</a:t>
            </a:r>
            <a:r>
              <a:rPr lang="en-GB" sz="1400" b="1" dirty="0" smtClean="0">
                <a:solidFill>
                  <a:srgbClr val="000000"/>
                </a:solidFill>
                <a:latin typeface="Consolas" panose="020B0609020204030204" pitchFamily="49" charset="0"/>
              </a:rPr>
              <a:t>&lt;String</a:t>
            </a:r>
            <a:r>
              <a:rPr lang="en-GB" sz="1400" b="1" dirty="0">
                <a:solidFill>
                  <a:srgbClr val="000000"/>
                </a:solidFill>
                <a:latin typeface="Consolas" panose="020B0609020204030204" pitchFamily="49" charset="0"/>
              </a:rPr>
              <a:t>&gt;(</a:t>
            </a:r>
            <a:r>
              <a:rPr lang="en-GB" sz="1400" b="1" dirty="0" err="1">
                <a:solidFill>
                  <a:srgbClr val="000000"/>
                </a:solidFill>
                <a:latin typeface="Consolas" panose="020B0609020204030204" pitchFamily="49" charset="0"/>
              </a:rPr>
              <a:t>Arrays.</a:t>
            </a:r>
            <a:r>
              <a:rPr lang="en-GB" sz="1400" b="1" i="1" dirty="0" err="1">
                <a:solidFill>
                  <a:srgbClr val="000000"/>
                </a:solidFill>
                <a:latin typeface="Consolas" panose="020B0609020204030204" pitchFamily="49" charset="0"/>
              </a:rPr>
              <a:t>asList</a:t>
            </a:r>
            <a:r>
              <a:rPr lang="en-GB" sz="1400" b="1" i="1" dirty="0">
                <a:solidFill>
                  <a:srgbClr val="000000"/>
                </a:solidFill>
                <a:latin typeface="Consolas" panose="020B0609020204030204" pitchFamily="49" charset="0"/>
              </a:rPr>
              <a:t>(</a:t>
            </a:r>
            <a:r>
              <a:rPr lang="en-GB" sz="1400" b="1" i="1" dirty="0">
                <a:solidFill>
                  <a:srgbClr val="2A00FF"/>
                </a:solidFill>
                <a:latin typeface="Consolas" panose="020B0609020204030204" pitchFamily="49" charset="0"/>
              </a:rPr>
              <a:t>"</a:t>
            </a:r>
            <a:r>
              <a:rPr lang="en-GB" sz="1400" b="1" i="1" dirty="0" err="1">
                <a:solidFill>
                  <a:srgbClr val="2A00FF"/>
                </a:solidFill>
                <a:latin typeface="Consolas" panose="020B0609020204030204" pitchFamily="49" charset="0"/>
              </a:rPr>
              <a:t>zak</a:t>
            </a:r>
            <a:r>
              <a:rPr lang="en-GB" sz="1400" b="1" i="1" dirty="0">
                <a:solidFill>
                  <a:srgbClr val="2A00FF"/>
                </a:solidFill>
                <a:latin typeface="Consolas" panose="020B0609020204030204" pitchFamily="49" charset="0"/>
              </a:rPr>
              <a:t>"</a:t>
            </a:r>
            <a:r>
              <a:rPr lang="en-GB" sz="1400" b="1" i="1" dirty="0">
                <a:solidFill>
                  <a:srgbClr val="000000"/>
                </a:solidFill>
                <a:latin typeface="Consolas" panose="020B0609020204030204" pitchFamily="49" charset="0"/>
              </a:rPr>
              <a:t>,</a:t>
            </a:r>
            <a:r>
              <a:rPr lang="en-GB" sz="1400" b="1" i="1" dirty="0">
                <a:solidFill>
                  <a:srgbClr val="2A00FF"/>
                </a:solidFill>
                <a:latin typeface="Consolas" panose="020B0609020204030204" pitchFamily="49" charset="0"/>
              </a:rPr>
              <a:t>"</a:t>
            </a:r>
            <a:r>
              <a:rPr lang="en-GB" sz="1400" b="1" i="1" dirty="0" err="1">
                <a:solidFill>
                  <a:srgbClr val="2A00FF"/>
                </a:solidFill>
                <a:latin typeface="Consolas" panose="020B0609020204030204" pitchFamily="49" charset="0"/>
              </a:rPr>
              <a:t>Fred"</a:t>
            </a:r>
            <a:r>
              <a:rPr lang="en-GB" sz="1400" b="1" i="1" dirty="0" err="1">
                <a:solidFill>
                  <a:srgbClr val="000000"/>
                </a:solidFill>
                <a:latin typeface="Consolas" panose="020B0609020204030204" pitchFamily="49" charset="0"/>
              </a:rPr>
              <a:t>,</a:t>
            </a:r>
            <a:r>
              <a:rPr lang="en-GB" sz="1400" b="1" i="1" dirty="0" err="1">
                <a:solidFill>
                  <a:srgbClr val="2A00FF"/>
                </a:solidFill>
                <a:latin typeface="Consolas" panose="020B0609020204030204" pitchFamily="49" charset="0"/>
              </a:rPr>
              <a:t>"john"</a:t>
            </a:r>
            <a:r>
              <a:rPr lang="en-GB" sz="1400" b="1" i="1" dirty="0" err="1">
                <a:solidFill>
                  <a:srgbClr val="000000"/>
                </a:solidFill>
                <a:latin typeface="Consolas" panose="020B0609020204030204" pitchFamily="49" charset="0"/>
              </a:rPr>
              <a:t>,</a:t>
            </a:r>
            <a:r>
              <a:rPr lang="en-GB" sz="1400" b="1" i="1" dirty="0" err="1">
                <a:solidFill>
                  <a:srgbClr val="2A00FF"/>
                </a:solidFill>
                <a:latin typeface="Consolas" panose="020B0609020204030204" pitchFamily="49" charset="0"/>
              </a:rPr>
              <a:t>"bob</a:t>
            </a:r>
            <a:r>
              <a:rPr lang="en-GB" sz="1400" b="1" i="1" dirty="0">
                <a:solidFill>
                  <a:srgbClr val="2A00FF"/>
                </a:solidFill>
                <a:latin typeface="Consolas" panose="020B0609020204030204" pitchFamily="49" charset="0"/>
              </a:rPr>
              <a:t>"</a:t>
            </a:r>
            <a:r>
              <a:rPr lang="en-GB" sz="1400" b="1" i="1" dirty="0">
                <a:solidFill>
                  <a:srgbClr val="000000"/>
                </a:solidFill>
                <a:latin typeface="Consolas" panose="020B0609020204030204" pitchFamily="49" charset="0"/>
              </a:rPr>
              <a:t>));</a:t>
            </a:r>
          </a:p>
          <a:p>
            <a:endParaRPr lang="en-GB" sz="1400" dirty="0">
              <a:solidFill>
                <a:srgbClr val="000000"/>
              </a:solidFill>
              <a:latin typeface="Consolas" panose="020B0609020204030204" pitchFamily="49" charset="0"/>
            </a:endParaRPr>
          </a:p>
          <a:p>
            <a:r>
              <a:rPr lang="en-GB" sz="1400" b="1" dirty="0" err="1">
                <a:solidFill>
                  <a:srgbClr val="000000"/>
                </a:solidFill>
                <a:latin typeface="Consolas" panose="020B0609020204030204" pitchFamily="49" charset="0"/>
              </a:rPr>
              <a:t>Collections.</a:t>
            </a:r>
            <a:r>
              <a:rPr lang="en-GB" sz="1400" b="1" i="1" dirty="0" err="1">
                <a:solidFill>
                  <a:srgbClr val="000000"/>
                </a:solidFill>
                <a:latin typeface="Consolas" panose="020B0609020204030204" pitchFamily="49" charset="0"/>
              </a:rPr>
              <a:t>sort</a:t>
            </a:r>
            <a:r>
              <a:rPr lang="en-GB" sz="1400" i="1" dirty="0">
                <a:solidFill>
                  <a:srgbClr val="000000"/>
                </a:solidFill>
                <a:latin typeface="Consolas" panose="020B0609020204030204" pitchFamily="49" charset="0"/>
              </a:rPr>
              <a:t>(</a:t>
            </a:r>
            <a:r>
              <a:rPr lang="en-GB" sz="1400" i="1" dirty="0">
                <a:solidFill>
                  <a:srgbClr val="6A3E3E"/>
                </a:solidFill>
                <a:latin typeface="Consolas" panose="020B0609020204030204" pitchFamily="49" charset="0"/>
              </a:rPr>
              <a:t>names, </a:t>
            </a:r>
            <a:r>
              <a:rPr lang="en-GB" sz="1400" b="1" dirty="0" err="1"/>
              <a:t>Collections.</a:t>
            </a:r>
            <a:r>
              <a:rPr lang="en-GB" sz="1400" b="1" i="1" dirty="0" err="1"/>
              <a:t>reverseOrder</a:t>
            </a:r>
            <a:r>
              <a:rPr lang="en-GB" sz="1400" b="1" i="1" dirty="0"/>
              <a:t>()</a:t>
            </a:r>
            <a:r>
              <a:rPr lang="en-GB" sz="1400" i="1" dirty="0"/>
              <a:t> </a:t>
            </a:r>
            <a:r>
              <a:rPr lang="en-GB" sz="1400" i="1" dirty="0">
                <a:solidFill>
                  <a:srgbClr val="000000"/>
                </a:solidFill>
                <a:latin typeface="Consolas" panose="020B0609020204030204" pitchFamily="49" charset="0"/>
              </a:rPr>
              <a:t>);</a:t>
            </a:r>
          </a:p>
          <a:p>
            <a:endParaRPr lang="en-GB" sz="1400" b="1" dirty="0">
              <a:solidFill>
                <a:srgbClr val="7F0055"/>
              </a:solidFill>
              <a:latin typeface="Consolas" panose="020B0609020204030204" pitchFamily="49" charset="0"/>
            </a:endParaRPr>
          </a:p>
          <a:p>
            <a:r>
              <a:rPr lang="en-GB" sz="1400" b="1" dirty="0">
                <a:solidFill>
                  <a:srgbClr val="7F0055"/>
                </a:solidFill>
                <a:latin typeface="Consolas" panose="020B0609020204030204" pitchFamily="49" charset="0"/>
              </a:rPr>
              <a:t>for</a:t>
            </a:r>
            <a:r>
              <a:rPr lang="en-GB" sz="1400" b="1" dirty="0">
                <a:solidFill>
                  <a:srgbClr val="000000"/>
                </a:solidFill>
                <a:latin typeface="Consolas" panose="020B0609020204030204" pitchFamily="49" charset="0"/>
              </a:rPr>
              <a:t> (String </a:t>
            </a:r>
            <a:r>
              <a:rPr lang="en-GB" sz="1400" b="1" dirty="0">
                <a:solidFill>
                  <a:srgbClr val="6A3E3E"/>
                </a:solidFill>
                <a:latin typeface="Consolas" panose="020B0609020204030204" pitchFamily="49" charset="0"/>
              </a:rPr>
              <a:t>name</a:t>
            </a:r>
            <a:r>
              <a:rPr lang="en-GB" sz="1400" b="1" dirty="0">
                <a:solidFill>
                  <a:srgbClr val="000000"/>
                </a:solidFill>
                <a:latin typeface="Consolas" panose="020B0609020204030204" pitchFamily="49" charset="0"/>
              </a:rPr>
              <a:t> : </a:t>
            </a:r>
            <a:r>
              <a:rPr lang="en-GB" sz="1400" b="1" dirty="0">
                <a:solidFill>
                  <a:srgbClr val="6A3E3E"/>
                </a:solidFill>
                <a:latin typeface="Consolas" panose="020B0609020204030204" pitchFamily="49" charset="0"/>
              </a:rPr>
              <a:t>names</a:t>
            </a:r>
            <a:r>
              <a:rPr lang="en-GB" sz="1400" b="1"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System.</a:t>
            </a:r>
            <a:r>
              <a:rPr lang="en-GB" sz="1400" b="1" i="1" dirty="0" err="1">
                <a:solidFill>
                  <a:srgbClr val="0000C0"/>
                </a:solidFill>
                <a:latin typeface="Consolas" panose="020B0609020204030204" pitchFamily="49" charset="0"/>
              </a:rPr>
              <a:t>out</a:t>
            </a:r>
            <a:r>
              <a:rPr lang="en-GB" sz="1400" b="1" i="1" dirty="0" err="1">
                <a:solidFill>
                  <a:srgbClr val="000000"/>
                </a:solidFill>
                <a:latin typeface="Consolas" panose="020B0609020204030204" pitchFamily="49" charset="0"/>
              </a:rPr>
              <a:t>.println</a:t>
            </a:r>
            <a:r>
              <a:rPr lang="en-GB" sz="1400" b="1" i="1" dirty="0">
                <a:solidFill>
                  <a:srgbClr val="000000"/>
                </a:solidFill>
                <a:latin typeface="Consolas" panose="020B0609020204030204" pitchFamily="49" charset="0"/>
              </a:rPr>
              <a:t>(</a:t>
            </a:r>
            <a:r>
              <a:rPr lang="en-GB" sz="1400" b="1" i="1" dirty="0">
                <a:solidFill>
                  <a:srgbClr val="6A3E3E"/>
                </a:solidFill>
                <a:latin typeface="Consolas" panose="020B0609020204030204" pitchFamily="49" charset="0"/>
              </a:rPr>
              <a:t>name</a:t>
            </a:r>
            <a:r>
              <a:rPr lang="en-GB" sz="1400" b="1" i="1"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a:t>
            </a:r>
          </a:p>
        </p:txBody>
      </p:sp>
      <p:sp>
        <p:nvSpPr>
          <p:cNvPr id="16" name="Rectangle 15"/>
          <p:cNvSpPr/>
          <p:nvPr/>
        </p:nvSpPr>
        <p:spPr>
          <a:xfrm>
            <a:off x="9789613" y="4275319"/>
            <a:ext cx="687194" cy="95410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GB" sz="1400" dirty="0" err="1"/>
              <a:t>zak</a:t>
            </a:r>
            <a:endParaRPr lang="en-GB" sz="1400" dirty="0"/>
          </a:p>
          <a:p>
            <a:r>
              <a:rPr lang="en-GB" sz="1400" dirty="0"/>
              <a:t>john</a:t>
            </a:r>
          </a:p>
          <a:p>
            <a:r>
              <a:rPr lang="en-GB" sz="1400" dirty="0"/>
              <a:t>bob</a:t>
            </a:r>
          </a:p>
          <a:p>
            <a:r>
              <a:rPr lang="en-GB" sz="1400" dirty="0"/>
              <a:t>Fred</a:t>
            </a:r>
          </a:p>
        </p:txBody>
      </p:sp>
    </p:spTree>
    <p:extLst>
      <p:ext uri="{BB962C8B-B14F-4D97-AF65-F5344CB8AC3E}">
        <p14:creationId xmlns:p14="http://schemas.microsoft.com/office/powerpoint/2010/main" val="11061543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Sorting a List</a:t>
            </a:r>
            <a:endParaRPr lang="en-GB" dirty="0"/>
          </a:p>
        </p:txBody>
      </p:sp>
      <p:sp>
        <p:nvSpPr>
          <p:cNvPr id="4" name="Rectangle 3"/>
          <p:cNvSpPr/>
          <p:nvPr/>
        </p:nvSpPr>
        <p:spPr>
          <a:xfrm>
            <a:off x="1792013" y="1633336"/>
            <a:ext cx="8008884" cy="1754326"/>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solidFill>
                  <a:srgbClr val="000000"/>
                </a:solidFill>
                <a:latin typeface="Consolas" panose="020B0609020204030204" pitchFamily="49" charset="0"/>
              </a:rPr>
              <a:t>List&lt;</a:t>
            </a:r>
            <a:r>
              <a:rPr lang="en-GB" dirty="0" err="1">
                <a:solidFill>
                  <a:srgbClr val="0000FF"/>
                </a:solidFill>
                <a:latin typeface="Consolas" panose="020B0609020204030204" pitchFamily="49" charset="0"/>
              </a:rPr>
              <a:t>int</a:t>
            </a:r>
            <a:r>
              <a:rPr lang="en-GB" dirty="0">
                <a:solidFill>
                  <a:srgbClr val="000000"/>
                </a:solidFill>
                <a:latin typeface="Consolas" panose="020B0609020204030204" pitchFamily="49" charset="0"/>
              </a:rPr>
              <a:t>&gt; numbers = </a:t>
            </a:r>
            <a:r>
              <a:rPr lang="en-GB" dirty="0">
                <a:solidFill>
                  <a:srgbClr val="0000FF"/>
                </a:solidFill>
                <a:latin typeface="Consolas" panose="020B0609020204030204" pitchFamily="49" charset="0"/>
              </a:rPr>
              <a:t>new</a:t>
            </a:r>
            <a:r>
              <a:rPr lang="en-GB" dirty="0">
                <a:solidFill>
                  <a:srgbClr val="000000"/>
                </a:solidFill>
                <a:latin typeface="Consolas" panose="020B0609020204030204" pitchFamily="49" charset="0"/>
              </a:rPr>
              <a:t> List&lt;</a:t>
            </a:r>
            <a:r>
              <a:rPr lang="en-GB" dirty="0" err="1">
                <a:solidFill>
                  <a:srgbClr val="0000FF"/>
                </a:solidFill>
                <a:latin typeface="Consolas" panose="020B0609020204030204" pitchFamily="49" charset="0"/>
              </a:rPr>
              <a:t>int</a:t>
            </a:r>
            <a:r>
              <a:rPr lang="en-GB" dirty="0">
                <a:solidFill>
                  <a:srgbClr val="000000"/>
                </a:solidFill>
                <a:latin typeface="Consolas" panose="020B0609020204030204" pitchFamily="49" charset="0"/>
              </a:rPr>
              <a:t>&gt;() { 1, 7, 9, 3, 5 };</a:t>
            </a:r>
          </a:p>
          <a:p>
            <a:endParaRPr lang="en-GB" dirty="0">
              <a:solidFill>
                <a:srgbClr val="000000"/>
              </a:solidFill>
              <a:latin typeface="Consolas" panose="020B0609020204030204" pitchFamily="49" charset="0"/>
            </a:endParaRPr>
          </a:p>
          <a:p>
            <a:r>
              <a:rPr lang="en-GB" dirty="0" err="1">
                <a:solidFill>
                  <a:srgbClr val="000000"/>
                </a:solidFill>
                <a:latin typeface="Consolas" panose="020B0609020204030204" pitchFamily="49" charset="0"/>
              </a:rPr>
              <a:t>numbers.Sort</a:t>
            </a:r>
            <a:r>
              <a:rPr lang="en-GB" dirty="0">
                <a:solidFill>
                  <a:srgbClr val="000000"/>
                </a:solidFill>
                <a:latin typeface="Consolas" panose="020B0609020204030204" pitchFamily="49" charset="0"/>
              </a:rPr>
              <a:t>();</a:t>
            </a:r>
          </a:p>
          <a:p>
            <a:endParaRPr lang="en-GB" dirty="0">
              <a:solidFill>
                <a:srgbClr val="000000"/>
              </a:solidFill>
              <a:latin typeface="Consolas" panose="020B0609020204030204" pitchFamily="49" charset="0"/>
            </a:endParaRPr>
          </a:p>
          <a:p>
            <a:endParaRPr lang="en-GB" dirty="0">
              <a:solidFill>
                <a:srgbClr val="000000"/>
              </a:solidFill>
              <a:latin typeface="Consolas" panose="020B0609020204030204" pitchFamily="49" charset="0"/>
            </a:endParaRPr>
          </a:p>
          <a:p>
            <a:r>
              <a:rPr lang="en-GB" dirty="0" err="1">
                <a:solidFill>
                  <a:srgbClr val="000000"/>
                </a:solidFill>
                <a:latin typeface="Consolas" panose="020B0609020204030204" pitchFamily="49" charset="0"/>
              </a:rPr>
              <a:t>numbers.Reverse</a:t>
            </a:r>
            <a:r>
              <a:rPr lang="en-GB" dirty="0">
                <a:solidFill>
                  <a:srgbClr val="000000"/>
                </a:solidFill>
                <a:latin typeface="Consolas" panose="020B0609020204030204" pitchFamily="49" charset="0"/>
              </a:rPr>
              <a:t>();</a:t>
            </a:r>
          </a:p>
        </p:txBody>
      </p:sp>
      <p:sp>
        <p:nvSpPr>
          <p:cNvPr id="5" name="TextBox 4"/>
          <p:cNvSpPr txBox="1"/>
          <p:nvPr/>
        </p:nvSpPr>
        <p:spPr>
          <a:xfrm>
            <a:off x="4593019" y="2270296"/>
            <a:ext cx="2185214" cy="400110"/>
          </a:xfrm>
          <a:prstGeom prst="rect">
            <a:avLst/>
          </a:prstGeom>
          <a:solidFill>
            <a:srgbClr val="004050"/>
          </a:solidFill>
          <a:effectLst/>
        </p:spPr>
        <p:style>
          <a:lnRef idx="0">
            <a:schemeClr val="dk1"/>
          </a:lnRef>
          <a:fillRef idx="3">
            <a:schemeClr val="dk1"/>
          </a:fillRef>
          <a:effectRef idx="3">
            <a:schemeClr val="dk1"/>
          </a:effectRef>
          <a:fontRef idx="minor">
            <a:schemeClr val="lt1"/>
          </a:fontRef>
        </p:style>
        <p:txBody>
          <a:bodyPr wrap="none" rtlCol="0">
            <a:spAutoFit/>
          </a:bodyPr>
          <a:lstStyle/>
          <a:p>
            <a:r>
              <a:rPr lang="en-GB" sz="2000" b="1" dirty="0">
                <a:latin typeface="Courier New" pitchFamily="49" charset="0"/>
                <a:cs typeface="Courier New" pitchFamily="49" charset="0"/>
              </a:rPr>
              <a:t>1, 3, 5, 7, 9</a:t>
            </a:r>
          </a:p>
        </p:txBody>
      </p:sp>
      <p:sp>
        <p:nvSpPr>
          <p:cNvPr id="6" name="TextBox 5"/>
          <p:cNvSpPr txBox="1"/>
          <p:nvPr/>
        </p:nvSpPr>
        <p:spPr>
          <a:xfrm>
            <a:off x="4593019" y="2906461"/>
            <a:ext cx="2185214" cy="400110"/>
          </a:xfrm>
          <a:prstGeom prst="rect">
            <a:avLst/>
          </a:prstGeom>
          <a:solidFill>
            <a:srgbClr val="004050"/>
          </a:solidFill>
          <a:effectLst/>
        </p:spPr>
        <p:style>
          <a:lnRef idx="0">
            <a:schemeClr val="dk1"/>
          </a:lnRef>
          <a:fillRef idx="3">
            <a:schemeClr val="dk1"/>
          </a:fillRef>
          <a:effectRef idx="3">
            <a:schemeClr val="dk1"/>
          </a:effectRef>
          <a:fontRef idx="minor">
            <a:schemeClr val="lt1"/>
          </a:fontRef>
        </p:style>
        <p:txBody>
          <a:bodyPr wrap="none" rtlCol="0">
            <a:spAutoFit/>
          </a:bodyPr>
          <a:lstStyle/>
          <a:p>
            <a:r>
              <a:rPr lang="en-GB" sz="2000" b="1" dirty="0">
                <a:latin typeface="Courier New" pitchFamily="49" charset="0"/>
                <a:cs typeface="Courier New" pitchFamily="49" charset="0"/>
              </a:rPr>
              <a:t>9, 7, 5, 3, 1</a:t>
            </a:r>
          </a:p>
        </p:txBody>
      </p:sp>
    </p:spTree>
    <p:extLst>
      <p:ext uri="{BB962C8B-B14F-4D97-AF65-F5344CB8AC3E}">
        <p14:creationId xmlns:p14="http://schemas.microsoft.com/office/powerpoint/2010/main" val="12971616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sort() does not sort user defined types</a:t>
            </a:r>
            <a:endParaRPr lang="en-GB" dirty="0"/>
          </a:p>
        </p:txBody>
      </p:sp>
      <p:sp>
        <p:nvSpPr>
          <p:cNvPr id="4" name="Rectangle 3"/>
          <p:cNvSpPr/>
          <p:nvPr/>
        </p:nvSpPr>
        <p:spPr>
          <a:xfrm>
            <a:off x="2289210" y="1341652"/>
            <a:ext cx="7194885" cy="2554545"/>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Account { </a:t>
            </a:r>
          </a:p>
          <a:p>
            <a:r>
              <a:rPr lang="en-GB" sz="1600" b="1" dirty="0">
                <a:solidFill>
                  <a:srgbClr val="7F0055"/>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id</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a:t>
            </a:r>
          </a:p>
          <a:p>
            <a:r>
              <a:rPr lang="en-GB" sz="1600" b="1" dirty="0">
                <a:solidFill>
                  <a:srgbClr val="000000"/>
                </a:solidFill>
                <a:latin typeface="Consolas" panose="020B0609020204030204" pitchFamily="49" charset="0"/>
              </a:rPr>
              <a:t>  String </a:t>
            </a:r>
            <a:r>
              <a:rPr lang="en-GB" sz="1600" b="1" dirty="0">
                <a:solidFill>
                  <a:srgbClr val="0000C0"/>
                </a:solidFill>
                <a:latin typeface="Consolas" panose="020B0609020204030204" pitchFamily="49" charset="0"/>
              </a:rPr>
              <a:t>name</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Account(</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id</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balance</a:t>
            </a:r>
            <a:r>
              <a:rPr lang="en-GB" sz="1600" b="1" dirty="0">
                <a:solidFill>
                  <a:srgbClr val="000000"/>
                </a:solidFill>
                <a:latin typeface="Consolas" panose="020B0609020204030204" pitchFamily="49" charset="0"/>
              </a:rPr>
              <a:t>, String </a:t>
            </a:r>
            <a:r>
              <a:rPr lang="en-GB" sz="1600" b="1" dirty="0">
                <a:solidFill>
                  <a:srgbClr val="6A3E3E"/>
                </a:solidFill>
                <a:latin typeface="Consolas" panose="020B0609020204030204" pitchFamily="49" charset="0"/>
              </a:rPr>
              <a:t>name</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this</a:t>
            </a:r>
            <a:r>
              <a:rPr lang="en-GB" sz="1600" b="1" dirty="0">
                <a:solidFill>
                  <a:srgbClr val="000000"/>
                </a:solidFill>
                <a:latin typeface="Consolas" panose="020B0609020204030204" pitchFamily="49" charset="0"/>
              </a:rPr>
              <a:t>.</a:t>
            </a:r>
            <a:r>
              <a:rPr lang="en-GB" sz="1600" b="1" dirty="0">
                <a:solidFill>
                  <a:srgbClr val="0000C0"/>
                </a:solidFill>
                <a:latin typeface="Consolas" panose="020B0609020204030204" pitchFamily="49" charset="0"/>
              </a:rPr>
              <a:t>id</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id</a:t>
            </a:r>
            <a:r>
              <a:rPr lang="en-GB" sz="1600" b="1" dirty="0">
                <a:solidFill>
                  <a:srgbClr val="000000"/>
                </a:solidFill>
                <a:latin typeface="Consolas" panose="020B0609020204030204" pitchFamily="49" charset="0"/>
              </a:rPr>
              <a:t>;</a:t>
            </a:r>
          </a:p>
          <a:p>
            <a:pPr lvl="1"/>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balance</a:t>
            </a:r>
            <a:r>
              <a:rPr lang="en-GB" sz="1600" b="1" dirty="0">
                <a:solidFill>
                  <a:srgbClr val="000000"/>
                </a:solidFill>
                <a:latin typeface="Consolas" panose="020B0609020204030204" pitchFamily="49" charset="0"/>
              </a:rPr>
              <a:t>;</a:t>
            </a:r>
          </a:p>
          <a:p>
            <a:pPr lvl="1"/>
            <a:r>
              <a:rPr lang="en-GB" sz="1600" b="1" dirty="0">
                <a:solidFill>
                  <a:srgbClr val="7F0055"/>
                </a:solidFill>
                <a:latin typeface="Consolas" panose="020B0609020204030204" pitchFamily="49" charset="0"/>
              </a:rPr>
              <a:t>this</a:t>
            </a:r>
            <a:r>
              <a:rPr lang="en-GB" sz="1600" b="1" dirty="0">
                <a:solidFill>
                  <a:srgbClr val="000000"/>
                </a:solidFill>
                <a:latin typeface="Consolas" panose="020B0609020204030204" pitchFamily="49" charset="0"/>
              </a:rPr>
              <a:t>.</a:t>
            </a:r>
            <a:r>
              <a:rPr lang="en-GB" sz="1600" b="1" dirty="0">
                <a:solidFill>
                  <a:srgbClr val="0000C0"/>
                </a:solidFill>
                <a:latin typeface="Consolas" panose="020B0609020204030204" pitchFamily="49" charset="0"/>
              </a:rPr>
              <a:t>name</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name</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
        <p:nvSpPr>
          <p:cNvPr id="7" name="Rectangle 6"/>
          <p:cNvSpPr/>
          <p:nvPr/>
        </p:nvSpPr>
        <p:spPr>
          <a:xfrm>
            <a:off x="2298835" y="3999763"/>
            <a:ext cx="7185259" cy="1340688"/>
          </a:xfrm>
          <a:prstGeom prst="rect">
            <a:avLst/>
          </a:prstGeom>
          <a:solidFill>
            <a:schemeClr val="bg1"/>
          </a:solidFill>
          <a:ln w="19050">
            <a:solidFill>
              <a:srgbClr val="004050"/>
            </a:solidFill>
          </a:ln>
          <a:effectLst/>
        </p:spPr>
        <p:style>
          <a:lnRef idx="2">
            <a:schemeClr val="dk1"/>
          </a:lnRef>
          <a:fillRef idx="1">
            <a:schemeClr val="lt1"/>
          </a:fillRef>
          <a:effectRef idx="0">
            <a:schemeClr val="dk1"/>
          </a:effectRef>
          <a:fontRef idx="minor">
            <a:schemeClr val="dk1"/>
          </a:fontRef>
        </p:style>
        <p:txBody>
          <a:bodyPr wrap="square">
            <a:spAutoFit/>
          </a:bodyPr>
          <a:lstStyle/>
          <a:p>
            <a:r>
              <a:rPr lang="en-GB" sz="1600" b="1" dirty="0" err="1">
                <a:solidFill>
                  <a:srgbClr val="000000"/>
                </a:solidFill>
                <a:latin typeface="Consolas" panose="020B0609020204030204" pitchFamily="49" charset="0"/>
              </a:rPr>
              <a:t>ArrayList</a:t>
            </a:r>
            <a:r>
              <a:rPr lang="en-GB" sz="1600" b="1" dirty="0">
                <a:solidFill>
                  <a:srgbClr val="000000"/>
                </a:solidFill>
                <a:latin typeface="Consolas" panose="020B0609020204030204" pitchFamily="49" charset="0"/>
              </a:rPr>
              <a:t>&lt;Account&gt; </a:t>
            </a:r>
            <a:r>
              <a:rPr lang="en-GB" sz="1600" b="1" dirty="0">
                <a:solidFill>
                  <a:srgbClr val="6A3E3E"/>
                </a:solidFill>
                <a:latin typeface="Consolas" panose="020B0609020204030204" pitchFamily="49" charset="0"/>
              </a:rPr>
              <a:t>accounts</a:t>
            </a:r>
            <a:r>
              <a:rPr lang="en-GB" sz="1600" b="1" dirty="0">
                <a:solidFill>
                  <a:srgbClr val="000000"/>
                </a:solidFill>
                <a:latin typeface="Consolas" panose="020B0609020204030204" pitchFamily="49" charset="0"/>
              </a:rPr>
              <a:t> =</a:t>
            </a:r>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ArrayList</a:t>
            </a:r>
            <a:r>
              <a:rPr lang="en-GB" sz="1600" b="1" dirty="0">
                <a:solidFill>
                  <a:srgbClr val="000000"/>
                </a:solidFill>
                <a:latin typeface="Consolas" panose="020B0609020204030204" pitchFamily="49" charset="0"/>
              </a:rPr>
              <a:t>&lt;Account&gt; ( 		      </a:t>
            </a:r>
            <a:r>
              <a:rPr lang="en-GB" sz="1600" b="1" dirty="0" err="1">
                <a:solidFill>
                  <a:srgbClr val="000000"/>
                </a:solidFill>
                <a:latin typeface="Consolas" panose="020B0609020204030204" pitchFamily="49" charset="0"/>
              </a:rPr>
              <a:t>Arrays.</a:t>
            </a:r>
            <a:r>
              <a:rPr lang="en-GB" sz="1600" b="1" i="1" dirty="0" err="1">
                <a:solidFill>
                  <a:srgbClr val="000000"/>
                </a:solidFill>
                <a:latin typeface="Consolas" panose="020B0609020204030204" pitchFamily="49" charset="0"/>
              </a:rPr>
              <a:t>asList</a:t>
            </a:r>
            <a:r>
              <a:rPr lang="en-GB" sz="1600" b="1" i="1" dirty="0">
                <a:solidFill>
                  <a:srgbClr val="000000"/>
                </a:solidFill>
                <a:latin typeface="Consolas" panose="020B0609020204030204" pitchFamily="49" charset="0"/>
              </a:rPr>
              <a:t>(</a:t>
            </a:r>
            <a:r>
              <a:rPr lang="en-GB" sz="1600" b="1" i="1" dirty="0">
                <a:solidFill>
                  <a:srgbClr val="7F0055"/>
                </a:solidFill>
                <a:latin typeface="Consolas" panose="020B0609020204030204" pitchFamily="49" charset="0"/>
              </a:rPr>
              <a:t>new</a:t>
            </a:r>
            <a:r>
              <a:rPr lang="en-GB" sz="1600" b="1" i="1" dirty="0">
                <a:solidFill>
                  <a:srgbClr val="000000"/>
                </a:solidFill>
                <a:latin typeface="Consolas" panose="020B0609020204030204" pitchFamily="49" charset="0"/>
              </a:rPr>
              <a:t> Account(111, 1000, </a:t>
            </a:r>
            <a:r>
              <a:rPr lang="en-GB" sz="1600" b="1" i="1" dirty="0">
                <a:solidFill>
                  <a:srgbClr val="2A00FF"/>
                </a:solidFill>
                <a:latin typeface="Consolas" panose="020B0609020204030204" pitchFamily="49" charset="0"/>
              </a:rPr>
              <a:t>"Bob"</a:t>
            </a:r>
            <a:r>
              <a:rPr lang="en-GB" sz="1600" b="1" i="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new</a:t>
            </a:r>
            <a:r>
              <a:rPr lang="en-GB" sz="1600" b="1" dirty="0">
                <a:solidFill>
                  <a:srgbClr val="000000"/>
                </a:solidFill>
                <a:latin typeface="Consolas" panose="020B0609020204030204" pitchFamily="49" charset="0"/>
              </a:rPr>
              <a:t> Account(222, 5000, </a:t>
            </a:r>
            <a:r>
              <a:rPr lang="en-GB" sz="1600" b="1" dirty="0">
                <a:solidFill>
                  <a:srgbClr val="2A00FF"/>
                </a:solidFill>
                <a:latin typeface="Consolas" panose="020B0609020204030204" pitchFamily="49" charset="0"/>
              </a:rPr>
              <a:t>"Wilma"</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new</a:t>
            </a:r>
            <a:r>
              <a:rPr lang="en-GB" sz="1600" b="1" dirty="0">
                <a:solidFill>
                  <a:srgbClr val="000000"/>
                </a:solidFill>
                <a:latin typeface="Consolas" panose="020B0609020204030204" pitchFamily="49" charset="0"/>
              </a:rPr>
              <a:t> Account(333, 2000, </a:t>
            </a:r>
            <a:r>
              <a:rPr lang="en-GB" sz="1600" b="1" dirty="0">
                <a:solidFill>
                  <a:srgbClr val="2A00FF"/>
                </a:solidFill>
                <a:latin typeface="Consolas" panose="020B0609020204030204" pitchFamily="49" charset="0"/>
              </a:rPr>
              <a:t>"Abby"</a:t>
            </a:r>
            <a:r>
              <a:rPr lang="en-GB" sz="1600" b="1" dirty="0">
                <a:solidFill>
                  <a:srgbClr val="000000"/>
                </a:solidFill>
                <a:latin typeface="Consolas" panose="020B0609020204030204" pitchFamily="49" charset="0"/>
              </a:rPr>
              <a:t>)));</a:t>
            </a:r>
          </a:p>
          <a:p>
            <a:pPr>
              <a:lnSpc>
                <a:spcPct val="107000"/>
              </a:lnSpc>
            </a:pPr>
            <a:r>
              <a:rPr lang="en-GB" sz="16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Collections.</a:t>
            </a:r>
            <a:r>
              <a:rPr lang="en-GB" sz="1600" b="1" i="1" u="sng" dirty="0" err="1">
                <a:solidFill>
                  <a:srgbClr val="000000"/>
                </a:solidFill>
                <a:latin typeface="Consolas" panose="020B0609020204030204" pitchFamily="49" charset="0"/>
                <a:ea typeface="Calibri" panose="020F0502020204030204" pitchFamily="34" charset="0"/>
                <a:cs typeface="Consolas" panose="020B0609020204030204" pitchFamily="49" charset="0"/>
              </a:rPr>
              <a:t>sort</a:t>
            </a:r>
            <a:r>
              <a:rPr lang="en-GB" sz="16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GB" sz="1600" b="1" dirty="0">
                <a:solidFill>
                  <a:srgbClr val="6A3E3E"/>
                </a:solidFill>
                <a:latin typeface="Consolas" panose="020B0609020204030204" pitchFamily="49" charset="0"/>
                <a:ea typeface="Calibri" panose="020F0502020204030204" pitchFamily="34" charset="0"/>
                <a:cs typeface="Consolas" panose="020B0609020204030204" pitchFamily="49" charset="0"/>
              </a:rPr>
              <a:t>accounts</a:t>
            </a:r>
            <a:r>
              <a:rPr lang="en-GB" sz="16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16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ounded Rectangular Callout 5"/>
          <p:cNvSpPr/>
          <p:nvPr/>
        </p:nvSpPr>
        <p:spPr>
          <a:xfrm>
            <a:off x="2298835" y="5520724"/>
            <a:ext cx="7185259" cy="698269"/>
          </a:xfrm>
          <a:prstGeom prst="wedgeRoundRectCallout">
            <a:avLst>
              <a:gd name="adj1" fmla="val -30437"/>
              <a:gd name="adj2" fmla="val -63775"/>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rgbClr val="C00000"/>
                </a:solidFill>
                <a:latin typeface="Consolas" panose="020B0609020204030204" pitchFamily="49" charset="0"/>
              </a:rPr>
              <a:t>Compilation error: </a:t>
            </a:r>
            <a:r>
              <a:rPr lang="en-GB" sz="1400" dirty="0">
                <a:solidFill>
                  <a:schemeClr val="tx1"/>
                </a:solidFill>
                <a:latin typeface="Consolas" panose="020B0609020204030204" pitchFamily="49" charset="0"/>
              </a:rPr>
              <a:t>The method sort(List&lt;T&gt;) in the type Collections is not applicable for the arguments (</a:t>
            </a:r>
            <a:r>
              <a:rPr lang="en-GB" sz="1400" dirty="0" err="1">
                <a:solidFill>
                  <a:schemeClr val="tx1"/>
                </a:solidFill>
                <a:latin typeface="Consolas" panose="020B0609020204030204" pitchFamily="49" charset="0"/>
              </a:rPr>
              <a:t>ArrayList</a:t>
            </a:r>
            <a:r>
              <a:rPr lang="en-GB" sz="1400" dirty="0">
                <a:solidFill>
                  <a:schemeClr val="tx1"/>
                </a:solidFill>
                <a:latin typeface="Consolas" panose="020B0609020204030204" pitchFamily="49" charset="0"/>
              </a:rPr>
              <a:t>&lt;</a:t>
            </a:r>
            <a:r>
              <a:rPr lang="en-GB" sz="1400" dirty="0">
                <a:solidFill>
                  <a:srgbClr val="C00000"/>
                </a:solidFill>
                <a:latin typeface="Consolas" panose="020B0609020204030204" pitchFamily="49" charset="0"/>
              </a:rPr>
              <a:t>Account</a:t>
            </a:r>
            <a:r>
              <a:rPr lang="en-GB" sz="1400" dirty="0">
                <a:solidFill>
                  <a:schemeClr val="tx1"/>
                </a:solidFill>
                <a:latin typeface="Consolas" panose="020B0609020204030204" pitchFamily="49" charset="0"/>
              </a:rPr>
              <a:t>&gt;)</a:t>
            </a:r>
            <a:endParaRPr lang="en-GB" sz="1600" dirty="0">
              <a:solidFill>
                <a:schemeClr val="tx1"/>
              </a:solidFill>
              <a:latin typeface="Consolas" panose="020B0609020204030204" pitchFamily="49" charset="0"/>
            </a:endParaRPr>
          </a:p>
        </p:txBody>
      </p:sp>
      <p:sp>
        <p:nvSpPr>
          <p:cNvPr id="3" name="Rounded Rectangle 2"/>
          <p:cNvSpPr/>
          <p:nvPr/>
        </p:nvSpPr>
        <p:spPr>
          <a:xfrm>
            <a:off x="466725" y="2171700"/>
            <a:ext cx="1095375"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Java </a:t>
            </a:r>
            <a:r>
              <a:rPr lang="en-GB" b="1" dirty="0"/>
              <a:t>or C</a:t>
            </a:r>
            <a:r>
              <a:rPr lang="en-GB" b="1" dirty="0" smtClean="0"/>
              <a:t>#</a:t>
            </a:r>
            <a:endParaRPr lang="en-GB" b="1" dirty="0"/>
          </a:p>
        </p:txBody>
      </p:sp>
    </p:spTree>
    <p:extLst>
      <p:ext uri="{BB962C8B-B14F-4D97-AF65-F5344CB8AC3E}">
        <p14:creationId xmlns:p14="http://schemas.microsoft.com/office/powerpoint/2010/main" val="317840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Implementing a generic interface </a:t>
            </a:r>
            <a:endParaRPr lang="en-IN" dirty="0"/>
          </a:p>
        </p:txBody>
      </p:sp>
      <p:sp>
        <p:nvSpPr>
          <p:cNvPr id="3" name="Text Placeholder 2"/>
          <p:cNvSpPr>
            <a:spLocks noGrp="1"/>
          </p:cNvSpPr>
          <p:nvPr>
            <p:ph type="body" sz="quarter" idx="11"/>
          </p:nvPr>
        </p:nvSpPr>
        <p:spPr/>
        <p:txBody>
          <a:bodyPr vert="horz" lIns="0" tIns="0" rIns="0" bIns="0" rtlCol="0" anchor="t" anchorCtr="0">
            <a:noAutofit/>
          </a:bodyPr>
          <a:lstStyle/>
          <a:p>
            <a:pPr marL="342900" indent="-342900">
              <a:buChar char="•"/>
            </a:pPr>
            <a:r>
              <a:rPr lang="en-GB" b="1" dirty="0"/>
              <a:t>Interface </a:t>
            </a:r>
            <a:r>
              <a:rPr lang="en-GB" b="1" dirty="0">
                <a:latin typeface="Lucida Console" panose="020B0609040504020204" pitchFamily="49" charset="0"/>
              </a:rPr>
              <a:t>Comparable&lt;T&gt;</a:t>
            </a:r>
          </a:p>
          <a:p>
            <a:pPr marL="684000" lvl="1" indent="-342900">
              <a:spcAft>
                <a:spcPts val="650"/>
              </a:spcAft>
              <a:buSzPct val="115000"/>
            </a:pPr>
            <a:r>
              <a:rPr lang="en-GB" dirty="0"/>
              <a:t>If the </a:t>
            </a:r>
            <a:r>
              <a:rPr lang="en-GB" dirty="0" err="1"/>
              <a:t>Collections.sort</a:t>
            </a:r>
            <a:r>
              <a:rPr lang="en-GB" dirty="0"/>
              <a:t>() method cannot receive a unknown type</a:t>
            </a:r>
          </a:p>
          <a:p>
            <a:pPr marL="684000" lvl="1" indent="-342900">
              <a:spcAft>
                <a:spcPts val="650"/>
              </a:spcAft>
              <a:buSzPct val="115000"/>
            </a:pPr>
            <a:r>
              <a:rPr lang="en-GB" dirty="0"/>
              <a:t>What if could receive objects of a known interface</a:t>
            </a:r>
          </a:p>
          <a:p>
            <a:pPr marL="684000" lvl="1" indent="-342900">
              <a:spcAft>
                <a:spcPts val="650"/>
              </a:spcAft>
              <a:buSzPct val="115000"/>
            </a:pPr>
            <a:r>
              <a:rPr lang="en-GB" dirty="0"/>
              <a:t>The kind of interface that would enable it to compare two </a:t>
            </a:r>
            <a:r>
              <a:rPr lang="en-GB" dirty="0" smtClean="0"/>
              <a:t>references</a:t>
            </a:r>
            <a:endParaRPr lang="en-GB" dirty="0"/>
          </a:p>
        </p:txBody>
      </p:sp>
    </p:spTree>
    <p:extLst>
      <p:ext uri="{BB962C8B-B14F-4D97-AF65-F5344CB8AC3E}">
        <p14:creationId xmlns:p14="http://schemas.microsoft.com/office/powerpoint/2010/main" val="1934008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 Class must implement Comparable</a:t>
            </a:r>
            <a:endParaRPr lang="en-GB" dirty="0"/>
          </a:p>
        </p:txBody>
      </p:sp>
      <p:sp>
        <p:nvSpPr>
          <p:cNvPr id="4" name="Rectangle 3"/>
          <p:cNvSpPr/>
          <p:nvPr/>
        </p:nvSpPr>
        <p:spPr>
          <a:xfrm>
            <a:off x="2312382" y="1426022"/>
            <a:ext cx="7416266" cy="3785652"/>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Account </a:t>
            </a:r>
            <a:r>
              <a:rPr lang="en-GB" sz="1600" b="1" dirty="0">
                <a:solidFill>
                  <a:srgbClr val="7F0055"/>
                </a:solidFill>
                <a:latin typeface="Consolas" panose="020B0609020204030204" pitchFamily="49" charset="0"/>
              </a:rPr>
              <a:t>implements</a:t>
            </a:r>
            <a:r>
              <a:rPr lang="en-GB" sz="1600" b="1" dirty="0">
                <a:solidFill>
                  <a:srgbClr val="000000"/>
                </a:solidFill>
                <a:latin typeface="Consolas" panose="020B0609020204030204" pitchFamily="49" charset="0"/>
              </a:rPr>
              <a:t> Comparable{</a:t>
            </a:r>
            <a:r>
              <a:rPr lang="en-GB" sz="1600" b="1" u="sng"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id</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balance</a:t>
            </a:r>
            <a:r>
              <a:rPr lang="en-GB" sz="1600" b="1" dirty="0">
                <a:solidFill>
                  <a:srgbClr val="000000"/>
                </a:solidFill>
                <a:latin typeface="Consolas" panose="020B0609020204030204" pitchFamily="49" charset="0"/>
              </a:rPr>
              <a:t>;</a:t>
            </a:r>
            <a:endParaRPr lang="en-GB" sz="1600" b="1" dirty="0">
              <a:solidFill>
                <a:srgbClr val="000000"/>
              </a:solidFill>
              <a:highlight>
                <a:srgbClr val="F0D8A8"/>
              </a:highlight>
              <a:latin typeface="Consolas" panose="020B0609020204030204" pitchFamily="49" charset="0"/>
            </a:endParaRP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String </a:t>
            </a:r>
            <a:r>
              <a:rPr lang="en-GB" sz="1600" b="1" dirty="0">
                <a:solidFill>
                  <a:srgbClr val="0000C0"/>
                </a:solidFill>
                <a:latin typeface="Consolas" panose="020B0609020204030204" pitchFamily="49" charset="0"/>
              </a:rPr>
              <a:t>name</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Account(</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id</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balance</a:t>
            </a:r>
            <a:r>
              <a:rPr lang="en-GB" sz="1600" b="1" dirty="0">
                <a:solidFill>
                  <a:srgbClr val="000000"/>
                </a:solidFill>
                <a:latin typeface="Consolas" panose="020B0609020204030204" pitchFamily="49" charset="0"/>
              </a:rPr>
              <a:t>, String </a:t>
            </a:r>
            <a:r>
              <a:rPr lang="en-GB" sz="1600" b="1" dirty="0">
                <a:solidFill>
                  <a:srgbClr val="6A3E3E"/>
                </a:solidFill>
                <a:latin typeface="Consolas" panose="020B0609020204030204" pitchFamily="49" charset="0"/>
              </a:rPr>
              <a:t>name</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this</a:t>
            </a:r>
            <a:r>
              <a:rPr lang="en-GB" sz="1600" b="1" dirty="0">
                <a:solidFill>
                  <a:srgbClr val="000000"/>
                </a:solidFill>
                <a:latin typeface="Consolas" panose="020B0609020204030204" pitchFamily="49" charset="0"/>
              </a:rPr>
              <a:t>.</a:t>
            </a:r>
            <a:r>
              <a:rPr lang="en-GB" sz="1600" b="1" dirty="0">
                <a:solidFill>
                  <a:srgbClr val="0000C0"/>
                </a:solidFill>
                <a:latin typeface="Consolas" panose="020B0609020204030204" pitchFamily="49" charset="0"/>
              </a:rPr>
              <a:t>id</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id</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a:t>
            </a:r>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balance</a:t>
            </a:r>
            <a:r>
              <a:rPr lang="en-GB" sz="1600" b="1" dirty="0">
                <a:solidFill>
                  <a:srgbClr val="000000"/>
                </a:solidFill>
                <a:latin typeface="Consolas" panose="020B0609020204030204" pitchFamily="49" charset="0"/>
              </a:rPr>
              <a:t>;</a:t>
            </a:r>
            <a:endParaRPr lang="en-GB" sz="1600" b="1" dirty="0">
              <a:solidFill>
                <a:srgbClr val="000000"/>
              </a:solidFill>
              <a:highlight>
                <a:srgbClr val="F0D8A8"/>
              </a:highlight>
              <a:latin typeface="Consolas" panose="020B0609020204030204" pitchFamily="49" charset="0"/>
            </a:endParaRPr>
          </a:p>
          <a:p>
            <a:r>
              <a:rPr lang="en-GB" sz="1600" b="1" dirty="0">
                <a:solidFill>
                  <a:srgbClr val="7F0055"/>
                </a:solidFill>
                <a:latin typeface="Consolas" panose="020B0609020204030204" pitchFamily="49" charset="0"/>
              </a:rPr>
              <a:t>	this</a:t>
            </a:r>
            <a:r>
              <a:rPr lang="en-GB" sz="1600" b="1" dirty="0">
                <a:solidFill>
                  <a:srgbClr val="000000"/>
                </a:solidFill>
                <a:latin typeface="Consolas" panose="020B0609020204030204" pitchFamily="49" charset="0"/>
              </a:rPr>
              <a:t>.</a:t>
            </a:r>
            <a:r>
              <a:rPr lang="en-GB" sz="1600" b="1" dirty="0">
                <a:solidFill>
                  <a:srgbClr val="0000C0"/>
                </a:solidFill>
                <a:latin typeface="Consolas" panose="020B0609020204030204" pitchFamily="49" charset="0"/>
              </a:rPr>
              <a:t>name</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name</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endParaRPr lang="en-GB" sz="1600" dirty="0">
              <a:solidFill>
                <a:srgbClr val="646464"/>
              </a:solidFill>
              <a:latin typeface="Consolas" panose="020B0609020204030204" pitchFamily="49" charset="0"/>
            </a:endParaRPr>
          </a:p>
          <a:p>
            <a:r>
              <a:rPr lang="en-GB" sz="1600" dirty="0">
                <a:solidFill>
                  <a:srgbClr val="646464"/>
                </a:solidFill>
                <a:latin typeface="Consolas" panose="020B0609020204030204" pitchFamily="49" charset="0"/>
              </a:rPr>
              <a:t>   @Override</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compareTo</a:t>
            </a:r>
            <a:r>
              <a:rPr lang="en-GB" sz="1600" b="1" dirty="0">
                <a:solidFill>
                  <a:srgbClr val="000000"/>
                </a:solidFill>
                <a:latin typeface="Consolas" panose="020B0609020204030204" pitchFamily="49" charset="0"/>
              </a:rPr>
              <a:t>(Object </a:t>
            </a:r>
            <a:r>
              <a:rPr lang="en-GB" sz="1600" b="1" dirty="0">
                <a:solidFill>
                  <a:srgbClr val="6A3E3E"/>
                </a:solidFill>
                <a:latin typeface="Consolas" panose="020B0609020204030204" pitchFamily="49" charset="0"/>
              </a:rPr>
              <a:t>other</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balance</a:t>
            </a:r>
            <a:r>
              <a:rPr lang="en-GB" sz="1600" b="1" dirty="0">
                <a:solidFill>
                  <a:srgbClr val="0000C0"/>
                </a:solidFill>
                <a:latin typeface="Consolas" panose="020B0609020204030204" pitchFamily="49" charset="0"/>
              </a:rPr>
              <a:t> </a:t>
            </a:r>
            <a:r>
              <a:rPr lang="en-GB" sz="1600" b="1" dirty="0">
                <a:solidFill>
                  <a:srgbClr val="000000"/>
                </a:solidFill>
                <a:latin typeface="Consolas" panose="020B0609020204030204" pitchFamily="49" charset="0"/>
              </a:rPr>
              <a:t>– ((Account)</a:t>
            </a:r>
            <a:r>
              <a:rPr lang="en-GB" sz="1600" b="1" dirty="0">
                <a:solidFill>
                  <a:srgbClr val="6A3E3E"/>
                </a:solidFill>
                <a:latin typeface="Consolas" panose="020B0609020204030204" pitchFamily="49" charset="0"/>
              </a:rPr>
              <a:t>other</a:t>
            </a:r>
            <a:r>
              <a:rPr lang="en-GB" sz="1600" b="1" dirty="0">
                <a:solidFill>
                  <a:srgbClr val="000000"/>
                </a:solidFill>
                <a:latin typeface="Consolas" panose="020B0609020204030204" pitchFamily="49" charset="0"/>
              </a:rPr>
              <a:t>).</a:t>
            </a:r>
            <a:r>
              <a:rPr lang="en-GB" sz="1600" b="1" dirty="0">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a:t>
            </a:r>
            <a:endParaRPr lang="en-GB" sz="1600" b="1" dirty="0">
              <a:solidFill>
                <a:srgbClr val="000000"/>
              </a:solidFill>
              <a:highlight>
                <a:srgbClr val="D4D4D4"/>
              </a:highlight>
              <a:latin typeface="Consolas" panose="020B0609020204030204" pitchFamily="49" charset="0"/>
            </a:endParaRP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
        <p:nvSpPr>
          <p:cNvPr id="5" name="Rounded Rectangular Callout 4"/>
          <p:cNvSpPr/>
          <p:nvPr/>
        </p:nvSpPr>
        <p:spPr>
          <a:xfrm>
            <a:off x="3549229" y="4969106"/>
            <a:ext cx="5563402" cy="731514"/>
          </a:xfrm>
          <a:prstGeom prst="wedgeRoundRectCallout">
            <a:avLst>
              <a:gd name="adj1" fmla="val -31316"/>
              <a:gd name="adj2" fmla="val -70403"/>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Used by the sort method to sort the accounts</a:t>
            </a:r>
            <a:br>
              <a:rPr lang="en-GB" sz="1600" dirty="0">
                <a:solidFill>
                  <a:schemeClr val="tx1"/>
                </a:solidFill>
                <a:cs typeface="Arial" pitchFamily="34" charset="0"/>
              </a:rPr>
            </a:br>
            <a:r>
              <a:rPr lang="en-GB" sz="1600" dirty="0">
                <a:solidFill>
                  <a:schemeClr val="tx1"/>
                </a:solidFill>
                <a:cs typeface="Arial" pitchFamily="34" charset="0"/>
              </a:rPr>
              <a:t>Offers only one way of sorting accounts</a:t>
            </a:r>
          </a:p>
        </p:txBody>
      </p:sp>
    </p:spTree>
    <p:extLst>
      <p:ext uri="{BB962C8B-B14F-4D97-AF65-F5344CB8AC3E}">
        <p14:creationId xmlns:p14="http://schemas.microsoft.com/office/powerpoint/2010/main" val="2110592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a:t>
            </a:r>
            <a:r>
              <a:rPr lang="en-GB" dirty="0"/>
              <a:t>Class must implement Comparable</a:t>
            </a:r>
          </a:p>
        </p:txBody>
      </p:sp>
      <p:sp>
        <p:nvSpPr>
          <p:cNvPr id="4" name="Rectangle 3"/>
          <p:cNvSpPr/>
          <p:nvPr/>
        </p:nvSpPr>
        <p:spPr>
          <a:xfrm>
            <a:off x="1981192" y="1417198"/>
            <a:ext cx="8166546" cy="3970318"/>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solidFill>
                  <a:srgbClr val="0000FF"/>
                </a:solidFill>
                <a:latin typeface="Consolas" panose="020B0609020204030204" pitchFamily="49" charset="0"/>
              </a:rPr>
              <a:t>class</a:t>
            </a:r>
            <a:r>
              <a:rPr lang="en-GB" dirty="0">
                <a:solidFill>
                  <a:srgbClr val="000000"/>
                </a:solidFill>
                <a:latin typeface="Consolas" panose="020B0609020204030204" pitchFamily="49" charset="0"/>
              </a:rPr>
              <a:t> </a:t>
            </a:r>
            <a:r>
              <a:rPr lang="en-GB" dirty="0">
                <a:solidFill>
                  <a:srgbClr val="2B91AF"/>
                </a:solidFill>
                <a:latin typeface="Consolas" panose="020B0609020204030204" pitchFamily="49" charset="0"/>
              </a:rPr>
              <a:t>Account</a:t>
            </a:r>
            <a:r>
              <a:rPr lang="en-GB" dirty="0">
                <a:solidFill>
                  <a:srgbClr val="000000"/>
                </a:solidFill>
                <a:latin typeface="Consolas" panose="020B0609020204030204" pitchFamily="49" charset="0"/>
              </a:rPr>
              <a:t> : </a:t>
            </a:r>
            <a:r>
              <a:rPr lang="en-GB" dirty="0" err="1">
                <a:solidFill>
                  <a:srgbClr val="000000"/>
                </a:solidFill>
                <a:latin typeface="Consolas" panose="020B0609020204030204" pitchFamily="49" charset="0"/>
              </a:rPr>
              <a:t>IComparable</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public</a:t>
            </a:r>
            <a:r>
              <a:rPr lang="en-GB" dirty="0">
                <a:solidFill>
                  <a:srgbClr val="000000"/>
                </a:solidFill>
                <a:latin typeface="Consolas" panose="020B0609020204030204" pitchFamily="49" charset="0"/>
              </a:rPr>
              <a:t> </a:t>
            </a:r>
            <a:r>
              <a:rPr lang="en-GB" dirty="0" err="1">
                <a:solidFill>
                  <a:srgbClr val="0000FF"/>
                </a:solidFill>
                <a:latin typeface="Consolas" panose="020B0609020204030204" pitchFamily="49" charset="0"/>
              </a:rPr>
              <a:t>int</a:t>
            </a:r>
            <a:r>
              <a:rPr lang="en-GB" dirty="0">
                <a:solidFill>
                  <a:srgbClr val="000000"/>
                </a:solidFill>
                <a:latin typeface="Consolas" panose="020B0609020204030204" pitchFamily="49" charset="0"/>
              </a:rPr>
              <a:t> id, balance;</a:t>
            </a: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public</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string</a:t>
            </a:r>
            <a:r>
              <a:rPr lang="en-GB" dirty="0">
                <a:solidFill>
                  <a:srgbClr val="000000"/>
                </a:solidFill>
                <a:latin typeface="Consolas" panose="020B0609020204030204" pitchFamily="49" charset="0"/>
              </a:rPr>
              <a:t> name;</a:t>
            </a:r>
          </a:p>
          <a:p>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public</a:t>
            </a:r>
            <a:r>
              <a:rPr lang="en-GB" dirty="0">
                <a:solidFill>
                  <a:srgbClr val="000000"/>
                </a:solidFill>
                <a:latin typeface="Consolas" panose="020B0609020204030204" pitchFamily="49" charset="0"/>
              </a:rPr>
              <a:t> Account(</a:t>
            </a:r>
            <a:r>
              <a:rPr lang="en-GB" dirty="0" err="1">
                <a:solidFill>
                  <a:srgbClr val="0000FF"/>
                </a:solidFill>
                <a:latin typeface="Consolas" panose="020B0609020204030204" pitchFamily="49" charset="0"/>
              </a:rPr>
              <a:t>int</a:t>
            </a:r>
            <a:r>
              <a:rPr lang="en-GB" dirty="0">
                <a:solidFill>
                  <a:srgbClr val="000000"/>
                </a:solidFill>
                <a:latin typeface="Consolas" panose="020B0609020204030204" pitchFamily="49" charset="0"/>
              </a:rPr>
              <a:t> id, </a:t>
            </a:r>
            <a:r>
              <a:rPr lang="en-GB" dirty="0" err="1">
                <a:solidFill>
                  <a:srgbClr val="0000FF"/>
                </a:solidFill>
                <a:latin typeface="Consolas" panose="020B0609020204030204" pitchFamily="49" charset="0"/>
              </a:rPr>
              <a:t>int</a:t>
            </a:r>
            <a:r>
              <a:rPr lang="en-GB" dirty="0">
                <a:solidFill>
                  <a:srgbClr val="000000"/>
                </a:solidFill>
                <a:latin typeface="Consolas" panose="020B0609020204030204" pitchFamily="49" charset="0"/>
              </a:rPr>
              <a:t> balance, String name) {</a:t>
            </a: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this</a:t>
            </a:r>
            <a:r>
              <a:rPr lang="en-GB" dirty="0">
                <a:solidFill>
                  <a:srgbClr val="000000"/>
                </a:solidFill>
                <a:latin typeface="Consolas" panose="020B0609020204030204" pitchFamily="49" charset="0"/>
              </a:rPr>
              <a:t>.id = id;</a:t>
            </a:r>
          </a:p>
          <a:p>
            <a:r>
              <a:rPr lang="en-GB" dirty="0">
                <a:solidFill>
                  <a:srgbClr val="000000"/>
                </a:solidFill>
                <a:latin typeface="Consolas" panose="020B0609020204030204" pitchFamily="49" charset="0"/>
              </a:rPr>
              <a:t>        </a:t>
            </a:r>
            <a:r>
              <a:rPr lang="en-GB" dirty="0" err="1">
                <a:solidFill>
                  <a:srgbClr val="0000FF"/>
                </a:solidFill>
                <a:latin typeface="Consolas" panose="020B0609020204030204" pitchFamily="49" charset="0"/>
              </a:rPr>
              <a:t>this</a:t>
            </a:r>
            <a:r>
              <a:rPr lang="en-GB" dirty="0" err="1">
                <a:solidFill>
                  <a:srgbClr val="000000"/>
                </a:solidFill>
                <a:latin typeface="Consolas" panose="020B0609020204030204" pitchFamily="49" charset="0"/>
              </a:rPr>
              <a:t>.balance</a:t>
            </a:r>
            <a:r>
              <a:rPr lang="en-GB" dirty="0">
                <a:solidFill>
                  <a:srgbClr val="000000"/>
                </a:solidFill>
                <a:latin typeface="Consolas" panose="020B0609020204030204" pitchFamily="49" charset="0"/>
              </a:rPr>
              <a:t> = balance;</a:t>
            </a: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this</a:t>
            </a:r>
            <a:r>
              <a:rPr lang="en-GB" dirty="0">
                <a:solidFill>
                  <a:srgbClr val="000000"/>
                </a:solidFill>
                <a:latin typeface="Consolas" panose="020B0609020204030204" pitchFamily="49" charset="0"/>
              </a:rPr>
              <a:t>.name = name;</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public</a:t>
            </a:r>
            <a:r>
              <a:rPr lang="en-GB" dirty="0">
                <a:solidFill>
                  <a:srgbClr val="000000"/>
                </a:solidFill>
                <a:latin typeface="Consolas" panose="020B0609020204030204" pitchFamily="49" charset="0"/>
              </a:rPr>
              <a:t> </a:t>
            </a:r>
            <a:r>
              <a:rPr lang="en-GB" dirty="0" err="1">
                <a:solidFill>
                  <a:srgbClr val="0000FF"/>
                </a:solidFill>
                <a:latin typeface="Consolas" panose="020B0609020204030204" pitchFamily="49" charset="0"/>
              </a:rPr>
              <a:t>int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CompareTo</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object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obj</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return</a:t>
            </a:r>
            <a:r>
              <a:rPr lang="en-GB" dirty="0">
                <a:solidFill>
                  <a:srgbClr val="000000"/>
                </a:solidFill>
                <a:latin typeface="Consolas" panose="020B0609020204030204" pitchFamily="49" charset="0"/>
              </a:rPr>
              <a:t> </a:t>
            </a:r>
            <a:r>
              <a:rPr lang="en-GB" dirty="0" err="1">
                <a:solidFill>
                  <a:srgbClr val="0000FF"/>
                </a:solidFill>
                <a:latin typeface="Consolas" panose="020B0609020204030204" pitchFamily="49" charset="0"/>
              </a:rPr>
              <a:t>this</a:t>
            </a:r>
            <a:r>
              <a:rPr lang="en-GB" dirty="0" err="1">
                <a:solidFill>
                  <a:srgbClr val="000000"/>
                </a:solidFill>
                <a:latin typeface="Consolas" panose="020B0609020204030204" pitchFamily="49" charset="0"/>
              </a:rPr>
              <a:t>.balance</a:t>
            </a:r>
            <a:r>
              <a:rPr lang="en-GB" dirty="0">
                <a:solidFill>
                  <a:srgbClr val="000000"/>
                </a:solidFill>
                <a:latin typeface="Consolas" panose="020B0609020204030204" pitchFamily="49" charset="0"/>
              </a:rPr>
              <a:t> - ((Account)</a:t>
            </a:r>
            <a:r>
              <a:rPr lang="en-GB" dirty="0" err="1">
                <a:solidFill>
                  <a:srgbClr val="000000"/>
                </a:solidFill>
                <a:latin typeface="Consolas" panose="020B0609020204030204" pitchFamily="49" charset="0"/>
              </a:rPr>
              <a:t>obj</a:t>
            </a:r>
            <a:r>
              <a:rPr lang="en-GB" dirty="0">
                <a:solidFill>
                  <a:srgbClr val="000000"/>
                </a:solidFill>
                <a:latin typeface="Consolas" panose="020B0609020204030204" pitchFamily="49" charset="0"/>
              </a:rPr>
              <a:t>).balance;</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a:t>
            </a:r>
          </a:p>
        </p:txBody>
      </p:sp>
      <p:sp>
        <p:nvSpPr>
          <p:cNvPr id="5" name="Rounded Rectangular Callout 4"/>
          <p:cNvSpPr/>
          <p:nvPr/>
        </p:nvSpPr>
        <p:spPr>
          <a:xfrm>
            <a:off x="3304674" y="5279290"/>
            <a:ext cx="5563402" cy="731514"/>
          </a:xfrm>
          <a:prstGeom prst="wedgeRoundRectCallout">
            <a:avLst>
              <a:gd name="adj1" fmla="val -31316"/>
              <a:gd name="adj2" fmla="val -70403"/>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Used by the sort method to sort the accounts</a:t>
            </a:r>
            <a:br>
              <a:rPr lang="en-GB" sz="1600" dirty="0">
                <a:solidFill>
                  <a:schemeClr val="tx1"/>
                </a:solidFill>
                <a:cs typeface="Arial" pitchFamily="34" charset="0"/>
              </a:rPr>
            </a:br>
            <a:r>
              <a:rPr lang="en-GB" sz="1600" dirty="0">
                <a:solidFill>
                  <a:schemeClr val="tx1"/>
                </a:solidFill>
                <a:cs typeface="Arial" pitchFamily="34" charset="0"/>
              </a:rPr>
              <a:t>Offers only one way of sorting accounts</a:t>
            </a:r>
          </a:p>
        </p:txBody>
      </p:sp>
    </p:spTree>
    <p:extLst>
      <p:ext uri="{BB962C8B-B14F-4D97-AF65-F5344CB8AC3E}">
        <p14:creationId xmlns:p14="http://schemas.microsoft.com/office/powerpoint/2010/main" val="2358202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equenceNumber xmlns="E64DA411-94AE-4202-97C9-83273A834252" xsi:nil="true"/>
    <IsBuildFile xmlns="E64DA411-94AE-4202-97C9-83273A834252" xsi:nil="true"/>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documentManagement>
</p:properties>
</file>

<file path=customXml/itemProps1.xml><?xml version="1.0" encoding="utf-8"?>
<ds:datastoreItem xmlns:ds="http://schemas.openxmlformats.org/officeDocument/2006/customXml" ds:itemID="{1C27C6C1-DBCC-4FC5-97E8-B462F6087CCC}"/>
</file>

<file path=customXml/itemProps2.xml><?xml version="1.0" encoding="utf-8"?>
<ds:datastoreItem xmlns:ds="http://schemas.openxmlformats.org/officeDocument/2006/customXml" ds:itemID="{CE964D9E-6958-43D2-8B2B-18A8636440F2}">
  <ds:schemaRefs>
    <ds:schemaRef ds:uri="http://schemas.microsoft.com/sharepoint/v3/contenttype/forms"/>
  </ds:schemaRefs>
</ds:datastoreItem>
</file>

<file path=customXml/itemProps3.xml><?xml version="1.0" encoding="utf-8"?>
<ds:datastoreItem xmlns:ds="http://schemas.openxmlformats.org/officeDocument/2006/customXml" ds:itemID="{3C61D981-5902-4E34-A699-4101556ED90C}">
  <ds:schemaRefs>
    <ds:schemaRef ds:uri="http://schemas.microsoft.com/office/2006/metadata/properties"/>
    <ds:schemaRef ds:uri="http://schemas.microsoft.com/office/infopath/2007/PartnerControls"/>
    <ds:schemaRef ds:uri="6794D9DE-4FDF-4DC0-8B2C-5438320C69D5"/>
  </ds:schemaRefs>
</ds:datastoreItem>
</file>

<file path=docProps/app.xml><?xml version="1.0" encoding="utf-8"?>
<Properties xmlns="http://schemas.openxmlformats.org/officeDocument/2006/extended-properties" xmlns:vt="http://schemas.openxmlformats.org/officeDocument/2006/docPropsVTypes">
  <Template/>
  <TotalTime>2403</TotalTime>
  <Words>1470</Words>
  <Application>Microsoft Office PowerPoint</Application>
  <PresentationFormat>Custom</PresentationFormat>
  <Paragraphs>271</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Master</vt:lpstr>
      <vt:lpstr>Generic Interfaces</vt:lpstr>
      <vt:lpstr>PowerPoint Presentation</vt:lpstr>
      <vt:lpstr>PowerPoint Presentation</vt:lpstr>
      <vt:lpstr>Collections.sort(ArrayList&lt;T&gt;)</vt:lpstr>
      <vt:lpstr>C#: Sorting a List</vt:lpstr>
      <vt:lpstr>sort() does not sort user defined types</vt:lpstr>
      <vt:lpstr>PowerPoint Presentation</vt:lpstr>
      <vt:lpstr>Java: Class must implement Comparable</vt:lpstr>
      <vt:lpstr>C#: Class must implement Comparable</vt:lpstr>
      <vt:lpstr>Implement generic Comparable</vt:lpstr>
      <vt:lpstr>C#: Implement generic Comparable</vt:lpstr>
      <vt:lpstr>Hands-on labs (Part 1)</vt:lpstr>
      <vt:lpstr>PowerPoint Presentation</vt:lpstr>
      <vt:lpstr>Comparator example</vt:lpstr>
      <vt:lpstr>C#: Comparator example</vt:lpstr>
      <vt:lpstr>PowerPoint Presentation</vt:lpstr>
      <vt:lpstr>Hands-on labs (2 Parts)</vt:lpstr>
      <vt:lpstr>Java: Comparator example using Lambda</vt:lpstr>
      <vt:lpstr>C#: Comparator example using Lambda</vt:lpstr>
      <vt:lpstr>THANK YOU</vt:lpstr>
    </vt:vector>
  </TitlesOfParts>
  <Manager/>
  <Company>QA Ltd</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User</cp:lastModifiedBy>
  <cp:revision>231</cp:revision>
  <cp:lastPrinted>2019-07-03T09:46:41Z</cp:lastPrinted>
  <dcterms:created xsi:type="dcterms:W3CDTF">2019-09-05T08:17:12Z</dcterms:created>
  <dcterms:modified xsi:type="dcterms:W3CDTF">2020-05-14T18:30:40Z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0x010100F0967B7CEE8D417F966757887D9466FB00BF827E6A33EABC489C0FABBC440ED818</vt:lpwstr>
  </property>
  <property fmtid="{D5CDD505-2E9C-101B-9397-08002B2CF9AE}" pid="3" name="BookType">
    <vt:lpwstr>7</vt:lpwstr>
  </property>
</Properties>
</file>