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61" saveSubsetFonts="1" autoCompressPictures="0">
  <p:sldMasterIdLst>
    <p:sldMasterId id="2147483648" r:id="rId4"/>
  </p:sldMasterIdLst>
  <p:notesMasterIdLst>
    <p:notesMasterId r:id="rId16"/>
  </p:notesMasterIdLst>
  <p:handoutMasterIdLst>
    <p:handoutMasterId r:id="rId17"/>
  </p:handoutMasterIdLst>
  <p:sldIdLst>
    <p:sldId id="776" r:id="rId5"/>
    <p:sldId id="778" r:id="rId6"/>
    <p:sldId id="779" r:id="rId7"/>
    <p:sldId id="780" r:id="rId8"/>
    <p:sldId id="781" r:id="rId9"/>
    <p:sldId id="782" r:id="rId10"/>
    <p:sldId id="783" r:id="rId11"/>
    <p:sldId id="784" r:id="rId12"/>
    <p:sldId id="785" r:id="rId13"/>
    <p:sldId id="786" r:id="rId14"/>
    <p:sldId id="750" r:id="rId15"/>
  </p:sldIdLst>
  <p:sldSz cx="12192000" cy="6858000"/>
  <p:notesSz cx="6645275" cy="9775825"/>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776"/>
            <p14:sldId id="778"/>
            <p14:sldId id="779"/>
            <p14:sldId id="780"/>
            <p14:sldId id="781"/>
            <p14:sldId id="782"/>
            <p14:sldId id="783"/>
            <p14:sldId id="784"/>
            <p14:sldId id="785"/>
            <p14:sldId id="786"/>
            <p14:sldId id="750"/>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91258"/>
    <a:srgbClr val="7E007C"/>
    <a:srgbClr val="F3622C"/>
    <a:srgbClr val="09EDB8"/>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1387" autoAdjust="0"/>
  </p:normalViewPr>
  <p:slideViewPr>
    <p:cSldViewPr snapToGrid="0" snapToObjects="1" showGuides="1">
      <p:cViewPr varScale="1">
        <p:scale>
          <a:sx n="59" d="100"/>
          <a:sy n="59" d="100"/>
        </p:scale>
        <p:origin x="1110" y="78"/>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5" d="100"/>
          <a:sy n="65" d="100"/>
        </p:scale>
        <p:origin x="265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02/04/2020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61</a:t>
            </a:fld>
            <a:endParaRPr lang="en-GB"/>
          </a:p>
        </p:txBody>
      </p:sp>
    </p:spTree>
    <p:extLst>
      <p:ext uri="{BB962C8B-B14F-4D97-AF65-F5344CB8AC3E}">
        <p14:creationId xmlns:p14="http://schemas.microsoft.com/office/powerpoint/2010/main" val="11064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GB" dirty="0" smtClean="0"/>
              <a:t>Inheritance is a very powerful weapon in the OO programmer's arsenal. Remember to use it wisely and judiciously, and it will help enormously. Java only supports a single inheritance model, which means that setting </a:t>
            </a:r>
            <a:r>
              <a:rPr lang="en-GB" smtClean="0"/>
              <a:t>a super class </a:t>
            </a:r>
            <a:r>
              <a:rPr lang="en-GB" dirty="0" smtClean="0"/>
              <a:t>is a very important design decision.</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70</a:t>
            </a:fld>
            <a:endParaRPr lang="en-GB"/>
          </a:p>
        </p:txBody>
      </p:sp>
    </p:spTree>
    <p:extLst>
      <p:ext uri="{BB962C8B-B14F-4D97-AF65-F5344CB8AC3E}">
        <p14:creationId xmlns:p14="http://schemas.microsoft.com/office/powerpoint/2010/main" val="781539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71</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Rot="1" noChangeAspect="1" noChangeArrowheads="1" noTextEdit="1"/>
          </p:cNvSpPr>
          <p:nvPr>
            <p:ph type="sldImg"/>
          </p:nvPr>
        </p:nvSpPr>
        <p:spPr>
          <a:ln/>
        </p:spPr>
      </p:sp>
      <p:sp>
        <p:nvSpPr>
          <p:cNvPr id="35844" name="Rectangle 6"/>
          <p:cNvSpPr>
            <a:spLocks noGrp="1" noChangeArrowheads="1"/>
          </p:cNvSpPr>
          <p:nvPr>
            <p:ph type="body" idx="1"/>
          </p:nvPr>
        </p:nvSpPr>
        <p:spPr>
          <a:noFill/>
          <a:ln/>
        </p:spPr>
        <p:txBody>
          <a:bodyPr/>
          <a:lstStyle/>
          <a:p>
            <a:r>
              <a:rPr lang="en-GB" dirty="0" smtClean="0"/>
              <a:t>Now that you've mastered classes, it's time to move on to inheritance. Inheritance is a very powerful concept in object-oriented programming, because it allows you to define a new class (known as a sub class) in terms of how that class differs from some other class (known as a super class). </a:t>
            </a:r>
          </a:p>
          <a:p>
            <a:r>
              <a:rPr lang="en-GB" dirty="0" smtClean="0"/>
              <a:t>By the end of part three, you should be able to:</a:t>
            </a:r>
          </a:p>
          <a:p>
            <a:pPr marL="619125" lvl="1" indent="-171450">
              <a:buFont typeface="Arial" panose="020B0604020202020204" pitchFamily="34" charset="0"/>
              <a:buChar char="•"/>
            </a:pPr>
            <a:r>
              <a:rPr lang="en-GB" dirty="0" smtClean="0"/>
              <a:t>Use inheritance to define new classes</a:t>
            </a:r>
          </a:p>
          <a:p>
            <a:pPr marL="619125" lvl="1" indent="-171450">
              <a:buFont typeface="Arial" panose="020B0604020202020204" pitchFamily="34" charset="0"/>
              <a:buChar char="•"/>
            </a:pPr>
            <a:r>
              <a:rPr lang="en-GB" dirty="0" smtClean="0"/>
              <a:t>Ensure proper construction of a super class</a:t>
            </a:r>
          </a:p>
          <a:p>
            <a:pPr marL="619125" lvl="1" indent="-171450">
              <a:buFont typeface="Arial" panose="020B0604020202020204" pitchFamily="34" charset="0"/>
              <a:buChar char="•"/>
            </a:pPr>
            <a:r>
              <a:rPr lang="en-GB" dirty="0" smtClean="0"/>
              <a:t>Override methods in a sub class</a:t>
            </a:r>
          </a:p>
          <a:p>
            <a:pPr marL="619125" lvl="1" indent="-171450">
              <a:buFont typeface="Arial" panose="020B0604020202020204" pitchFamily="34" charset="0"/>
              <a:buChar char="•"/>
            </a:pPr>
            <a:r>
              <a:rPr lang="en-GB" dirty="0" smtClean="0"/>
              <a:t>If necessary, call methods in a super class</a:t>
            </a:r>
          </a:p>
          <a:p>
            <a:pPr marL="619125" lvl="1" indent="-171450">
              <a:buFont typeface="Arial" panose="020B0604020202020204" pitchFamily="34" charset="0"/>
              <a:buChar char="•"/>
            </a:pPr>
            <a:r>
              <a:rPr lang="en-GB" dirty="0" smtClean="0"/>
              <a:t>Explain the concept of polymorphism!</a:t>
            </a:r>
          </a:p>
          <a:p>
            <a:r>
              <a:rPr lang="en-GB" dirty="0" smtClean="0"/>
              <a:t> </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62</a:t>
            </a:fld>
            <a:endParaRPr lang="en-GB"/>
          </a:p>
        </p:txBody>
      </p:sp>
    </p:spTree>
    <p:extLst>
      <p:ext uri="{BB962C8B-B14F-4D97-AF65-F5344CB8AC3E}">
        <p14:creationId xmlns:p14="http://schemas.microsoft.com/office/powerpoint/2010/main" val="560063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p:cNvSpPr>
            <a:spLocks noGrp="1" noRot="1" noChangeAspect="1" noChangeArrowheads="1" noTextEdit="1"/>
          </p:cNvSpPr>
          <p:nvPr>
            <p:ph type="sldImg"/>
          </p:nvPr>
        </p:nvSpPr>
        <p:spPr>
          <a:ln/>
        </p:spPr>
      </p:sp>
      <p:sp>
        <p:nvSpPr>
          <p:cNvPr id="36868" name="Rectangle 6"/>
          <p:cNvSpPr>
            <a:spLocks noGrp="1" noChangeArrowheads="1"/>
          </p:cNvSpPr>
          <p:nvPr>
            <p:ph type="body" idx="1"/>
          </p:nvPr>
        </p:nvSpPr>
        <p:spPr>
          <a:noFill/>
          <a:ln/>
        </p:spPr>
        <p:txBody>
          <a:bodyPr/>
          <a:lstStyle/>
          <a:p>
            <a:r>
              <a:rPr lang="en-GB" dirty="0" smtClean="0"/>
              <a:t>Examples of inheritance are ubiquitous in our model of the real world. Our definition of a cat inherits the features of our definition of a mammal, which in turn inherits the features of our definition of an animal. A chair and a table both inherit the features of furniture. A taxi is a kind of car. </a:t>
            </a:r>
          </a:p>
          <a:p>
            <a:r>
              <a:rPr lang="en-GB" dirty="0" smtClean="0"/>
              <a:t>Notice that sub-classes take on features of the super class and can add or (slightly) modify features, but they cannot remove features.</a:t>
            </a:r>
          </a:p>
          <a:p>
            <a:r>
              <a:rPr lang="en-GB" dirty="0" smtClean="0"/>
              <a:t>Many different terms are used with inheritance, occasionally parent-child is</a:t>
            </a:r>
            <a:r>
              <a:rPr lang="en-GB" baseline="0" dirty="0" smtClean="0"/>
              <a:t> used as an alternative to super-sub class.</a:t>
            </a:r>
            <a:endParaRPr lang="en-GB" dirty="0" smtClean="0"/>
          </a:p>
          <a:p>
            <a:endParaRPr lang="en-GB" dirty="0" smtClean="0"/>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63</a:t>
            </a:fld>
            <a:endParaRPr lang="en-GB"/>
          </a:p>
        </p:txBody>
      </p:sp>
    </p:spTree>
    <p:extLst>
      <p:ext uri="{BB962C8B-B14F-4D97-AF65-F5344CB8AC3E}">
        <p14:creationId xmlns:p14="http://schemas.microsoft.com/office/powerpoint/2010/main" val="1223733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r>
              <a:rPr lang="en-GB" dirty="0" smtClean="0"/>
              <a:t>Let's provide an example where inheritance would be a useful tool: a vector graphics drawing program. Such a program would normally allow you to create common shapes, such as ellipses, rectangles and triangles. Each of these is likely to be a class in the application's model. However, it quickly becomes apparent that these classes all share common behaviours and properties; shapes are filled with a colour, all need to be drawn, etc.</a:t>
            </a:r>
          </a:p>
          <a:p>
            <a:r>
              <a:rPr lang="en-GB" dirty="0" smtClean="0"/>
              <a:t>Good OO practice would have you factor the common elements into a super class (maybe called Shape), from which all of the other classes would be inherited. These sub classes would then gain the benefit of re-use of the code from the super class. However, the sub types would also need to be able to extend and modify the super class functionality; for example, each separate type would need  to be able to provide its own algorithm to calculate the area of the shape, and many would need to add specific fields and constructors to support their different data requirements.</a:t>
            </a:r>
          </a:p>
          <a:p>
            <a:r>
              <a:rPr lang="en-GB" dirty="0" smtClean="0"/>
              <a:t>One of the key things that we observe is that we can apply a test to see whether inheritance will work in our model: the "is a kind of" relationship. A triangle is a kind of shape; an ellipse is a kind of shape; a circle is a kind of ellipse. This test confirms that we are introducing inheritance relationships that make logical sense.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64</a:t>
            </a:fld>
            <a:endParaRPr lang="en-GB"/>
          </a:p>
        </p:txBody>
      </p:sp>
    </p:spTree>
    <p:extLst>
      <p:ext uri="{BB962C8B-B14F-4D97-AF65-F5344CB8AC3E}">
        <p14:creationId xmlns:p14="http://schemas.microsoft.com/office/powerpoint/2010/main" val="31802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GB" dirty="0" smtClean="0"/>
              <a:t>Note that Java only supports single inheritance. Additionally, any class that does not explicitly extend another class implicitly extends the </a:t>
            </a:r>
            <a:r>
              <a:rPr lang="en-GB" dirty="0" err="1" smtClean="0"/>
              <a:t>java.lang.Object</a:t>
            </a:r>
            <a:r>
              <a:rPr lang="en-GB" dirty="0" smtClean="0"/>
              <a:t> class. In other words, the Object class is the only class that does not have a super class.</a:t>
            </a:r>
          </a:p>
          <a:p>
            <a:r>
              <a:rPr lang="en-GB" dirty="0" smtClean="0"/>
              <a:t>Single inheritance means that each class can only have one direct super class: the direct super class of Circle is Ellipse; the direct super class of Ellipse is Shape, etc. This single chain of inheritance can go many levels deep. Of course, multiple classes can be derived from a single super class, with Rectangle, Ellipse and Triangle all being derived from Shape.</a:t>
            </a:r>
          </a:p>
          <a:p>
            <a:r>
              <a:rPr lang="en-GB" dirty="0" smtClean="0"/>
              <a:t>In the next chapter, we will see that the use of interfaces provides a more coherent and less ambiguous approach to allowing a class to provide functionality to match multiple conceptual definitions.</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65</a:t>
            </a:fld>
            <a:endParaRPr lang="en-GB"/>
          </a:p>
        </p:txBody>
      </p:sp>
    </p:spTree>
    <p:extLst>
      <p:ext uri="{BB962C8B-B14F-4D97-AF65-F5344CB8AC3E}">
        <p14:creationId xmlns:p14="http://schemas.microsoft.com/office/powerpoint/2010/main" val="697285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Rot="1" noChangeAspect="1" noChangeArrowheads="1" noTextEdit="1"/>
          </p:cNvSpPr>
          <p:nvPr>
            <p:ph type="sldImg"/>
          </p:nvPr>
        </p:nvSpPr>
        <p:spPr>
          <a:ln/>
        </p:spPr>
      </p:sp>
      <p:sp>
        <p:nvSpPr>
          <p:cNvPr id="39940" name="Rectangle 6"/>
          <p:cNvSpPr>
            <a:spLocks noGrp="1" noChangeArrowheads="1"/>
          </p:cNvSpPr>
          <p:nvPr>
            <p:ph type="body" idx="1"/>
          </p:nvPr>
        </p:nvSpPr>
        <p:spPr>
          <a:noFill/>
          <a:ln/>
        </p:spPr>
        <p:txBody>
          <a:bodyPr/>
          <a:lstStyle/>
          <a:p>
            <a:r>
              <a:rPr lang="en-GB" dirty="0" smtClean="0"/>
              <a:t>When you define a sub class, you need only to provide code for the things in the sub class which are different to the super class. You also need to establish the inheritance relationship between the sub and the super class. You do this by placing the super class name after the class name, separated by the keyword ‘extends’ as shown above.</a:t>
            </a:r>
          </a:p>
          <a:p>
            <a:r>
              <a:rPr lang="en-GB" dirty="0" smtClean="0"/>
              <a:t>Note that if you omit a super class name, the compiler will automatically make the super class java.lang.Object, as all types are ultimately derived from Object.</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66</a:t>
            </a:fld>
            <a:endParaRPr lang="en-GB"/>
          </a:p>
        </p:txBody>
      </p:sp>
    </p:spTree>
    <p:extLst>
      <p:ext uri="{BB962C8B-B14F-4D97-AF65-F5344CB8AC3E}">
        <p14:creationId xmlns:p14="http://schemas.microsoft.com/office/powerpoint/2010/main" val="3380140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Rot="1" noChangeAspect="1" noChangeArrowheads="1" noTextEdit="1"/>
          </p:cNvSpPr>
          <p:nvPr>
            <p:ph type="sldImg"/>
          </p:nvPr>
        </p:nvSpPr>
        <p:spPr>
          <a:ln/>
        </p:spPr>
      </p:sp>
      <p:sp>
        <p:nvSpPr>
          <p:cNvPr id="39940" name="Rectangle 6"/>
          <p:cNvSpPr>
            <a:spLocks noGrp="1" noChangeArrowheads="1"/>
          </p:cNvSpPr>
          <p:nvPr>
            <p:ph type="body" idx="1"/>
          </p:nvPr>
        </p:nvSpPr>
        <p:spPr>
          <a:noFill/>
          <a:ln/>
        </p:spPr>
        <p:txBody>
          <a:bodyPr/>
          <a:lstStyle/>
          <a:p>
            <a:r>
              <a:rPr lang="en-GB" dirty="0" smtClean="0"/>
              <a:t>When you define a sub class, you need only to provide code for the things in the sub class which are different to the super class. You also need to establish the inheritance relationship between the sub and the super class. You do this by placing the super class name after the class name, separated by the keyword ‘extends’ as shown above.</a:t>
            </a:r>
          </a:p>
          <a:p>
            <a:r>
              <a:rPr lang="en-GB" dirty="0" smtClean="0"/>
              <a:t>Note that if you omit a super class name, the compiler will automatically make the super class java.lang.Object, as all types are ultimately derived from Object.</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67</a:t>
            </a:fld>
            <a:endParaRPr lang="en-GB"/>
          </a:p>
        </p:txBody>
      </p:sp>
    </p:spTree>
    <p:extLst>
      <p:ext uri="{BB962C8B-B14F-4D97-AF65-F5344CB8AC3E}">
        <p14:creationId xmlns:p14="http://schemas.microsoft.com/office/powerpoint/2010/main" val="388350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Instance fields should normally be declared as private, which means that instances of derived classes will have these values, but will not be able access them directly. In our example, the super class (Shape) declares two instance fields, position and colour. All objects of the sub types will have their own copies of these instance fields, as shown in the picture of the Ellipse object above.</a:t>
            </a:r>
          </a:p>
          <a:p>
            <a:r>
              <a:rPr lang="en-GB" dirty="0" smtClean="0"/>
              <a:t>However, it is important to note that fields will typically be declared with the private modifier. This means that they will be inaccessible to the code in the sub classes (however the getXxxx() methods will be visible of course and invokable without a prefix or &lt;dot&gt;).</a:t>
            </a:r>
          </a:p>
          <a:p>
            <a:r>
              <a:rPr lang="en-GB" dirty="0" smtClean="0"/>
              <a:t>Of course, the sub type might also define its own fields, in which case objects of the sub type will have both the fields from the super class(es) and those from their own type. This last point is very important. In the code above, an Ellipse object is a kind of Shape object, because it has everything in it as defined by the Shape class, without them having to be defined again in the Ellipse class.</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68</a:t>
            </a:fld>
            <a:endParaRPr lang="en-GB"/>
          </a:p>
        </p:txBody>
      </p:sp>
    </p:spTree>
    <p:extLst>
      <p:ext uri="{BB962C8B-B14F-4D97-AF65-F5344CB8AC3E}">
        <p14:creationId xmlns:p14="http://schemas.microsoft.com/office/powerpoint/2010/main" val="161359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69</a:t>
            </a:fld>
            <a:endParaRPr lang="en-GB"/>
          </a:p>
        </p:txBody>
      </p:sp>
    </p:spTree>
    <p:extLst>
      <p:ext uri="{BB962C8B-B14F-4D97-AF65-F5344CB8AC3E}">
        <p14:creationId xmlns:p14="http://schemas.microsoft.com/office/powerpoint/2010/main" val="3220004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Inheritance – Getting Started</a:t>
            </a:r>
            <a:endParaRPr lang="en-IN" dirty="0"/>
          </a:p>
        </p:txBody>
      </p:sp>
    </p:spTree>
    <p:extLst>
      <p:ext uri="{BB962C8B-B14F-4D97-AF65-F5344CB8AC3E}">
        <p14:creationId xmlns:p14="http://schemas.microsoft.com/office/powerpoint/2010/main" val="157969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Why do we do inheritance?</a:t>
            </a:r>
          </a:p>
          <a:p>
            <a:pPr marL="684000" lvl="1" indent="-342900">
              <a:spcAft>
                <a:spcPts val="650"/>
              </a:spcAft>
              <a:buSzPct val="115000"/>
            </a:pPr>
            <a:r>
              <a:rPr lang="en-GB" dirty="0"/>
              <a:t>Code reuse</a:t>
            </a:r>
          </a:p>
          <a:p>
            <a:pPr marL="684000" lvl="1" indent="-342900">
              <a:spcAft>
                <a:spcPts val="650"/>
              </a:spcAft>
              <a:buSzPct val="115000"/>
            </a:pPr>
            <a:r>
              <a:rPr lang="en-GB" dirty="0"/>
              <a:t>Perhaps there will be other </a:t>
            </a:r>
            <a:r>
              <a:rPr lang="en-GB" dirty="0" smtClean="0"/>
              <a:t/>
            </a:r>
            <a:br>
              <a:rPr lang="en-GB" dirty="0" smtClean="0"/>
            </a:br>
            <a:r>
              <a:rPr lang="en-GB" dirty="0" smtClean="0"/>
              <a:t>reasons </a:t>
            </a:r>
            <a:r>
              <a:rPr lang="en-GB" dirty="0"/>
              <a:t>soon!</a:t>
            </a:r>
          </a:p>
          <a:p>
            <a:pPr marL="342900" indent="-342900">
              <a:buChar char="•"/>
            </a:pPr>
            <a:endParaRPr lang="en-GB" b="1" dirty="0"/>
          </a:p>
          <a:p>
            <a:pPr marL="342900" indent="-342900">
              <a:buChar char="•"/>
            </a:pPr>
            <a:r>
              <a:rPr lang="en-GB" b="1" dirty="0"/>
              <a:t>Sub class inherits and can add additional functionality</a:t>
            </a:r>
          </a:p>
          <a:p>
            <a:pPr marL="342900" indent="-342900">
              <a:buChar char="•"/>
            </a:pPr>
            <a:endParaRPr lang="en-IN" b="1" dirty="0"/>
          </a:p>
        </p:txBody>
      </p:sp>
    </p:spTree>
    <p:extLst>
      <p:ext uri="{BB962C8B-B14F-4D97-AF65-F5344CB8AC3E}">
        <p14:creationId xmlns:p14="http://schemas.microsoft.com/office/powerpoint/2010/main" val="206059631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426" y="6096001"/>
            <a:ext cx="1338317" cy="462038"/>
          </a:xfrm>
          <a:prstGeom prst="rect">
            <a:avLst/>
          </a:prstGeom>
        </p:spPr>
      </p:pic>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678364"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3" name="Text Placeholder 2"/>
          <p:cNvSpPr>
            <a:spLocks noGrp="1"/>
          </p:cNvSpPr>
          <p:nvPr>
            <p:ph type="body" sz="quarter" idx="15"/>
          </p:nvPr>
        </p:nvSpPr>
        <p:spPr>
          <a:xfrm>
            <a:off x="5037137" y="1349984"/>
            <a:ext cx="5935663" cy="5119407"/>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smtClean="0"/>
              <a:t>Add </a:t>
            </a:r>
            <a:r>
              <a:rPr lang="en-GB" dirty="0"/>
              <a:t>functionality to existing classes using inheritance</a:t>
            </a:r>
          </a:p>
          <a:p>
            <a:pPr marL="342900" indent="-342900">
              <a:buChar char="•"/>
            </a:pPr>
            <a:r>
              <a:rPr lang="en-GB" b="1" dirty="0"/>
              <a:t>Contents</a:t>
            </a:r>
          </a:p>
          <a:p>
            <a:pPr marL="684000" lvl="1" indent="-342900">
              <a:buSzPct val="115000"/>
            </a:pPr>
            <a:r>
              <a:rPr lang="en-GB" dirty="0"/>
              <a:t>Basic concepts of inheritance</a:t>
            </a:r>
          </a:p>
          <a:p>
            <a:pPr marL="684000" lvl="1" indent="-342900">
              <a:buSzPct val="115000"/>
            </a:pPr>
            <a:r>
              <a:rPr lang="en-GB" dirty="0"/>
              <a:t>Extending a simple </a:t>
            </a:r>
            <a:r>
              <a:rPr lang="en-GB" dirty="0" smtClean="0"/>
              <a:t>class</a:t>
            </a:r>
            <a:endParaRPr lang="en-GB" dirty="0"/>
          </a:p>
          <a:p>
            <a:pPr marL="342900" indent="-342900">
              <a:buChar char="•"/>
            </a:pPr>
            <a:r>
              <a:rPr lang="en-GB" b="1" dirty="0"/>
              <a:t>Hands-on labs</a:t>
            </a:r>
          </a:p>
          <a:p>
            <a:pPr marL="342900" indent="-342900">
              <a:buChar char="•"/>
            </a:pPr>
            <a:endParaRPr lang="en-IN" b="1" dirty="0"/>
          </a:p>
        </p:txBody>
      </p:sp>
      <p:sp>
        <p:nvSpPr>
          <p:cNvPr id="2" name="Text Placeholder 1"/>
          <p:cNvSpPr>
            <a:spLocks noGrp="1"/>
          </p:cNvSpPr>
          <p:nvPr>
            <p:ph type="body" sz="quarter" idx="10"/>
          </p:nvPr>
        </p:nvSpPr>
        <p:spPr/>
        <p:txBody>
          <a:bodyPr/>
          <a:lstStyle/>
          <a:p>
            <a:r>
              <a:rPr lang="en-GB" smtClean="0"/>
              <a:t>Contents</a:t>
            </a:r>
            <a:endParaRPr lang="en-IN" dirty="0"/>
          </a:p>
        </p:txBody>
      </p:sp>
    </p:spTree>
    <p:extLst>
      <p:ext uri="{BB962C8B-B14F-4D97-AF65-F5344CB8AC3E}">
        <p14:creationId xmlns:p14="http://schemas.microsoft.com/office/powerpoint/2010/main" val="388182365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smtClean="0"/>
              <a:t>Base and derived classes</a:t>
            </a:r>
          </a:p>
        </p:txBody>
      </p:sp>
      <p:sp>
        <p:nvSpPr>
          <p:cNvPr id="7171" name="Rectangle 3"/>
          <p:cNvSpPr>
            <a:spLocks noGrp="1" noChangeArrowheads="1"/>
          </p:cNvSpPr>
          <p:nvPr>
            <p:ph idx="1"/>
          </p:nvPr>
        </p:nvSpPr>
        <p:spPr>
          <a:xfrm>
            <a:off x="341272" y="1368256"/>
            <a:ext cx="11516239" cy="3161214"/>
          </a:xfrm>
        </p:spPr>
        <p:txBody>
          <a:bodyPr vert="horz" lIns="0" tIns="0" rIns="0" bIns="0" rtlCol="0" anchor="t" anchorCtr="0">
            <a:noAutofit/>
          </a:bodyPr>
          <a:lstStyle/>
          <a:p>
            <a:pPr marL="342900" indent="-342900">
              <a:buFont typeface="Arial" panose="020B0604020202020204" pitchFamily="34" charset="0"/>
              <a:buChar char="•"/>
            </a:pPr>
            <a:r>
              <a:rPr lang="en-GB" b="1" dirty="0"/>
              <a:t>A class can inherit the features of another class</a:t>
            </a:r>
          </a:p>
          <a:p>
            <a:pPr marL="684000" lvl="1" indent="-342900">
              <a:buSzPct val="115000"/>
              <a:buFont typeface="Arial" panose="020B0604020202020204" pitchFamily="34" charset="0"/>
              <a:buChar char="•"/>
            </a:pPr>
            <a:r>
              <a:rPr lang="en-GB" dirty="0"/>
              <a:t>The original class is the ‘super’ class</a:t>
            </a:r>
          </a:p>
          <a:p>
            <a:pPr marL="684000" lvl="1" indent="-342900">
              <a:buSzPct val="115000"/>
              <a:buFont typeface="Arial" panose="020B0604020202020204" pitchFamily="34" charset="0"/>
              <a:buChar char="•"/>
            </a:pPr>
            <a:r>
              <a:rPr lang="en-GB" dirty="0"/>
              <a:t>The new class is the ‘sub’ class </a:t>
            </a:r>
          </a:p>
          <a:p>
            <a:pPr marL="342900" indent="-342900">
              <a:buFont typeface="Arial" panose="020B0604020202020204" pitchFamily="34" charset="0"/>
              <a:buChar char="•"/>
            </a:pPr>
            <a:r>
              <a:rPr lang="en-GB" b="1" dirty="0"/>
              <a:t>The ‘sub’ class can:</a:t>
            </a:r>
          </a:p>
          <a:p>
            <a:pPr marL="684000" lvl="1" indent="-342900">
              <a:buSzPct val="115000"/>
              <a:buFont typeface="Arial" panose="020B0604020202020204" pitchFamily="34" charset="0"/>
              <a:buChar char="•"/>
            </a:pPr>
            <a:r>
              <a:rPr lang="en-GB" dirty="0"/>
              <a:t>Utilise all the features of the super class</a:t>
            </a:r>
          </a:p>
          <a:p>
            <a:pPr marL="684000" lvl="1" indent="-342900">
              <a:buSzPct val="115000"/>
              <a:buFont typeface="Arial" panose="020B0604020202020204" pitchFamily="34" charset="0"/>
              <a:buChar char="•"/>
            </a:pPr>
            <a:r>
              <a:rPr lang="en-GB" dirty="0"/>
              <a:t>Override certain behaviour of the super class</a:t>
            </a:r>
          </a:p>
          <a:p>
            <a:pPr marL="684000" lvl="1" indent="-342900">
              <a:buSzPct val="115000"/>
              <a:buFont typeface="Arial" panose="020B0604020202020204" pitchFamily="34" charset="0"/>
              <a:buChar char="•"/>
            </a:pPr>
            <a:r>
              <a:rPr lang="en-GB" dirty="0"/>
              <a:t>Add new features </a:t>
            </a:r>
          </a:p>
          <a:p>
            <a:pPr marL="342900" indent="-342900">
              <a:buFont typeface="Arial" panose="020B0604020202020204" pitchFamily="34" charset="0"/>
              <a:buChar char="•"/>
            </a:pPr>
            <a:r>
              <a:rPr lang="en-GB" b="1" dirty="0"/>
              <a:t>Inheritance is a fundamental object-oriented concept</a:t>
            </a:r>
          </a:p>
        </p:txBody>
      </p:sp>
      <p:grpSp>
        <p:nvGrpSpPr>
          <p:cNvPr id="2" name="Group 4"/>
          <p:cNvGrpSpPr>
            <a:grpSpLocks/>
          </p:cNvGrpSpPr>
          <p:nvPr/>
        </p:nvGrpSpPr>
        <p:grpSpPr bwMode="auto">
          <a:xfrm>
            <a:off x="2524788" y="4910024"/>
            <a:ext cx="7143750" cy="1325563"/>
            <a:chOff x="715" y="2684"/>
            <a:chExt cx="4875" cy="835"/>
          </a:xfrm>
        </p:grpSpPr>
        <p:pic>
          <p:nvPicPr>
            <p:cNvPr id="7173" name="Picture 5"/>
            <p:cNvPicPr>
              <a:picLocks noChangeArrowheads="1"/>
            </p:cNvPicPr>
            <p:nvPr/>
          </p:nvPicPr>
          <p:blipFill>
            <a:blip r:embed="rId3" cstate="print"/>
            <a:srcRect/>
            <a:stretch>
              <a:fillRect/>
            </a:stretch>
          </p:blipFill>
          <p:spPr bwMode="auto">
            <a:xfrm>
              <a:off x="720" y="2684"/>
              <a:ext cx="352" cy="327"/>
            </a:xfrm>
            <a:prstGeom prst="rect">
              <a:avLst/>
            </a:prstGeom>
            <a:noFill/>
            <a:ln w="12700">
              <a:noFill/>
              <a:miter lim="800000"/>
              <a:headEnd/>
              <a:tailEnd/>
            </a:ln>
          </p:spPr>
        </p:pic>
        <p:pic>
          <p:nvPicPr>
            <p:cNvPr id="7174" name="Picture 6"/>
            <p:cNvPicPr>
              <a:picLocks noChangeArrowheads="1"/>
            </p:cNvPicPr>
            <p:nvPr/>
          </p:nvPicPr>
          <p:blipFill>
            <a:blip r:embed="rId3" cstate="print"/>
            <a:srcRect/>
            <a:stretch>
              <a:fillRect/>
            </a:stretch>
          </p:blipFill>
          <p:spPr bwMode="auto">
            <a:xfrm>
              <a:off x="715" y="3148"/>
              <a:ext cx="352" cy="327"/>
            </a:xfrm>
            <a:prstGeom prst="rect">
              <a:avLst/>
            </a:prstGeom>
            <a:noFill/>
            <a:ln w="12700">
              <a:noFill/>
              <a:miter lim="800000"/>
              <a:headEnd/>
              <a:tailEnd/>
            </a:ln>
          </p:spPr>
        </p:pic>
        <p:sp>
          <p:nvSpPr>
            <p:cNvPr id="7175" name="Rectangle 7"/>
            <p:cNvSpPr>
              <a:spLocks noChangeArrowheads="1"/>
            </p:cNvSpPr>
            <p:nvPr/>
          </p:nvSpPr>
          <p:spPr bwMode="auto">
            <a:xfrm>
              <a:off x="1366" y="2686"/>
              <a:ext cx="4224" cy="368"/>
            </a:xfrm>
            <a:prstGeom prst="rect">
              <a:avLst/>
            </a:prstGeom>
            <a:noFill/>
            <a:ln w="12700">
              <a:noFill/>
              <a:miter lim="800000"/>
              <a:headEnd/>
              <a:tailEnd/>
            </a:ln>
          </p:spPr>
          <p:txBody>
            <a:bodyPr lIns="90488" tIns="44450" rIns="90488" bIns="44450">
              <a:spAutoFit/>
            </a:bodyPr>
            <a:lstStyle/>
            <a:p>
              <a:pPr defTabSz="739775" eaLnBrk="0" hangingPunct="0">
                <a:lnSpc>
                  <a:spcPct val="90000"/>
                </a:lnSpc>
                <a:spcBef>
                  <a:spcPct val="30000"/>
                </a:spcBef>
              </a:pPr>
              <a:r>
                <a:rPr lang="en-GB" b="1" dirty="0"/>
                <a:t>Existing code in the super class can be reused by the subclass</a:t>
              </a:r>
            </a:p>
          </p:txBody>
        </p:sp>
        <p:sp>
          <p:nvSpPr>
            <p:cNvPr id="7176" name="Rectangle 8"/>
            <p:cNvSpPr>
              <a:spLocks noChangeArrowheads="1"/>
            </p:cNvSpPr>
            <p:nvPr/>
          </p:nvSpPr>
          <p:spPr bwMode="auto">
            <a:xfrm>
              <a:off x="1366" y="3151"/>
              <a:ext cx="4224" cy="368"/>
            </a:xfrm>
            <a:prstGeom prst="rect">
              <a:avLst/>
            </a:prstGeom>
            <a:noFill/>
            <a:ln w="12700">
              <a:noFill/>
              <a:miter lim="800000"/>
              <a:headEnd/>
              <a:tailEnd/>
            </a:ln>
          </p:spPr>
          <p:txBody>
            <a:bodyPr lIns="90488" tIns="44450" rIns="90488" bIns="44450">
              <a:spAutoFit/>
            </a:bodyPr>
            <a:lstStyle/>
            <a:p>
              <a:pPr defTabSz="739775" eaLnBrk="0" hangingPunct="0">
                <a:lnSpc>
                  <a:spcPct val="90000"/>
                </a:lnSpc>
                <a:spcBef>
                  <a:spcPct val="30000"/>
                </a:spcBef>
              </a:pPr>
              <a:r>
                <a:rPr lang="en-GB" b="1" dirty="0"/>
                <a:t>New classes can be defined simply in the terms of their </a:t>
              </a:r>
              <a:r>
                <a:rPr lang="en-GB" b="1" dirty="0">
                  <a:solidFill>
                    <a:srgbClr val="FA3200"/>
                  </a:solidFill>
                </a:rPr>
                <a:t>differences</a:t>
              </a:r>
              <a:r>
                <a:rPr lang="en-GB" b="1" dirty="0"/>
                <a:t> from an existing class</a:t>
              </a:r>
            </a:p>
          </p:txBody>
        </p:sp>
      </p:grpSp>
    </p:spTree>
    <p:extLst>
      <p:ext uri="{BB962C8B-B14F-4D97-AF65-F5344CB8AC3E}">
        <p14:creationId xmlns:p14="http://schemas.microsoft.com/office/powerpoint/2010/main" val="15359357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smtClean="0"/>
              <a:t>Inheritance in action</a:t>
            </a:r>
          </a:p>
        </p:txBody>
      </p:sp>
      <p:sp>
        <p:nvSpPr>
          <p:cNvPr id="8195"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A vector graphics program</a:t>
            </a:r>
          </a:p>
          <a:p>
            <a:pPr marL="684000" lvl="1" indent="-342900">
              <a:buSzPct val="115000"/>
              <a:buFont typeface="Arial" panose="020B0604020202020204" pitchFamily="34" charset="0"/>
              <a:buChar char="•"/>
            </a:pPr>
            <a:r>
              <a:rPr lang="en-GB" dirty="0"/>
              <a:t>Lots of commonality </a:t>
            </a:r>
          </a:p>
          <a:p>
            <a:pPr marL="1026000" lvl="2" indent="-342900">
              <a:buSzPct val="115000"/>
              <a:buFont typeface="Arial" panose="020B0604020202020204" pitchFamily="34" charset="0"/>
              <a:buChar char="•"/>
            </a:pPr>
            <a:r>
              <a:rPr lang="en-GB" dirty="0">
                <a:latin typeface="Lucida Console" panose="020B0609040504020204" pitchFamily="49" charset="0"/>
              </a:rPr>
              <a:t>position</a:t>
            </a:r>
            <a:r>
              <a:rPr lang="en-GB" dirty="0"/>
              <a:t> and </a:t>
            </a:r>
            <a:r>
              <a:rPr lang="en-GB" dirty="0">
                <a:latin typeface="Lucida Console" panose="020B0609040504020204" pitchFamily="49" charset="0"/>
              </a:rPr>
              <a:t>colour</a:t>
            </a:r>
            <a:r>
              <a:rPr lang="en-GB" dirty="0"/>
              <a:t> fields</a:t>
            </a:r>
          </a:p>
          <a:p>
            <a:pPr marL="1026000" lvl="2" indent="-342900">
              <a:buSzPct val="115000"/>
              <a:buFont typeface="Arial" panose="020B0604020202020204" pitchFamily="34" charset="0"/>
              <a:buChar char="•"/>
            </a:pPr>
            <a:r>
              <a:rPr lang="en-GB" dirty="0">
                <a:latin typeface="Lucida Console" panose="020B0609040504020204" pitchFamily="49" charset="0"/>
              </a:rPr>
              <a:t>draw</a:t>
            </a:r>
            <a:r>
              <a:rPr lang="en-GB" dirty="0"/>
              <a:t> method</a:t>
            </a:r>
          </a:p>
          <a:p>
            <a:pPr marL="684000" lvl="1" indent="-342900">
              <a:buSzPct val="115000"/>
              <a:buFont typeface="Arial" panose="020B0604020202020204" pitchFamily="34" charset="0"/>
              <a:buChar char="•"/>
            </a:pPr>
            <a:r>
              <a:rPr lang="en-GB" dirty="0"/>
              <a:t>Want to benefit from re-use</a:t>
            </a:r>
          </a:p>
          <a:p>
            <a:pPr marL="180000" lvl="1" indent="-180000">
              <a:buFont typeface="Arial" panose="020B0604020202020204" pitchFamily="34" charset="0"/>
              <a:buChar char="•"/>
            </a:pPr>
            <a:endParaRPr lang="en-GB" dirty="0"/>
          </a:p>
          <a:p>
            <a:pPr marL="342900" indent="-342900">
              <a:buFont typeface="Arial" panose="020B0604020202020204" pitchFamily="34" charset="0"/>
              <a:buChar char="•"/>
            </a:pPr>
            <a:r>
              <a:rPr lang="en-GB" b="1" dirty="0"/>
              <a:t>Create a base class called Shape</a:t>
            </a:r>
          </a:p>
          <a:p>
            <a:pPr marL="684000" lvl="1" indent="-342900">
              <a:buSzPct val="115000"/>
              <a:buFont typeface="Arial" panose="020B0604020202020204" pitchFamily="34" charset="0"/>
              <a:buChar char="•"/>
            </a:pPr>
            <a:r>
              <a:rPr lang="en-GB" dirty="0"/>
              <a:t>Implement common code there</a:t>
            </a:r>
          </a:p>
          <a:p>
            <a:pPr marL="180000" lvl="1" indent="-180000">
              <a:buFont typeface="Arial" panose="020B0604020202020204" pitchFamily="34" charset="0"/>
              <a:buChar char="•"/>
            </a:pPr>
            <a:endParaRPr lang="en-GB" dirty="0"/>
          </a:p>
          <a:p>
            <a:pPr marL="342900" indent="-342900">
              <a:buFont typeface="Arial" panose="020B0604020202020204" pitchFamily="34" charset="0"/>
              <a:buChar char="•"/>
            </a:pPr>
            <a:r>
              <a:rPr lang="en-GB" b="1" dirty="0"/>
              <a:t>Derive classes from </a:t>
            </a:r>
            <a:r>
              <a:rPr lang="en-GB" b="1" dirty="0">
                <a:latin typeface="Lucida Console" panose="020B0609040504020204" pitchFamily="49" charset="0"/>
              </a:rPr>
              <a:t>Shape</a:t>
            </a:r>
          </a:p>
          <a:p>
            <a:pPr marL="684000" lvl="1" indent="-342900">
              <a:buSzPct val="115000"/>
              <a:buFont typeface="Arial" panose="020B0604020202020204" pitchFamily="34" charset="0"/>
              <a:buChar char="•"/>
            </a:pPr>
            <a:r>
              <a:rPr lang="en-GB" dirty="0">
                <a:latin typeface="Lucida Console" panose="020B0609040504020204" pitchFamily="49" charset="0"/>
              </a:rPr>
              <a:t>Rectangle, Ellipse, Triangle</a:t>
            </a:r>
          </a:p>
        </p:txBody>
      </p:sp>
      <p:sp>
        <p:nvSpPr>
          <p:cNvPr id="8196" name="Rectangle 4"/>
          <p:cNvSpPr>
            <a:spLocks noChangeArrowheads="1"/>
          </p:cNvSpPr>
          <p:nvPr/>
        </p:nvSpPr>
        <p:spPr bwMode="auto">
          <a:xfrm>
            <a:off x="8328330" y="4875637"/>
            <a:ext cx="1187450" cy="1187450"/>
          </a:xfrm>
          <a:prstGeom prst="rect">
            <a:avLst/>
          </a:prstGeom>
          <a:solidFill>
            <a:srgbClr val="659830"/>
          </a:solidFill>
          <a:ln w="9525">
            <a:noFill/>
            <a:miter lim="800000"/>
            <a:headEnd/>
            <a:tailEnd/>
          </a:ln>
        </p:spPr>
        <p:txBody>
          <a:bodyPr wrap="none" anchor="ctr"/>
          <a:lstStyle/>
          <a:p>
            <a:pPr eaLnBrk="0" hangingPunct="0">
              <a:spcBef>
                <a:spcPct val="50000"/>
              </a:spcBef>
            </a:pPr>
            <a:endParaRPr lang="en-US"/>
          </a:p>
        </p:txBody>
      </p:sp>
      <p:sp>
        <p:nvSpPr>
          <p:cNvPr id="8197" name="Oval 5"/>
          <p:cNvSpPr>
            <a:spLocks noChangeArrowheads="1"/>
          </p:cNvSpPr>
          <p:nvPr/>
        </p:nvSpPr>
        <p:spPr bwMode="auto">
          <a:xfrm>
            <a:off x="8261655" y="2872257"/>
            <a:ext cx="1320800" cy="1320800"/>
          </a:xfrm>
          <a:prstGeom prst="ellipse">
            <a:avLst/>
          </a:prstGeom>
          <a:solidFill>
            <a:srgbClr val="539FD2"/>
          </a:solidFill>
          <a:ln w="9525">
            <a:noFill/>
            <a:round/>
            <a:headEnd/>
            <a:tailEnd/>
          </a:ln>
        </p:spPr>
        <p:txBody>
          <a:bodyPr wrap="none" anchor="ctr"/>
          <a:lstStyle/>
          <a:p>
            <a:pPr eaLnBrk="0" hangingPunct="0">
              <a:spcBef>
                <a:spcPct val="50000"/>
              </a:spcBef>
            </a:pPr>
            <a:endParaRPr lang="en-US" dirty="0"/>
          </a:p>
        </p:txBody>
      </p:sp>
      <p:sp>
        <p:nvSpPr>
          <p:cNvPr id="8198" name="AutoShape 6"/>
          <p:cNvSpPr>
            <a:spLocks noChangeArrowheads="1"/>
          </p:cNvSpPr>
          <p:nvPr/>
        </p:nvSpPr>
        <p:spPr bwMode="auto">
          <a:xfrm>
            <a:off x="8213236" y="1069912"/>
            <a:ext cx="1417638" cy="1225550"/>
          </a:xfrm>
          <a:prstGeom prst="triangle">
            <a:avLst>
              <a:gd name="adj" fmla="val 50000"/>
            </a:avLst>
          </a:prstGeom>
          <a:solidFill>
            <a:srgbClr val="EC881D"/>
          </a:solidFill>
          <a:ln w="9525">
            <a:no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1560793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932363" y="1600201"/>
            <a:ext cx="2038350" cy="4887913"/>
          </a:xfrm>
          <a:prstGeom prst="rect">
            <a:avLst/>
          </a:prstGeom>
          <a:solidFill>
            <a:schemeClr val="accent2"/>
          </a:solidFill>
          <a:ln w="9525">
            <a:solidFill>
              <a:schemeClr val="tx1"/>
            </a:solidFill>
            <a:prstDash val="dash"/>
            <a:miter lim="800000"/>
            <a:headEnd/>
            <a:tailEnd/>
          </a:ln>
        </p:spPr>
        <p:txBody>
          <a:bodyPr wrap="none" anchor="ctr"/>
          <a:lstStyle/>
          <a:p>
            <a:pPr eaLnBrk="0" hangingPunct="0">
              <a:spcBef>
                <a:spcPct val="50000"/>
              </a:spcBef>
            </a:pPr>
            <a:endParaRPr lang="en-US"/>
          </a:p>
        </p:txBody>
      </p:sp>
      <p:sp>
        <p:nvSpPr>
          <p:cNvPr id="9219" name="Rectangle 3"/>
          <p:cNvSpPr>
            <a:spLocks noGrp="1" noChangeArrowheads="1"/>
          </p:cNvSpPr>
          <p:nvPr>
            <p:ph type="title"/>
          </p:nvPr>
        </p:nvSpPr>
        <p:spPr/>
        <p:txBody>
          <a:bodyPr/>
          <a:lstStyle/>
          <a:p>
            <a:pPr eaLnBrk="1" hangingPunct="1"/>
            <a:r>
              <a:rPr lang="en-GB" dirty="0" smtClean="0"/>
              <a:t>The inheritance hierarchy</a:t>
            </a:r>
          </a:p>
        </p:txBody>
      </p:sp>
      <p:cxnSp>
        <p:nvCxnSpPr>
          <p:cNvPr id="809988" name="AutoShape 4"/>
          <p:cNvCxnSpPr>
            <a:cxnSpLocks noChangeShapeType="1"/>
            <a:stCxn id="809998" idx="0"/>
            <a:endCxn id="809992" idx="3"/>
          </p:cNvCxnSpPr>
          <p:nvPr/>
        </p:nvCxnSpPr>
        <p:spPr bwMode="auto">
          <a:xfrm rot="16200000">
            <a:off x="5685632" y="4069557"/>
            <a:ext cx="576263" cy="0"/>
          </a:xfrm>
          <a:prstGeom prst="straightConnector1">
            <a:avLst/>
          </a:prstGeom>
          <a:noFill/>
          <a:ln w="19050">
            <a:solidFill>
              <a:schemeClr val="tx1"/>
            </a:solidFill>
            <a:round/>
            <a:headEnd/>
            <a:tailEnd/>
          </a:ln>
          <a:effectLst/>
        </p:spPr>
      </p:cxnSp>
      <p:cxnSp>
        <p:nvCxnSpPr>
          <p:cNvPr id="809989" name="AutoShape 5"/>
          <p:cNvCxnSpPr>
            <a:cxnSpLocks noChangeShapeType="1"/>
            <a:stCxn id="809994" idx="0"/>
            <a:endCxn id="809992" idx="3"/>
          </p:cNvCxnSpPr>
          <p:nvPr/>
        </p:nvCxnSpPr>
        <p:spPr bwMode="auto">
          <a:xfrm rot="16200000">
            <a:off x="4742657" y="3126582"/>
            <a:ext cx="576263" cy="1885950"/>
          </a:xfrm>
          <a:prstGeom prst="bentConnector3">
            <a:avLst>
              <a:gd name="adj1" fmla="val 49861"/>
            </a:avLst>
          </a:prstGeom>
          <a:noFill/>
          <a:ln w="19050">
            <a:solidFill>
              <a:schemeClr val="tx1"/>
            </a:solidFill>
            <a:miter lim="800000"/>
            <a:headEnd/>
            <a:tailEnd/>
          </a:ln>
          <a:effectLst/>
        </p:spPr>
      </p:cxnSp>
      <p:cxnSp>
        <p:nvCxnSpPr>
          <p:cNvPr id="809990" name="AutoShape 6"/>
          <p:cNvCxnSpPr>
            <a:cxnSpLocks noChangeShapeType="1"/>
            <a:stCxn id="809995" idx="0"/>
            <a:endCxn id="809992" idx="3"/>
          </p:cNvCxnSpPr>
          <p:nvPr/>
        </p:nvCxnSpPr>
        <p:spPr bwMode="auto">
          <a:xfrm rot="5400000" flipH="1">
            <a:off x="6628607" y="3126582"/>
            <a:ext cx="576263" cy="1885950"/>
          </a:xfrm>
          <a:prstGeom prst="bentConnector3">
            <a:avLst>
              <a:gd name="adj1" fmla="val 49861"/>
            </a:avLst>
          </a:prstGeom>
          <a:noFill/>
          <a:ln w="19050">
            <a:solidFill>
              <a:schemeClr val="tx1"/>
            </a:solidFill>
            <a:miter lim="800000"/>
            <a:headEnd/>
            <a:tailEnd/>
          </a:ln>
          <a:effectLst/>
        </p:spPr>
      </p:cxnSp>
      <p:sp>
        <p:nvSpPr>
          <p:cNvPr id="809992" name="AutoShape 8"/>
          <p:cNvSpPr>
            <a:spLocks noChangeArrowheads="1"/>
          </p:cNvSpPr>
          <p:nvPr/>
        </p:nvSpPr>
        <p:spPr bwMode="auto">
          <a:xfrm>
            <a:off x="5867401" y="3543301"/>
            <a:ext cx="211138" cy="228600"/>
          </a:xfrm>
          <a:prstGeom prst="triangle">
            <a:avLst>
              <a:gd name="adj" fmla="val 50000"/>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809993" name="AutoShape 9"/>
          <p:cNvSpPr>
            <a:spLocks noChangeArrowheads="1"/>
          </p:cNvSpPr>
          <p:nvPr/>
        </p:nvSpPr>
        <p:spPr bwMode="auto">
          <a:xfrm>
            <a:off x="5218113" y="2981326"/>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Shape</a:t>
            </a:r>
          </a:p>
        </p:txBody>
      </p:sp>
      <p:sp>
        <p:nvSpPr>
          <p:cNvPr id="809994" name="AutoShape 10"/>
          <p:cNvSpPr>
            <a:spLocks noChangeArrowheads="1"/>
          </p:cNvSpPr>
          <p:nvPr/>
        </p:nvSpPr>
        <p:spPr bwMode="auto">
          <a:xfrm>
            <a:off x="3332163" y="4367213"/>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Rectangle</a:t>
            </a:r>
          </a:p>
        </p:txBody>
      </p:sp>
      <p:sp>
        <p:nvSpPr>
          <p:cNvPr id="809995" name="AutoShape 11"/>
          <p:cNvSpPr>
            <a:spLocks noChangeArrowheads="1"/>
          </p:cNvSpPr>
          <p:nvPr/>
        </p:nvSpPr>
        <p:spPr bwMode="auto">
          <a:xfrm>
            <a:off x="7104063" y="4367213"/>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Triangle</a:t>
            </a:r>
          </a:p>
        </p:txBody>
      </p:sp>
      <p:sp>
        <p:nvSpPr>
          <p:cNvPr id="809996" name="AutoShape 12"/>
          <p:cNvSpPr>
            <a:spLocks noChangeArrowheads="1"/>
          </p:cNvSpPr>
          <p:nvPr/>
        </p:nvSpPr>
        <p:spPr bwMode="auto">
          <a:xfrm>
            <a:off x="5218113" y="5614988"/>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Circle</a:t>
            </a:r>
          </a:p>
        </p:txBody>
      </p:sp>
      <p:sp>
        <p:nvSpPr>
          <p:cNvPr id="809998" name="AutoShape 14"/>
          <p:cNvSpPr>
            <a:spLocks noChangeArrowheads="1"/>
          </p:cNvSpPr>
          <p:nvPr/>
        </p:nvSpPr>
        <p:spPr bwMode="auto">
          <a:xfrm>
            <a:off x="5218113" y="4367213"/>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Ellipse</a:t>
            </a:r>
          </a:p>
        </p:txBody>
      </p:sp>
      <p:sp>
        <p:nvSpPr>
          <p:cNvPr id="809999" name="AutoShape 15"/>
          <p:cNvSpPr>
            <a:spLocks noChangeArrowheads="1"/>
          </p:cNvSpPr>
          <p:nvPr/>
        </p:nvSpPr>
        <p:spPr bwMode="auto">
          <a:xfrm>
            <a:off x="5867401" y="4964113"/>
            <a:ext cx="211138" cy="228600"/>
          </a:xfrm>
          <a:prstGeom prst="triangle">
            <a:avLst>
              <a:gd name="adj" fmla="val 50000"/>
            </a:avLst>
          </a:prstGeom>
          <a:solidFill>
            <a:schemeClr val="bg2">
              <a:lumMod val="20000"/>
              <a:lumOff val="80000"/>
            </a:schemeClr>
          </a:solidFill>
          <a:ln w="19050">
            <a:solidFill>
              <a:schemeClr val="tx1"/>
            </a:solidFill>
            <a:miter lim="800000"/>
            <a:headEnd/>
            <a:tailEnd/>
          </a:ln>
          <a:effectLst/>
        </p:spPr>
        <p:txBody>
          <a:bodyPr wrap="none" anchor="ctr"/>
          <a:lstStyle/>
          <a:p>
            <a:pPr eaLnBrk="0" hangingPunct="0">
              <a:spcBef>
                <a:spcPct val="50000"/>
              </a:spcBef>
              <a:defRPr/>
            </a:pPr>
            <a:endParaRPr lang="en-GB"/>
          </a:p>
        </p:txBody>
      </p:sp>
      <p:cxnSp>
        <p:nvCxnSpPr>
          <p:cNvPr id="810000" name="AutoShape 16"/>
          <p:cNvCxnSpPr>
            <a:cxnSpLocks noChangeShapeType="1"/>
            <a:stCxn id="809996" idx="0"/>
            <a:endCxn id="809999" idx="3"/>
          </p:cNvCxnSpPr>
          <p:nvPr/>
        </p:nvCxnSpPr>
        <p:spPr bwMode="auto">
          <a:xfrm rot="16200000">
            <a:off x="5772151" y="5403851"/>
            <a:ext cx="403225" cy="0"/>
          </a:xfrm>
          <a:prstGeom prst="straightConnector1">
            <a:avLst/>
          </a:prstGeom>
          <a:noFill/>
          <a:ln w="19050">
            <a:solidFill>
              <a:schemeClr val="tx1"/>
            </a:solidFill>
            <a:round/>
            <a:headEnd/>
            <a:tailEnd/>
          </a:ln>
          <a:effectLst/>
        </p:spPr>
      </p:cxnSp>
      <p:cxnSp>
        <p:nvCxnSpPr>
          <p:cNvPr id="810001" name="AutoShape 17"/>
          <p:cNvCxnSpPr>
            <a:cxnSpLocks noChangeShapeType="1"/>
            <a:stCxn id="809993" idx="0"/>
            <a:endCxn id="810003" idx="3"/>
          </p:cNvCxnSpPr>
          <p:nvPr/>
        </p:nvCxnSpPr>
        <p:spPr bwMode="auto">
          <a:xfrm rot="16200000">
            <a:off x="5781676" y="2779713"/>
            <a:ext cx="384175" cy="0"/>
          </a:xfrm>
          <a:prstGeom prst="straightConnector1">
            <a:avLst/>
          </a:prstGeom>
          <a:noFill/>
          <a:ln w="19050">
            <a:solidFill>
              <a:schemeClr val="tx1"/>
            </a:solidFill>
            <a:round/>
            <a:headEnd/>
            <a:tailEnd/>
          </a:ln>
          <a:effectLst/>
        </p:spPr>
      </p:cxnSp>
      <p:sp>
        <p:nvSpPr>
          <p:cNvPr id="810003" name="AutoShape 19"/>
          <p:cNvSpPr>
            <a:spLocks noChangeArrowheads="1"/>
          </p:cNvSpPr>
          <p:nvPr/>
        </p:nvSpPr>
        <p:spPr bwMode="auto">
          <a:xfrm>
            <a:off x="5867401" y="2349500"/>
            <a:ext cx="211138" cy="228600"/>
          </a:xfrm>
          <a:prstGeom prst="triangle">
            <a:avLst>
              <a:gd name="adj" fmla="val 50000"/>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810004" name="AutoShape 20"/>
          <p:cNvSpPr>
            <a:spLocks noChangeArrowheads="1"/>
          </p:cNvSpPr>
          <p:nvPr/>
        </p:nvSpPr>
        <p:spPr bwMode="auto">
          <a:xfrm>
            <a:off x="5043488" y="1797050"/>
            <a:ext cx="1860550" cy="552450"/>
          </a:xfrm>
          <a:prstGeom prst="roundRect">
            <a:avLst>
              <a:gd name="adj" fmla="val 16667"/>
            </a:avLst>
          </a:prstGeom>
          <a:solidFill>
            <a:schemeClr val="bg2">
              <a:lumMod val="20000"/>
              <a:lumOff val="80000"/>
            </a:schemeClr>
          </a:solidFill>
          <a:ln w="19050">
            <a:solidFill>
              <a:schemeClr val="tx1"/>
            </a:solidFill>
            <a:round/>
            <a:headEnd/>
            <a:tailEnd/>
          </a:ln>
          <a:effectLst/>
        </p:spPr>
        <p:txBody>
          <a:bodyPr wrap="none" lIns="90488" tIns="44450" rIns="90488" bIns="44450" anchor="ctr"/>
          <a:lstStyle/>
          <a:p>
            <a:pPr algn="ctr" defTabSz="739775" eaLnBrk="0" hangingPunct="0">
              <a:defRPr/>
            </a:pPr>
            <a:r>
              <a:rPr lang="en-GB" dirty="0" err="1">
                <a:solidFill>
                  <a:srgbClr val="000046"/>
                </a:solidFill>
                <a:latin typeface="Lucida Console" pitchFamily="49" charset="0"/>
              </a:rPr>
              <a:t>System.Object</a:t>
            </a:r>
            <a:endParaRPr lang="en-GB" dirty="0">
              <a:solidFill>
                <a:srgbClr val="000046"/>
              </a:solidFill>
              <a:latin typeface="Lucida Console" pitchFamily="49" charset="0"/>
            </a:endParaRPr>
          </a:p>
        </p:txBody>
      </p:sp>
      <p:sp>
        <p:nvSpPr>
          <p:cNvPr id="810005" name="AutoShape 21"/>
          <p:cNvSpPr>
            <a:spLocks/>
          </p:cNvSpPr>
          <p:nvPr/>
        </p:nvSpPr>
        <p:spPr bwMode="auto">
          <a:xfrm>
            <a:off x="7869238" y="1052514"/>
            <a:ext cx="2614464" cy="744537"/>
          </a:xfrm>
          <a:prstGeom prst="borderCallout2">
            <a:avLst>
              <a:gd name="adj1" fmla="val 15352"/>
              <a:gd name="adj2" fmla="val -3444"/>
              <a:gd name="adj3" fmla="val 15352"/>
              <a:gd name="adj4" fmla="val -25056"/>
              <a:gd name="adj5" fmla="val 87847"/>
              <a:gd name="adj6" fmla="val -47523"/>
            </a:avLst>
          </a:prstGeom>
          <a:solidFill>
            <a:srgbClr val="FFCCFF"/>
          </a:solidFill>
          <a:ln w="19050">
            <a:solidFill>
              <a:schemeClr val="tx1"/>
            </a:solidFill>
            <a:miter lim="800000"/>
            <a:headEnd/>
            <a:tailEnd/>
          </a:ln>
          <a:effectLst/>
        </p:spPr>
        <p:txBody>
          <a:bodyPr/>
          <a:lstStyle/>
          <a:p>
            <a:pPr eaLnBrk="0" hangingPunct="0">
              <a:defRPr/>
            </a:pPr>
            <a:r>
              <a:rPr lang="en-GB" dirty="0"/>
              <a:t>Ultimate </a:t>
            </a:r>
            <a:r>
              <a:rPr lang="en-GB" i="1" dirty="0"/>
              <a:t>super class</a:t>
            </a:r>
            <a:r>
              <a:rPr lang="en-GB" dirty="0"/>
              <a:t> for all Java types</a:t>
            </a:r>
          </a:p>
        </p:txBody>
      </p:sp>
      <p:sp>
        <p:nvSpPr>
          <p:cNvPr id="810006" name="AutoShape 22"/>
          <p:cNvSpPr>
            <a:spLocks/>
          </p:cNvSpPr>
          <p:nvPr/>
        </p:nvSpPr>
        <p:spPr bwMode="auto">
          <a:xfrm>
            <a:off x="7869239" y="2392364"/>
            <a:ext cx="2211387" cy="744537"/>
          </a:xfrm>
          <a:prstGeom prst="borderCallout2">
            <a:avLst>
              <a:gd name="adj1" fmla="val 15352"/>
              <a:gd name="adj2" fmla="val -3444"/>
              <a:gd name="adj3" fmla="val 15352"/>
              <a:gd name="adj4" fmla="val -25056"/>
              <a:gd name="adj5" fmla="val 87847"/>
              <a:gd name="adj6" fmla="val -47523"/>
            </a:avLst>
          </a:prstGeom>
          <a:solidFill>
            <a:srgbClr val="FFCCFF"/>
          </a:solidFill>
          <a:ln w="19050">
            <a:solidFill>
              <a:schemeClr val="tx1"/>
            </a:solidFill>
            <a:miter lim="800000"/>
            <a:headEnd/>
            <a:tailEnd/>
          </a:ln>
          <a:effectLst/>
        </p:spPr>
        <p:txBody>
          <a:bodyPr/>
          <a:lstStyle/>
          <a:p>
            <a:pPr eaLnBrk="0" hangingPunct="0">
              <a:defRPr/>
            </a:pPr>
            <a:r>
              <a:rPr lang="en-GB" i="1" dirty="0"/>
              <a:t>Super class</a:t>
            </a:r>
            <a:r>
              <a:rPr lang="en-GB" dirty="0"/>
              <a:t> for all</a:t>
            </a:r>
          </a:p>
          <a:p>
            <a:pPr eaLnBrk="0" hangingPunct="0">
              <a:defRPr/>
            </a:pPr>
            <a:r>
              <a:rPr lang="en-GB" dirty="0"/>
              <a:t>Shape types</a:t>
            </a:r>
          </a:p>
        </p:txBody>
      </p:sp>
      <p:sp>
        <p:nvSpPr>
          <p:cNvPr id="810007" name="AutoShape 23"/>
          <p:cNvSpPr>
            <a:spLocks/>
          </p:cNvSpPr>
          <p:nvPr/>
        </p:nvSpPr>
        <p:spPr bwMode="auto">
          <a:xfrm flipH="1">
            <a:off x="1073886" y="3238501"/>
            <a:ext cx="2413851" cy="898525"/>
          </a:xfrm>
          <a:prstGeom prst="borderCallout2">
            <a:avLst>
              <a:gd name="adj1" fmla="val 12718"/>
              <a:gd name="adj2" fmla="val -4236"/>
              <a:gd name="adj3" fmla="val 12718"/>
              <a:gd name="adj4" fmla="val -35454"/>
              <a:gd name="adj5" fmla="val 85157"/>
              <a:gd name="adj6" fmla="val -52296"/>
            </a:avLst>
          </a:prstGeom>
          <a:solidFill>
            <a:srgbClr val="FFCCFF"/>
          </a:solidFill>
          <a:ln w="19050">
            <a:solidFill>
              <a:schemeClr val="tx1"/>
            </a:solidFill>
            <a:miter lim="800000"/>
            <a:headEnd/>
            <a:tailEnd/>
          </a:ln>
          <a:effectLst/>
        </p:spPr>
        <p:txBody>
          <a:bodyPr/>
          <a:lstStyle/>
          <a:p>
            <a:pPr eaLnBrk="0" hangingPunct="0">
              <a:defRPr/>
            </a:pPr>
            <a:r>
              <a:rPr lang="en-GB" i="1" dirty="0"/>
              <a:t>Derived</a:t>
            </a:r>
            <a:r>
              <a:rPr lang="en-GB" dirty="0"/>
              <a:t> types that </a:t>
            </a:r>
            <a:r>
              <a:rPr lang="en-GB" i="1" dirty="0"/>
              <a:t>extend</a:t>
            </a:r>
            <a:r>
              <a:rPr lang="en-GB" dirty="0"/>
              <a:t> Shape</a:t>
            </a:r>
          </a:p>
        </p:txBody>
      </p:sp>
      <p:sp>
        <p:nvSpPr>
          <p:cNvPr id="810008" name="AutoShape 24"/>
          <p:cNvSpPr>
            <a:spLocks/>
          </p:cNvSpPr>
          <p:nvPr/>
        </p:nvSpPr>
        <p:spPr bwMode="auto">
          <a:xfrm>
            <a:off x="7869239" y="5422901"/>
            <a:ext cx="2752687" cy="923925"/>
          </a:xfrm>
          <a:prstGeom prst="borderCallout2">
            <a:avLst>
              <a:gd name="adj1" fmla="val 12370"/>
              <a:gd name="adj2" fmla="val -3074"/>
              <a:gd name="adj3" fmla="val 12370"/>
              <a:gd name="adj4" fmla="val -26056"/>
              <a:gd name="adj5" fmla="val -11685"/>
              <a:gd name="adj6" fmla="val -49935"/>
            </a:avLst>
          </a:prstGeom>
          <a:solidFill>
            <a:srgbClr val="FFCCFF"/>
          </a:solidFill>
          <a:ln w="19050">
            <a:solidFill>
              <a:schemeClr val="tx1"/>
            </a:solidFill>
            <a:miter lim="800000"/>
            <a:headEnd/>
            <a:tailEnd/>
          </a:ln>
          <a:effectLst/>
        </p:spPr>
        <p:txBody>
          <a:bodyPr/>
          <a:lstStyle/>
          <a:p>
            <a:pPr eaLnBrk="0" hangingPunct="0">
              <a:defRPr/>
            </a:pPr>
            <a:r>
              <a:rPr lang="en-GB" dirty="0"/>
              <a:t>Single inheritance. Each class can have one direct super class</a:t>
            </a:r>
          </a:p>
        </p:txBody>
      </p:sp>
    </p:spTree>
    <p:extLst>
      <p:ext uri="{BB962C8B-B14F-4D97-AF65-F5344CB8AC3E}">
        <p14:creationId xmlns:p14="http://schemas.microsoft.com/office/powerpoint/2010/main" val="18805707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Specifying the base class</a:t>
            </a:r>
          </a:p>
        </p:txBody>
      </p:sp>
      <p:sp>
        <p:nvSpPr>
          <p:cNvPr id="10243" name="Rectangle 3"/>
          <p:cNvSpPr>
            <a:spLocks noGrp="1" noChangeArrowheads="1"/>
          </p:cNvSpPr>
          <p:nvPr>
            <p:ph idx="1"/>
          </p:nvPr>
        </p:nvSpPr>
        <p:spPr>
          <a:xfrm>
            <a:off x="341272" y="1368256"/>
            <a:ext cx="11184421" cy="362119"/>
          </a:xfrm>
        </p:spPr>
        <p:txBody>
          <a:bodyPr/>
          <a:lstStyle/>
          <a:p>
            <a:r>
              <a:rPr lang="en-GB" dirty="0" smtClean="0"/>
              <a:t>Declare the super class the sub class extends</a:t>
            </a:r>
          </a:p>
        </p:txBody>
      </p:sp>
      <p:sp>
        <p:nvSpPr>
          <p:cNvPr id="812036" name="Rectangle 4"/>
          <p:cNvSpPr>
            <a:spLocks noChangeArrowheads="1"/>
          </p:cNvSpPr>
          <p:nvPr/>
        </p:nvSpPr>
        <p:spPr bwMode="auto">
          <a:xfrm>
            <a:off x="1895476" y="2123787"/>
            <a:ext cx="6397814" cy="1751762"/>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FF"/>
                </a:solidFill>
                <a:latin typeface="Lucida Console" pitchFamily="49" charset="0"/>
              </a:rPr>
              <a:t>  private </a:t>
            </a:r>
            <a:r>
              <a:rPr lang="en-GB" dirty="0">
                <a:solidFill>
                  <a:srgbClr val="000000"/>
                </a:solidFill>
                <a:latin typeface="Lucida Console" pitchFamily="49" charset="0"/>
              </a:rPr>
              <a:t>Point position;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r>
              <a:rPr lang="en-GB" dirty="0">
                <a:solidFill>
                  <a:srgbClr val="0000FF"/>
                </a:solidFill>
                <a:latin typeface="Lucida Console" pitchFamily="49" charset="0"/>
              </a:rPr>
              <a:t>private </a:t>
            </a:r>
            <a:r>
              <a:rPr lang="en-GB" dirty="0" err="1">
                <a:solidFill>
                  <a:srgbClr val="000000"/>
                </a:solidFill>
                <a:latin typeface="Lucida Console" pitchFamily="49" charset="0"/>
              </a:rPr>
              <a:t>Color</a:t>
            </a:r>
            <a:r>
              <a:rPr lang="en-GB" dirty="0">
                <a:solidFill>
                  <a:srgbClr val="000000"/>
                </a:solidFill>
                <a:latin typeface="Lucida Console" pitchFamily="49" charset="0"/>
              </a:rPr>
              <a:t> colour;</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812037" name="Rectangle 5"/>
          <p:cNvSpPr>
            <a:spLocks noChangeArrowheads="1"/>
          </p:cNvSpPr>
          <p:nvPr/>
        </p:nvSpPr>
        <p:spPr bwMode="auto">
          <a:xfrm>
            <a:off x="3695701" y="3463661"/>
            <a:ext cx="5757648" cy="313675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Rectangle </a:t>
            </a:r>
            <a:r>
              <a:rPr lang="en-GB" b="1" dirty="0">
                <a:solidFill>
                  <a:srgbClr val="FF3300"/>
                </a:solidFill>
                <a:latin typeface="Lucida Console" pitchFamily="49" charset="0"/>
              </a:rPr>
              <a:t>extends </a:t>
            </a:r>
            <a:r>
              <a:rPr lang="en-GB" dirty="0">
                <a:solidFill>
                  <a:srgbClr val="FF3300"/>
                </a:solidFill>
                <a:latin typeface="Lucida Console" pitchFamily="49" charset="0"/>
              </a:rPr>
              <a:t>Shape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solidFill>
                  <a:srgbClr val="000000"/>
                </a:solidFill>
                <a:latin typeface="Lucida Console" pitchFamily="49" charset="0"/>
              </a:rPr>
              <a:t> Ellipse </a:t>
            </a:r>
            <a:r>
              <a:rPr lang="en-GB" b="1" dirty="0">
                <a:solidFill>
                  <a:srgbClr val="FF3300"/>
                </a:solidFill>
                <a:latin typeface="Lucida Console" pitchFamily="49" charset="0"/>
              </a:rPr>
              <a:t>extends </a:t>
            </a:r>
            <a:r>
              <a:rPr lang="en-GB" dirty="0">
                <a:solidFill>
                  <a:srgbClr val="FF3300"/>
                </a:solidFill>
                <a:latin typeface="Lucida Console" pitchFamily="49" charset="0"/>
              </a:rPr>
              <a:t>Shape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solidFill>
                  <a:srgbClr val="000000"/>
                </a:solidFill>
                <a:latin typeface="Lucida Console" pitchFamily="49" charset="0"/>
              </a:rPr>
              <a:t> Circle </a:t>
            </a:r>
            <a:r>
              <a:rPr lang="en-GB" b="1" dirty="0">
                <a:solidFill>
                  <a:srgbClr val="FF3300"/>
                </a:solidFill>
                <a:latin typeface="Lucida Console" pitchFamily="49" charset="0"/>
              </a:rPr>
              <a:t>extends </a:t>
            </a:r>
            <a:r>
              <a:rPr lang="en-GB" dirty="0">
                <a:solidFill>
                  <a:srgbClr val="FF3300"/>
                </a:solidFill>
                <a:latin typeface="Lucida Console" pitchFamily="49" charset="0"/>
              </a:rPr>
              <a:t>Ellipse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812038" name="AutoShape 6"/>
          <p:cNvSpPr>
            <a:spLocks/>
          </p:cNvSpPr>
          <p:nvPr/>
        </p:nvSpPr>
        <p:spPr bwMode="auto">
          <a:xfrm>
            <a:off x="5080641" y="1906312"/>
            <a:ext cx="3412570" cy="486016"/>
          </a:xfrm>
          <a:prstGeom prst="borderCallout2">
            <a:avLst>
              <a:gd name="adj1" fmla="val 25088"/>
              <a:gd name="adj2" fmla="val -2681"/>
              <a:gd name="adj3" fmla="val 25088"/>
              <a:gd name="adj4" fmla="val -16759"/>
              <a:gd name="adj5" fmla="val 58884"/>
              <a:gd name="adj6" fmla="val -31398"/>
            </a:avLst>
          </a:prstGeom>
          <a:solidFill>
            <a:srgbClr val="FFCCFF"/>
          </a:solidFill>
          <a:ln w="19050">
            <a:solidFill>
              <a:srgbClr val="004050"/>
            </a:solidFill>
            <a:miter lim="800000"/>
            <a:headEnd/>
            <a:tailEnd/>
          </a:ln>
          <a:effectLst/>
        </p:spPr>
        <p:txBody>
          <a:bodyPr/>
          <a:lstStyle/>
          <a:p>
            <a:pPr eaLnBrk="0" hangingPunct="0">
              <a:defRPr/>
            </a:pPr>
            <a:r>
              <a:rPr lang="en-GB" dirty="0"/>
              <a:t>Implicit </a:t>
            </a:r>
            <a:r>
              <a:rPr lang="en-GB" dirty="0" err="1">
                <a:latin typeface="Lucida Console" pitchFamily="49" charset="0"/>
              </a:rPr>
              <a:t>java.lang.Object</a:t>
            </a:r>
            <a:endParaRPr lang="en-GB" dirty="0">
              <a:latin typeface="Lucida Console" pitchFamily="49" charset="0"/>
            </a:endParaRPr>
          </a:p>
        </p:txBody>
      </p:sp>
      <p:sp>
        <p:nvSpPr>
          <p:cNvPr id="812039" name="Rectangle 7"/>
          <p:cNvSpPr>
            <a:spLocks noChangeArrowheads="1"/>
          </p:cNvSpPr>
          <p:nvPr/>
        </p:nvSpPr>
        <p:spPr bwMode="auto">
          <a:xfrm>
            <a:off x="6765924" y="3854162"/>
            <a:ext cx="3494495"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Rectangle specific members</a:t>
            </a:r>
            <a:endParaRPr lang="en-GB" dirty="0">
              <a:solidFill>
                <a:srgbClr val="008000"/>
              </a:solidFill>
              <a:latin typeface="Lucida Console" pitchFamily="49" charset="0"/>
            </a:endParaRPr>
          </a:p>
        </p:txBody>
      </p:sp>
      <p:sp>
        <p:nvSpPr>
          <p:cNvPr id="812040" name="Rectangle 8"/>
          <p:cNvSpPr>
            <a:spLocks noChangeArrowheads="1"/>
          </p:cNvSpPr>
          <p:nvPr/>
        </p:nvSpPr>
        <p:spPr bwMode="auto">
          <a:xfrm>
            <a:off x="6765925" y="4927599"/>
            <a:ext cx="3055914"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Ellipse specific members</a:t>
            </a:r>
            <a:endParaRPr lang="en-GB" dirty="0">
              <a:solidFill>
                <a:srgbClr val="008000"/>
              </a:solidFill>
              <a:latin typeface="Lucida Console" pitchFamily="49" charset="0"/>
            </a:endParaRPr>
          </a:p>
        </p:txBody>
      </p:sp>
      <p:sp>
        <p:nvSpPr>
          <p:cNvPr id="812041" name="Rectangle 9"/>
          <p:cNvSpPr>
            <a:spLocks noChangeArrowheads="1"/>
          </p:cNvSpPr>
          <p:nvPr/>
        </p:nvSpPr>
        <p:spPr bwMode="auto">
          <a:xfrm>
            <a:off x="6778625" y="6051835"/>
            <a:ext cx="3043214"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Circle specific members</a:t>
            </a:r>
            <a:endParaRPr lang="en-GB" dirty="0">
              <a:solidFill>
                <a:srgbClr val="008000"/>
              </a:solidFill>
              <a:latin typeface="Lucida Console" pitchFamily="49" charset="0"/>
            </a:endParaRPr>
          </a:p>
        </p:txBody>
      </p:sp>
    </p:spTree>
    <p:extLst>
      <p:ext uri="{BB962C8B-B14F-4D97-AF65-F5344CB8AC3E}">
        <p14:creationId xmlns:p14="http://schemas.microsoft.com/office/powerpoint/2010/main" val="34056298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C#: Specifying the base class</a:t>
            </a:r>
          </a:p>
        </p:txBody>
      </p:sp>
      <p:sp>
        <p:nvSpPr>
          <p:cNvPr id="812036" name="Rectangle 4"/>
          <p:cNvSpPr>
            <a:spLocks noChangeArrowheads="1"/>
          </p:cNvSpPr>
          <p:nvPr/>
        </p:nvSpPr>
        <p:spPr bwMode="auto">
          <a:xfrm>
            <a:off x="1895476" y="1770558"/>
            <a:ext cx="6397814" cy="1751762"/>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FF"/>
                </a:solidFill>
                <a:latin typeface="Lucida Console" pitchFamily="49" charset="0"/>
              </a:rPr>
              <a:t>  private </a:t>
            </a:r>
            <a:r>
              <a:rPr lang="en-GB" dirty="0">
                <a:solidFill>
                  <a:srgbClr val="000000"/>
                </a:solidFill>
                <a:latin typeface="Lucida Console" pitchFamily="49" charset="0"/>
              </a:rPr>
              <a:t>Point position;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r>
              <a:rPr lang="en-GB" dirty="0">
                <a:solidFill>
                  <a:srgbClr val="0000FF"/>
                </a:solidFill>
                <a:latin typeface="Lucida Console" pitchFamily="49" charset="0"/>
              </a:rPr>
              <a:t>private </a:t>
            </a:r>
            <a:r>
              <a:rPr lang="en-GB" dirty="0" err="1">
                <a:solidFill>
                  <a:srgbClr val="000000"/>
                </a:solidFill>
                <a:latin typeface="Lucida Console" pitchFamily="49" charset="0"/>
              </a:rPr>
              <a:t>Color</a:t>
            </a:r>
            <a:r>
              <a:rPr lang="en-GB" dirty="0">
                <a:solidFill>
                  <a:srgbClr val="000000"/>
                </a:solidFill>
                <a:latin typeface="Lucida Console" pitchFamily="49" charset="0"/>
              </a:rPr>
              <a:t> colour;</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812037" name="Rectangle 5"/>
          <p:cNvSpPr>
            <a:spLocks noChangeArrowheads="1"/>
          </p:cNvSpPr>
          <p:nvPr/>
        </p:nvSpPr>
        <p:spPr bwMode="auto">
          <a:xfrm>
            <a:off x="4305289" y="3160438"/>
            <a:ext cx="5757648" cy="313675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Rectangle </a:t>
            </a:r>
            <a:r>
              <a:rPr lang="en-GB" b="1" dirty="0">
                <a:solidFill>
                  <a:srgbClr val="FF3300"/>
                </a:solidFill>
                <a:latin typeface="Lucida Console" pitchFamily="49" charset="0"/>
              </a:rPr>
              <a:t>: </a:t>
            </a:r>
            <a:r>
              <a:rPr lang="en-GB" dirty="0">
                <a:solidFill>
                  <a:srgbClr val="FF3300"/>
                </a:solidFill>
                <a:latin typeface="Lucida Console" pitchFamily="49" charset="0"/>
              </a:rPr>
              <a:t>Shape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solidFill>
                  <a:srgbClr val="000000"/>
                </a:solidFill>
                <a:latin typeface="Lucida Console" pitchFamily="49" charset="0"/>
              </a:rPr>
              <a:t> Ellipse </a:t>
            </a:r>
            <a:r>
              <a:rPr lang="en-GB" b="1" dirty="0">
                <a:solidFill>
                  <a:srgbClr val="FF3300"/>
                </a:solidFill>
                <a:latin typeface="Lucida Console" pitchFamily="49" charset="0"/>
              </a:rPr>
              <a:t>  : </a:t>
            </a:r>
            <a:r>
              <a:rPr lang="en-GB" dirty="0">
                <a:solidFill>
                  <a:srgbClr val="FF3300"/>
                </a:solidFill>
                <a:latin typeface="Lucida Console" pitchFamily="49" charset="0"/>
              </a:rPr>
              <a:t>Shape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solidFill>
                  <a:srgbClr val="000000"/>
                </a:solidFill>
                <a:latin typeface="Lucida Console" pitchFamily="49" charset="0"/>
              </a:rPr>
              <a:t> Circle    </a:t>
            </a:r>
            <a:r>
              <a:rPr lang="en-GB" b="1" dirty="0">
                <a:solidFill>
                  <a:srgbClr val="FF3300"/>
                </a:solidFill>
                <a:latin typeface="Lucida Console" pitchFamily="49" charset="0"/>
              </a:rPr>
              <a:t>: </a:t>
            </a:r>
            <a:r>
              <a:rPr lang="en-GB" dirty="0">
                <a:solidFill>
                  <a:srgbClr val="FF3300"/>
                </a:solidFill>
                <a:latin typeface="Lucida Console" pitchFamily="49" charset="0"/>
              </a:rPr>
              <a:t>Ellipse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812038" name="AutoShape 6"/>
          <p:cNvSpPr>
            <a:spLocks/>
          </p:cNvSpPr>
          <p:nvPr/>
        </p:nvSpPr>
        <p:spPr bwMode="auto">
          <a:xfrm>
            <a:off x="5080641" y="1489285"/>
            <a:ext cx="3412570" cy="469952"/>
          </a:xfrm>
          <a:prstGeom prst="borderCallout2">
            <a:avLst>
              <a:gd name="adj1" fmla="val 25088"/>
              <a:gd name="adj2" fmla="val -2681"/>
              <a:gd name="adj3" fmla="val 25088"/>
              <a:gd name="adj4" fmla="val -16759"/>
              <a:gd name="adj5" fmla="val 58884"/>
              <a:gd name="adj6" fmla="val -31398"/>
            </a:avLst>
          </a:prstGeom>
          <a:solidFill>
            <a:srgbClr val="FFCCFF"/>
          </a:solidFill>
          <a:ln w="19050">
            <a:solidFill>
              <a:srgbClr val="004050"/>
            </a:solidFill>
            <a:miter lim="800000"/>
            <a:headEnd/>
            <a:tailEnd/>
          </a:ln>
          <a:effectLst/>
        </p:spPr>
        <p:txBody>
          <a:bodyPr/>
          <a:lstStyle/>
          <a:p>
            <a:pPr eaLnBrk="0" hangingPunct="0">
              <a:defRPr/>
            </a:pPr>
            <a:r>
              <a:rPr lang="en-GB" dirty="0"/>
              <a:t>Implicit </a:t>
            </a:r>
            <a:r>
              <a:rPr lang="en-GB" dirty="0">
                <a:latin typeface="Lucida Console" pitchFamily="49" charset="0"/>
              </a:rPr>
              <a:t> </a:t>
            </a:r>
            <a:r>
              <a:rPr lang="en-GB" dirty="0" err="1">
                <a:latin typeface="Lucida Console" pitchFamily="49" charset="0"/>
              </a:rPr>
              <a:t>System.Object</a:t>
            </a:r>
            <a:endParaRPr lang="en-GB" dirty="0">
              <a:latin typeface="Lucida Console" pitchFamily="49" charset="0"/>
            </a:endParaRPr>
          </a:p>
        </p:txBody>
      </p:sp>
      <p:sp>
        <p:nvSpPr>
          <p:cNvPr id="812039" name="Rectangle 7"/>
          <p:cNvSpPr>
            <a:spLocks noChangeArrowheads="1"/>
          </p:cNvSpPr>
          <p:nvPr/>
        </p:nvSpPr>
        <p:spPr bwMode="auto">
          <a:xfrm>
            <a:off x="7006856" y="3601746"/>
            <a:ext cx="3413051"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Rectangle specific members</a:t>
            </a:r>
            <a:endParaRPr lang="en-GB" dirty="0">
              <a:solidFill>
                <a:srgbClr val="008000"/>
              </a:solidFill>
              <a:latin typeface="Lucida Console" pitchFamily="49" charset="0"/>
            </a:endParaRPr>
          </a:p>
        </p:txBody>
      </p:sp>
      <p:sp>
        <p:nvSpPr>
          <p:cNvPr id="812040" name="Rectangle 8"/>
          <p:cNvSpPr>
            <a:spLocks noChangeArrowheads="1"/>
          </p:cNvSpPr>
          <p:nvPr/>
        </p:nvSpPr>
        <p:spPr bwMode="auto">
          <a:xfrm>
            <a:off x="7375513" y="4624376"/>
            <a:ext cx="3055914"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a:solidFill>
                  <a:srgbClr val="000000"/>
                </a:solidFill>
              </a:rPr>
              <a:t>Ellipse specific members</a:t>
            </a:r>
            <a:endParaRPr lang="en-GB">
              <a:solidFill>
                <a:srgbClr val="008000"/>
              </a:solidFill>
              <a:latin typeface="Lucida Console" pitchFamily="49" charset="0"/>
            </a:endParaRPr>
          </a:p>
        </p:txBody>
      </p:sp>
      <p:sp>
        <p:nvSpPr>
          <p:cNvPr id="812041" name="Rectangle 9"/>
          <p:cNvSpPr>
            <a:spLocks noChangeArrowheads="1"/>
          </p:cNvSpPr>
          <p:nvPr/>
        </p:nvSpPr>
        <p:spPr bwMode="auto">
          <a:xfrm>
            <a:off x="7388213" y="5748612"/>
            <a:ext cx="3055914"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a:solidFill>
                  <a:srgbClr val="000000"/>
                </a:solidFill>
              </a:rPr>
              <a:t>Circle specific members</a:t>
            </a:r>
            <a:endParaRPr lang="en-GB">
              <a:solidFill>
                <a:srgbClr val="008000"/>
              </a:solidFill>
              <a:latin typeface="Lucida Console" pitchFamily="49" charset="0"/>
            </a:endParaRPr>
          </a:p>
        </p:txBody>
      </p:sp>
    </p:spTree>
    <p:extLst>
      <p:ext uri="{BB962C8B-B14F-4D97-AF65-F5344CB8AC3E}">
        <p14:creationId xmlns:p14="http://schemas.microsoft.com/office/powerpoint/2010/main" val="28462304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r>
              <a:rPr lang="en-GB" smtClean="0"/>
              <a:t>What’s in an object?</a:t>
            </a:r>
            <a:endParaRPr lang="en-GB" dirty="0" smtClean="0"/>
          </a:p>
        </p:txBody>
      </p:sp>
      <p:sp>
        <p:nvSpPr>
          <p:cNvPr id="11266" name="Rectangle 2"/>
          <p:cNvSpPr>
            <a:spLocks noGrp="1" noChangeArrowheads="1"/>
          </p:cNvSpPr>
          <p:nvPr>
            <p:ph idx="1"/>
          </p:nvPr>
        </p:nvSpPr>
        <p:spPr>
          <a:xfrm>
            <a:off x="341272" y="1368256"/>
            <a:ext cx="7144049" cy="5372786"/>
          </a:xfrm>
        </p:spPr>
        <p:txBody>
          <a:bodyPr vert="horz" lIns="0" tIns="0" rIns="0" bIns="0" rtlCol="0" anchor="t" anchorCtr="0">
            <a:noAutofit/>
          </a:bodyPr>
          <a:lstStyle/>
          <a:p>
            <a:pPr marL="342900" indent="-342900">
              <a:buFont typeface="Arial" panose="020B0604020202020204" pitchFamily="34" charset="0"/>
              <a:buChar char="•"/>
            </a:pPr>
            <a:r>
              <a:rPr lang="en-GB" b="1" dirty="0"/>
              <a:t>A sub class inherits all the fields of its super class</a:t>
            </a:r>
          </a:p>
          <a:p>
            <a:pPr marL="684000" lvl="1" indent="-342900">
              <a:buSzPct val="115000"/>
              <a:buFont typeface="Arial" panose="020B0604020202020204" pitchFamily="34" charset="0"/>
              <a:buChar char="•"/>
            </a:pPr>
            <a:r>
              <a:rPr lang="en-GB" dirty="0"/>
              <a:t>Including the ones the compiler writes for you</a:t>
            </a:r>
          </a:p>
          <a:p>
            <a:pPr marL="180000" lvl="1" indent="-180000">
              <a:buFont typeface="Arial" panose="020B0604020202020204" pitchFamily="34" charset="0"/>
              <a:buChar char="•"/>
            </a:pPr>
            <a:endParaRPr lang="en-GB" dirty="0"/>
          </a:p>
          <a:p>
            <a:pPr marL="0" lvl="1" indent="0">
              <a:buNone/>
            </a:pPr>
            <a:r>
              <a:rPr lang="en-GB" dirty="0"/>
              <a:t/>
            </a:r>
            <a:br>
              <a:rPr lang="en-GB" dirty="0"/>
            </a:br>
            <a:r>
              <a:rPr lang="en-GB" dirty="0"/>
              <a:t/>
            </a:r>
            <a:br>
              <a:rPr lang="en-GB" dirty="0"/>
            </a:br>
            <a:r>
              <a:rPr lang="en-GB" dirty="0"/>
              <a:t/>
            </a:r>
            <a:br>
              <a:rPr lang="en-GB" dirty="0"/>
            </a:br>
            <a:r>
              <a:rPr lang="en-GB" dirty="0"/>
              <a:t/>
            </a:r>
            <a:br>
              <a:rPr lang="en-GB" dirty="0"/>
            </a:br>
            <a:r>
              <a:rPr lang="en-GB" dirty="0"/>
              <a:t/>
            </a:r>
            <a:br>
              <a:rPr lang="en-GB" dirty="0"/>
            </a:br>
            <a:r>
              <a:rPr lang="en-GB" dirty="0"/>
              <a:t/>
            </a:r>
            <a:br>
              <a:rPr lang="en-GB" dirty="0"/>
            </a:br>
            <a:r>
              <a:rPr lang="en-GB" dirty="0"/>
              <a:t/>
            </a:r>
            <a:br>
              <a:rPr lang="en-GB" dirty="0"/>
            </a:br>
            <a:r>
              <a:rPr lang="en-GB" dirty="0"/>
              <a:t/>
            </a:r>
            <a:br>
              <a:rPr lang="en-GB" dirty="0"/>
            </a:br>
            <a:r>
              <a:rPr lang="en-GB" dirty="0"/>
              <a:t/>
            </a:r>
            <a:br>
              <a:rPr lang="en-GB" dirty="0"/>
            </a:br>
            <a:r>
              <a:rPr lang="en-GB" dirty="0"/>
              <a:t/>
            </a:r>
            <a:br>
              <a:rPr lang="en-GB" dirty="0"/>
            </a:br>
            <a:endParaRPr lang="en-GB" b="1" dirty="0"/>
          </a:p>
          <a:p>
            <a:pPr marL="342900" indent="-342900">
              <a:buFont typeface="Arial" panose="020B0604020202020204" pitchFamily="34" charset="0"/>
              <a:buChar char="•"/>
            </a:pPr>
            <a:r>
              <a:rPr lang="en-GB" b="1" dirty="0"/>
              <a:t>A sub type is a kind of super type</a:t>
            </a:r>
          </a:p>
        </p:txBody>
      </p:sp>
      <p:sp>
        <p:nvSpPr>
          <p:cNvPr id="11267" name="AutoShape 3"/>
          <p:cNvSpPr>
            <a:spLocks noChangeArrowheads="1"/>
          </p:cNvSpPr>
          <p:nvPr/>
        </p:nvSpPr>
        <p:spPr bwMode="auto">
          <a:xfrm>
            <a:off x="7029451" y="5013766"/>
            <a:ext cx="2386013" cy="715963"/>
          </a:xfrm>
          <a:prstGeom prst="cube">
            <a:avLst>
              <a:gd name="adj" fmla="val 14116"/>
            </a:avLst>
          </a:prstGeom>
          <a:solidFill>
            <a:schemeClr val="hlink"/>
          </a:solidFill>
          <a:ln w="9525">
            <a:solidFill>
              <a:schemeClr val="tx1"/>
            </a:solidFill>
            <a:miter lim="800000"/>
            <a:headEnd/>
            <a:tailEnd/>
          </a:ln>
        </p:spPr>
        <p:txBody>
          <a:bodyPr wrap="none"/>
          <a:lstStyle/>
          <a:p>
            <a:pPr eaLnBrk="0" hangingPunct="0">
              <a:tabLst>
                <a:tab pos="1262063" algn="l"/>
              </a:tabLst>
            </a:pPr>
            <a:r>
              <a:rPr lang="en-GB" sz="1600" dirty="0">
                <a:solidFill>
                  <a:schemeClr val="bg1"/>
                </a:solidFill>
                <a:latin typeface="Lucida Console" pitchFamily="49" charset="0"/>
              </a:rPr>
              <a:t>width:	20</a:t>
            </a:r>
            <a:br>
              <a:rPr lang="en-GB" sz="1600" dirty="0">
                <a:solidFill>
                  <a:schemeClr val="bg1"/>
                </a:solidFill>
                <a:latin typeface="Lucida Console" pitchFamily="49" charset="0"/>
              </a:rPr>
            </a:br>
            <a:r>
              <a:rPr lang="en-GB" sz="1600" dirty="0">
                <a:solidFill>
                  <a:schemeClr val="bg1"/>
                </a:solidFill>
                <a:latin typeface="Lucida Console" pitchFamily="49" charset="0"/>
              </a:rPr>
              <a:t>height: 	10</a:t>
            </a:r>
          </a:p>
          <a:p>
            <a:pPr eaLnBrk="0" hangingPunct="0">
              <a:tabLst>
                <a:tab pos="1262063" algn="l"/>
              </a:tabLst>
            </a:pPr>
            <a:endParaRPr lang="en-GB" sz="1600" dirty="0">
              <a:solidFill>
                <a:srgbClr val="000000"/>
              </a:solidFill>
              <a:latin typeface="Lucida Console" pitchFamily="49" charset="0"/>
            </a:endParaRPr>
          </a:p>
        </p:txBody>
      </p:sp>
      <p:sp>
        <p:nvSpPr>
          <p:cNvPr id="816133" name="Rectangle 5"/>
          <p:cNvSpPr>
            <a:spLocks noChangeArrowheads="1"/>
          </p:cNvSpPr>
          <p:nvPr/>
        </p:nvSpPr>
        <p:spPr bwMode="auto">
          <a:xfrm>
            <a:off x="1895475" y="2204526"/>
            <a:ext cx="3938588" cy="132397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a:latin typeface="Lucida Console" pitchFamily="49" charset="0"/>
              </a:rPr>
              <a:t>Point</a:t>
            </a:r>
            <a:r>
              <a:rPr lang="en-GB" sz="1600" dirty="0">
                <a:solidFill>
                  <a:srgbClr val="000000"/>
                </a:solidFill>
                <a:latin typeface="Lucida Console" pitchFamily="49" charset="0"/>
              </a:rPr>
              <a:t> position;</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err="1">
                <a:latin typeface="Lucida Console" pitchFamily="49" charset="0"/>
              </a:rPr>
              <a:t>Color</a:t>
            </a:r>
            <a:r>
              <a:rPr lang="en-GB" sz="1600" dirty="0">
                <a:solidFill>
                  <a:srgbClr val="000000"/>
                </a:solidFill>
                <a:latin typeface="Lucida Console" pitchFamily="49" charset="0"/>
              </a:rPr>
              <a:t> colour;</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16134" name="Rectangle 6"/>
          <p:cNvSpPr>
            <a:spLocks noChangeArrowheads="1"/>
          </p:cNvSpPr>
          <p:nvPr/>
        </p:nvSpPr>
        <p:spPr bwMode="auto">
          <a:xfrm>
            <a:off x="1895474" y="4268870"/>
            <a:ext cx="4459606" cy="156709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Ellipse </a:t>
            </a:r>
            <a:r>
              <a:rPr lang="en-GB" sz="1600" dirty="0">
                <a:solidFill>
                  <a:srgbClr val="0000C8"/>
                </a:solidFill>
                <a:latin typeface="Lucida Console" pitchFamily="49" charset="0"/>
              </a:rPr>
              <a:t>extends</a:t>
            </a:r>
            <a:r>
              <a:rPr lang="en-GB" sz="1600" dirty="0">
                <a:solidFill>
                  <a:srgbClr val="000000"/>
                </a:solidFill>
                <a:latin typeface="Lucida Console" pitchFamily="49" charset="0"/>
              </a:rPr>
              <a:t> 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err="1">
                <a:solidFill>
                  <a:srgbClr val="0000FF"/>
                </a:solidFill>
                <a:latin typeface="Lucida Console" pitchFamily="49" charset="0"/>
              </a:rPr>
              <a:t>int</a:t>
            </a:r>
            <a:r>
              <a:rPr lang="en-GB" sz="1600" dirty="0">
                <a:solidFill>
                  <a:srgbClr val="000000"/>
                </a:solidFill>
                <a:latin typeface="Lucida Console" pitchFamily="49" charset="0"/>
              </a:rPr>
              <a:t> width;</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err="1">
                <a:solidFill>
                  <a:srgbClr val="0000FF"/>
                </a:solidFill>
                <a:latin typeface="Lucida Console" pitchFamily="49" charset="0"/>
              </a:rPr>
              <a:t>int</a:t>
            </a:r>
            <a:r>
              <a:rPr lang="en-GB" sz="1600" dirty="0">
                <a:solidFill>
                  <a:srgbClr val="000000"/>
                </a:solidFill>
                <a:latin typeface="Lucida Console" pitchFamily="49" charset="0"/>
              </a:rPr>
              <a:t> height;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11271" name="AutoShape 7"/>
          <p:cNvSpPr>
            <a:spLocks noChangeArrowheads="1"/>
          </p:cNvSpPr>
          <p:nvPr/>
        </p:nvSpPr>
        <p:spPr bwMode="auto">
          <a:xfrm>
            <a:off x="7029451" y="2924616"/>
            <a:ext cx="2386013" cy="715963"/>
          </a:xfrm>
          <a:prstGeom prst="cube">
            <a:avLst>
              <a:gd name="adj" fmla="val 14116"/>
            </a:avLst>
          </a:prstGeom>
          <a:solidFill>
            <a:schemeClr val="accent2"/>
          </a:solidFill>
          <a:ln w="9525">
            <a:solidFill>
              <a:schemeClr val="tx1"/>
            </a:solidFill>
            <a:miter lim="800000"/>
            <a:headEnd/>
            <a:tailEnd/>
          </a:ln>
        </p:spPr>
        <p:txBody>
          <a:bodyPr wrap="none"/>
          <a:lstStyle/>
          <a:p>
            <a:pPr eaLnBrk="0" hangingPunct="0">
              <a:tabLst>
                <a:tab pos="1262063" algn="l"/>
              </a:tabLst>
            </a:pPr>
            <a:r>
              <a:rPr lang="en-GB" sz="1600">
                <a:solidFill>
                  <a:srgbClr val="000000"/>
                </a:solidFill>
                <a:latin typeface="Lucida Console" pitchFamily="49" charset="0"/>
              </a:rPr>
              <a:t>position:	10, 10</a:t>
            </a:r>
            <a:br>
              <a:rPr lang="en-GB" sz="1600">
                <a:solidFill>
                  <a:srgbClr val="000000"/>
                </a:solidFill>
                <a:latin typeface="Lucida Console" pitchFamily="49" charset="0"/>
              </a:rPr>
            </a:br>
            <a:r>
              <a:rPr lang="en-GB" sz="1600">
                <a:solidFill>
                  <a:srgbClr val="000000"/>
                </a:solidFill>
                <a:latin typeface="Lucida Console" pitchFamily="49" charset="0"/>
              </a:rPr>
              <a:t>colour: 	Grey</a:t>
            </a:r>
          </a:p>
        </p:txBody>
      </p:sp>
      <p:sp>
        <p:nvSpPr>
          <p:cNvPr id="11272" name="AutoShape 8"/>
          <p:cNvSpPr>
            <a:spLocks noChangeArrowheads="1"/>
          </p:cNvSpPr>
          <p:nvPr/>
        </p:nvSpPr>
        <p:spPr bwMode="auto">
          <a:xfrm>
            <a:off x="7029451" y="4405753"/>
            <a:ext cx="2386013" cy="715962"/>
          </a:xfrm>
          <a:prstGeom prst="cube">
            <a:avLst>
              <a:gd name="adj" fmla="val 14116"/>
            </a:avLst>
          </a:prstGeom>
          <a:solidFill>
            <a:schemeClr val="accent2"/>
          </a:solidFill>
          <a:ln w="9525">
            <a:solidFill>
              <a:schemeClr val="tx1"/>
            </a:solidFill>
            <a:miter lim="800000"/>
            <a:headEnd/>
            <a:tailEnd/>
          </a:ln>
        </p:spPr>
        <p:txBody>
          <a:bodyPr wrap="none"/>
          <a:lstStyle/>
          <a:p>
            <a:pPr eaLnBrk="0" hangingPunct="0">
              <a:tabLst>
                <a:tab pos="1262063" algn="l"/>
              </a:tabLst>
            </a:pPr>
            <a:r>
              <a:rPr lang="en-GB" sz="1600">
                <a:solidFill>
                  <a:srgbClr val="000000"/>
                </a:solidFill>
                <a:latin typeface="Lucida Console" pitchFamily="49" charset="0"/>
              </a:rPr>
              <a:t>position:	10, 10</a:t>
            </a:r>
            <a:br>
              <a:rPr lang="en-GB" sz="1600">
                <a:solidFill>
                  <a:srgbClr val="000000"/>
                </a:solidFill>
                <a:latin typeface="Lucida Console" pitchFamily="49" charset="0"/>
              </a:rPr>
            </a:br>
            <a:r>
              <a:rPr lang="en-GB" sz="1600">
                <a:solidFill>
                  <a:srgbClr val="000000"/>
                </a:solidFill>
                <a:latin typeface="Lucida Console" pitchFamily="49" charset="0"/>
              </a:rPr>
              <a:t>colour: 	Grey</a:t>
            </a:r>
          </a:p>
          <a:p>
            <a:pPr eaLnBrk="0" hangingPunct="0">
              <a:tabLst>
                <a:tab pos="1262063" algn="l"/>
              </a:tabLst>
            </a:pPr>
            <a:endParaRPr lang="en-GB" sz="1600">
              <a:solidFill>
                <a:srgbClr val="000000"/>
              </a:solidFill>
              <a:latin typeface="Lucida Console" pitchFamily="49" charset="0"/>
            </a:endParaRPr>
          </a:p>
        </p:txBody>
      </p:sp>
      <p:sp>
        <p:nvSpPr>
          <p:cNvPr id="816137" name="AutoShape 9"/>
          <p:cNvSpPr>
            <a:spLocks/>
          </p:cNvSpPr>
          <p:nvPr/>
        </p:nvSpPr>
        <p:spPr bwMode="auto">
          <a:xfrm>
            <a:off x="8577264" y="2410265"/>
            <a:ext cx="1789480" cy="374650"/>
          </a:xfrm>
          <a:prstGeom prst="borderCallout2">
            <a:avLst>
              <a:gd name="adj1" fmla="val 30509"/>
              <a:gd name="adj2" fmla="val -4593"/>
              <a:gd name="adj3" fmla="val 30509"/>
              <a:gd name="adj4" fmla="val -29472"/>
              <a:gd name="adj5" fmla="val 138560"/>
              <a:gd name="adj6" fmla="val -55407"/>
            </a:avLst>
          </a:prstGeom>
          <a:solidFill>
            <a:srgbClr val="FFCCFF"/>
          </a:solidFill>
          <a:ln w="19050">
            <a:solidFill>
              <a:schemeClr val="tx1"/>
            </a:solidFill>
            <a:miter lim="800000"/>
            <a:headEnd/>
            <a:tailEnd/>
          </a:ln>
          <a:effectLst/>
        </p:spPr>
        <p:txBody>
          <a:bodyPr/>
          <a:lstStyle/>
          <a:p>
            <a:pPr eaLnBrk="0" hangingPunct="0">
              <a:defRPr/>
            </a:pPr>
            <a:r>
              <a:rPr lang="en-GB" dirty="0"/>
              <a:t>Shape object</a:t>
            </a:r>
          </a:p>
        </p:txBody>
      </p:sp>
      <p:sp>
        <p:nvSpPr>
          <p:cNvPr id="816138" name="AutoShape 10"/>
          <p:cNvSpPr>
            <a:spLocks/>
          </p:cNvSpPr>
          <p:nvPr/>
        </p:nvSpPr>
        <p:spPr bwMode="auto">
          <a:xfrm>
            <a:off x="8577264" y="3889815"/>
            <a:ext cx="1789480" cy="374650"/>
          </a:xfrm>
          <a:prstGeom prst="borderCallout2">
            <a:avLst>
              <a:gd name="adj1" fmla="val 30509"/>
              <a:gd name="adj2" fmla="val -4593"/>
              <a:gd name="adj3" fmla="val 30509"/>
              <a:gd name="adj4" fmla="val -29472"/>
              <a:gd name="adj5" fmla="val 138560"/>
              <a:gd name="adj6" fmla="val -55407"/>
            </a:avLst>
          </a:prstGeom>
          <a:solidFill>
            <a:srgbClr val="FFCCFF"/>
          </a:solidFill>
          <a:ln w="19050">
            <a:solidFill>
              <a:srgbClr val="004050"/>
            </a:solidFill>
            <a:miter lim="800000"/>
            <a:headEnd/>
            <a:tailEnd/>
          </a:ln>
          <a:effectLst/>
        </p:spPr>
        <p:txBody>
          <a:bodyPr/>
          <a:lstStyle/>
          <a:p>
            <a:pPr eaLnBrk="0" hangingPunct="0">
              <a:defRPr/>
            </a:pPr>
            <a:r>
              <a:rPr lang="en-GB" dirty="0"/>
              <a:t>Ellipse object</a:t>
            </a:r>
          </a:p>
        </p:txBody>
      </p:sp>
      <p:sp>
        <p:nvSpPr>
          <p:cNvPr id="11275" name="AutoShape 11"/>
          <p:cNvSpPr>
            <a:spLocks/>
          </p:cNvSpPr>
          <p:nvPr/>
        </p:nvSpPr>
        <p:spPr bwMode="auto">
          <a:xfrm>
            <a:off x="5376864" y="2823016"/>
            <a:ext cx="98425" cy="557213"/>
          </a:xfrm>
          <a:prstGeom prst="rightBrace">
            <a:avLst>
              <a:gd name="adj1" fmla="val 47177"/>
              <a:gd name="adj2" fmla="val 50000"/>
            </a:avLst>
          </a:prstGeom>
          <a:noFill/>
          <a:ln w="19050">
            <a:solidFill>
              <a:schemeClr val="tx1"/>
            </a:solidFill>
            <a:prstDash val="sysDot"/>
            <a:round/>
            <a:headEnd/>
            <a:tailEnd/>
          </a:ln>
        </p:spPr>
        <p:txBody>
          <a:bodyPr wrap="none" anchor="ctr"/>
          <a:lstStyle/>
          <a:p>
            <a:pPr eaLnBrk="0" hangingPunct="0">
              <a:spcBef>
                <a:spcPct val="50000"/>
              </a:spcBef>
            </a:pPr>
            <a:endParaRPr lang="en-US"/>
          </a:p>
        </p:txBody>
      </p:sp>
      <p:sp>
        <p:nvSpPr>
          <p:cNvPr id="11276" name="AutoShape 12"/>
          <p:cNvSpPr>
            <a:spLocks/>
          </p:cNvSpPr>
          <p:nvPr/>
        </p:nvSpPr>
        <p:spPr bwMode="auto">
          <a:xfrm flipH="1">
            <a:off x="6831014" y="4564503"/>
            <a:ext cx="98425" cy="557212"/>
          </a:xfrm>
          <a:prstGeom prst="rightBrace">
            <a:avLst>
              <a:gd name="adj1" fmla="val 47177"/>
              <a:gd name="adj2" fmla="val 50000"/>
            </a:avLst>
          </a:prstGeom>
          <a:noFill/>
          <a:ln w="19050">
            <a:solidFill>
              <a:schemeClr val="tx1"/>
            </a:solidFill>
            <a:prstDash val="sysDot"/>
            <a:round/>
            <a:headEnd/>
            <a:tailEnd/>
          </a:ln>
        </p:spPr>
        <p:txBody>
          <a:bodyPr wrap="none" anchor="ctr"/>
          <a:lstStyle/>
          <a:p>
            <a:pPr eaLnBrk="0" hangingPunct="0">
              <a:spcBef>
                <a:spcPct val="50000"/>
              </a:spcBef>
            </a:pPr>
            <a:endParaRPr lang="en-US"/>
          </a:p>
        </p:txBody>
      </p:sp>
      <p:cxnSp>
        <p:nvCxnSpPr>
          <p:cNvPr id="11277" name="AutoShape 13"/>
          <p:cNvCxnSpPr>
            <a:cxnSpLocks noChangeShapeType="1"/>
            <a:stCxn id="11275" idx="1"/>
            <a:endCxn id="11276" idx="1"/>
          </p:cNvCxnSpPr>
          <p:nvPr/>
        </p:nvCxnSpPr>
        <p:spPr bwMode="auto">
          <a:xfrm>
            <a:off x="5484814" y="3102415"/>
            <a:ext cx="1336675" cy="1739900"/>
          </a:xfrm>
          <a:prstGeom prst="bentConnector3">
            <a:avLst>
              <a:gd name="adj1" fmla="val 50000"/>
            </a:avLst>
          </a:prstGeom>
          <a:noFill/>
          <a:ln w="19050">
            <a:solidFill>
              <a:schemeClr val="tx1"/>
            </a:solidFill>
            <a:prstDash val="sysDot"/>
            <a:miter lim="800000"/>
            <a:headEnd/>
            <a:tailEnd/>
          </a:ln>
        </p:spPr>
      </p:cxnSp>
      <p:sp>
        <p:nvSpPr>
          <p:cNvPr id="816142" name="Rectangle 14"/>
          <p:cNvSpPr>
            <a:spLocks noChangeArrowheads="1"/>
          </p:cNvSpPr>
          <p:nvPr/>
        </p:nvSpPr>
        <p:spPr bwMode="auto">
          <a:xfrm>
            <a:off x="2799348" y="3573611"/>
            <a:ext cx="2334127" cy="643766"/>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algn="ct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Would be exposed</a:t>
            </a:r>
            <a:br>
              <a:rPr lang="en-GB" dirty="0">
                <a:solidFill>
                  <a:srgbClr val="000000"/>
                </a:solidFill>
              </a:rPr>
            </a:br>
            <a:r>
              <a:rPr lang="en-GB" dirty="0">
                <a:solidFill>
                  <a:srgbClr val="000000"/>
                </a:solidFill>
              </a:rPr>
              <a:t>via public </a:t>
            </a:r>
            <a:r>
              <a:rPr lang="en-GB" dirty="0" err="1">
                <a:solidFill>
                  <a:srgbClr val="000000"/>
                </a:solidFill>
              </a:rPr>
              <a:t>get’ters</a:t>
            </a:r>
            <a:endParaRPr lang="en-GB" dirty="0">
              <a:solidFill>
                <a:srgbClr val="008000"/>
              </a:solidFill>
              <a:latin typeface="Lucida Console" pitchFamily="49" charset="0"/>
            </a:endParaRPr>
          </a:p>
        </p:txBody>
      </p:sp>
      <p:sp>
        <p:nvSpPr>
          <p:cNvPr id="11279" name="Line 15"/>
          <p:cNvSpPr>
            <a:spLocks noChangeShapeType="1"/>
          </p:cNvSpPr>
          <p:nvPr/>
        </p:nvSpPr>
        <p:spPr bwMode="auto">
          <a:xfrm flipH="1" flipV="1">
            <a:off x="4526507" y="2968088"/>
            <a:ext cx="167991" cy="588702"/>
          </a:xfrm>
          <a:prstGeom prst="line">
            <a:avLst/>
          </a:prstGeom>
          <a:noFill/>
          <a:ln w="9525">
            <a:solidFill>
              <a:schemeClr val="tx1"/>
            </a:solidFill>
            <a:round/>
            <a:headEnd/>
            <a:tailEnd type="triangle" w="med" len="med"/>
          </a:ln>
        </p:spPr>
        <p:txBody>
          <a:bodyPr wrap="square">
            <a:spAutoFit/>
          </a:bodyPr>
          <a:lstStyle/>
          <a:p>
            <a:endParaRPr lang="en-GB"/>
          </a:p>
        </p:txBody>
      </p:sp>
      <p:sp>
        <p:nvSpPr>
          <p:cNvPr id="11280" name="Line 16"/>
          <p:cNvSpPr>
            <a:spLocks noChangeShapeType="1"/>
          </p:cNvSpPr>
          <p:nvPr/>
        </p:nvSpPr>
        <p:spPr bwMode="auto">
          <a:xfrm flipH="1">
            <a:off x="4608392" y="4248826"/>
            <a:ext cx="145174" cy="575361"/>
          </a:xfrm>
          <a:prstGeom prst="line">
            <a:avLst/>
          </a:prstGeom>
          <a:noFill/>
          <a:ln w="9525">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265781111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dirty="0" smtClean="0"/>
              <a:t>Hands-on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a:t>Working with </a:t>
            </a:r>
            <a:r>
              <a:rPr lang="en-GB" dirty="0" smtClean="0"/>
              <a:t>inheritance</a:t>
            </a:r>
            <a:endParaRPr lang="en-GB" dirty="0"/>
          </a:p>
        </p:txBody>
      </p:sp>
    </p:spTree>
    <p:extLst>
      <p:ext uri="{BB962C8B-B14F-4D97-AF65-F5344CB8AC3E}">
        <p14:creationId xmlns:p14="http://schemas.microsoft.com/office/powerpoint/2010/main" val="311091608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E5BF4A-6CC8-42EA-8DD6-FE314F3AC34B}">
  <ds:schemaRefs>
    <ds:schemaRef ds:uri="http://schemas.microsoft.com/office/2006/metadata/properties"/>
    <ds:schemaRef ds:uri="http://purl.org/dc/terms/"/>
    <ds:schemaRef ds:uri="E64DA411-94AE-4202-97C9-83273A834252"/>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20D39E5-0EAE-4956-BD50-21BAC04EF282}">
  <ds:schemaRefs>
    <ds:schemaRef ds:uri="http://schemas.microsoft.com/sharepoint/v3/contenttype/forms"/>
  </ds:schemaRefs>
</ds:datastoreItem>
</file>

<file path=customXml/itemProps3.xml><?xml version="1.0" encoding="utf-8"?>
<ds:datastoreItem xmlns:ds="http://schemas.openxmlformats.org/officeDocument/2006/customXml" ds:itemID="{ED1FC49D-0048-4A2C-B7A3-AFB9A04ECE8D}"/>
</file>

<file path=docProps/app.xml><?xml version="1.0" encoding="utf-8"?>
<Properties xmlns="http://schemas.openxmlformats.org/officeDocument/2006/extended-properties" xmlns:vt="http://schemas.openxmlformats.org/officeDocument/2006/docPropsVTypes">
  <Template/>
  <TotalTime>1940</TotalTime>
  <Words>1440</Words>
  <Application>Microsoft Office PowerPoint</Application>
  <PresentationFormat>Widescreen</PresentationFormat>
  <Paragraphs>153</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Krana Fat B</vt:lpstr>
      <vt:lpstr>Lucida Console</vt:lpstr>
      <vt:lpstr>Montserrat</vt:lpstr>
      <vt:lpstr>Wingdings</vt:lpstr>
      <vt:lpstr>Master</vt:lpstr>
      <vt:lpstr>Inheritance – Getting Started</vt:lpstr>
      <vt:lpstr>PowerPoint Presentation</vt:lpstr>
      <vt:lpstr>Base and derived classes</vt:lpstr>
      <vt:lpstr>Inheritance in action</vt:lpstr>
      <vt:lpstr>The inheritance hierarchy</vt:lpstr>
      <vt:lpstr>Specifying the base class</vt:lpstr>
      <vt:lpstr>C#: Specifying the base class</vt:lpstr>
      <vt:lpstr>What’s in an object?</vt:lpstr>
      <vt:lpstr>Hands-on labs</vt:lpstr>
      <vt:lpstr>PowerPoint Presentation</vt:lpstr>
      <vt:lpstr>THANK YOU</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187</cp:revision>
  <cp:lastPrinted>2019-07-03T09:46:41Z</cp:lastPrinted>
  <dcterms:created xsi:type="dcterms:W3CDTF">2019-09-05T08:17:12Z</dcterms:created>
  <dcterms:modified xsi:type="dcterms:W3CDTF">2020-04-02T17:59:42Z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4</vt:lpwstr>
  </property>
</Properties>
</file>