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70" saveSubsetFonts="1" autoCompressPictures="0">
  <p:sldMasterIdLst>
    <p:sldMasterId id="2147483648" r:id="rId4"/>
  </p:sldMasterIdLst>
  <p:notesMasterIdLst>
    <p:notesMasterId r:id="rId45"/>
  </p:notesMasterIdLst>
  <p:handoutMasterIdLst>
    <p:handoutMasterId r:id="rId46"/>
  </p:handoutMasterIdLst>
  <p:sldIdLst>
    <p:sldId id="776" r:id="rId5"/>
    <p:sldId id="788" r:id="rId6"/>
    <p:sldId id="789" r:id="rId7"/>
    <p:sldId id="790" r:id="rId8"/>
    <p:sldId id="791" r:id="rId9"/>
    <p:sldId id="792" r:id="rId10"/>
    <p:sldId id="793" r:id="rId11"/>
    <p:sldId id="794" r:id="rId12"/>
    <p:sldId id="795" r:id="rId13"/>
    <p:sldId id="796" r:id="rId14"/>
    <p:sldId id="797" r:id="rId15"/>
    <p:sldId id="798" r:id="rId16"/>
    <p:sldId id="799" r:id="rId17"/>
    <p:sldId id="800" r:id="rId18"/>
    <p:sldId id="801" r:id="rId19"/>
    <p:sldId id="802" r:id="rId20"/>
    <p:sldId id="803" r:id="rId21"/>
    <p:sldId id="804" r:id="rId22"/>
    <p:sldId id="805" r:id="rId23"/>
    <p:sldId id="806" r:id="rId24"/>
    <p:sldId id="807" r:id="rId25"/>
    <p:sldId id="808" r:id="rId26"/>
    <p:sldId id="809" r:id="rId27"/>
    <p:sldId id="810" r:id="rId28"/>
    <p:sldId id="811" r:id="rId29"/>
    <p:sldId id="812" r:id="rId30"/>
    <p:sldId id="813" r:id="rId31"/>
    <p:sldId id="814" r:id="rId32"/>
    <p:sldId id="815" r:id="rId33"/>
    <p:sldId id="816" r:id="rId34"/>
    <p:sldId id="817" r:id="rId35"/>
    <p:sldId id="826" r:id="rId36"/>
    <p:sldId id="827" r:id="rId37"/>
    <p:sldId id="820" r:id="rId38"/>
    <p:sldId id="821" r:id="rId39"/>
    <p:sldId id="822" r:id="rId40"/>
    <p:sldId id="823" r:id="rId41"/>
    <p:sldId id="824" r:id="rId42"/>
    <p:sldId id="825" r:id="rId43"/>
    <p:sldId id="750" r:id="rId44"/>
  </p:sldIdLst>
  <p:sldSz cx="12192000" cy="6858000"/>
  <p:notesSz cx="6645275" cy="9775825"/>
  <p:custDataLst>
    <p:tags r:id="rId4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DE8BF54A-1323-4403-83F8-D7B5510C9D53}">
          <p14:sldIdLst>
            <p14:sldId id="776"/>
            <p14:sldId id="788"/>
            <p14:sldId id="789"/>
            <p14:sldId id="790"/>
            <p14:sldId id="791"/>
            <p14:sldId id="792"/>
            <p14:sldId id="793"/>
            <p14:sldId id="794"/>
            <p14:sldId id="795"/>
            <p14:sldId id="796"/>
            <p14:sldId id="797"/>
            <p14:sldId id="798"/>
            <p14:sldId id="799"/>
            <p14:sldId id="800"/>
            <p14:sldId id="801"/>
            <p14:sldId id="802"/>
            <p14:sldId id="803"/>
            <p14:sldId id="804"/>
            <p14:sldId id="805"/>
            <p14:sldId id="806"/>
            <p14:sldId id="807"/>
            <p14:sldId id="808"/>
            <p14:sldId id="809"/>
            <p14:sldId id="810"/>
            <p14:sldId id="811"/>
            <p14:sldId id="812"/>
            <p14:sldId id="813"/>
            <p14:sldId id="814"/>
            <p14:sldId id="815"/>
            <p14:sldId id="816"/>
            <p14:sldId id="817"/>
            <p14:sldId id="826"/>
            <p14:sldId id="827"/>
            <p14:sldId id="820"/>
            <p14:sldId id="821"/>
            <p14:sldId id="822"/>
            <p14:sldId id="823"/>
            <p14:sldId id="824"/>
            <p14:sldId id="825"/>
            <p14:sldId id="750"/>
          </p14:sldIdLst>
        </p14:section>
      </p14:sectionLst>
    </p:ex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7E007C"/>
    <a:srgbClr val="09EDB8"/>
    <a:srgbClr val="F3622C"/>
    <a:srgbClr val="FDE0D5"/>
    <a:srgbClr val="28CFF9"/>
    <a:srgbClr val="F91258"/>
    <a:srgbClr val="31D3AE"/>
    <a:srgbClr val="F3F3F3"/>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412" autoAdjust="0"/>
    <p:restoredTop sz="79056" autoAdjust="0"/>
  </p:normalViewPr>
  <p:slideViewPr>
    <p:cSldViewPr snapToGrid="0" snapToObjects="1" showGuides="1">
      <p:cViewPr varScale="1">
        <p:scale>
          <a:sx n="58" d="100"/>
          <a:sy n="58" d="100"/>
        </p:scale>
        <p:origin x="426" y="60"/>
      </p:cViewPr>
      <p:guideLst>
        <p:guide pos="3840"/>
        <p:guide orient="horz" pos="377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399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gs" Target="tags/tag1.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02/04/2020</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02/04/2020</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70</a:t>
            </a:fld>
            <a:endParaRPr lang="en-GB"/>
          </a:p>
        </p:txBody>
      </p:sp>
    </p:spTree>
    <p:extLst>
      <p:ext uri="{BB962C8B-B14F-4D97-AF65-F5344CB8AC3E}">
        <p14:creationId xmlns:p14="http://schemas.microsoft.com/office/powerpoint/2010/main" val="110649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79</a:t>
            </a:fld>
            <a:endParaRPr lang="en-GB"/>
          </a:p>
        </p:txBody>
      </p:sp>
    </p:spTree>
    <p:extLst>
      <p:ext uri="{BB962C8B-B14F-4D97-AF65-F5344CB8AC3E}">
        <p14:creationId xmlns:p14="http://schemas.microsoft.com/office/powerpoint/2010/main" val="902175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5"/>
          <p:cNvSpPr>
            <a:spLocks noGrp="1" noRot="1" noChangeAspect="1" noChangeArrowheads="1" noTextEdit="1"/>
          </p:cNvSpPr>
          <p:nvPr>
            <p:ph type="sldImg"/>
          </p:nvPr>
        </p:nvSpPr>
        <p:spPr>
          <a:ln/>
        </p:spPr>
      </p:sp>
      <p:sp>
        <p:nvSpPr>
          <p:cNvPr id="40964" name="Rectangle 6"/>
          <p:cNvSpPr>
            <a:spLocks noGrp="1" noChangeArrowheads="1"/>
          </p:cNvSpPr>
          <p:nvPr>
            <p:ph type="body" idx="1"/>
          </p:nvPr>
        </p:nvSpPr>
        <p:spPr>
          <a:noFill/>
          <a:ln/>
        </p:spPr>
        <p:txBody>
          <a:bodyPr/>
          <a:lstStyle/>
          <a:p>
            <a:r>
              <a:rPr lang="en-GB" dirty="0" smtClean="0"/>
              <a:t>One of the most important concepts to understand is that an object of a derived class "is a kind of" object of its base type. This enables you to substitute an object of a derived type wherever an object of a base type is expected. This makes sense when you realise that an object of a derived type will have everything that an object of a base type has, plus maybe a little bit more.</a:t>
            </a:r>
          </a:p>
          <a:p>
            <a:r>
              <a:rPr lang="en-GB" dirty="0" smtClean="0"/>
              <a:t>This is used extensively in OO programming. But to see exactly how, read the next slide.</a:t>
            </a:r>
          </a:p>
          <a:p>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80</a:t>
            </a:fld>
            <a:endParaRPr lang="en-GB"/>
          </a:p>
        </p:txBody>
      </p:sp>
    </p:spTree>
    <p:extLst>
      <p:ext uri="{BB962C8B-B14F-4D97-AF65-F5344CB8AC3E}">
        <p14:creationId xmlns:p14="http://schemas.microsoft.com/office/powerpoint/2010/main" val="932660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5"/>
          <p:cNvSpPr>
            <a:spLocks noGrp="1" noRot="1" noChangeAspect="1" noChangeArrowheads="1" noTextEdit="1"/>
          </p:cNvSpPr>
          <p:nvPr>
            <p:ph type="sldImg"/>
          </p:nvPr>
        </p:nvSpPr>
        <p:spPr>
          <a:ln/>
        </p:spPr>
      </p:sp>
      <p:sp>
        <p:nvSpPr>
          <p:cNvPr id="40964" name="Rectangle 6"/>
          <p:cNvSpPr>
            <a:spLocks noGrp="1" noChangeArrowheads="1"/>
          </p:cNvSpPr>
          <p:nvPr>
            <p:ph type="body" idx="1"/>
          </p:nvPr>
        </p:nvSpPr>
        <p:spPr>
          <a:noFill/>
          <a:ln/>
        </p:spPr>
        <p:txBody>
          <a:bodyPr/>
          <a:lstStyle/>
          <a:p>
            <a:r>
              <a:rPr lang="en-GB" dirty="0" smtClean="0"/>
              <a:t>The first code fragment clones (passes by value) an Ellipse reference ‘e’ into the Shape reference ‘s’ that the </a:t>
            </a:r>
            <a:r>
              <a:rPr lang="en-GB" dirty="0" err="1" smtClean="0"/>
              <a:t>drawShape</a:t>
            </a:r>
            <a:r>
              <a:rPr lang="en-GB" dirty="0" smtClean="0"/>
              <a:t>() method receives.</a:t>
            </a:r>
          </a:p>
          <a:p>
            <a:r>
              <a:rPr lang="en-GB" dirty="0" smtClean="0"/>
              <a:t>The second code fragment produces an</a:t>
            </a:r>
            <a:r>
              <a:rPr lang="en-GB" baseline="0" dirty="0" smtClean="0"/>
              <a:t> Ellipse reference but the process of assigning it into ‘Shape s’ causes it to be cloned into a Shape reference ‘s’.</a:t>
            </a:r>
            <a:endParaRPr lang="en-GB" dirty="0" smtClean="0"/>
          </a:p>
          <a:p>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81</a:t>
            </a:fld>
            <a:endParaRPr lang="en-GB"/>
          </a:p>
        </p:txBody>
      </p:sp>
    </p:spTree>
    <p:extLst>
      <p:ext uri="{BB962C8B-B14F-4D97-AF65-F5344CB8AC3E}">
        <p14:creationId xmlns:p14="http://schemas.microsoft.com/office/powerpoint/2010/main" val="633657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5"/>
          <p:cNvSpPr>
            <a:spLocks noGrp="1" noRot="1" noChangeAspect="1" noChangeArrowheads="1" noTextEdit="1"/>
          </p:cNvSpPr>
          <p:nvPr>
            <p:ph type="sldImg"/>
          </p:nvPr>
        </p:nvSpPr>
        <p:spPr>
          <a:ln/>
        </p:spPr>
      </p:sp>
      <p:sp>
        <p:nvSpPr>
          <p:cNvPr id="40964" name="Rectangle 6"/>
          <p:cNvSpPr>
            <a:spLocks noGrp="1" noChangeArrowheads="1"/>
          </p:cNvSpPr>
          <p:nvPr>
            <p:ph type="body" idx="1"/>
          </p:nvPr>
        </p:nvSpPr>
        <p:spPr>
          <a:noFill/>
          <a:ln/>
        </p:spPr>
        <p:txBody>
          <a:bodyPr/>
          <a:lstStyle/>
          <a:p>
            <a:r>
              <a:rPr lang="en-GB" dirty="0" smtClean="0"/>
              <a:t>The third code fragment places the three various references into shapes[0], shapes[1] and shapes[2]. Each of these is a Shape reference. Anyone processing this loop</a:t>
            </a:r>
            <a:r>
              <a:rPr lang="en-GB" baseline="0" dirty="0" smtClean="0"/>
              <a:t> will be coding ...</a:t>
            </a:r>
          </a:p>
          <a:p>
            <a:r>
              <a:rPr lang="en-GB" baseline="0" dirty="0" smtClean="0">
                <a:latin typeface="Lucida Console" panose="020B0609040504020204" pitchFamily="49" charset="0"/>
              </a:rPr>
              <a:t>for(Shape s : shapes) {</a:t>
            </a:r>
          </a:p>
          <a:p>
            <a:r>
              <a:rPr lang="en-GB" baseline="0" dirty="0" smtClean="0">
                <a:latin typeface="Lucida Console" panose="020B0609040504020204" pitchFamily="49" charset="0"/>
              </a:rPr>
              <a:t>    </a:t>
            </a:r>
            <a:r>
              <a:rPr lang="en-GB" baseline="0" dirty="0" err="1" smtClean="0">
                <a:latin typeface="Lucida Console" panose="020B0609040504020204" pitchFamily="49" charset="0"/>
              </a:rPr>
              <a:t>drawShape</a:t>
            </a:r>
            <a:r>
              <a:rPr lang="en-GB" baseline="0" dirty="0" smtClean="0">
                <a:latin typeface="Lucida Console" panose="020B0609040504020204" pitchFamily="49" charset="0"/>
              </a:rPr>
              <a:t>(s);</a:t>
            </a:r>
          </a:p>
          <a:p>
            <a:r>
              <a:rPr lang="en-GB" baseline="0" dirty="0" smtClean="0">
                <a:latin typeface="Lucida Console" panose="020B0609040504020204" pitchFamily="49" charset="0"/>
              </a:rPr>
              <a:t>} </a:t>
            </a:r>
            <a:endParaRPr lang="en-GB" dirty="0" smtClean="0">
              <a:latin typeface="Lucida Console" panose="020B0609040504020204" pitchFamily="49" charset="0"/>
            </a:endParaRPr>
          </a:p>
          <a:p>
            <a:endParaRPr lang="en-GB" dirty="0" smtClean="0"/>
          </a:p>
          <a:p>
            <a:r>
              <a:rPr lang="en-GB" dirty="0" smtClean="0"/>
              <a:t>Newcomers to OO languages often struggle with some basic concepts.</a:t>
            </a:r>
          </a:p>
          <a:p>
            <a:r>
              <a:rPr lang="en-GB" dirty="0" smtClean="0"/>
              <a:t>In a ‘statically’ typed language like Java &amp; C#, a reference is given a type when it is declared.</a:t>
            </a:r>
          </a:p>
          <a:p>
            <a:r>
              <a:rPr lang="en-GB" dirty="0" smtClean="0"/>
              <a:t>That reference can be easily copied or cloned by assigning or passing to a reference of a different but related type defined higher up the inheritance hierarchy.</a:t>
            </a:r>
          </a:p>
          <a:p>
            <a:r>
              <a:rPr lang="en-GB" dirty="0" smtClean="0"/>
              <a:t>But the original reference keeps it original type.</a:t>
            </a:r>
          </a:p>
          <a:p>
            <a:r>
              <a:rPr lang="en-GB" dirty="0" smtClean="0"/>
              <a:t>An object, when instantiated, has a type and keeps that type for ever.</a:t>
            </a:r>
          </a:p>
          <a:p>
            <a:r>
              <a:rPr lang="en-GB" dirty="0" smtClean="0"/>
              <a:t>But two references of different types can end up addressing the same object.</a:t>
            </a:r>
          </a:p>
          <a:p>
            <a:r>
              <a:rPr lang="en-GB" dirty="0" smtClean="0"/>
              <a:t>Any reference defined to be of a base type can only see the (visible) members defined in that base type or in base types ‘above’ it.</a:t>
            </a:r>
          </a:p>
          <a:p>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82</a:t>
            </a:fld>
            <a:endParaRPr lang="en-GB"/>
          </a:p>
        </p:txBody>
      </p:sp>
    </p:spTree>
    <p:extLst>
      <p:ext uri="{BB962C8B-B14F-4D97-AF65-F5344CB8AC3E}">
        <p14:creationId xmlns:p14="http://schemas.microsoft.com/office/powerpoint/2010/main" val="920800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r>
              <a:rPr lang="en-GB" dirty="0" smtClean="0"/>
              <a:t>Here's a very typical example of where the substitution of types is so important. In our vector drawing program, it might be extremely likely that a collection of all of the different shaped objects will be maintained (in this case in a Shape array).</a:t>
            </a:r>
          </a:p>
          <a:p>
            <a:r>
              <a:rPr lang="en-GB" dirty="0" smtClean="0"/>
              <a:t>This collection would hold references to Rectangle, Ellipse and Triangle objects, but the code above treats them all as if they were mere Shape objects when it iterates through the collection to find the shape at a specific point. This generalised approach to working with objects is made even more exciting because of the fact that we can access behaviours of objects using polymorphism, which we will examine over the coming slides.</a:t>
            </a:r>
          </a:p>
          <a:p>
            <a:r>
              <a:rPr lang="en-GB" dirty="0" smtClean="0"/>
              <a:t>You will see examples of this pattern repeated throughout the Java framework. For example, a Java Graphical form will have a collection that tracks references to each of the form's controls.</a:t>
            </a:r>
          </a:p>
        </p:txBody>
      </p:sp>
      <p:sp>
        <p:nvSpPr>
          <p:cNvPr id="2" name="Slide Number Placeholder 1"/>
          <p:cNvSpPr>
            <a:spLocks noGrp="1"/>
          </p:cNvSpPr>
          <p:nvPr>
            <p:ph type="sldNum" sz="quarter" idx="10"/>
          </p:nvPr>
        </p:nvSpPr>
        <p:spPr/>
        <p:txBody>
          <a:bodyPr/>
          <a:lstStyle/>
          <a:p>
            <a:fld id="{548901C6-1DA1-FB44-ABEE-06A0FEB7738E}" type="slidenum">
              <a:rPr lang="en-GB" smtClean="0"/>
              <a:pPr/>
              <a:t>83</a:t>
            </a:fld>
            <a:endParaRPr lang="en-GB"/>
          </a:p>
        </p:txBody>
      </p:sp>
    </p:spTree>
    <p:extLst>
      <p:ext uri="{BB962C8B-B14F-4D97-AF65-F5344CB8AC3E}">
        <p14:creationId xmlns:p14="http://schemas.microsoft.com/office/powerpoint/2010/main" val="3995649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xfrm>
            <a:off x="600075" y="4783138"/>
            <a:ext cx="5627688" cy="3797300"/>
          </a:xfrm>
          <a:noFill/>
          <a:ln/>
        </p:spPr>
        <p:txBody>
          <a:bodyPr>
            <a:noAutofit/>
          </a:bodyPr>
          <a:lstStyle/>
          <a:p>
            <a:pPr>
              <a:spcBef>
                <a:spcPts val="300"/>
              </a:spcBef>
            </a:pPr>
            <a:r>
              <a:rPr lang="en-GB" dirty="0" smtClean="0"/>
              <a:t>Here's a small snippet of code. Note that the object being created is a Rectangle, but it is being referred to using a super reference (Shape). So which method(s) will be invoked when the call to </a:t>
            </a:r>
            <a:r>
              <a:rPr lang="en-GB" dirty="0" err="1" smtClean="0"/>
              <a:t>s.getArea</a:t>
            </a:r>
            <a:r>
              <a:rPr lang="en-GB" dirty="0" smtClean="0"/>
              <a:t>() is made?</a:t>
            </a:r>
          </a:p>
          <a:p>
            <a:pPr>
              <a:spcBef>
                <a:spcPts val="300"/>
              </a:spcBef>
            </a:pPr>
            <a:r>
              <a:rPr lang="en-GB" dirty="0" smtClean="0"/>
              <a:t>In reality it would be extremely rare to write the statement:</a:t>
            </a:r>
          </a:p>
          <a:p>
            <a:pPr>
              <a:spcBef>
                <a:spcPts val="300"/>
              </a:spcBef>
            </a:pPr>
            <a:r>
              <a:rPr lang="en-GB" dirty="0" smtClean="0">
                <a:solidFill>
                  <a:srgbClr val="000000"/>
                </a:solidFill>
                <a:latin typeface="Lucida Console" panose="020B0609040504020204" pitchFamily="49" charset="0"/>
              </a:rPr>
              <a:t>Shape s = </a:t>
            </a:r>
            <a:r>
              <a:rPr lang="en-GB" dirty="0" smtClean="0">
                <a:solidFill>
                  <a:srgbClr val="0000FF"/>
                </a:solidFill>
                <a:latin typeface="Lucida Console" panose="020B0609040504020204" pitchFamily="49" charset="0"/>
              </a:rPr>
              <a:t>new</a:t>
            </a:r>
            <a:r>
              <a:rPr lang="en-GB" dirty="0" smtClean="0">
                <a:solidFill>
                  <a:srgbClr val="000000"/>
                </a:solidFill>
                <a:latin typeface="Lucida Console" panose="020B0609040504020204" pitchFamily="49" charset="0"/>
              </a:rPr>
              <a:t> Rectangle( ... );</a:t>
            </a:r>
          </a:p>
          <a:p>
            <a:pPr>
              <a:spcBef>
                <a:spcPts val="300"/>
              </a:spcBef>
            </a:pPr>
            <a:r>
              <a:rPr lang="en-GB" dirty="0" smtClean="0">
                <a:solidFill>
                  <a:srgbClr val="000000"/>
                </a:solidFill>
              </a:rPr>
              <a:t>You will invoke methods whose return type is Shape, but return a reference to something more specific or loop through a shape array containing more specific types. Both of which would lead to a shape reference addressing something derived from it. </a:t>
            </a:r>
            <a:r>
              <a:rPr lang="en-GB" dirty="0" smtClean="0"/>
              <a:t>It is actually quite rare to write such a line of code, other than in certain types of factory methods. There is a very specific reason that we have written the code this way: we want you to be able to see the actual type of object being created and the fact that we're using a base class variable to access that object. This will help you understand the mechanics behind the polymorphic behaviour without overcomplicating the code.</a:t>
            </a:r>
          </a:p>
          <a:p>
            <a:pPr>
              <a:spcBef>
                <a:spcPts val="300"/>
              </a:spcBef>
            </a:pPr>
            <a:endParaRPr lang="en-GB" dirty="0" smtClean="0"/>
          </a:p>
          <a:p>
            <a:r>
              <a:rPr lang="en-GB" dirty="0" smtClean="0"/>
              <a:t>Previously, we saw that we can use a base reference to refer to a derived object. It follows that we also need a mechanism to let us override the functionality of the base class so that we can have the type of the object, not the type of the reference, determine what should happen when a method is called.</a:t>
            </a:r>
          </a:p>
          <a:p>
            <a:r>
              <a:rPr lang="en-GB" dirty="0" smtClean="0"/>
              <a:t>This behaviour is known as polymorphism and revolves around</a:t>
            </a:r>
            <a:r>
              <a:rPr lang="en-GB" baseline="0" dirty="0" smtClean="0"/>
              <a:t> the overriding (identical signatures) of methods. No special keywords are needed.</a:t>
            </a:r>
            <a:br>
              <a:rPr lang="en-GB" baseline="0" dirty="0" smtClean="0"/>
            </a:br>
            <a:r>
              <a:rPr lang="en-GB" baseline="0" dirty="0" smtClean="0"/>
              <a:t>A method in a derived class with the same signature as a method in any of its base classes is called an override and the runtime will find it (it may not have existed of course when the client code was written using a base type reference). Polymorphism, the runtime look up of which version of a method gets invoked is hugely important. It means you can write and compile code today that calls the methods of classes that are not yet written. But if and when they, are the client code will not need to be revisited</a:t>
            </a:r>
            <a:r>
              <a:rPr lang="en-GB" dirty="0" smtClean="0"/>
              <a:t>.</a:t>
            </a:r>
          </a:p>
          <a:p>
            <a:pPr>
              <a:spcBef>
                <a:spcPts val="300"/>
              </a:spcBef>
            </a:pPr>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84</a:t>
            </a:fld>
            <a:endParaRPr lang="en-GB"/>
          </a:p>
        </p:txBody>
      </p:sp>
    </p:spTree>
    <p:extLst>
      <p:ext uri="{BB962C8B-B14F-4D97-AF65-F5344CB8AC3E}">
        <p14:creationId xmlns:p14="http://schemas.microsoft.com/office/powerpoint/2010/main" val="1010716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xfrm>
            <a:off x="600075" y="4783138"/>
            <a:ext cx="5627688" cy="3797300"/>
          </a:xfrm>
          <a:noFill/>
          <a:ln/>
        </p:spPr>
        <p:txBody>
          <a:bodyPr>
            <a:noAutofit/>
          </a:bodyPr>
          <a:lstStyle/>
          <a:p>
            <a:pPr>
              <a:spcBef>
                <a:spcPts val="300"/>
              </a:spcBef>
            </a:pPr>
            <a:r>
              <a:rPr lang="en-GB" dirty="0" smtClean="0"/>
              <a:t>Here's a small snippet of code. Note that the object being created is a Rectangle, but it is being referred to using a super reference (Shape). So which method(s) will be invoked when the call to </a:t>
            </a:r>
            <a:r>
              <a:rPr lang="en-GB" dirty="0" err="1" smtClean="0"/>
              <a:t>s.getArea</a:t>
            </a:r>
            <a:r>
              <a:rPr lang="en-GB" dirty="0" smtClean="0"/>
              <a:t>() is made?</a:t>
            </a:r>
          </a:p>
          <a:p>
            <a:pPr>
              <a:spcBef>
                <a:spcPts val="300"/>
              </a:spcBef>
            </a:pPr>
            <a:r>
              <a:rPr lang="en-GB" dirty="0" smtClean="0"/>
              <a:t>In reality it would be extremely rare to write the statement:</a:t>
            </a:r>
          </a:p>
          <a:p>
            <a:pPr>
              <a:spcBef>
                <a:spcPts val="300"/>
              </a:spcBef>
            </a:pPr>
            <a:r>
              <a:rPr lang="en-GB" dirty="0" smtClean="0">
                <a:solidFill>
                  <a:srgbClr val="000000"/>
                </a:solidFill>
                <a:latin typeface="Lucida Console" panose="020B0609040504020204" pitchFamily="49" charset="0"/>
              </a:rPr>
              <a:t>Shape s = </a:t>
            </a:r>
            <a:r>
              <a:rPr lang="en-GB" dirty="0" smtClean="0">
                <a:solidFill>
                  <a:srgbClr val="0000FF"/>
                </a:solidFill>
                <a:latin typeface="Lucida Console" panose="020B0609040504020204" pitchFamily="49" charset="0"/>
              </a:rPr>
              <a:t>new</a:t>
            </a:r>
            <a:r>
              <a:rPr lang="en-GB" dirty="0" smtClean="0">
                <a:solidFill>
                  <a:srgbClr val="000000"/>
                </a:solidFill>
                <a:latin typeface="Lucida Console" panose="020B0609040504020204" pitchFamily="49" charset="0"/>
              </a:rPr>
              <a:t> Rectangle( ... );</a:t>
            </a:r>
          </a:p>
          <a:p>
            <a:pPr>
              <a:spcBef>
                <a:spcPts val="300"/>
              </a:spcBef>
            </a:pPr>
            <a:r>
              <a:rPr lang="en-GB" dirty="0" smtClean="0">
                <a:solidFill>
                  <a:srgbClr val="000000"/>
                </a:solidFill>
              </a:rPr>
              <a:t>You will invoke methods whose return type is Shape, but return a reference to something more specific or loop through a shape array containing more specific types. Both of which would lead to a shape reference addressing something derived from it. </a:t>
            </a:r>
            <a:r>
              <a:rPr lang="en-GB" dirty="0" smtClean="0"/>
              <a:t>It is actually quite rare to write such a line of code, other than in certain types of factory methods. There is a very specific reason that we have written the code this way: we want you to be able to see the actual type of object being created and the fact that we're using a base class variable to access that object. This will help you understand the mechanics behind the polymorphic behaviour without overcomplicating the code.</a:t>
            </a:r>
          </a:p>
          <a:p>
            <a:pPr>
              <a:spcBef>
                <a:spcPts val="300"/>
              </a:spcBef>
            </a:pPr>
            <a:endParaRPr lang="en-GB" dirty="0" smtClean="0"/>
          </a:p>
          <a:p>
            <a:r>
              <a:rPr lang="en-GB" dirty="0" smtClean="0"/>
              <a:t>Previously, we saw that we can use a base reference to refer to a derived object. It follows that we also need a mechanism to let us override the functionality of the base class so that we can have the type of the object, not the type of the reference, determine what should happen when a method is called.</a:t>
            </a:r>
          </a:p>
          <a:p>
            <a:r>
              <a:rPr lang="en-GB" dirty="0" smtClean="0"/>
              <a:t>This behaviour is known as polymorphism and revolves around</a:t>
            </a:r>
            <a:r>
              <a:rPr lang="en-GB" baseline="0" dirty="0" smtClean="0"/>
              <a:t> the overriding (identical signatures) of methods. No special keywords are needed.</a:t>
            </a:r>
            <a:br>
              <a:rPr lang="en-GB" baseline="0" dirty="0" smtClean="0"/>
            </a:br>
            <a:r>
              <a:rPr lang="en-GB" baseline="0" dirty="0" smtClean="0"/>
              <a:t>A method in a derived class with the same signature as a method in any of its base classes is called an override and the runtime will find it (it may not have existed of course when the client code was written using a base type reference). Polymorphism, the runtime look up of which version of a method gets invoked is hugely important. It means you can write and compile code today that calls the methods of classes that are not yet written. But if and when they, are the client code will not need to be revisited</a:t>
            </a:r>
            <a:r>
              <a:rPr lang="en-GB" dirty="0" smtClean="0"/>
              <a:t>.</a:t>
            </a:r>
          </a:p>
          <a:p>
            <a:pPr>
              <a:spcBef>
                <a:spcPts val="300"/>
              </a:spcBef>
            </a:pPr>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85</a:t>
            </a:fld>
            <a:endParaRPr lang="en-GB"/>
          </a:p>
        </p:txBody>
      </p:sp>
    </p:spTree>
    <p:extLst>
      <p:ext uri="{BB962C8B-B14F-4D97-AF65-F5344CB8AC3E}">
        <p14:creationId xmlns:p14="http://schemas.microsoft.com/office/powerpoint/2010/main" val="3099522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case the </a:t>
            </a:r>
            <a:r>
              <a:rPr lang="en-GB" dirty="0" err="1" smtClean="0"/>
              <a:t>getArea</a:t>
            </a:r>
            <a:r>
              <a:rPr lang="en-GB" baseline="0" dirty="0" smtClean="0"/>
              <a:t>() method of Rectangle is hiding the </a:t>
            </a:r>
            <a:r>
              <a:rPr lang="en-GB" baseline="0" dirty="0" err="1" smtClean="0"/>
              <a:t>getArea</a:t>
            </a:r>
            <a:r>
              <a:rPr lang="en-GB" baseline="0" dirty="0" smtClean="0"/>
              <a:t>() method of the base class.</a:t>
            </a:r>
          </a:p>
          <a:p>
            <a:r>
              <a:rPr lang="en-GB" baseline="0" dirty="0" smtClean="0"/>
              <a:t>However, when you refer to the Rectangle instance as Rectangle, it will know it as a Rectangle and will subsequently call the </a:t>
            </a:r>
            <a:r>
              <a:rPr lang="en-GB" baseline="0" dirty="0" err="1" smtClean="0"/>
              <a:t>getArea</a:t>
            </a:r>
            <a:r>
              <a:rPr lang="en-GB" baseline="0" dirty="0" smtClean="0"/>
              <a:t>() method of the Rectangle.</a:t>
            </a:r>
          </a:p>
          <a:p>
            <a:r>
              <a:rPr lang="en-GB" baseline="0" dirty="0" smtClean="0"/>
              <a:t>So far so good. Please see the next slide for a major difference between the two languages.</a:t>
            </a:r>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86</a:t>
            </a:fld>
            <a:endParaRPr lang="en-GB"/>
          </a:p>
        </p:txBody>
      </p:sp>
    </p:spTree>
    <p:extLst>
      <p:ext uri="{BB962C8B-B14F-4D97-AF65-F5344CB8AC3E}">
        <p14:creationId xmlns:p14="http://schemas.microsoft.com/office/powerpoint/2010/main" val="3555345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case the </a:t>
            </a:r>
            <a:r>
              <a:rPr lang="en-GB" dirty="0" err="1" smtClean="0"/>
              <a:t>getArea</a:t>
            </a:r>
            <a:r>
              <a:rPr lang="en-GB" baseline="0" dirty="0" smtClean="0"/>
              <a:t>() method of Rectangle is hiding the </a:t>
            </a:r>
            <a:r>
              <a:rPr lang="en-GB" baseline="0" dirty="0" err="1" smtClean="0"/>
              <a:t>getArea</a:t>
            </a:r>
            <a:r>
              <a:rPr lang="en-GB" baseline="0" dirty="0" smtClean="0"/>
              <a:t>() method of the base class.</a:t>
            </a:r>
          </a:p>
          <a:p>
            <a:r>
              <a:rPr lang="en-GB" baseline="0" dirty="0" smtClean="0"/>
              <a:t>Therefore when you refer to the Rectangle instance as Shape, it will know it as a Shape and will subsequently call the </a:t>
            </a:r>
            <a:r>
              <a:rPr lang="en-GB" baseline="0" dirty="0" err="1" smtClean="0"/>
              <a:t>getArea</a:t>
            </a:r>
            <a:r>
              <a:rPr lang="en-GB" baseline="0" dirty="0" smtClean="0"/>
              <a:t>() method of the Shape.</a:t>
            </a:r>
          </a:p>
          <a:p>
            <a:r>
              <a:rPr lang="en-GB" baseline="0" dirty="0" smtClean="0"/>
              <a:t>This is clearly a substantial difference between C# and Java.</a:t>
            </a:r>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87</a:t>
            </a:fld>
            <a:endParaRPr lang="en-GB"/>
          </a:p>
        </p:txBody>
      </p:sp>
    </p:spTree>
    <p:extLst>
      <p:ext uri="{BB962C8B-B14F-4D97-AF65-F5344CB8AC3E}">
        <p14:creationId xmlns:p14="http://schemas.microsoft.com/office/powerpoint/2010/main" val="19052304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5"/>
          <p:cNvSpPr>
            <a:spLocks noGrp="1" noRot="1" noChangeAspect="1" noChangeArrowheads="1" noTextEdit="1"/>
          </p:cNvSpPr>
          <p:nvPr>
            <p:ph type="sldImg"/>
          </p:nvPr>
        </p:nvSpPr>
        <p:spPr>
          <a:ln/>
        </p:spPr>
      </p:sp>
      <p:sp>
        <p:nvSpPr>
          <p:cNvPr id="52228" name="Rectangle 6"/>
          <p:cNvSpPr>
            <a:spLocks noGrp="1" noChangeArrowheads="1"/>
          </p:cNvSpPr>
          <p:nvPr>
            <p:ph type="body" idx="1"/>
          </p:nvPr>
        </p:nvSpPr>
        <p:spPr>
          <a:noFill/>
          <a:ln/>
        </p:spPr>
        <p:txBody>
          <a:bodyPr/>
          <a:lstStyle/>
          <a:p>
            <a:r>
              <a:rPr lang="en-GB" dirty="0" smtClean="0"/>
              <a:t>A derived class inherits all of the instance methods of its base class. However, a derived class can modify the behaviour of a method in a base class by overriding it. This means that the derived class defines a method with exactly the same signature and return type as one in a base class (not necessarily its immediate base class). Note that it is up to you as the programmer to ensure that the method in the derived class has the same semantics as the one it is overriding.</a:t>
            </a:r>
          </a:p>
          <a:p>
            <a:r>
              <a:rPr lang="en-GB" dirty="0" smtClean="0"/>
              <a:t>In Java, a class does not need to explicitly allow a method to be overridden through the use of any special keyword. </a:t>
            </a:r>
          </a:p>
          <a:p>
            <a:r>
              <a:rPr lang="en-GB" dirty="0" smtClean="0"/>
              <a:t>Any method</a:t>
            </a:r>
            <a:r>
              <a:rPr lang="en-GB" baseline="0" dirty="0" smtClean="0"/>
              <a:t> with an identical signature in a derived class is an override.</a:t>
            </a:r>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88</a:t>
            </a:fld>
            <a:endParaRPr lang="en-GB"/>
          </a:p>
        </p:txBody>
      </p:sp>
    </p:spTree>
    <p:extLst>
      <p:ext uri="{BB962C8B-B14F-4D97-AF65-F5344CB8AC3E}">
        <p14:creationId xmlns:p14="http://schemas.microsoft.com/office/powerpoint/2010/main" val="46053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5"/>
          <p:cNvSpPr>
            <a:spLocks noGrp="1" noRot="1" noChangeAspect="1" noChangeArrowheads="1" noTextEdit="1"/>
          </p:cNvSpPr>
          <p:nvPr>
            <p:ph type="sldImg"/>
          </p:nvPr>
        </p:nvSpPr>
        <p:spPr>
          <a:ln/>
        </p:spPr>
      </p:sp>
      <p:sp>
        <p:nvSpPr>
          <p:cNvPr id="35844" name="Rectangle 6"/>
          <p:cNvSpPr>
            <a:spLocks noGrp="1" noChangeArrowheads="1"/>
          </p:cNvSpPr>
          <p:nvPr>
            <p:ph type="body" idx="1"/>
          </p:nvPr>
        </p:nvSpPr>
        <p:spPr>
          <a:noFill/>
          <a:ln/>
        </p:spPr>
        <p:txBody>
          <a:bodyPr/>
          <a:lstStyle/>
          <a:p>
            <a:r>
              <a:rPr lang="en-GB" dirty="0" smtClean="0"/>
              <a:t>This chapter introduces one of the key concepts of OO programming –</a:t>
            </a:r>
            <a:r>
              <a:rPr lang="en-GB" baseline="0" dirty="0" smtClean="0"/>
              <a:t> polymorphism. But we need to see a few ‘fundamentals’ first  - keep reading.</a:t>
            </a:r>
            <a:r>
              <a:rPr lang="en-GB" dirty="0" smtClean="0"/>
              <a:t> </a:t>
            </a:r>
          </a:p>
          <a:p>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71</a:t>
            </a:fld>
            <a:endParaRPr lang="en-GB"/>
          </a:p>
        </p:txBody>
      </p:sp>
    </p:spTree>
    <p:extLst>
      <p:ext uri="{BB962C8B-B14F-4D97-AF65-F5344CB8AC3E}">
        <p14:creationId xmlns:p14="http://schemas.microsoft.com/office/powerpoint/2010/main" val="21334516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case the </a:t>
            </a:r>
            <a:r>
              <a:rPr lang="en-GB" dirty="0" err="1" smtClean="0"/>
              <a:t>getArea</a:t>
            </a:r>
            <a:r>
              <a:rPr lang="en-GB" baseline="0" dirty="0" smtClean="0"/>
              <a:t>() method of Rectangle is overriding the </a:t>
            </a:r>
            <a:r>
              <a:rPr lang="en-GB" baseline="0" dirty="0" err="1" smtClean="0"/>
              <a:t>getArea</a:t>
            </a:r>
            <a:r>
              <a:rPr lang="en-GB" baseline="0" dirty="0" smtClean="0"/>
              <a:t>() method of the base class.</a:t>
            </a:r>
          </a:p>
          <a:p>
            <a:r>
              <a:rPr lang="en-GB" baseline="0" dirty="0" smtClean="0"/>
              <a:t>Therefore when you refer to the Rectangle instance as Shape, it will know it as a Rectangle and will subsequently call the </a:t>
            </a:r>
            <a:r>
              <a:rPr lang="en-GB" baseline="0" dirty="0" err="1" smtClean="0"/>
              <a:t>getArea</a:t>
            </a:r>
            <a:r>
              <a:rPr lang="en-GB" baseline="0" dirty="0" smtClean="0"/>
              <a:t>() method of the Rectangle.</a:t>
            </a:r>
          </a:p>
          <a:p>
            <a:r>
              <a:rPr lang="en-GB" baseline="0" dirty="0" smtClean="0"/>
              <a:t>Please note the base class </a:t>
            </a:r>
            <a:r>
              <a:rPr lang="en-GB" baseline="0" dirty="0" err="1" smtClean="0"/>
              <a:t>getArea</a:t>
            </a:r>
            <a:r>
              <a:rPr lang="en-GB" baseline="0" dirty="0" smtClean="0"/>
              <a:t>() method must be declared as virtual (</a:t>
            </a:r>
            <a:r>
              <a:rPr lang="en-GB" baseline="0" dirty="0" err="1" smtClean="0"/>
              <a:t>overridable</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89</a:t>
            </a:fld>
            <a:endParaRPr lang="en-GB"/>
          </a:p>
        </p:txBody>
      </p:sp>
    </p:spTree>
    <p:extLst>
      <p:ext uri="{BB962C8B-B14F-4D97-AF65-F5344CB8AC3E}">
        <p14:creationId xmlns:p14="http://schemas.microsoft.com/office/powerpoint/2010/main" val="2541524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xfrm>
            <a:off x="600075" y="4783138"/>
            <a:ext cx="5627688" cy="4255011"/>
          </a:xfrm>
          <a:noFill/>
          <a:ln/>
        </p:spPr>
        <p:txBody>
          <a:bodyPr>
            <a:spAutoFit/>
          </a:bodyPr>
          <a:lstStyle/>
          <a:p>
            <a:pPr>
              <a:spcBef>
                <a:spcPts val="300"/>
              </a:spcBef>
            </a:pPr>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90</a:t>
            </a:fld>
            <a:endParaRPr lang="en-GB"/>
          </a:p>
        </p:txBody>
      </p:sp>
    </p:spTree>
    <p:extLst>
      <p:ext uri="{BB962C8B-B14F-4D97-AF65-F5344CB8AC3E}">
        <p14:creationId xmlns:p14="http://schemas.microsoft.com/office/powerpoint/2010/main" val="21536111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xfrm>
            <a:off x="600075" y="4783138"/>
            <a:ext cx="5627688" cy="4255011"/>
          </a:xfrm>
          <a:noFill/>
          <a:ln/>
        </p:spPr>
        <p:txBody>
          <a:bodyPr>
            <a:spAutoFit/>
          </a:bodyPr>
          <a:lstStyle/>
          <a:p>
            <a:pPr>
              <a:spcBef>
                <a:spcPts val="300"/>
              </a:spcBef>
            </a:pPr>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91</a:t>
            </a:fld>
            <a:endParaRPr lang="en-GB"/>
          </a:p>
        </p:txBody>
      </p:sp>
    </p:spTree>
    <p:extLst>
      <p:ext uri="{BB962C8B-B14F-4D97-AF65-F5344CB8AC3E}">
        <p14:creationId xmlns:p14="http://schemas.microsoft.com/office/powerpoint/2010/main" val="33833299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dirty="0" smtClean="0">
                <a:solidFill>
                  <a:srgbClr val="000000"/>
                </a:solidFill>
              </a:rPr>
              <a:t>A Student is a Person.</a:t>
            </a:r>
          </a:p>
          <a:p>
            <a:r>
              <a:rPr lang="en-GB" sz="1200" kern="1200" dirty="0" smtClean="0">
                <a:solidFill>
                  <a:srgbClr val="000000"/>
                </a:solidFill>
              </a:rPr>
              <a:t>A</a:t>
            </a:r>
            <a:r>
              <a:rPr lang="en-GB" sz="1200" kern="1200" baseline="0" dirty="0" smtClean="0">
                <a:solidFill>
                  <a:srgbClr val="000000"/>
                </a:solidFill>
              </a:rPr>
              <a:t> Person isn’t a Student.</a:t>
            </a:r>
            <a:endParaRPr lang="en-GB" sz="1200" kern="1200" dirty="0" smtClean="0">
              <a:solidFill>
                <a:srgbClr val="000000"/>
              </a:solidFill>
            </a:endParaRPr>
          </a:p>
          <a:p>
            <a:r>
              <a:rPr lang="en-GB" sz="1200" kern="1200" dirty="0" smtClean="0">
                <a:solidFill>
                  <a:srgbClr val="000000"/>
                </a:solidFill>
              </a:rPr>
              <a:t>Student </a:t>
            </a:r>
            <a:r>
              <a:rPr lang="en-GB" sz="1200" kern="1200" dirty="0" smtClean="0">
                <a:solidFill>
                  <a:srgbClr val="FF0000"/>
                </a:solidFill>
              </a:rPr>
              <a:t>s</a:t>
            </a:r>
            <a:r>
              <a:rPr lang="en-GB" sz="1200" kern="1200" dirty="0" smtClean="0">
                <a:solidFill>
                  <a:srgbClr val="000000"/>
                </a:solidFill>
              </a:rPr>
              <a:t> = (</a:t>
            </a:r>
            <a:r>
              <a:rPr lang="en-GB" sz="1200" kern="1200" dirty="0" smtClean="0">
                <a:solidFill>
                  <a:srgbClr val="FF0000"/>
                </a:solidFill>
              </a:rPr>
              <a:t>Student</a:t>
            </a:r>
            <a:r>
              <a:rPr lang="en-GB" sz="1200" kern="1200" dirty="0" smtClean="0">
                <a:solidFill>
                  <a:srgbClr val="000000"/>
                </a:solidFill>
              </a:rPr>
              <a:t>)p;  is a line of code that takes a Person reference ‘p’ and clones it into a MORE USABLE</a:t>
            </a:r>
            <a:r>
              <a:rPr lang="en-GB" sz="1200" kern="1200" baseline="0" dirty="0" smtClean="0">
                <a:solidFill>
                  <a:srgbClr val="000000"/>
                </a:solidFill>
              </a:rPr>
              <a:t> Student reference ‘s’.</a:t>
            </a:r>
            <a:br>
              <a:rPr lang="en-GB" sz="1200" kern="1200" baseline="0" dirty="0" smtClean="0">
                <a:solidFill>
                  <a:srgbClr val="000000"/>
                </a:solidFill>
              </a:rPr>
            </a:br>
            <a:r>
              <a:rPr lang="en-GB" sz="1200" kern="1200" baseline="0" dirty="0" err="1" smtClean="0">
                <a:solidFill>
                  <a:srgbClr val="000000"/>
                </a:solidFill>
              </a:rPr>
              <a:t>p.getSubject</a:t>
            </a:r>
            <a:r>
              <a:rPr lang="en-GB" sz="1200" kern="1200" baseline="0" dirty="0" smtClean="0">
                <a:solidFill>
                  <a:srgbClr val="000000"/>
                </a:solidFill>
              </a:rPr>
              <a:t>() will never compile (inherently unsafe, some Person’s are just Persons and don’t have a Subject.</a:t>
            </a:r>
          </a:p>
          <a:p>
            <a:r>
              <a:rPr lang="en-GB" sz="1200" kern="1200" baseline="0" dirty="0" err="1" smtClean="0">
                <a:solidFill>
                  <a:srgbClr val="000000"/>
                </a:solidFill>
              </a:rPr>
              <a:t>s.getSubject</a:t>
            </a:r>
            <a:r>
              <a:rPr lang="en-GB" sz="1200" kern="1200" baseline="0" dirty="0" smtClean="0">
                <a:solidFill>
                  <a:srgbClr val="000000"/>
                </a:solidFill>
              </a:rPr>
              <a:t>() will compile.</a:t>
            </a:r>
            <a:br>
              <a:rPr lang="en-GB" sz="1200" kern="1200" baseline="0" dirty="0" smtClean="0">
                <a:solidFill>
                  <a:srgbClr val="000000"/>
                </a:solidFill>
              </a:rPr>
            </a:br>
            <a:r>
              <a:rPr lang="en-GB" sz="1200" kern="1200" baseline="0" dirty="0" smtClean="0">
                <a:solidFill>
                  <a:srgbClr val="000000"/>
                </a:solidFill>
              </a:rPr>
              <a:t>But what if at runtime ‘p’ is found to be pointing to a normal Person and not a ‘Student’ Person, the runtime cannot allow you to have a Student reference pointing at a non-Student object because when you use that reference on the next statement you might refer to behaviour that the Person just does not have, i.e. no code found to execute at runtime a </a:t>
            </a:r>
            <a:r>
              <a:rPr lang="en-GB" sz="1200" kern="1200" baseline="0" dirty="0" err="1" smtClean="0">
                <a:solidFill>
                  <a:srgbClr val="000000"/>
                </a:solidFill>
              </a:rPr>
              <a:t>NoSuchMethodException</a:t>
            </a:r>
            <a:r>
              <a:rPr lang="en-GB" sz="1200" kern="1200" baseline="0" dirty="0" smtClean="0">
                <a:solidFill>
                  <a:srgbClr val="000000"/>
                </a:solidFill>
              </a:rPr>
              <a:t>!</a:t>
            </a:r>
          </a:p>
          <a:p>
            <a:endParaRPr lang="en-GB" sz="1200" kern="1200" baseline="0" dirty="0" smtClean="0">
              <a:solidFill>
                <a:srgbClr val="000000"/>
              </a:solidFill>
              <a:latin typeface="Lucida Console" pitchFamily="49" charset="0"/>
              <a:ea typeface="+mn-ea"/>
              <a:cs typeface="Arial" pitchFamily="34" charset="0"/>
            </a:endParaRPr>
          </a:p>
          <a:p>
            <a:r>
              <a:rPr lang="en-GB" sz="1200" kern="1200" baseline="0" dirty="0" smtClean="0">
                <a:solidFill>
                  <a:srgbClr val="000000"/>
                </a:solidFill>
              </a:rPr>
              <a:t>Disastrous, so the runtime would throw a </a:t>
            </a:r>
            <a:r>
              <a:rPr lang="en-GB" sz="1200" kern="1200" baseline="0" dirty="0" err="1" smtClean="0">
                <a:solidFill>
                  <a:srgbClr val="000000"/>
                </a:solidFill>
              </a:rPr>
              <a:t>ClassCastException</a:t>
            </a:r>
            <a:r>
              <a:rPr lang="en-GB" sz="1200" kern="1200" baseline="0" dirty="0" smtClean="0">
                <a:solidFill>
                  <a:srgbClr val="000000"/>
                </a:solidFill>
              </a:rPr>
              <a:t> before you got that far... read on.</a:t>
            </a:r>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92</a:t>
            </a:fld>
            <a:endParaRPr lang="en-GB"/>
          </a:p>
        </p:txBody>
      </p:sp>
    </p:spTree>
    <p:extLst>
      <p:ext uri="{BB962C8B-B14F-4D97-AF65-F5344CB8AC3E}">
        <p14:creationId xmlns:p14="http://schemas.microsoft.com/office/powerpoint/2010/main" val="30657995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This skill is needed in the lab for this chapter and will be enhanced upon later.</a:t>
            </a:r>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93</a:t>
            </a:fld>
            <a:endParaRPr lang="en-GB"/>
          </a:p>
        </p:txBody>
      </p:sp>
    </p:spTree>
    <p:extLst>
      <p:ext uri="{BB962C8B-B14F-4D97-AF65-F5344CB8AC3E}">
        <p14:creationId xmlns:p14="http://schemas.microsoft.com/office/powerpoint/2010/main" val="15460890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This skill is needed in the lab for this chapter and will be enhanced upon later.</a:t>
            </a:r>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94</a:t>
            </a:fld>
            <a:endParaRPr lang="en-GB"/>
          </a:p>
        </p:txBody>
      </p:sp>
    </p:spTree>
    <p:extLst>
      <p:ext uri="{BB962C8B-B14F-4D97-AF65-F5344CB8AC3E}">
        <p14:creationId xmlns:p14="http://schemas.microsoft.com/office/powerpoint/2010/main" val="32510765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endParaRPr lang="en-US"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95</a:t>
            </a:fld>
            <a:endParaRPr lang="en-GB"/>
          </a:p>
        </p:txBody>
      </p:sp>
    </p:spTree>
    <p:extLst>
      <p:ext uri="{BB962C8B-B14F-4D97-AF65-F5344CB8AC3E}">
        <p14:creationId xmlns:p14="http://schemas.microsoft.com/office/powerpoint/2010/main" val="30365376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p:spPr>
        <p:txBody>
          <a:bodyPr/>
          <a:lstStyle/>
          <a:p>
            <a:r>
              <a:rPr lang="en-GB" dirty="0" smtClean="0"/>
              <a:t>While we're on the subject of visibility, it's worth reintroducing the protected modifier. When you declare a method  with the protected modifier, you are stating that it is only accessible to the declaring class, and any class that is derived from it. This is an incredibly powerful feature, because it means that you can add methods, and even constructors, that only deriving classes can see.</a:t>
            </a:r>
          </a:p>
          <a:p>
            <a:r>
              <a:rPr lang="en-GB" dirty="0" smtClean="0"/>
              <a:t>A good example of this is shown above. Many java graphical types raise events (we'll cover events in a later chapter). A very common pattern for raising events is to raise the event in a protected method. Doing it this way enables a deriving class to override the conditions which control whether the event should be raised or not. If you made the method public, then any piece of code could raise the event, and if you made it private the deriving class would have no opportunity to control it.</a:t>
            </a:r>
          </a:p>
          <a:p>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96</a:t>
            </a:fld>
            <a:endParaRPr lang="en-GB"/>
          </a:p>
        </p:txBody>
      </p:sp>
    </p:spTree>
    <p:extLst>
      <p:ext uri="{BB962C8B-B14F-4D97-AF65-F5344CB8AC3E}">
        <p14:creationId xmlns:p14="http://schemas.microsoft.com/office/powerpoint/2010/main" val="13603828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97</a:t>
            </a:fld>
            <a:endParaRPr lang="en-GB"/>
          </a:p>
        </p:txBody>
      </p:sp>
    </p:spTree>
    <p:extLst>
      <p:ext uri="{BB962C8B-B14F-4D97-AF65-F5344CB8AC3E}">
        <p14:creationId xmlns:p14="http://schemas.microsoft.com/office/powerpoint/2010/main" val="6551586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98</a:t>
            </a:fld>
            <a:endParaRPr lang="en-GB"/>
          </a:p>
        </p:txBody>
      </p:sp>
    </p:spTree>
    <p:extLst>
      <p:ext uri="{BB962C8B-B14F-4D97-AF65-F5344CB8AC3E}">
        <p14:creationId xmlns:p14="http://schemas.microsoft.com/office/powerpoint/2010/main" val="2883341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5"/>
          <p:cNvSpPr>
            <a:spLocks noGrp="1" noRot="1" noChangeAspect="1" noChangeArrowheads="1" noTextEdit="1"/>
          </p:cNvSpPr>
          <p:nvPr>
            <p:ph type="sldImg"/>
          </p:nvPr>
        </p:nvSpPr>
        <p:spPr>
          <a:ln/>
        </p:spPr>
      </p:sp>
      <p:sp>
        <p:nvSpPr>
          <p:cNvPr id="41988" name="Rectangle 6"/>
          <p:cNvSpPr>
            <a:spLocks noGrp="1" noChangeArrowheads="1"/>
          </p:cNvSpPr>
          <p:nvPr>
            <p:ph type="body" idx="1"/>
          </p:nvPr>
        </p:nvSpPr>
        <p:spPr>
          <a:noFill/>
          <a:ln/>
        </p:spPr>
        <p:txBody>
          <a:bodyPr/>
          <a:lstStyle/>
          <a:p>
            <a:r>
              <a:rPr lang="en-GB" dirty="0" smtClean="0"/>
              <a:t>A class does not inherit any constructors from its base class. Therefore the class has only the constructors explicitly defined in that class or, if none are defined, the default (no arguments) constructor.</a:t>
            </a:r>
          </a:p>
          <a:p>
            <a:r>
              <a:rPr lang="en-GB" dirty="0" smtClean="0"/>
              <a:t>Objects are always constructed from the top class down to the bottom class (i.e. from the </a:t>
            </a:r>
            <a:r>
              <a:rPr lang="en-GB" dirty="0" err="1" smtClean="0"/>
              <a:t>java.lang.Object</a:t>
            </a:r>
            <a:r>
              <a:rPr lang="en-GB" dirty="0" smtClean="0"/>
              <a:t> class down to the class that is being instantiated. This ensures that a constructor in a derived class can rely on proper construction of its base classes. However, this works only if the base class (superclass) has a default constructor, as the compiler can't guess which arguments you may wish to pass to the base class‘s constructor. If the base class doesn't have a no arguments constructor, you must use super() to explicitly call a specific constructor in the base class. The arguments to super() must, of course, match those of the target constructor. </a:t>
            </a:r>
          </a:p>
          <a:p>
            <a:r>
              <a:rPr lang="en-GB" dirty="0" smtClean="0"/>
              <a:t>Note that when an object is created, the order of construction is as follows:</a:t>
            </a:r>
          </a:p>
          <a:p>
            <a:pPr lvl="1"/>
            <a:r>
              <a:rPr lang="en-GB" dirty="0" smtClean="0"/>
              <a:t>1. Its instance fields are initialised to default values.</a:t>
            </a:r>
          </a:p>
          <a:p>
            <a:pPr lvl="1"/>
            <a:r>
              <a:rPr lang="en-GB" dirty="0" smtClean="0"/>
              <a:t>2. Its constructor is called, which in turn:</a:t>
            </a:r>
          </a:p>
          <a:p>
            <a:pPr marL="1085850" lvl="2" indent="-171450">
              <a:buFont typeface="Arial" panose="020B0604020202020204" pitchFamily="34" charset="0"/>
              <a:buChar char="•"/>
            </a:pPr>
            <a:r>
              <a:rPr lang="en-GB" dirty="0" smtClean="0"/>
              <a:t>Calls the constructor of its base class (either implicitly or explicitly)</a:t>
            </a:r>
          </a:p>
          <a:p>
            <a:pPr marL="1085850" lvl="2" indent="-171450">
              <a:buFont typeface="Arial" panose="020B0604020202020204" pitchFamily="34" charset="0"/>
              <a:buChar char="•"/>
            </a:pPr>
            <a:r>
              <a:rPr lang="en-GB" dirty="0" smtClean="0"/>
              <a:t>Initialises its instance fields through their initialisers (if any)</a:t>
            </a:r>
          </a:p>
          <a:p>
            <a:pPr marL="1085850" lvl="2" indent="-171450">
              <a:buFont typeface="Arial" panose="020B0604020202020204" pitchFamily="34" charset="0"/>
              <a:buChar char="•"/>
            </a:pPr>
            <a:r>
              <a:rPr lang="en-GB" dirty="0" smtClean="0"/>
              <a:t>Executes the body of the constructor</a:t>
            </a:r>
          </a:p>
        </p:txBody>
      </p:sp>
      <p:sp>
        <p:nvSpPr>
          <p:cNvPr id="2" name="Slide Number Placeholder 1"/>
          <p:cNvSpPr>
            <a:spLocks noGrp="1"/>
          </p:cNvSpPr>
          <p:nvPr>
            <p:ph type="sldNum" sz="quarter" idx="10"/>
          </p:nvPr>
        </p:nvSpPr>
        <p:spPr/>
        <p:txBody>
          <a:bodyPr/>
          <a:lstStyle/>
          <a:p>
            <a:fld id="{548901C6-1DA1-FB44-ABEE-06A0FEB7738E}" type="slidenum">
              <a:rPr lang="en-GB" smtClean="0"/>
              <a:pPr/>
              <a:t>72</a:t>
            </a:fld>
            <a:endParaRPr lang="en-GB"/>
          </a:p>
        </p:txBody>
      </p:sp>
    </p:spTree>
    <p:extLst>
      <p:ext uri="{BB962C8B-B14F-4D97-AF65-F5344CB8AC3E}">
        <p14:creationId xmlns:p14="http://schemas.microsoft.com/office/powerpoint/2010/main" val="22455289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99</a:t>
            </a:fld>
            <a:endParaRPr lang="en-GB"/>
          </a:p>
        </p:txBody>
      </p:sp>
    </p:spTree>
    <p:extLst>
      <p:ext uri="{BB962C8B-B14F-4D97-AF65-F5344CB8AC3E}">
        <p14:creationId xmlns:p14="http://schemas.microsoft.com/office/powerpoint/2010/main" val="42639922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100</a:t>
            </a:fld>
            <a:endParaRPr lang="en-GB"/>
          </a:p>
        </p:txBody>
      </p:sp>
    </p:spTree>
    <p:extLst>
      <p:ext uri="{BB962C8B-B14F-4D97-AF65-F5344CB8AC3E}">
        <p14:creationId xmlns:p14="http://schemas.microsoft.com/office/powerpoint/2010/main" val="36218393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we're on the subject of visibility, it's worth reintroducing the protected modifier. When you declare a method or property with the protected modifier, you are stating that it is only accessible to the declaring class, and any class that is derived from it. This is an incredibly powerful feature, because it means that you can add methods, and even constructors, that only deriving classes can see.</a:t>
            </a:r>
          </a:p>
          <a:p>
            <a:r>
              <a:rPr lang="en-GB" dirty="0" smtClean="0"/>
              <a:t>A good example of this is shown above. Many .NET types raise events. A very common pattern for raising events is to raise the event in a protected virtual method. Doing it this way enables a deriving class to override the conditions which control whether the event should be raised or not. If you made the method public, then any piece of code could raise the event, and if you made it private the deriving class would have no opportunity to control it.</a:t>
            </a:r>
          </a:p>
          <a:p>
            <a:endParaRPr lang="en-GB" dirty="0" smtClean="0"/>
          </a:p>
          <a:p>
            <a:endParaRPr lang="en-IN"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101</a:t>
            </a:fld>
            <a:endParaRPr lang="en-GB"/>
          </a:p>
        </p:txBody>
      </p:sp>
    </p:spTree>
    <p:extLst>
      <p:ext uri="{BB962C8B-B14F-4D97-AF65-F5344CB8AC3E}">
        <p14:creationId xmlns:p14="http://schemas.microsoft.com/office/powerpoint/2010/main" val="13419288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we're on the subject of visibility, it's worth reintroducing the protected modifier. When you declare a method or property with the protected modifier, you are stating that it is only accessible to the declaring class, and any class that is derived from it. This is an incredibly powerful feature, because it means that you can add methods, and even constructors, that only deriving classes can see.</a:t>
            </a:r>
          </a:p>
          <a:p>
            <a:r>
              <a:rPr lang="en-GB" dirty="0" smtClean="0"/>
              <a:t>A good example of this is shown above. Many .NET types raise events. A very common pattern for raising events is to raise the event in a protected virtual method. Doing it this way enables a deriving class to override the conditions which control whether the event should be raised or not. If you made the method public, then any piece of code could raise the event, and if you made it private the deriving class would have no opportunity to control it.</a:t>
            </a:r>
          </a:p>
          <a:p>
            <a:endParaRPr lang="en-GB" dirty="0" smtClean="0"/>
          </a:p>
          <a:p>
            <a:endParaRPr lang="en-IN"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102</a:t>
            </a:fld>
            <a:endParaRPr lang="en-GB"/>
          </a:p>
        </p:txBody>
      </p:sp>
    </p:spTree>
    <p:extLst>
      <p:ext uri="{BB962C8B-B14F-4D97-AF65-F5344CB8AC3E}">
        <p14:creationId xmlns:p14="http://schemas.microsoft.com/office/powerpoint/2010/main" val="16309686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5"/>
          <p:cNvSpPr>
            <a:spLocks noGrp="1" noRot="1" noChangeAspect="1" noChangeArrowheads="1" noTextEdit="1"/>
          </p:cNvSpPr>
          <p:nvPr>
            <p:ph type="sldImg"/>
          </p:nvPr>
        </p:nvSpPr>
        <p:spPr>
          <a:ln/>
        </p:spPr>
      </p:sp>
      <p:sp>
        <p:nvSpPr>
          <p:cNvPr id="55300" name="Rectangle 6"/>
          <p:cNvSpPr>
            <a:spLocks noGrp="1" noChangeArrowheads="1"/>
          </p:cNvSpPr>
          <p:nvPr>
            <p:ph type="body" idx="1"/>
          </p:nvPr>
        </p:nvSpPr>
        <p:spPr>
          <a:noFill/>
          <a:ln/>
        </p:spPr>
        <p:txBody>
          <a:bodyPr/>
          <a:lstStyle/>
          <a:p>
            <a:r>
              <a:rPr lang="en-GB" dirty="0" smtClean="0"/>
              <a:t>In many cases, when you override a method you will either want to access members of the base class or you will want to invoke the base class' code for the method that is being overridden. The most common overriding scenarios are:</a:t>
            </a:r>
          </a:p>
          <a:p>
            <a:pPr marL="619125" lvl="1" indent="-171450">
              <a:buFont typeface="Arial" panose="020B0604020202020204" pitchFamily="34" charset="0"/>
              <a:buChar char="•"/>
            </a:pPr>
            <a:r>
              <a:rPr lang="en-GB" dirty="0" smtClean="0"/>
              <a:t>Replace the overridden method completely</a:t>
            </a:r>
          </a:p>
          <a:p>
            <a:pPr marL="619125" lvl="1" indent="-171450">
              <a:buFont typeface="Arial" panose="020B0604020202020204" pitchFamily="34" charset="0"/>
              <a:buChar char="•"/>
            </a:pPr>
            <a:r>
              <a:rPr lang="en-GB" dirty="0" smtClean="0"/>
              <a:t>Call the base class‘s implementation first, then add a bit extra</a:t>
            </a:r>
          </a:p>
          <a:p>
            <a:pPr marL="619125" lvl="1" indent="-171450">
              <a:buFont typeface="Arial" panose="020B0604020202020204" pitchFamily="34" charset="0"/>
              <a:buChar char="•"/>
            </a:pPr>
            <a:r>
              <a:rPr lang="en-GB" dirty="0" smtClean="0"/>
              <a:t>Perform some of your own code and then call the base class' code</a:t>
            </a:r>
          </a:p>
          <a:p>
            <a:r>
              <a:rPr lang="en-GB" dirty="0" smtClean="0"/>
              <a:t>Whenever you want to specifically access the base class‘s implementation, you can use the ‘super’ reference. Note that this will call the matching method in the base class, or in one of its base classes if it is not overridden in the immediate base.</a:t>
            </a:r>
          </a:p>
          <a:p>
            <a:r>
              <a:rPr lang="en-GB" dirty="0" smtClean="0"/>
              <a:t>Note: if you omit the ‘super’ reference you can end up calling your derived method recursively, which will lead to a blown stack at run-time. You should also note that you cannot call </a:t>
            </a:r>
            <a:r>
              <a:rPr lang="en-GB" dirty="0" err="1" smtClean="0"/>
              <a:t>super.super</a:t>
            </a:r>
            <a:r>
              <a:rPr lang="en-GB" baseline="0" dirty="0" smtClean="0"/>
              <a:t> – just no need for that concept.</a:t>
            </a:r>
            <a:endParaRPr lang="en-GB" dirty="0" smtClean="0"/>
          </a:p>
          <a:p>
            <a:endParaRPr lang="en-GB" dirty="0" smtClean="0"/>
          </a:p>
          <a:p>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103</a:t>
            </a:fld>
            <a:endParaRPr lang="en-GB"/>
          </a:p>
        </p:txBody>
      </p:sp>
    </p:spTree>
    <p:extLst>
      <p:ext uri="{BB962C8B-B14F-4D97-AF65-F5344CB8AC3E}">
        <p14:creationId xmlns:p14="http://schemas.microsoft.com/office/powerpoint/2010/main" val="30924136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8"/>
          <p:cNvSpPr>
            <a:spLocks noGrp="1" noRot="1" noChangeAspect="1" noChangeArrowheads="1" noTextEdit="1"/>
          </p:cNvSpPr>
          <p:nvPr>
            <p:ph type="sldImg"/>
          </p:nvPr>
        </p:nvSpPr>
        <p:spPr>
          <a:ln/>
        </p:spPr>
      </p:sp>
      <p:sp>
        <p:nvSpPr>
          <p:cNvPr id="60421" name="Rectangle 9"/>
          <p:cNvSpPr>
            <a:spLocks noGrp="1" noChangeArrowheads="1"/>
          </p:cNvSpPr>
          <p:nvPr>
            <p:ph type="body" idx="1"/>
          </p:nvPr>
        </p:nvSpPr>
        <p:spPr>
          <a:noFill/>
          <a:ln/>
        </p:spPr>
        <p:txBody>
          <a:bodyPr/>
          <a:lstStyle/>
          <a:p>
            <a:pPr>
              <a:spcBef>
                <a:spcPts val="0"/>
              </a:spcBef>
            </a:pPr>
            <a:r>
              <a:rPr lang="en-US" dirty="0" smtClean="0"/>
              <a:t>You can ‘seal’ a class to prevent any other classes from deriving from it by using keyword ‘final’. Classes and methods are marked</a:t>
            </a:r>
            <a:r>
              <a:rPr lang="en-US" baseline="0" dirty="0" smtClean="0"/>
              <a:t> thus</a:t>
            </a:r>
            <a:r>
              <a:rPr lang="en-US" dirty="0" smtClean="0"/>
              <a:t> for two primary reasons: security and </a:t>
            </a:r>
            <a:r>
              <a:rPr lang="en-US" dirty="0" err="1" smtClean="0"/>
              <a:t>optimisation</a:t>
            </a:r>
            <a:r>
              <a:rPr lang="en-US" dirty="0" smtClean="0"/>
              <a:t>.</a:t>
            </a:r>
          </a:p>
          <a:p>
            <a:pPr>
              <a:spcBef>
                <a:spcPts val="0"/>
              </a:spcBef>
            </a:pPr>
            <a:r>
              <a:rPr lang="en-US" dirty="0" smtClean="0"/>
              <a:t>If the methods of a class are performing some vital functions, such as identity validation or </a:t>
            </a:r>
            <a:r>
              <a:rPr lang="en-US" dirty="0" err="1" smtClean="0"/>
              <a:t>authorisation</a:t>
            </a:r>
            <a:r>
              <a:rPr lang="en-US" dirty="0" smtClean="0"/>
              <a:t> checking, then it is a good idea to make the class final since you do not want someone creating a derived class and overriding the methods so that they do something naughty.</a:t>
            </a:r>
          </a:p>
          <a:p>
            <a:pPr>
              <a:spcBef>
                <a:spcPts val="0"/>
              </a:spcBef>
            </a:pPr>
            <a:r>
              <a:rPr lang="en-US" dirty="0" smtClean="0"/>
              <a:t>For example, if a </a:t>
            </a:r>
            <a:r>
              <a:rPr lang="en-US" dirty="0" err="1" smtClean="0"/>
              <a:t>validatePassword</a:t>
            </a:r>
            <a:r>
              <a:rPr lang="en-US" dirty="0" smtClean="0"/>
              <a:t>() method belongs to a class called </a:t>
            </a:r>
            <a:r>
              <a:rPr lang="en-US" dirty="0" err="1" smtClean="0"/>
              <a:t>SecurityChecker</a:t>
            </a:r>
            <a:r>
              <a:rPr lang="en-US" dirty="0" smtClean="0"/>
              <a:t>, then you need to guard against someone extending the </a:t>
            </a:r>
            <a:r>
              <a:rPr lang="en-US" dirty="0" err="1" smtClean="0"/>
              <a:t>SecurityChecker</a:t>
            </a:r>
            <a:r>
              <a:rPr lang="en-US" dirty="0" smtClean="0"/>
              <a:t> class. Suppose someone created a derived class called Insecurity, which overrides the </a:t>
            </a:r>
            <a:r>
              <a:rPr lang="en-US" dirty="0" err="1" smtClean="0"/>
              <a:t>validatePassword</a:t>
            </a:r>
            <a:r>
              <a:rPr lang="en-US" dirty="0" smtClean="0"/>
              <a:t>() method so that it always returns true. Now the danger is that through polymorphism, an Insecurity object could be passed into a method which expects a </a:t>
            </a:r>
            <a:r>
              <a:rPr lang="en-US" dirty="0" err="1" smtClean="0"/>
              <a:t>SecurityChecker</a:t>
            </a:r>
            <a:r>
              <a:rPr lang="en-US" dirty="0" smtClean="0"/>
              <a:t>. When the </a:t>
            </a:r>
            <a:r>
              <a:rPr lang="en-US" dirty="0" err="1" smtClean="0"/>
              <a:t>validatePassword</a:t>
            </a:r>
            <a:r>
              <a:rPr lang="en-US" dirty="0" smtClean="0"/>
              <a:t> method is called on that object, the insecure code would be called  in place of the original </a:t>
            </a:r>
            <a:r>
              <a:rPr lang="en-US" dirty="0" err="1" smtClean="0"/>
              <a:t>validatePassword</a:t>
            </a:r>
            <a:r>
              <a:rPr lang="en-US" dirty="0" smtClean="0"/>
              <a:t> code. </a:t>
            </a:r>
          </a:p>
          <a:p>
            <a:pPr>
              <a:spcBef>
                <a:spcPts val="0"/>
              </a:spcBef>
            </a:pPr>
            <a:r>
              <a:rPr lang="en-US" dirty="0" smtClean="0"/>
              <a:t>If a class is declared final the compiler knows that any declared references to objects of this type could not, at run-time, be references to derived classes (because there won't be any derived classes). In order to compile a program using a reference to this final class, the compiler will know about all that class’s base classes. Hence, at compile time, the compiler can determine exactly which method will be called when the reference is used and hence avoid the complexity of determining </a:t>
            </a:r>
            <a:r>
              <a:rPr lang="en-US" dirty="0" err="1" smtClean="0"/>
              <a:t>polymorphically</a:t>
            </a:r>
            <a:r>
              <a:rPr lang="en-US" dirty="0" smtClean="0"/>
              <a:t> which method to call. The simplest case of this is that the invocation of the method can be replaced with the method code itself. This is known as </a:t>
            </a:r>
            <a:r>
              <a:rPr lang="en-US" dirty="0" err="1" smtClean="0"/>
              <a:t>inlining</a:t>
            </a:r>
            <a:r>
              <a:rPr lang="en-US" dirty="0" smtClean="0"/>
              <a:t>.</a:t>
            </a:r>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104</a:t>
            </a:fld>
            <a:endParaRPr lang="en-GB"/>
          </a:p>
        </p:txBody>
      </p:sp>
    </p:spTree>
    <p:extLst>
      <p:ext uri="{BB962C8B-B14F-4D97-AF65-F5344CB8AC3E}">
        <p14:creationId xmlns:p14="http://schemas.microsoft.com/office/powerpoint/2010/main" val="3913541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r>
              <a:rPr lang="en-GB" dirty="0" smtClean="0"/>
              <a:t>Only use inheritance to model a genuine "is a kind of" relationship. In other words, don't use inheritance unless all of the inherited methods apply to the derived class. If you can't substitute an object of a derived class for an object of one of its base classes, you do not have a genuine "is a kind of" relationship, so do not try to use inheritance.</a:t>
            </a:r>
          </a:p>
          <a:p>
            <a:r>
              <a:rPr lang="en-GB" dirty="0" smtClean="0"/>
              <a:t>Also, if you do use inheritance, exploit the polymorphic nature of the instance methods in the inheritance hierarchy. For example, if you find that you need to test for the type of object in an inheritance tree, use polymorphism to avoid having to write separate code to handle objects of each class. This will maximise the reusability of your code and make your code easier to maintain in the future.</a:t>
            </a:r>
          </a:p>
          <a:p>
            <a:endParaRPr lang="en-GB" dirty="0" smtClean="0"/>
          </a:p>
          <a:p>
            <a:endParaRPr lang="en-GB" dirty="0" smtClean="0"/>
          </a:p>
          <a:p>
            <a:endParaRPr lang="en-GB" dirty="0" smtClean="0"/>
          </a:p>
          <a:p>
            <a:endParaRPr lang="en-GB" dirty="0" smtClean="0"/>
          </a:p>
          <a:p>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105</a:t>
            </a:fld>
            <a:endParaRPr lang="en-GB"/>
          </a:p>
        </p:txBody>
      </p:sp>
    </p:spTree>
    <p:extLst>
      <p:ext uri="{BB962C8B-B14F-4D97-AF65-F5344CB8AC3E}">
        <p14:creationId xmlns:p14="http://schemas.microsoft.com/office/powerpoint/2010/main" val="1019770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endParaRPr lang="en-US"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106</a:t>
            </a:fld>
            <a:endParaRPr lang="en-GB"/>
          </a:p>
        </p:txBody>
      </p:sp>
    </p:spTree>
    <p:extLst>
      <p:ext uri="{BB962C8B-B14F-4D97-AF65-F5344CB8AC3E}">
        <p14:creationId xmlns:p14="http://schemas.microsoft.com/office/powerpoint/2010/main" val="12350388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107</a:t>
            </a:fld>
            <a:endParaRPr lang="en-GB"/>
          </a:p>
        </p:txBody>
      </p:sp>
    </p:spTree>
    <p:extLst>
      <p:ext uri="{BB962C8B-B14F-4D97-AF65-F5344CB8AC3E}">
        <p14:creationId xmlns:p14="http://schemas.microsoft.com/office/powerpoint/2010/main" val="22800721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r>
              <a:rPr lang="en-GB" dirty="0" smtClean="0"/>
              <a:t>The ultimate base class for all types in java is </a:t>
            </a:r>
            <a:r>
              <a:rPr lang="en-GB" dirty="0" err="1" smtClean="0"/>
              <a:t>java.lang.Object</a:t>
            </a:r>
            <a:r>
              <a:rPr lang="en-GB" dirty="0" smtClean="0"/>
              <a:t>. This defines a number of methods, of which the most important from an overriding point of view are equals and </a:t>
            </a:r>
            <a:r>
              <a:rPr lang="en-GB" dirty="0" err="1" smtClean="0"/>
              <a:t>hashCode</a:t>
            </a:r>
            <a:r>
              <a:rPr lang="en-GB" dirty="0" smtClean="0"/>
              <a:t>.</a:t>
            </a:r>
          </a:p>
          <a:p>
            <a:r>
              <a:rPr lang="en-GB" dirty="0" smtClean="0"/>
              <a:t>Different types override equals to perform equality checking. For example, reference types will simply determine whether the two references refer to the same object. If you want to determine whether the content of two reference types is equal you need to override the equals method.</a:t>
            </a:r>
          </a:p>
          <a:p>
            <a:r>
              <a:rPr lang="en-GB" dirty="0" smtClean="0"/>
              <a:t>The other thing to note is that if you do override the equals() method, you should also override the </a:t>
            </a:r>
            <a:r>
              <a:rPr lang="en-GB" dirty="0" err="1" smtClean="0"/>
              <a:t>hashCode</a:t>
            </a:r>
            <a:r>
              <a:rPr lang="en-GB" dirty="0" smtClean="0"/>
              <a:t>() method. A hash code is a 32-bit value that is based on the content of the object. Different object content should generate different hash codes, but it is generally accepted that two objects which are equal should return the same hash </a:t>
            </a:r>
            <a:r>
              <a:rPr lang="en-GB" smtClean="0"/>
              <a:t>code.</a:t>
            </a:r>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108</a:t>
            </a:fld>
            <a:endParaRPr lang="en-GB"/>
          </a:p>
        </p:txBody>
      </p:sp>
    </p:spTree>
    <p:extLst>
      <p:ext uri="{BB962C8B-B14F-4D97-AF65-F5344CB8AC3E}">
        <p14:creationId xmlns:p14="http://schemas.microsoft.com/office/powerpoint/2010/main" val="4018703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r>
              <a:rPr lang="en-GB" dirty="0" smtClean="0"/>
              <a:t>Here's an example of constructor usage with inheritance. The first thing to notice is that the Shape class only has one constructor, which takes two parameters.</a:t>
            </a:r>
          </a:p>
          <a:p>
            <a:r>
              <a:rPr lang="en-GB" dirty="0" smtClean="0"/>
              <a:t>The derived Ellipse class can define a constructors which specifies the super class (Shape) constructor to use. </a:t>
            </a:r>
            <a:br>
              <a:rPr lang="en-GB" dirty="0" smtClean="0"/>
            </a:br>
            <a:r>
              <a:rPr lang="en-GB" dirty="0" smtClean="0"/>
              <a:t>In our example it has to do this, as the super class hasn't got a default no arguments constructor.</a:t>
            </a:r>
            <a:br>
              <a:rPr lang="en-GB" dirty="0" smtClean="0"/>
            </a:br>
            <a:r>
              <a:rPr lang="en-GB" dirty="0" smtClean="0"/>
              <a:t>You will also notice that the Ellipse constructor takes two parameters (position and colour) which are passed up to the super class; this is very common with inheritance.</a:t>
            </a:r>
          </a:p>
        </p:txBody>
      </p:sp>
      <p:sp>
        <p:nvSpPr>
          <p:cNvPr id="2" name="Slide Number Placeholder 1"/>
          <p:cNvSpPr>
            <a:spLocks noGrp="1"/>
          </p:cNvSpPr>
          <p:nvPr>
            <p:ph type="sldNum" sz="quarter" idx="10"/>
          </p:nvPr>
        </p:nvSpPr>
        <p:spPr/>
        <p:txBody>
          <a:bodyPr/>
          <a:lstStyle/>
          <a:p>
            <a:fld id="{548901C6-1DA1-FB44-ABEE-06A0FEB7738E}" type="slidenum">
              <a:rPr lang="en-GB" smtClean="0"/>
              <a:pPr/>
              <a:t>73</a:t>
            </a:fld>
            <a:endParaRPr lang="en-GB"/>
          </a:p>
        </p:txBody>
      </p:sp>
    </p:spTree>
    <p:extLst>
      <p:ext uri="{BB962C8B-B14F-4D97-AF65-F5344CB8AC3E}">
        <p14:creationId xmlns:p14="http://schemas.microsoft.com/office/powerpoint/2010/main" val="42124357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endParaRPr lang="en-GB" b="0" dirty="0"/>
          </a:p>
        </p:txBody>
      </p:sp>
      <p:sp>
        <p:nvSpPr>
          <p:cNvPr id="4" name="Slide Number Placeholder 3"/>
          <p:cNvSpPr>
            <a:spLocks noGrp="1"/>
          </p:cNvSpPr>
          <p:nvPr>
            <p:ph type="sldNum" sz="quarter" idx="10"/>
          </p:nvPr>
        </p:nvSpPr>
        <p:spPr/>
        <p:txBody>
          <a:bodyPr/>
          <a:lstStyle/>
          <a:p>
            <a:fld id="{548901C6-1DA1-FB44-ABEE-06A0FEB7738E}" type="slidenum">
              <a:rPr lang="en-GB" smtClean="0"/>
              <a:t>109</a:t>
            </a:fld>
            <a:endParaRPr lang="en-GB"/>
          </a:p>
        </p:txBody>
      </p:sp>
    </p:spTree>
    <p:extLst>
      <p:ext uri="{BB962C8B-B14F-4D97-AF65-F5344CB8AC3E}">
        <p14:creationId xmlns:p14="http://schemas.microsoft.com/office/powerpoint/2010/main" val="2108083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r>
              <a:rPr lang="en-GB" dirty="0" smtClean="0"/>
              <a:t>The derived Ellipse class has defined two constructors. </a:t>
            </a:r>
          </a:p>
          <a:p>
            <a:r>
              <a:rPr lang="en-GB" dirty="0" smtClean="0"/>
              <a:t>The second Ellipse constructor doesn't need to specify which super constructor will be used, because it chains to the four argument Ellipse constructor. In fact, it isn't possible to use both this() and super() in the same constructor; you can either chain within your class or you can specify a base constructor. But if you do nothing the compiler sticks in super().</a:t>
            </a:r>
          </a:p>
        </p:txBody>
      </p:sp>
      <p:sp>
        <p:nvSpPr>
          <p:cNvPr id="2" name="Slide Number Placeholder 1"/>
          <p:cNvSpPr>
            <a:spLocks noGrp="1"/>
          </p:cNvSpPr>
          <p:nvPr>
            <p:ph type="sldNum" sz="quarter" idx="10"/>
          </p:nvPr>
        </p:nvSpPr>
        <p:spPr/>
        <p:txBody>
          <a:bodyPr/>
          <a:lstStyle/>
          <a:p>
            <a:fld id="{548901C6-1DA1-FB44-ABEE-06A0FEB7738E}" type="slidenum">
              <a:rPr lang="en-GB" smtClean="0"/>
              <a:pPr/>
              <a:t>74</a:t>
            </a:fld>
            <a:endParaRPr lang="en-GB"/>
          </a:p>
        </p:txBody>
      </p:sp>
    </p:spTree>
    <p:extLst>
      <p:ext uri="{BB962C8B-B14F-4D97-AF65-F5344CB8AC3E}">
        <p14:creationId xmlns:p14="http://schemas.microsoft.com/office/powerpoint/2010/main" val="70579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r>
              <a:rPr lang="en-GB" dirty="0" smtClean="0"/>
              <a:t>Here's an example of constructor usage with inheritance. The first thing to notice is that the Shape class only has one constructor, which takes two parameters.</a:t>
            </a:r>
          </a:p>
          <a:p>
            <a:r>
              <a:rPr lang="en-GB" dirty="0" smtClean="0"/>
              <a:t>The derived Ellipse class can define a constructors which specifies the super class (Shape) constructor to use. </a:t>
            </a:r>
            <a:br>
              <a:rPr lang="en-GB" dirty="0" smtClean="0"/>
            </a:br>
            <a:r>
              <a:rPr lang="en-GB" dirty="0" smtClean="0"/>
              <a:t>In our example it has to do this, as the super class hasn't got a default no arguments constructor.</a:t>
            </a:r>
            <a:br>
              <a:rPr lang="en-GB" dirty="0" smtClean="0"/>
            </a:br>
            <a:r>
              <a:rPr lang="en-GB" dirty="0" smtClean="0"/>
              <a:t>You will also notice that the Ellipse constructor takes two parameters (position and colour) which are passed up to the super class; this is very common with inheritance.</a:t>
            </a:r>
          </a:p>
        </p:txBody>
      </p:sp>
      <p:sp>
        <p:nvSpPr>
          <p:cNvPr id="2" name="Slide Number Placeholder 1"/>
          <p:cNvSpPr>
            <a:spLocks noGrp="1"/>
          </p:cNvSpPr>
          <p:nvPr>
            <p:ph type="sldNum" sz="quarter" idx="10"/>
          </p:nvPr>
        </p:nvSpPr>
        <p:spPr/>
        <p:txBody>
          <a:bodyPr/>
          <a:lstStyle/>
          <a:p>
            <a:fld id="{548901C6-1DA1-FB44-ABEE-06A0FEB7738E}" type="slidenum">
              <a:rPr lang="en-GB" smtClean="0"/>
              <a:pPr/>
              <a:t>75</a:t>
            </a:fld>
            <a:endParaRPr lang="en-GB"/>
          </a:p>
        </p:txBody>
      </p:sp>
    </p:spTree>
    <p:extLst>
      <p:ext uri="{BB962C8B-B14F-4D97-AF65-F5344CB8AC3E}">
        <p14:creationId xmlns:p14="http://schemas.microsoft.com/office/powerpoint/2010/main" val="2055038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r>
              <a:rPr lang="en-GB" dirty="0" smtClean="0"/>
              <a:t>The derived Ellipse class has defined two constructors. </a:t>
            </a:r>
          </a:p>
          <a:p>
            <a:r>
              <a:rPr lang="en-GB" dirty="0" smtClean="0"/>
              <a:t>The second Ellipse constructor doesn't need to specify which super constructor will be used, because it chains to the four argument Ellipse constructor. In fact, it isn't possible to use both this() and super() in the same constructor; you can either chain within your class or you can specify a base constructor. But if you do nothing the compiler sticks in super().</a:t>
            </a:r>
          </a:p>
        </p:txBody>
      </p:sp>
      <p:sp>
        <p:nvSpPr>
          <p:cNvPr id="2" name="Slide Number Placeholder 1"/>
          <p:cNvSpPr>
            <a:spLocks noGrp="1"/>
          </p:cNvSpPr>
          <p:nvPr>
            <p:ph type="sldNum" sz="quarter" idx="10"/>
          </p:nvPr>
        </p:nvSpPr>
        <p:spPr/>
        <p:txBody>
          <a:bodyPr/>
          <a:lstStyle/>
          <a:p>
            <a:fld id="{548901C6-1DA1-FB44-ABEE-06A0FEB7738E}" type="slidenum">
              <a:rPr lang="en-GB" smtClean="0"/>
              <a:pPr/>
              <a:t>76</a:t>
            </a:fld>
            <a:endParaRPr lang="en-GB"/>
          </a:p>
        </p:txBody>
      </p:sp>
    </p:spTree>
    <p:extLst>
      <p:ext uri="{BB962C8B-B14F-4D97-AF65-F5344CB8AC3E}">
        <p14:creationId xmlns:p14="http://schemas.microsoft.com/office/powerpoint/2010/main" val="2624343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r>
              <a:rPr lang="en-GB" dirty="0" smtClean="0"/>
              <a:t>Custom exception types you</a:t>
            </a:r>
            <a:r>
              <a:rPr lang="en-GB" baseline="0" dirty="0" smtClean="0"/>
              <a:t> author will </a:t>
            </a:r>
            <a:r>
              <a:rPr lang="en-GB" dirty="0" smtClean="0"/>
              <a:t>be subclassed from class</a:t>
            </a:r>
            <a:r>
              <a:rPr lang="en-GB" baseline="0" dirty="0" smtClean="0"/>
              <a:t> </a:t>
            </a:r>
            <a:r>
              <a:rPr lang="en-GB" dirty="0" smtClean="0"/>
              <a:t>Exception or from an exception type derived from it. The ultimate ‘super’ Exception class (java.lang.Exception) defines a ‘message’ field but the only ‘write’ access to it is via the .ctor of class Exception.</a:t>
            </a:r>
            <a:br>
              <a:rPr lang="en-GB" dirty="0" smtClean="0"/>
            </a:br>
            <a:r>
              <a:rPr lang="en-GB" dirty="0" smtClean="0"/>
              <a:t>If your exception</a:t>
            </a:r>
            <a:r>
              <a:rPr lang="en-GB" baseline="0" dirty="0" smtClean="0"/>
              <a:t> type inherits from </a:t>
            </a:r>
            <a:r>
              <a:rPr lang="en-GB" baseline="0" dirty="0" err="1" smtClean="0"/>
              <a:t>RuntimeException</a:t>
            </a:r>
            <a:r>
              <a:rPr lang="en-GB" baseline="0" dirty="0" smtClean="0"/>
              <a:t>, then it is of course an unchecked exception and client code does not have to catch it or alternatively declare itself as throwing it via a ‘throws’ clause in the method signature. </a:t>
            </a:r>
            <a:endParaRPr lang="en-GB" dirty="0" smtClean="0"/>
          </a:p>
          <a:p>
            <a:r>
              <a:rPr lang="en-GB" dirty="0" smtClean="0"/>
              <a:t>Your exception types will typically mirror super class</a:t>
            </a:r>
            <a:r>
              <a:rPr lang="en-GB" baseline="0" dirty="0" smtClean="0"/>
              <a:t> .ctors and then call them using ‘super(..)’ syntax, passing up a String that is stored and is then accessible to client code ‘catch’ blocks via the getMessage() method.</a:t>
            </a:r>
            <a:endParaRPr lang="en-GB" dirty="0" smtClean="0"/>
          </a:p>
          <a:p>
            <a:r>
              <a:rPr lang="en-GB" dirty="0" smtClean="0"/>
              <a:t>Some client code may catch ‘Exception’ </a:t>
            </a:r>
            <a:r>
              <a:rPr lang="en-GB" baseline="0" dirty="0" smtClean="0"/>
              <a:t>some may catch ‘</a:t>
            </a:r>
            <a:r>
              <a:rPr lang="en-GB" baseline="0" dirty="0" err="1" smtClean="0"/>
              <a:t>YourException</a:t>
            </a:r>
            <a:r>
              <a:rPr lang="en-GB" baseline="0" dirty="0" smtClean="0"/>
              <a:t>’. Regardless of what type is caught a </a:t>
            </a:r>
            <a:r>
              <a:rPr lang="en-GB" baseline="0" dirty="0" err="1" smtClean="0"/>
              <a:t>getMessage</a:t>
            </a:r>
            <a:r>
              <a:rPr lang="en-GB" baseline="0" dirty="0" smtClean="0"/>
              <a:t>() method will be available.</a:t>
            </a:r>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77</a:t>
            </a:fld>
            <a:endParaRPr lang="en-GB"/>
          </a:p>
        </p:txBody>
      </p:sp>
    </p:spTree>
    <p:extLst>
      <p:ext uri="{BB962C8B-B14F-4D97-AF65-F5344CB8AC3E}">
        <p14:creationId xmlns:p14="http://schemas.microsoft.com/office/powerpoint/2010/main" val="2959282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78</a:t>
            </a:fld>
            <a:endParaRPr lang="en-GB"/>
          </a:p>
        </p:txBody>
      </p:sp>
    </p:spTree>
    <p:extLst>
      <p:ext uri="{BB962C8B-B14F-4D97-AF65-F5344CB8AC3E}">
        <p14:creationId xmlns:p14="http://schemas.microsoft.com/office/powerpoint/2010/main" val="40380679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NUL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12809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smtClean="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14484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2210675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2894767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smtClean="0"/>
              <a:t>CLICK TO EDIT </a:t>
            </a:r>
            <a:br>
              <a:rPr lang="en-US" noProof="0" dirty="0" smtClean="0"/>
            </a:br>
            <a:r>
              <a:rPr lang="en-US" noProof="0" dirty="0" smtClean="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356146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161484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864344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377112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smtClean="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78805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59614847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smtClean="0"/>
              <a:t>Click to edit instructions</a:t>
            </a:r>
            <a:endParaRPr lang="en-US" dirty="0"/>
          </a:p>
        </p:txBody>
      </p:sp>
    </p:spTree>
    <p:extLst>
      <p:ext uri="{BB962C8B-B14F-4D97-AF65-F5344CB8AC3E}">
        <p14:creationId xmlns:p14="http://schemas.microsoft.com/office/powerpoint/2010/main" val="3175680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2125889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9887642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smtClean="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smtClean="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smtClean="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8784966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90463" y="928670"/>
            <a:ext cx="11715792"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90459" y="357166"/>
            <a:ext cx="11715832"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40075718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3974439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QA Template_Title Slide">
    <p:spTree>
      <p:nvGrpSpPr>
        <p:cNvPr id="1" name=""/>
        <p:cNvGrpSpPr/>
        <p:nvPr/>
      </p:nvGrpSpPr>
      <p:grpSpPr>
        <a:xfrm>
          <a:off x="0" y="0"/>
          <a:ext cx="0" cy="0"/>
          <a:chOff x="0" y="0"/>
          <a:chExt cx="0" cy="0"/>
        </a:xfrm>
      </p:grpSpPr>
      <p:pic>
        <p:nvPicPr>
          <p:cNvPr id="5" name="Picture 4" descr="NewSwoop_Footer.jpg"/>
          <p:cNvPicPr>
            <a:picLocks noChangeAspect="1"/>
          </p:cNvPicPr>
          <p:nvPr userDrawn="1"/>
        </p:nvPicPr>
        <p:blipFill>
          <a:blip r:embed="rId2" cstate="print"/>
          <a:srcRect b="6922"/>
          <a:stretch>
            <a:fillRect/>
          </a:stretch>
        </p:blipFill>
        <p:spPr>
          <a:xfrm>
            <a:off x="0" y="4980440"/>
            <a:ext cx="12192000" cy="1775961"/>
          </a:xfrm>
          <a:prstGeom prst="rect">
            <a:avLst/>
          </a:prstGeom>
        </p:spPr>
      </p:pic>
      <p:sp>
        <p:nvSpPr>
          <p:cNvPr id="2" name="Title 1"/>
          <p:cNvSpPr>
            <a:spLocks noGrp="1"/>
          </p:cNvSpPr>
          <p:nvPr>
            <p:ph type="ctrTitle"/>
          </p:nvPr>
        </p:nvSpPr>
        <p:spPr>
          <a:xfrm>
            <a:off x="571466" y="2130432"/>
            <a:ext cx="11049077" cy="1470025"/>
          </a:xfrm>
        </p:spPr>
        <p:txBody>
          <a:bodyPr>
            <a:normAutofit/>
          </a:bodyPr>
          <a:lstStyle>
            <a:lvl1pPr algn="ctr">
              <a:defRPr sz="3600">
                <a:solidFill>
                  <a:srgbClr val="0070C0"/>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1828800" y="3886200"/>
            <a:ext cx="85344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06966" y="785794"/>
            <a:ext cx="965844" cy="707136"/>
          </a:xfrm>
          <a:prstGeom prst="rect">
            <a:avLst/>
          </a:prstGeom>
        </p:spPr>
      </p:pic>
    </p:spTree>
    <p:extLst>
      <p:ext uri="{BB962C8B-B14F-4D97-AF65-F5344CB8AC3E}">
        <p14:creationId xmlns:p14="http://schemas.microsoft.com/office/powerpoint/2010/main" val="2351574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561057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smtClean="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42768793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smtClean="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404595973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smtClean="0"/>
              <a:t>CLICK TO EDIT </a:t>
            </a:r>
            <a:br>
              <a:rPr lang="en-US" noProof="0" dirty="0" smtClean="0"/>
            </a:br>
            <a:r>
              <a:rPr lang="en-US" noProof="0" dirty="0" smtClean="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029218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smtClean="0"/>
              <a:t>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7035841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798" r:id="rId4"/>
    <p:sldLayoutId id="2147483806" r:id="rId5"/>
    <p:sldLayoutId id="2147483709" r:id="rId6"/>
    <p:sldLayoutId id="2147483822" r:id="rId7"/>
    <p:sldLayoutId id="2147483802" r:id="rId8"/>
    <p:sldLayoutId id="2147483792" r:id="rId9"/>
    <p:sldLayoutId id="2147483810" r:id="rId10"/>
    <p:sldLayoutId id="2147483804" r:id="rId11"/>
    <p:sldLayoutId id="2147483821" r:id="rId12"/>
    <p:sldLayoutId id="2147483824" r:id="rId13"/>
    <p:sldLayoutId id="2147483828" r:id="rId14"/>
    <p:sldLayoutId id="2147483853" r:id="rId15"/>
    <p:sldLayoutId id="2147483899" r:id="rId16"/>
    <p:sldLayoutId id="2147483832" r:id="rId17"/>
    <p:sldLayoutId id="2147483833" r:id="rId18"/>
    <p:sldLayoutId id="2147483836" r:id="rId19"/>
    <p:sldLayoutId id="2147483852" r:id="rId20"/>
    <p:sldLayoutId id="2147483900" r:id="rId21"/>
    <p:sldLayoutId id="2147483820" r:id="rId22"/>
    <p:sldLayoutId id="2147483842" r:id="rId23"/>
    <p:sldLayoutId id="2147483845" r:id="rId24"/>
    <p:sldLayoutId id="2147483851" r:id="rId25"/>
    <p:sldLayoutId id="2147483901" r:id="rId26"/>
    <p:sldLayoutId id="2147483650" r:id="rId27"/>
    <p:sldLayoutId id="2147483734" r:id="rId28"/>
    <p:sldLayoutId id="2147483796" r:id="rId29"/>
    <p:sldLayoutId id="2147483719" r:id="rId30"/>
    <p:sldLayoutId id="2147483721" r:id="rId31"/>
    <p:sldLayoutId id="2147483724" r:id="rId32"/>
    <p:sldLayoutId id="2147483797" r:id="rId33"/>
    <p:sldLayoutId id="2147483814" r:id="rId34"/>
    <p:sldLayoutId id="2147483903" r:id="rId35"/>
    <p:sldLayoutId id="2147483905" r:id="rId36"/>
    <p:sldLayoutId id="2147483906" r:id="rId37"/>
  </p:sldLayoutIdLst>
  <p:timing>
    <p:tnLst>
      <p:par>
        <p:cTn id="1" dur="indefinite" restart="never" nodeType="tmRoot"/>
      </p:par>
    </p:tnLst>
  </p:timing>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9"/>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9"/>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9"/>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9"/>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endParaRPr lang="en-IN"/>
          </a:p>
        </p:txBody>
      </p:sp>
      <p:sp>
        <p:nvSpPr>
          <p:cNvPr id="3" name="Title 2"/>
          <p:cNvSpPr>
            <a:spLocks noGrp="1"/>
          </p:cNvSpPr>
          <p:nvPr>
            <p:ph type="ctrTitle"/>
          </p:nvPr>
        </p:nvSpPr>
        <p:spPr/>
        <p:txBody>
          <a:bodyPr/>
          <a:lstStyle/>
          <a:p>
            <a:r>
              <a:rPr lang="en-GB" dirty="0"/>
              <a:t>Inheritance – Towards Polymorphism</a:t>
            </a:r>
            <a:endParaRPr lang="en-IN" dirty="0"/>
          </a:p>
        </p:txBody>
      </p:sp>
    </p:spTree>
    <p:extLst>
      <p:ext uri="{BB962C8B-B14F-4D97-AF65-F5344CB8AC3E}">
        <p14:creationId xmlns:p14="http://schemas.microsoft.com/office/powerpoint/2010/main" val="15796940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Example</a:t>
            </a:r>
            <a:endParaRPr lang="en-GB" dirty="0"/>
          </a:p>
        </p:txBody>
      </p:sp>
      <p:sp>
        <p:nvSpPr>
          <p:cNvPr id="5" name="Rectangle 4"/>
          <p:cNvSpPr/>
          <p:nvPr/>
        </p:nvSpPr>
        <p:spPr>
          <a:xfrm>
            <a:off x="1931324" y="1355069"/>
            <a:ext cx="5611093" cy="2062103"/>
          </a:xfrm>
          <a:prstGeom prst="rect">
            <a:avLst/>
          </a:prstGeom>
          <a:solidFill>
            <a:schemeClr val="bg1"/>
          </a:solidFill>
          <a:ln w="19050">
            <a:solidFill>
              <a:srgbClr val="004050"/>
            </a:solidFill>
          </a:ln>
        </p:spPr>
        <p:txBody>
          <a:bodyPr wrap="square">
            <a:spAutoFit/>
          </a:bodyPr>
          <a:lstStyle/>
          <a:p>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methodX</a:t>
            </a:r>
            <a:r>
              <a:rPr lang="en-GB" sz="1600" b="1" dirty="0">
                <a:solidFill>
                  <a:srgbClr val="000000"/>
                </a:solidFill>
                <a:latin typeface="Consolas" panose="020B0609020204030204" pitchFamily="49" charset="0"/>
              </a:rPr>
              <a:t>() {</a:t>
            </a:r>
          </a:p>
          <a:p>
            <a:pPr lvl="1"/>
            <a:r>
              <a:rPr lang="en-GB" sz="1600" b="1" dirty="0">
                <a:solidFill>
                  <a:srgbClr val="7F0055"/>
                </a:solidFill>
                <a:latin typeface="Consolas" panose="020B0609020204030204" pitchFamily="49" charset="0"/>
              </a:rPr>
              <a:t>try</a:t>
            </a:r>
            <a:r>
              <a:rPr lang="en-GB" sz="1600" b="1" dirty="0">
                <a:solidFill>
                  <a:srgbClr val="000000"/>
                </a:solidFill>
                <a:latin typeface="Consolas" panose="020B0609020204030204" pitchFamily="49" charset="0"/>
              </a:rPr>
              <a:t> {</a:t>
            </a:r>
          </a:p>
          <a:p>
            <a:pPr lvl="1"/>
            <a:r>
              <a:rPr lang="en-GB" sz="1600" b="1"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methodY</a:t>
            </a:r>
            <a:r>
              <a:rPr lang="en-GB" sz="1600"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catch</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QAException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e</a:t>
            </a:r>
            <a:r>
              <a:rPr lang="en-GB" sz="1600" b="1" dirty="0">
                <a:solidFill>
                  <a:srgbClr val="000000"/>
                </a:solidFill>
                <a:latin typeface="Consolas" panose="020B0609020204030204" pitchFamily="49" charset="0"/>
              </a:rPr>
              <a:t>) {</a:t>
            </a:r>
          </a:p>
          <a:p>
            <a:pPr lvl="2"/>
            <a:r>
              <a:rPr lang="en-GB" sz="1600" dirty="0" err="1">
                <a:solidFill>
                  <a:srgbClr val="000000"/>
                </a:solidFill>
                <a:latin typeface="Consolas" panose="020B0609020204030204" pitchFamily="49" charset="0"/>
              </a:rPr>
              <a:t>Console.</a:t>
            </a:r>
            <a:r>
              <a:rPr lang="en-GB" sz="1600" b="1" i="1" dirty="0" err="1">
                <a:solidFill>
                  <a:srgbClr val="0000C0"/>
                </a:solidFill>
                <a:latin typeface="Consolas" panose="020B0609020204030204" pitchFamily="49" charset="0"/>
              </a:rPr>
              <a:t>WriteLine</a:t>
            </a:r>
            <a:r>
              <a:rPr lang="en-GB" sz="1600" b="1" i="1" dirty="0">
                <a:solidFill>
                  <a:srgbClr val="000000"/>
                </a:solidFill>
                <a:latin typeface="Consolas" panose="020B0609020204030204" pitchFamily="49" charset="0"/>
              </a:rPr>
              <a:t>(</a:t>
            </a:r>
            <a:r>
              <a:rPr lang="en-GB" sz="1600" b="1" i="1" dirty="0" err="1">
                <a:solidFill>
                  <a:srgbClr val="6A3E3E"/>
                </a:solidFill>
                <a:latin typeface="Consolas" panose="020B0609020204030204" pitchFamily="49" charset="0"/>
              </a:rPr>
              <a:t>e</a:t>
            </a:r>
            <a:r>
              <a:rPr lang="en-GB" sz="1600" b="1" i="1" dirty="0" err="1">
                <a:solidFill>
                  <a:srgbClr val="000000"/>
                </a:solidFill>
                <a:latin typeface="Consolas" panose="020B0609020204030204" pitchFamily="49" charset="0"/>
              </a:rPr>
              <a:t>.getMessage</a:t>
            </a:r>
            <a:r>
              <a:rPr lang="en-GB" sz="1600" b="1" i="1" dirty="0">
                <a:solidFill>
                  <a:srgbClr val="000000"/>
                </a:solidFill>
                <a:latin typeface="Consolas" panose="020B0609020204030204" pitchFamily="49" charset="0"/>
              </a:rPr>
              <a:t>());</a:t>
            </a:r>
          </a:p>
          <a:p>
            <a:pPr lvl="2"/>
            <a:r>
              <a:rPr lang="en-GB" sz="1600" dirty="0">
                <a:solidFill>
                  <a:srgbClr val="6A3E3E"/>
                </a:solidFill>
                <a:latin typeface="Consolas" panose="020B0609020204030204" pitchFamily="49" charset="0"/>
              </a:rPr>
              <a:t>e</a:t>
            </a:r>
            <a:r>
              <a:rPr lang="en-GB" sz="1600" dirty="0">
                <a:solidFill>
                  <a:srgbClr val="000000"/>
                </a:solidFill>
                <a:latin typeface="Consolas" panose="020B0609020204030204" pitchFamily="49" charset="0"/>
              </a:rPr>
              <a:t>.log();</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p:txBody>
      </p:sp>
      <p:sp>
        <p:nvSpPr>
          <p:cNvPr id="6" name="Rectangle 5"/>
          <p:cNvSpPr/>
          <p:nvPr/>
        </p:nvSpPr>
        <p:spPr>
          <a:xfrm>
            <a:off x="6569819" y="1427061"/>
            <a:ext cx="3487042" cy="830997"/>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methodY</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throw</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QAException</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p:txBody>
      </p:sp>
      <p:cxnSp>
        <p:nvCxnSpPr>
          <p:cNvPr id="8" name="Straight Arrow Connector 7"/>
          <p:cNvCxnSpPr>
            <a:endCxn id="6" idx="1"/>
          </p:cNvCxnSpPr>
          <p:nvPr/>
        </p:nvCxnSpPr>
        <p:spPr>
          <a:xfrm flipV="1">
            <a:off x="4100947" y="1842559"/>
            <a:ext cx="2468873" cy="22341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9" name="Rectangle 8"/>
          <p:cNvSpPr/>
          <p:nvPr/>
        </p:nvSpPr>
        <p:spPr>
          <a:xfrm>
            <a:off x="1931324" y="3595616"/>
            <a:ext cx="8287789" cy="3046988"/>
          </a:xfrm>
          <a:prstGeom prst="rect">
            <a:avLst/>
          </a:prstGeom>
          <a:solidFill>
            <a:schemeClr val="bg1"/>
          </a:solidFill>
          <a:ln w="19050">
            <a:solidFill>
              <a:srgbClr val="004050"/>
            </a:solidFill>
          </a:ln>
        </p:spPr>
        <p:style>
          <a:lnRef idx="2">
            <a:schemeClr val="dk1"/>
          </a:lnRef>
          <a:fillRef idx="1">
            <a:schemeClr val="lt1"/>
          </a:fillRef>
          <a:effectRef idx="0">
            <a:schemeClr val="dk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QAException</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a:t>
            </a:r>
            <a:r>
              <a:rPr lang="en-GB" sz="1600" b="1" dirty="0">
                <a:solidFill>
                  <a:srgbClr val="000000"/>
                </a:solidFill>
                <a:latin typeface="Consolas" panose="020B0609020204030204" pitchFamily="49" charset="0"/>
              </a:rPr>
              <a:t> Exception {</a:t>
            </a:r>
            <a:br>
              <a:rPr lang="en-GB" sz="1600" b="1" dirty="0">
                <a:solidFill>
                  <a:srgbClr val="000000"/>
                </a:solidFill>
                <a:latin typeface="Consolas" panose="020B0609020204030204" pitchFamily="49" charset="0"/>
              </a:rPr>
            </a:br>
            <a:endParaRPr lang="en-GB" sz="1600" dirty="0">
              <a:latin typeface="Consolas" panose="020B0609020204030204" pitchFamily="49" charset="0"/>
            </a:endParaRP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QAException</a:t>
            </a:r>
            <a:r>
              <a:rPr lang="en-GB" sz="1600" b="1" dirty="0">
                <a:solidFill>
                  <a:srgbClr val="000000"/>
                </a:solidFill>
                <a:latin typeface="Consolas" panose="020B0609020204030204" pitchFamily="49" charset="0"/>
              </a:rPr>
              <a:t>(string </a:t>
            </a:r>
            <a:r>
              <a:rPr lang="en-GB" sz="1600" b="1" dirty="0">
                <a:solidFill>
                  <a:srgbClr val="6A3E3E"/>
                </a:solidFill>
                <a:latin typeface="Consolas" panose="020B0609020204030204" pitchFamily="49" charset="0"/>
              </a:rPr>
              <a:t>message</a:t>
            </a:r>
            <a:r>
              <a:rPr lang="en-GB" sz="1600" b="1" dirty="0">
                <a:solidFill>
                  <a:srgbClr val="000000"/>
                </a:solidFill>
                <a:latin typeface="Consolas" panose="020B0609020204030204" pitchFamily="49" charset="0"/>
              </a:rPr>
              <a:t>) : base(</a:t>
            </a:r>
            <a:r>
              <a:rPr lang="en-GB" sz="1600" b="1" dirty="0">
                <a:solidFill>
                  <a:srgbClr val="2A00FF"/>
                </a:solidFill>
                <a:latin typeface="Consolas" panose="020B0609020204030204" pitchFamily="49" charset="0"/>
              </a:rPr>
              <a:t>message)</a:t>
            </a:r>
            <a:r>
              <a:rPr lang="en-GB" sz="1600" b="1" dirty="0">
                <a:solidFill>
                  <a:srgbClr val="000000"/>
                </a:solidFill>
                <a:latin typeface="Consolas" panose="020B0609020204030204" pitchFamily="49" charset="0"/>
              </a:rPr>
              <a:t> {</a:t>
            </a:r>
          </a:p>
          <a:p>
            <a:pPr lvl="1"/>
            <a:r>
              <a:rPr lang="en-GB" sz="1600" dirty="0">
                <a:solidFill>
                  <a:srgbClr val="000000"/>
                </a:solidFill>
                <a:latin typeface="Consolas" panose="020B0609020204030204" pitchFamily="49" charset="0"/>
              </a:rPr>
              <a:t>}</a:t>
            </a:r>
            <a:br>
              <a:rPr lang="en-GB" sz="1600" dirty="0">
                <a:solidFill>
                  <a:srgbClr val="000000"/>
                </a:solidFill>
                <a:latin typeface="Consolas" panose="020B0609020204030204" pitchFamily="49" charset="0"/>
              </a:rPr>
            </a:br>
            <a:endParaRPr lang="en-GB" sz="1600" dirty="0">
              <a:solidFill>
                <a:srgbClr val="000000"/>
              </a:solidFill>
              <a:latin typeface="Consolas" panose="020B0609020204030204" pitchFamily="49" charset="0"/>
            </a:endParaRP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QAException</a:t>
            </a:r>
            <a:r>
              <a:rPr lang="en-GB" sz="1600" b="1" dirty="0">
                <a:solidFill>
                  <a:srgbClr val="000000"/>
                </a:solidFill>
                <a:latin typeface="Consolas" panose="020B0609020204030204" pitchFamily="49" charset="0"/>
              </a:rPr>
              <a:t>() : base(</a:t>
            </a:r>
            <a:r>
              <a:rPr lang="en-GB" sz="1600" b="1" dirty="0">
                <a:solidFill>
                  <a:srgbClr val="2A00FF"/>
                </a:solidFill>
                <a:latin typeface="Consolas" panose="020B0609020204030204" pitchFamily="49" charset="0"/>
              </a:rPr>
              <a:t>"General error")</a:t>
            </a:r>
            <a:r>
              <a:rPr lang="en-GB" sz="1600" b="1" dirty="0">
                <a:solidFill>
                  <a:srgbClr val="000000"/>
                </a:solidFill>
                <a:latin typeface="Consolas" panose="020B0609020204030204" pitchFamily="49" charset="0"/>
              </a:rPr>
              <a:t> {</a:t>
            </a:r>
          </a:p>
          <a:p>
            <a:pPr lvl="1"/>
            <a:r>
              <a:rPr lang="en-GB" sz="1600" dirty="0">
                <a:solidFill>
                  <a:srgbClr val="000000"/>
                </a:solidFill>
                <a:latin typeface="Consolas" panose="020B0609020204030204" pitchFamily="49" charset="0"/>
              </a:rPr>
              <a:t>}</a:t>
            </a:r>
          </a:p>
          <a:p>
            <a:pPr lvl="1"/>
            <a:endParaRPr lang="en-GB" sz="1600" dirty="0">
              <a:latin typeface="Consolas" panose="020B0609020204030204" pitchFamily="49" charset="0"/>
            </a:endParaRP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log() {</a:t>
            </a:r>
          </a:p>
          <a:p>
            <a:pPr lvl="1"/>
            <a:r>
              <a:rPr lang="en-GB" sz="1600" dirty="0">
                <a:solidFill>
                  <a:srgbClr val="3F7F5F"/>
                </a:solidFill>
                <a:latin typeface="Consolas" panose="020B0609020204030204" pitchFamily="49" charset="0"/>
              </a:rPr>
              <a:t>	// log the message field</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0063919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Grp="1" noChangeArrowheads="1"/>
          </p:cNvSpPr>
          <p:nvPr>
            <p:ph type="title"/>
          </p:nvPr>
        </p:nvSpPr>
        <p:spPr/>
        <p:txBody>
          <a:bodyPr/>
          <a:lstStyle/>
          <a:p>
            <a:r>
              <a:rPr lang="en-GB" smtClean="0"/>
              <a:t>The principle of substitutability</a:t>
            </a:r>
            <a:endParaRPr lang="en-GB" dirty="0" smtClean="0"/>
          </a:p>
        </p:txBody>
      </p:sp>
      <p:sp>
        <p:nvSpPr>
          <p:cNvPr id="13317" name="Rectangle 5"/>
          <p:cNvSpPr>
            <a:spLocks noGrp="1" noChangeArrowheads="1"/>
          </p:cNvSpPr>
          <p:nvPr>
            <p:ph idx="1"/>
          </p:nvPr>
        </p:nvSpPr>
        <p:spPr>
          <a:xfrm>
            <a:off x="341273" y="1368256"/>
            <a:ext cx="10288628" cy="1068732"/>
          </a:xfrm>
        </p:spPr>
        <p:txBody>
          <a:bodyPr vert="horz" lIns="0" tIns="0" rIns="0" bIns="0" rtlCol="0" anchor="t" anchorCtr="0">
            <a:noAutofit/>
          </a:bodyPr>
          <a:lstStyle/>
          <a:p>
            <a:pPr marL="342900" indent="-342900">
              <a:buFont typeface="Arial" panose="020B0604020202020204" pitchFamily="34" charset="0"/>
              <a:buChar char="•"/>
            </a:pPr>
            <a:r>
              <a:rPr lang="en-US" b="1" dirty="0"/>
              <a:t>Object of derived type exhibits all behavior of base type</a:t>
            </a:r>
          </a:p>
          <a:p>
            <a:pPr marL="684000" lvl="1" indent="-342900">
              <a:buSzPct val="115000"/>
              <a:buFont typeface="Arial" panose="020B0604020202020204" pitchFamily="34" charset="0"/>
              <a:buChar char="•"/>
            </a:pPr>
            <a:r>
              <a:rPr lang="en-US" dirty="0"/>
              <a:t>A derived object is a ‘kind of’ base object</a:t>
            </a:r>
          </a:p>
          <a:p>
            <a:pPr marL="342900" indent="-342900">
              <a:buFont typeface="Arial" panose="020B0604020202020204" pitchFamily="34" charset="0"/>
              <a:buChar char="•"/>
            </a:pPr>
            <a:r>
              <a:rPr lang="en-US" b="1" dirty="0"/>
              <a:t>So this code is valid </a:t>
            </a:r>
          </a:p>
          <a:p>
            <a:pPr marL="180000" lvl="1" indent="-180000">
              <a:buFont typeface="Arial" panose="020B0604020202020204" pitchFamily="34" charset="0"/>
              <a:buChar char="•"/>
            </a:pPr>
            <a:endParaRPr lang="en-US" dirty="0"/>
          </a:p>
          <a:p>
            <a:pPr marL="180000" lvl="1" indent="-180000">
              <a:buFont typeface="Arial" panose="020B0604020202020204" pitchFamily="34" charset="0"/>
              <a:buChar char="•"/>
            </a:pPr>
            <a:endParaRPr lang="en-US" dirty="0"/>
          </a:p>
        </p:txBody>
      </p:sp>
      <p:sp>
        <p:nvSpPr>
          <p:cNvPr id="822278" name="Rectangle 6"/>
          <p:cNvSpPr>
            <a:spLocks noChangeArrowheads="1"/>
          </p:cNvSpPr>
          <p:nvPr/>
        </p:nvSpPr>
        <p:spPr bwMode="auto">
          <a:xfrm>
            <a:off x="2034082" y="2894192"/>
            <a:ext cx="3733348" cy="643766"/>
          </a:xfrm>
          <a:prstGeom prst="rect">
            <a:avLst/>
          </a:prstGeom>
          <a:solidFill>
            <a:schemeClr val="accent2"/>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Ellipse e = </a:t>
            </a:r>
            <a:r>
              <a:rPr lang="en-GB" dirty="0">
                <a:solidFill>
                  <a:srgbClr val="0000C8"/>
                </a:solidFill>
                <a:latin typeface="Lucida Console" pitchFamily="49" charset="0"/>
              </a:rPr>
              <a:t>new</a:t>
            </a:r>
            <a:r>
              <a:rPr lang="en-GB" dirty="0">
                <a:solidFill>
                  <a:srgbClr val="000000"/>
                </a:solidFill>
                <a:latin typeface="Lucida Console" pitchFamily="49" charset="0"/>
              </a:rPr>
              <a:t> Ellipse();</a:t>
            </a:r>
            <a:br>
              <a:rPr lang="en-GB" dirty="0">
                <a:solidFill>
                  <a:srgbClr val="000000"/>
                </a:solidFill>
                <a:latin typeface="Lucida Console" pitchFamily="49" charset="0"/>
              </a:rPr>
            </a:br>
            <a:r>
              <a:rPr lang="en-GB" dirty="0">
                <a:solidFill>
                  <a:srgbClr val="000000"/>
                </a:solidFill>
                <a:latin typeface="Lucida Console" pitchFamily="49" charset="0"/>
              </a:rPr>
              <a:t>Shape s = e;</a:t>
            </a:r>
          </a:p>
        </p:txBody>
      </p:sp>
      <p:sp>
        <p:nvSpPr>
          <p:cNvPr id="4" name="Oval Callout 3"/>
          <p:cNvSpPr/>
          <p:nvPr/>
        </p:nvSpPr>
        <p:spPr>
          <a:xfrm>
            <a:off x="6207210" y="2517298"/>
            <a:ext cx="2409569" cy="1020661"/>
          </a:xfrm>
          <a:prstGeom prst="wedgeEllipseCallout">
            <a:avLst>
              <a:gd name="adj1" fmla="val -52916"/>
              <a:gd name="adj2" fmla="val 2719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But why would you do it</a:t>
            </a:r>
            <a:r>
              <a:rPr lang="en-US" sz="1600" b="1" dirty="0" smtClean="0">
                <a:solidFill>
                  <a:schemeClr val="tx1"/>
                </a:solidFill>
              </a:rPr>
              <a:t>?</a:t>
            </a:r>
            <a:endParaRPr lang="en-GB" sz="1600" b="1" dirty="0">
              <a:solidFill>
                <a:schemeClr val="tx1"/>
              </a:solidFill>
              <a:latin typeface="Arial" pitchFamily="34" charset="0"/>
              <a:cs typeface="Arial" pitchFamily="34" charset="0"/>
            </a:endParaRPr>
          </a:p>
        </p:txBody>
      </p:sp>
      <p:pic>
        <p:nvPicPr>
          <p:cNvPr id="5" name="Picture 4"/>
          <p:cNvPicPr>
            <a:picLocks noChangeAspect="1"/>
          </p:cNvPicPr>
          <p:nvPr/>
        </p:nvPicPr>
        <p:blipFill>
          <a:blip r:embed="rId3"/>
          <a:stretch>
            <a:fillRect/>
          </a:stretch>
        </p:blipFill>
        <p:spPr>
          <a:xfrm>
            <a:off x="2622025" y="3902445"/>
            <a:ext cx="2557463" cy="1657350"/>
          </a:xfrm>
          <a:prstGeom prst="rect">
            <a:avLst/>
          </a:prstGeom>
          <a:ln w="19050">
            <a:solidFill>
              <a:srgbClr val="004050"/>
            </a:solidFill>
          </a:ln>
          <a:effectLst/>
        </p:spPr>
      </p:pic>
      <p:pic>
        <p:nvPicPr>
          <p:cNvPr id="6" name="Picture 5"/>
          <p:cNvPicPr>
            <a:picLocks noChangeAspect="1"/>
          </p:cNvPicPr>
          <p:nvPr/>
        </p:nvPicPr>
        <p:blipFill>
          <a:blip r:embed="rId4"/>
          <a:stretch>
            <a:fillRect/>
          </a:stretch>
        </p:blipFill>
        <p:spPr>
          <a:xfrm>
            <a:off x="6037177" y="3902446"/>
            <a:ext cx="2586038" cy="1000125"/>
          </a:xfrm>
          <a:prstGeom prst="rect">
            <a:avLst/>
          </a:prstGeom>
          <a:ln w="19050">
            <a:solidFill>
              <a:srgbClr val="004050"/>
            </a:solidFill>
          </a:ln>
          <a:effectLst/>
        </p:spPr>
      </p:pic>
      <p:sp>
        <p:nvSpPr>
          <p:cNvPr id="7" name="Rounded Rectangular Callout 6"/>
          <p:cNvSpPr/>
          <p:nvPr/>
        </p:nvSpPr>
        <p:spPr>
          <a:xfrm>
            <a:off x="5910932" y="5108681"/>
            <a:ext cx="3129159" cy="451114"/>
          </a:xfrm>
          <a:prstGeom prst="wedgeRoundRectCallout">
            <a:avLst>
              <a:gd name="adj1" fmla="val -31944"/>
              <a:gd name="adj2" fmla="val -74458"/>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Missing all the Ellipse's stuff</a:t>
            </a:r>
          </a:p>
        </p:txBody>
      </p:sp>
    </p:spTree>
    <p:extLst>
      <p:ext uri="{BB962C8B-B14F-4D97-AF65-F5344CB8AC3E}">
        <p14:creationId xmlns:p14="http://schemas.microsoft.com/office/powerpoint/2010/main" val="4988484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2198689" y="6267450"/>
            <a:ext cx="1912937" cy="438150"/>
          </a:xfrm>
          <a:prstGeom prst="rect">
            <a:avLst/>
          </a:prstGeom>
          <a:noFill/>
          <a:ln w="12700">
            <a:noFill/>
            <a:miter lim="800000"/>
            <a:headEnd/>
            <a:tailEnd/>
          </a:ln>
        </p:spPr>
        <p:txBody>
          <a:bodyPr wrap="none" anchor="ctr"/>
          <a:lstStyle/>
          <a:p>
            <a:pPr eaLnBrk="0" hangingPunct="0">
              <a:spcBef>
                <a:spcPct val="50000"/>
              </a:spcBef>
            </a:pPr>
            <a:endParaRPr lang="en-US"/>
          </a:p>
        </p:txBody>
      </p:sp>
      <p:sp>
        <p:nvSpPr>
          <p:cNvPr id="13316" name="Rectangle 4"/>
          <p:cNvSpPr>
            <a:spLocks noGrp="1" noChangeArrowheads="1"/>
          </p:cNvSpPr>
          <p:nvPr>
            <p:ph type="title"/>
          </p:nvPr>
        </p:nvSpPr>
        <p:spPr/>
        <p:txBody>
          <a:bodyPr/>
          <a:lstStyle/>
          <a:p>
            <a:r>
              <a:rPr lang="en-GB" smtClean="0"/>
              <a:t>Why use substitution of references?</a:t>
            </a:r>
            <a:endParaRPr lang="en-GB" dirty="0" smtClean="0"/>
          </a:p>
        </p:txBody>
      </p:sp>
      <p:sp>
        <p:nvSpPr>
          <p:cNvPr id="2" name="Rectangle 1"/>
          <p:cNvSpPr/>
          <p:nvPr/>
        </p:nvSpPr>
        <p:spPr>
          <a:xfrm>
            <a:off x="1919413" y="1645903"/>
            <a:ext cx="8311884" cy="1815882"/>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private</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drawShape</a:t>
            </a:r>
            <a:r>
              <a:rPr lang="en-GB" sz="1600" b="1" dirty="0">
                <a:solidFill>
                  <a:srgbClr val="000000"/>
                </a:solidFill>
                <a:latin typeface="Consolas" panose="020B0609020204030204" pitchFamily="49" charset="0"/>
              </a:rPr>
              <a:t>(Shape </a:t>
            </a:r>
            <a:r>
              <a:rPr lang="en-GB" sz="1600" b="1" dirty="0">
                <a:solidFill>
                  <a:srgbClr val="6A3E3E"/>
                </a:solidFill>
                <a:latin typeface="Consolas" panose="020B0609020204030204" pitchFamily="49" charset="0"/>
              </a:rPr>
              <a:t>s</a:t>
            </a:r>
            <a:r>
              <a:rPr lang="en-GB" sz="1600" b="1" dirty="0">
                <a:solidFill>
                  <a:srgbClr val="000000"/>
                </a:solidFill>
                <a:latin typeface="Consolas" panose="020B0609020204030204" pitchFamily="49" charset="0"/>
              </a:rPr>
              <a:t>) {</a:t>
            </a:r>
          </a:p>
          <a:p>
            <a:r>
              <a:rPr lang="en-GB" sz="1600" b="1" dirty="0">
                <a:solidFill>
                  <a:srgbClr val="3F7F5F"/>
                </a:solidFill>
                <a:latin typeface="Consolas" panose="020B0609020204030204" pitchFamily="49" charset="0"/>
              </a:rPr>
              <a:t>	// code to draw</a:t>
            </a:r>
          </a:p>
          <a:p>
            <a:r>
              <a:rPr lang="en-GB" sz="1600" b="1" dirty="0">
                <a:solidFill>
                  <a:srgbClr val="000000"/>
                </a:solidFill>
                <a:latin typeface="Consolas" panose="020B0609020204030204" pitchFamily="49" charset="0"/>
              </a:rPr>
              <a:t>}</a:t>
            </a:r>
          </a:p>
          <a:p>
            <a:endParaRPr lang="en-GB" sz="1600" b="1" dirty="0">
              <a:latin typeface="Consolas" panose="020B0609020204030204" pitchFamily="49" charset="0"/>
            </a:endParaRPr>
          </a:p>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Ellipse </a:t>
            </a:r>
            <a:r>
              <a:rPr lang="en-GB" sz="1600" b="1" dirty="0" err="1">
                <a:solidFill>
                  <a:srgbClr val="6A3E3E"/>
                </a:solidFill>
                <a:latin typeface="Consolas" panose="020B0609020204030204" pitchFamily="49" charset="0"/>
              </a:rPr>
              <a:t>ellipse</a:t>
            </a:r>
            <a:r>
              <a:rPr lang="en-GB" sz="1600" b="1"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Ellipse(</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Point(10,5));</a:t>
            </a:r>
          </a:p>
          <a:p>
            <a:r>
              <a:rPr lang="en-GB" sz="1600" b="1" i="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drawShape</a:t>
            </a:r>
            <a:r>
              <a:rPr lang="en-GB" sz="1600" b="1" dirty="0">
                <a:solidFill>
                  <a:srgbClr val="000000"/>
                </a:solidFill>
                <a:latin typeface="Consolas" panose="020B0609020204030204" pitchFamily="49" charset="0"/>
              </a:rPr>
              <a:t>(</a:t>
            </a:r>
            <a:r>
              <a:rPr lang="en-GB" sz="1600" b="1" dirty="0">
                <a:solidFill>
                  <a:srgbClr val="6A3E3E"/>
                </a:solidFill>
                <a:latin typeface="Consolas" panose="020B0609020204030204" pitchFamily="49" charset="0"/>
              </a:rPr>
              <a:t>ellipse</a:t>
            </a:r>
            <a:r>
              <a:rPr lang="en-GB" sz="1600" b="1" dirty="0">
                <a:solidFill>
                  <a:srgbClr val="000000"/>
                </a:solidFill>
                <a:latin typeface="Consolas" panose="020B0609020204030204" pitchFamily="49" charset="0"/>
              </a:rPr>
              <a:t>);</a:t>
            </a:r>
          </a:p>
        </p:txBody>
      </p:sp>
      <p:sp>
        <p:nvSpPr>
          <p:cNvPr id="3" name="Rounded Rectangular Callout 2"/>
          <p:cNvSpPr/>
          <p:nvPr/>
        </p:nvSpPr>
        <p:spPr>
          <a:xfrm>
            <a:off x="7376883" y="1539518"/>
            <a:ext cx="3101550" cy="852616"/>
          </a:xfrm>
          <a:prstGeom prst="wedgeRoundRectCallout">
            <a:avLst>
              <a:gd name="adj1" fmla="val -55096"/>
              <a:gd name="adj2" fmla="val -7065"/>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rPr>
              <a:t>1- Pass a parameter of base class type</a:t>
            </a:r>
          </a:p>
        </p:txBody>
      </p:sp>
      <p:sp>
        <p:nvSpPr>
          <p:cNvPr id="4" name="Rectangle 3"/>
          <p:cNvSpPr/>
          <p:nvPr/>
        </p:nvSpPr>
        <p:spPr>
          <a:xfrm>
            <a:off x="1960703" y="3958406"/>
            <a:ext cx="8311884" cy="1815882"/>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Shape </a:t>
            </a:r>
            <a:r>
              <a:rPr lang="en-GB" sz="1600" b="1" dirty="0" err="1">
                <a:solidFill>
                  <a:srgbClr val="000000"/>
                </a:solidFill>
                <a:latin typeface="Consolas" panose="020B0609020204030204" pitchFamily="49" charset="0"/>
              </a:rPr>
              <a:t>makeShape</a:t>
            </a:r>
            <a:r>
              <a:rPr lang="en-GB" sz="1600" b="1" dirty="0">
                <a:solidFill>
                  <a:srgbClr val="000000"/>
                </a:solidFill>
                <a:latin typeface="Consolas" panose="020B0609020204030204" pitchFamily="49" charset="0"/>
              </a:rPr>
              <a:t>(</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6A3E3E"/>
                </a:solidFill>
                <a:latin typeface="Consolas" panose="020B0609020204030204" pitchFamily="49" charset="0"/>
              </a:rPr>
              <a:t>picNo</a:t>
            </a:r>
            <a:r>
              <a:rPr lang="en-GB" sz="1600" b="1" dirty="0">
                <a:solidFill>
                  <a:srgbClr val="000000"/>
                </a:solidFill>
                <a:latin typeface="Consolas" panose="020B0609020204030204" pitchFamily="49" charset="0"/>
              </a:rPr>
              <a:t>) {  </a:t>
            </a:r>
          </a:p>
          <a:p>
            <a:r>
              <a:rPr lang="en-GB" sz="1600" b="1" dirty="0">
                <a:solidFill>
                  <a:srgbClr val="7F0055"/>
                </a:solidFill>
                <a:latin typeface="Consolas" panose="020B0609020204030204" pitchFamily="49" charset="0"/>
              </a:rPr>
              <a:t>  if</a:t>
            </a:r>
            <a:r>
              <a:rPr lang="en-GB" sz="1600" b="1" dirty="0">
                <a:solidFill>
                  <a:srgbClr val="000000"/>
                </a:solidFill>
                <a:latin typeface="Consolas" panose="020B0609020204030204" pitchFamily="49" charset="0"/>
              </a:rPr>
              <a:t> (</a:t>
            </a:r>
            <a:r>
              <a:rPr lang="en-GB" sz="1600" b="1" dirty="0" err="1">
                <a:solidFill>
                  <a:srgbClr val="6A3E3E"/>
                </a:solidFill>
                <a:latin typeface="Consolas" panose="020B0609020204030204" pitchFamily="49" charset="0"/>
              </a:rPr>
              <a:t>picNo</a:t>
            </a:r>
            <a:r>
              <a:rPr lang="en-GB" sz="1600" b="1" dirty="0">
                <a:solidFill>
                  <a:srgbClr val="000000"/>
                </a:solidFill>
                <a:latin typeface="Consolas" panose="020B0609020204030204" pitchFamily="49" charset="0"/>
              </a:rPr>
              <a:t> == 1)</a:t>
            </a:r>
          </a:p>
          <a:p>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Ellipse(</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Point(5,5));</a:t>
            </a:r>
          </a:p>
          <a:p>
            <a:r>
              <a:rPr lang="en-GB" sz="1600" b="1" dirty="0">
                <a:solidFill>
                  <a:srgbClr val="000000"/>
                </a:solidFill>
                <a:latin typeface="Consolas" panose="020B0609020204030204" pitchFamily="49" charset="0"/>
              </a:rPr>
              <a:t>}</a:t>
            </a:r>
          </a:p>
          <a:p>
            <a:endParaRPr lang="en-GB" sz="1600" b="1" dirty="0">
              <a:latin typeface="Consolas" panose="020B0609020204030204" pitchFamily="49" charset="0"/>
            </a:endParaRPr>
          </a:p>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Shape </a:t>
            </a:r>
            <a:r>
              <a:rPr lang="en-GB" sz="1600" b="1" dirty="0">
                <a:solidFill>
                  <a:srgbClr val="6A3E3E"/>
                </a:solidFill>
                <a:latin typeface="Consolas" panose="020B0609020204030204" pitchFamily="49" charset="0"/>
              </a:rPr>
              <a:t>s</a:t>
            </a:r>
            <a:r>
              <a:rPr lang="en-GB" sz="1600" b="1" dirty="0">
                <a:solidFill>
                  <a:srgbClr val="000000"/>
                </a:solidFill>
                <a:latin typeface="Consolas" panose="020B0609020204030204" pitchFamily="49" charset="0"/>
              </a:rPr>
              <a:t> = </a:t>
            </a:r>
            <a:r>
              <a:rPr lang="en-GB" sz="1600" b="1" dirty="0" err="1">
                <a:solidFill>
                  <a:srgbClr val="000000"/>
                </a:solidFill>
                <a:latin typeface="Consolas" panose="020B0609020204030204" pitchFamily="49" charset="0"/>
              </a:rPr>
              <a:t>makeShape</a:t>
            </a:r>
            <a:r>
              <a:rPr lang="en-GB" sz="1600" b="1" dirty="0">
                <a:solidFill>
                  <a:srgbClr val="000000"/>
                </a:solidFill>
                <a:latin typeface="Consolas" panose="020B0609020204030204" pitchFamily="49" charset="0"/>
              </a:rPr>
              <a:t>(1);</a:t>
            </a:r>
          </a:p>
        </p:txBody>
      </p:sp>
      <p:sp>
        <p:nvSpPr>
          <p:cNvPr id="7" name="Rounded Rectangular Callout 6"/>
          <p:cNvSpPr/>
          <p:nvPr/>
        </p:nvSpPr>
        <p:spPr>
          <a:xfrm>
            <a:off x="7393458" y="3822480"/>
            <a:ext cx="3076832" cy="907941"/>
          </a:xfrm>
          <a:prstGeom prst="wedgeRoundRectCallout">
            <a:avLst>
              <a:gd name="adj1" fmla="val -56174"/>
              <a:gd name="adj2" fmla="val 21671"/>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rPr>
              <a:t>2- Returning parameters of the base class type</a:t>
            </a:r>
          </a:p>
        </p:txBody>
      </p:sp>
    </p:spTree>
    <p:extLst>
      <p:ext uri="{BB962C8B-B14F-4D97-AF65-F5344CB8AC3E}">
        <p14:creationId xmlns:p14="http://schemas.microsoft.com/office/powerpoint/2010/main" val="179404447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2198689" y="6267450"/>
            <a:ext cx="1912937" cy="438150"/>
          </a:xfrm>
          <a:prstGeom prst="rect">
            <a:avLst/>
          </a:prstGeom>
          <a:noFill/>
          <a:ln w="12700">
            <a:noFill/>
            <a:miter lim="800000"/>
            <a:headEnd/>
            <a:tailEnd/>
          </a:ln>
        </p:spPr>
        <p:txBody>
          <a:bodyPr wrap="none" anchor="ctr"/>
          <a:lstStyle/>
          <a:p>
            <a:pPr eaLnBrk="0" hangingPunct="0">
              <a:spcBef>
                <a:spcPct val="50000"/>
              </a:spcBef>
            </a:pPr>
            <a:endParaRPr lang="en-US"/>
          </a:p>
        </p:txBody>
      </p:sp>
      <p:sp>
        <p:nvSpPr>
          <p:cNvPr id="13316" name="Rectangle 4"/>
          <p:cNvSpPr>
            <a:spLocks noGrp="1" noChangeArrowheads="1"/>
          </p:cNvSpPr>
          <p:nvPr>
            <p:ph type="title"/>
          </p:nvPr>
        </p:nvSpPr>
        <p:spPr/>
        <p:txBody>
          <a:bodyPr/>
          <a:lstStyle/>
          <a:p>
            <a:r>
              <a:rPr lang="en-GB" smtClean="0"/>
              <a:t>Why use substitution of references?</a:t>
            </a:r>
            <a:endParaRPr lang="en-GB" dirty="0" smtClean="0"/>
          </a:p>
        </p:txBody>
      </p:sp>
      <p:sp>
        <p:nvSpPr>
          <p:cNvPr id="5" name="Rectangle 4"/>
          <p:cNvSpPr/>
          <p:nvPr/>
        </p:nvSpPr>
        <p:spPr>
          <a:xfrm>
            <a:off x="1919413" y="1552371"/>
            <a:ext cx="8311884" cy="2585323"/>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a:solidFill>
                  <a:srgbClr val="000000"/>
                </a:solidFill>
                <a:latin typeface="Consolas" panose="020B0609020204030204" pitchFamily="49" charset="0"/>
              </a:rPr>
              <a:t>Shape[] </a:t>
            </a:r>
            <a:r>
              <a:rPr lang="en-GB" b="1" dirty="0">
                <a:solidFill>
                  <a:srgbClr val="6A3E3E"/>
                </a:solidFill>
                <a:latin typeface="Consolas" panose="020B0609020204030204" pitchFamily="49" charset="0"/>
              </a:rPr>
              <a:t>shapes</a:t>
            </a:r>
            <a:r>
              <a:rPr lang="en-GB" b="1" dirty="0">
                <a:solidFill>
                  <a:srgbClr val="000000"/>
                </a:solidFill>
                <a:latin typeface="Consolas" panose="020B0609020204030204" pitchFamily="49" charset="0"/>
              </a:rPr>
              <a:t> = {</a:t>
            </a:r>
          </a:p>
          <a:p>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myEllipse</a:t>
            </a:r>
            <a:r>
              <a:rPr lang="en-GB" b="1" dirty="0">
                <a:solidFill>
                  <a:srgbClr val="000000"/>
                </a:solidFill>
                <a:latin typeface="Consolas" panose="020B0609020204030204" pitchFamily="49" charset="0"/>
              </a:rPr>
              <a:t>, </a:t>
            </a:r>
          </a:p>
          <a:p>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yourTriangle</a:t>
            </a:r>
            <a:r>
              <a:rPr lang="en-GB" b="1" dirty="0">
                <a:solidFill>
                  <a:srgbClr val="000000"/>
                </a:solidFill>
                <a:latin typeface="Consolas" panose="020B0609020204030204" pitchFamily="49" charset="0"/>
              </a:rPr>
              <a:t>, </a:t>
            </a:r>
          </a:p>
          <a:p>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ourCircle</a:t>
            </a:r>
            <a:endParaRPr lang="en-GB" b="1" dirty="0">
              <a:solidFill>
                <a:srgbClr val="000000"/>
              </a:solidFill>
              <a:latin typeface="Consolas" panose="020B0609020204030204" pitchFamily="49" charset="0"/>
            </a:endParaRPr>
          </a:p>
          <a:p>
            <a:r>
              <a:rPr lang="en-GB" b="1" dirty="0">
                <a:solidFill>
                  <a:srgbClr val="000000"/>
                </a:solidFill>
                <a:latin typeface="Consolas" panose="020B0609020204030204" pitchFamily="49" charset="0"/>
              </a:rPr>
              <a:t>};</a:t>
            </a:r>
          </a:p>
          <a:p>
            <a:endParaRPr lang="en-GB" b="1" dirty="0">
              <a:latin typeface="Consolas" panose="020B0609020204030204" pitchFamily="49" charset="0"/>
            </a:endParaRPr>
          </a:p>
          <a:p>
            <a:r>
              <a:rPr lang="en-GB" b="1" dirty="0">
                <a:solidFill>
                  <a:srgbClr val="7F0055"/>
                </a:solidFill>
                <a:latin typeface="Consolas" panose="020B0609020204030204" pitchFamily="49" charset="0"/>
              </a:rPr>
              <a:t>for</a:t>
            </a:r>
            <a:r>
              <a:rPr lang="en-GB" b="1" dirty="0">
                <a:solidFill>
                  <a:srgbClr val="000000"/>
                </a:solidFill>
                <a:latin typeface="Consolas" panose="020B0609020204030204" pitchFamily="49" charset="0"/>
              </a:rPr>
              <a:t> (Shape </a:t>
            </a:r>
            <a:r>
              <a:rPr lang="en-GB" b="1" dirty="0">
                <a:solidFill>
                  <a:srgbClr val="6A3E3E"/>
                </a:solidFill>
                <a:latin typeface="Consolas" panose="020B0609020204030204" pitchFamily="49" charset="0"/>
              </a:rPr>
              <a:t>s</a:t>
            </a:r>
            <a:r>
              <a:rPr lang="en-GB" b="1" dirty="0">
                <a:solidFill>
                  <a:srgbClr val="000000"/>
                </a:solidFill>
                <a:latin typeface="Consolas" panose="020B0609020204030204" pitchFamily="49" charset="0"/>
              </a:rPr>
              <a:t> : </a:t>
            </a:r>
            <a:r>
              <a:rPr lang="en-GB" b="1" dirty="0">
                <a:solidFill>
                  <a:srgbClr val="6A3E3E"/>
                </a:solidFill>
                <a:latin typeface="Consolas" panose="020B0609020204030204" pitchFamily="49" charset="0"/>
              </a:rPr>
              <a:t>shapes</a:t>
            </a:r>
            <a:r>
              <a:rPr lang="en-GB" b="1" dirty="0">
                <a:solidFill>
                  <a:srgbClr val="000000"/>
                </a:solidFill>
                <a:latin typeface="Consolas" panose="020B0609020204030204" pitchFamily="49" charset="0"/>
              </a:rPr>
              <a:t>) { </a:t>
            </a:r>
          </a:p>
          <a:p>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drawShape</a:t>
            </a:r>
            <a:r>
              <a:rPr lang="en-GB" b="1" dirty="0">
                <a:solidFill>
                  <a:srgbClr val="000000"/>
                </a:solidFill>
                <a:latin typeface="Consolas" panose="020B0609020204030204" pitchFamily="49" charset="0"/>
              </a:rPr>
              <a:t>(</a:t>
            </a:r>
            <a:r>
              <a:rPr lang="en-GB" b="1" dirty="0">
                <a:solidFill>
                  <a:srgbClr val="6A3E3E"/>
                </a:solidFill>
                <a:latin typeface="Consolas" panose="020B0609020204030204" pitchFamily="49" charset="0"/>
              </a:rPr>
              <a:t>s</a:t>
            </a:r>
            <a:r>
              <a:rPr lang="en-GB" b="1" dirty="0">
                <a:solidFill>
                  <a:srgbClr val="000000"/>
                </a:solidFill>
                <a:latin typeface="Consolas" panose="020B0609020204030204" pitchFamily="49" charset="0"/>
              </a:rPr>
              <a:t>);</a:t>
            </a:r>
          </a:p>
          <a:p>
            <a:r>
              <a:rPr lang="en-GB" b="1" dirty="0">
                <a:solidFill>
                  <a:srgbClr val="000000"/>
                </a:solidFill>
                <a:latin typeface="Consolas" panose="020B0609020204030204" pitchFamily="49" charset="0"/>
              </a:rPr>
              <a:t>}</a:t>
            </a:r>
          </a:p>
        </p:txBody>
      </p:sp>
      <p:sp>
        <p:nvSpPr>
          <p:cNvPr id="3" name="Rounded Rectangular Callout 2"/>
          <p:cNvSpPr/>
          <p:nvPr/>
        </p:nvSpPr>
        <p:spPr>
          <a:xfrm>
            <a:off x="6808473" y="1363428"/>
            <a:ext cx="3101550" cy="852616"/>
          </a:xfrm>
          <a:prstGeom prst="wedgeRoundRectCallout">
            <a:avLst>
              <a:gd name="adj1" fmla="val -55096"/>
              <a:gd name="adj2" fmla="val -7065"/>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rPr>
              <a:t>3- Collections and arrays</a:t>
            </a:r>
          </a:p>
        </p:txBody>
      </p:sp>
      <p:sp>
        <p:nvSpPr>
          <p:cNvPr id="6" name="Rectangle 5"/>
          <p:cNvSpPr/>
          <p:nvPr/>
        </p:nvSpPr>
        <p:spPr>
          <a:xfrm>
            <a:off x="1938463" y="4333670"/>
            <a:ext cx="8311884" cy="92333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err="1">
                <a:solidFill>
                  <a:srgbClr val="7F0055"/>
                </a:solidFill>
                <a:latin typeface="Consolas" panose="020B0609020204030204" pitchFamily="49" charset="0"/>
              </a:rPr>
              <a:t>foreach</a:t>
            </a:r>
            <a:r>
              <a:rPr lang="en-GB" b="1" dirty="0">
                <a:solidFill>
                  <a:srgbClr val="000000"/>
                </a:solidFill>
                <a:latin typeface="Consolas" panose="020B0609020204030204" pitchFamily="49" charset="0"/>
              </a:rPr>
              <a:t> (Shape </a:t>
            </a:r>
            <a:r>
              <a:rPr lang="en-GB" b="1" dirty="0">
                <a:solidFill>
                  <a:srgbClr val="6A3E3E"/>
                </a:solidFill>
                <a:latin typeface="Consolas" panose="020B0609020204030204" pitchFamily="49" charset="0"/>
              </a:rPr>
              <a:t>s</a:t>
            </a:r>
            <a:r>
              <a:rPr lang="en-GB" b="1" dirty="0">
                <a:solidFill>
                  <a:srgbClr val="000000"/>
                </a:solidFill>
                <a:latin typeface="Consolas" panose="020B0609020204030204" pitchFamily="49" charset="0"/>
              </a:rPr>
              <a:t> in </a:t>
            </a:r>
            <a:r>
              <a:rPr lang="en-GB" b="1" dirty="0">
                <a:solidFill>
                  <a:srgbClr val="6A3E3E"/>
                </a:solidFill>
                <a:latin typeface="Consolas" panose="020B0609020204030204" pitchFamily="49" charset="0"/>
              </a:rPr>
              <a:t>shapes</a:t>
            </a:r>
            <a:r>
              <a:rPr lang="en-GB" b="1" dirty="0">
                <a:solidFill>
                  <a:srgbClr val="000000"/>
                </a:solidFill>
                <a:latin typeface="Consolas" panose="020B0609020204030204" pitchFamily="49" charset="0"/>
              </a:rPr>
              <a:t>) { </a:t>
            </a:r>
          </a:p>
          <a:p>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drawShape</a:t>
            </a:r>
            <a:r>
              <a:rPr lang="en-GB" b="1" dirty="0">
                <a:solidFill>
                  <a:srgbClr val="000000"/>
                </a:solidFill>
                <a:latin typeface="Consolas" panose="020B0609020204030204" pitchFamily="49" charset="0"/>
              </a:rPr>
              <a:t>(</a:t>
            </a:r>
            <a:r>
              <a:rPr lang="en-GB" b="1" dirty="0">
                <a:solidFill>
                  <a:srgbClr val="6A3E3E"/>
                </a:solidFill>
                <a:latin typeface="Consolas" panose="020B0609020204030204" pitchFamily="49" charset="0"/>
              </a:rPr>
              <a:t>s</a:t>
            </a:r>
            <a:r>
              <a:rPr lang="en-GB" b="1" dirty="0">
                <a:solidFill>
                  <a:srgbClr val="000000"/>
                </a:solidFill>
                <a:latin typeface="Consolas" panose="020B0609020204030204" pitchFamily="49" charset="0"/>
              </a:rPr>
              <a:t>);</a:t>
            </a:r>
          </a:p>
          <a:p>
            <a:r>
              <a:rPr lang="en-GB" b="1" dirty="0">
                <a:solidFill>
                  <a:srgbClr val="000000"/>
                </a:solidFill>
                <a:latin typeface="Consolas" panose="020B0609020204030204" pitchFamily="49" charset="0"/>
              </a:rPr>
              <a:t>}</a:t>
            </a:r>
          </a:p>
        </p:txBody>
      </p:sp>
      <p:sp>
        <p:nvSpPr>
          <p:cNvPr id="2" name="Rounded Rectangle 1"/>
          <p:cNvSpPr/>
          <p:nvPr/>
        </p:nvSpPr>
        <p:spPr>
          <a:xfrm>
            <a:off x="6808474" y="4495800"/>
            <a:ext cx="754377" cy="533400"/>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cs typeface="Arial" pitchFamily="34" charset="0"/>
              </a:rPr>
              <a:t>C#</a:t>
            </a:r>
            <a:endParaRPr lang="en-GB" sz="1600" b="1" dirty="0">
              <a:solidFill>
                <a:schemeClr val="tx1"/>
              </a:solidFill>
              <a:cs typeface="Arial" pitchFamily="34" charset="0"/>
            </a:endParaRPr>
          </a:p>
        </p:txBody>
      </p:sp>
    </p:spTree>
    <p:extLst>
      <p:ext uri="{BB962C8B-B14F-4D97-AF65-F5344CB8AC3E}">
        <p14:creationId xmlns:p14="http://schemas.microsoft.com/office/powerpoint/2010/main" val="331722573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31895" y="1860955"/>
            <a:ext cx="1235676" cy="914400"/>
          </a:xfrm>
          <a:prstGeom prst="rect">
            <a:avLst/>
          </a:prstGeom>
          <a:solidFill>
            <a:schemeClr val="accent1">
              <a:lumMod val="20000"/>
              <a:lumOff val="8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15" name="Rectangle 14"/>
          <p:cNvSpPr/>
          <p:nvPr/>
        </p:nvSpPr>
        <p:spPr>
          <a:xfrm>
            <a:off x="1919413" y="1957620"/>
            <a:ext cx="3867668" cy="2585323"/>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a:solidFill>
                  <a:srgbClr val="000000"/>
                </a:solidFill>
                <a:latin typeface="Consolas" panose="020B0609020204030204" pitchFamily="49" charset="0"/>
              </a:rPr>
              <a:t>Shape[] </a:t>
            </a:r>
            <a:r>
              <a:rPr lang="en-GB" b="1" dirty="0">
                <a:solidFill>
                  <a:srgbClr val="6A3E3E"/>
                </a:solidFill>
                <a:latin typeface="Consolas" panose="020B0609020204030204" pitchFamily="49" charset="0"/>
              </a:rPr>
              <a:t>shapes</a:t>
            </a:r>
            <a:r>
              <a:rPr lang="en-GB" b="1" dirty="0">
                <a:solidFill>
                  <a:srgbClr val="000000"/>
                </a:solidFill>
                <a:latin typeface="Consolas" panose="020B0609020204030204" pitchFamily="49" charset="0"/>
              </a:rPr>
              <a:t> = {</a:t>
            </a:r>
          </a:p>
          <a:p>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myEllipse</a:t>
            </a:r>
            <a:r>
              <a:rPr lang="en-GB" b="1" dirty="0">
                <a:solidFill>
                  <a:srgbClr val="000000"/>
                </a:solidFill>
                <a:latin typeface="Consolas" panose="020B0609020204030204" pitchFamily="49" charset="0"/>
              </a:rPr>
              <a:t>, </a:t>
            </a:r>
          </a:p>
          <a:p>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yourTriangle</a:t>
            </a:r>
            <a:r>
              <a:rPr lang="en-GB" b="1" dirty="0">
                <a:solidFill>
                  <a:srgbClr val="000000"/>
                </a:solidFill>
                <a:latin typeface="Consolas" panose="020B0609020204030204" pitchFamily="49" charset="0"/>
              </a:rPr>
              <a:t>, </a:t>
            </a:r>
          </a:p>
          <a:p>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ourRectangle</a:t>
            </a:r>
            <a:endParaRPr lang="en-GB" b="1" dirty="0">
              <a:solidFill>
                <a:srgbClr val="000000"/>
              </a:solidFill>
              <a:latin typeface="Consolas" panose="020B0609020204030204" pitchFamily="49" charset="0"/>
            </a:endParaRPr>
          </a:p>
          <a:p>
            <a:r>
              <a:rPr lang="en-GB" b="1" dirty="0">
                <a:solidFill>
                  <a:srgbClr val="000000"/>
                </a:solidFill>
                <a:latin typeface="Consolas" panose="020B0609020204030204" pitchFamily="49" charset="0"/>
              </a:rPr>
              <a:t>};</a:t>
            </a:r>
          </a:p>
          <a:p>
            <a:endParaRPr lang="en-GB" b="1" dirty="0">
              <a:latin typeface="Consolas" panose="020B0609020204030204" pitchFamily="49" charset="0"/>
            </a:endParaRPr>
          </a:p>
          <a:p>
            <a:r>
              <a:rPr lang="en-GB" b="1" dirty="0">
                <a:solidFill>
                  <a:srgbClr val="7F0055"/>
                </a:solidFill>
                <a:latin typeface="Consolas" panose="020B0609020204030204" pitchFamily="49" charset="0"/>
              </a:rPr>
              <a:t>for</a:t>
            </a:r>
            <a:r>
              <a:rPr lang="en-GB" b="1" dirty="0">
                <a:solidFill>
                  <a:srgbClr val="000000"/>
                </a:solidFill>
                <a:latin typeface="Consolas" panose="020B0609020204030204" pitchFamily="49" charset="0"/>
              </a:rPr>
              <a:t> (Shape </a:t>
            </a:r>
            <a:r>
              <a:rPr lang="en-GB" b="1" dirty="0">
                <a:solidFill>
                  <a:srgbClr val="6A3E3E"/>
                </a:solidFill>
                <a:latin typeface="Consolas" panose="020B0609020204030204" pitchFamily="49" charset="0"/>
              </a:rPr>
              <a:t>s</a:t>
            </a:r>
            <a:r>
              <a:rPr lang="en-GB" b="1" dirty="0">
                <a:solidFill>
                  <a:srgbClr val="000000"/>
                </a:solidFill>
                <a:latin typeface="Consolas" panose="020B0609020204030204" pitchFamily="49" charset="0"/>
              </a:rPr>
              <a:t> : </a:t>
            </a:r>
            <a:r>
              <a:rPr lang="en-GB" b="1" dirty="0">
                <a:solidFill>
                  <a:srgbClr val="6A3E3E"/>
                </a:solidFill>
                <a:latin typeface="Consolas" panose="020B0609020204030204" pitchFamily="49" charset="0"/>
              </a:rPr>
              <a:t>shapes</a:t>
            </a:r>
            <a:r>
              <a:rPr lang="en-GB" b="1" dirty="0">
                <a:solidFill>
                  <a:srgbClr val="000000"/>
                </a:solidFill>
                <a:latin typeface="Consolas" panose="020B0609020204030204" pitchFamily="49" charset="0"/>
              </a:rPr>
              <a:t>) { </a:t>
            </a:r>
          </a:p>
          <a:p>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drawShape</a:t>
            </a:r>
            <a:r>
              <a:rPr lang="en-GB" b="1" dirty="0">
                <a:solidFill>
                  <a:srgbClr val="000000"/>
                </a:solidFill>
                <a:latin typeface="Consolas" panose="020B0609020204030204" pitchFamily="49" charset="0"/>
              </a:rPr>
              <a:t>(</a:t>
            </a:r>
            <a:r>
              <a:rPr lang="en-GB" b="1" dirty="0">
                <a:solidFill>
                  <a:srgbClr val="6A3E3E"/>
                </a:solidFill>
                <a:latin typeface="Consolas" panose="020B0609020204030204" pitchFamily="49" charset="0"/>
              </a:rPr>
              <a:t>s</a:t>
            </a:r>
            <a:r>
              <a:rPr lang="en-GB" b="1" dirty="0">
                <a:solidFill>
                  <a:srgbClr val="000000"/>
                </a:solidFill>
                <a:latin typeface="Consolas" panose="020B0609020204030204" pitchFamily="49" charset="0"/>
              </a:rPr>
              <a:t>);</a:t>
            </a:r>
          </a:p>
          <a:p>
            <a:r>
              <a:rPr lang="en-GB" b="1" dirty="0">
                <a:solidFill>
                  <a:srgbClr val="000000"/>
                </a:solidFill>
                <a:latin typeface="Consolas" panose="020B0609020204030204" pitchFamily="49" charset="0"/>
              </a:rPr>
              <a:t>}</a:t>
            </a:r>
          </a:p>
        </p:txBody>
      </p:sp>
      <p:sp>
        <p:nvSpPr>
          <p:cNvPr id="17410" name="Rectangle 2"/>
          <p:cNvSpPr>
            <a:spLocks noGrp="1" noChangeArrowheads="1"/>
          </p:cNvSpPr>
          <p:nvPr>
            <p:ph type="title"/>
          </p:nvPr>
        </p:nvSpPr>
        <p:spPr/>
        <p:txBody>
          <a:bodyPr/>
          <a:lstStyle/>
          <a:p>
            <a:r>
              <a:rPr lang="en-GB" dirty="0" smtClean="0"/>
              <a:t>Towards </a:t>
            </a:r>
            <a:r>
              <a:rPr lang="en-GB" dirty="0" smtClean="0"/>
              <a:t>polymorphism…</a:t>
            </a:r>
            <a:endParaRPr lang="en-GB" dirty="0" smtClean="0"/>
          </a:p>
        </p:txBody>
      </p:sp>
      <p:sp>
        <p:nvSpPr>
          <p:cNvPr id="17411" name="Rectangle 3"/>
          <p:cNvSpPr>
            <a:spLocks noGrp="1" noChangeArrowheads="1"/>
          </p:cNvSpPr>
          <p:nvPr>
            <p:ph idx="1"/>
          </p:nvPr>
        </p:nvSpPr>
        <p:spPr>
          <a:xfrm>
            <a:off x="341272" y="1368256"/>
            <a:ext cx="6267645" cy="295266"/>
          </a:xfrm>
        </p:spPr>
        <p:txBody>
          <a:bodyPr/>
          <a:lstStyle/>
          <a:p>
            <a:pPr marL="342900" indent="-342900">
              <a:buFont typeface="Arial" panose="020B0604020202020204" pitchFamily="34" charset="0"/>
              <a:buChar char="•"/>
            </a:pPr>
            <a:r>
              <a:rPr lang="en-GB" dirty="0" smtClean="0"/>
              <a:t>Morphing into many shapes  </a:t>
            </a:r>
          </a:p>
        </p:txBody>
      </p:sp>
      <p:sp>
        <p:nvSpPr>
          <p:cNvPr id="828421" name="Oval 5"/>
          <p:cNvSpPr>
            <a:spLocks noChangeArrowheads="1"/>
          </p:cNvSpPr>
          <p:nvPr/>
        </p:nvSpPr>
        <p:spPr bwMode="auto">
          <a:xfrm>
            <a:off x="8179144" y="1957159"/>
            <a:ext cx="907194" cy="682281"/>
          </a:xfrm>
          <a:prstGeom prst="ellipse">
            <a:avLst/>
          </a:prstGeom>
          <a:solidFill>
            <a:srgbClr val="539FD2"/>
          </a:solidFill>
          <a:ln w="9525">
            <a:noFill/>
            <a:round/>
            <a:headEnd/>
            <a:tailEnd/>
          </a:ln>
        </p:spPr>
        <p:txBody>
          <a:bodyPr wrap="none" anchor="ctr"/>
          <a:lstStyle/>
          <a:p>
            <a:pPr eaLnBrk="0" hangingPunct="0">
              <a:spcBef>
                <a:spcPct val="50000"/>
              </a:spcBef>
            </a:pPr>
            <a:endParaRPr lang="en-US"/>
          </a:p>
        </p:txBody>
      </p:sp>
      <p:sp>
        <p:nvSpPr>
          <p:cNvPr id="19" name="Rectangle 18"/>
          <p:cNvSpPr/>
          <p:nvPr/>
        </p:nvSpPr>
        <p:spPr>
          <a:xfrm>
            <a:off x="8031895" y="2779477"/>
            <a:ext cx="1235676" cy="914400"/>
          </a:xfrm>
          <a:prstGeom prst="rect">
            <a:avLst/>
          </a:prstGeom>
          <a:solidFill>
            <a:schemeClr val="accent1">
              <a:lumMod val="20000"/>
              <a:lumOff val="8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20" name="AutoShape 6"/>
          <p:cNvSpPr>
            <a:spLocks noChangeArrowheads="1"/>
          </p:cNvSpPr>
          <p:nvPr/>
        </p:nvSpPr>
        <p:spPr bwMode="auto">
          <a:xfrm>
            <a:off x="8243483" y="2845547"/>
            <a:ext cx="793427" cy="708292"/>
          </a:xfrm>
          <a:prstGeom prst="triangle">
            <a:avLst>
              <a:gd name="adj" fmla="val 50000"/>
            </a:avLst>
          </a:prstGeom>
          <a:solidFill>
            <a:srgbClr val="EC881D"/>
          </a:solidFill>
          <a:ln w="9525">
            <a:noFill/>
            <a:miter lim="800000"/>
            <a:headEnd/>
            <a:tailEnd/>
          </a:ln>
        </p:spPr>
        <p:txBody>
          <a:bodyPr wrap="none" anchor="ctr"/>
          <a:lstStyle/>
          <a:p>
            <a:pPr eaLnBrk="0" hangingPunct="0">
              <a:spcBef>
                <a:spcPct val="50000"/>
              </a:spcBef>
            </a:pPr>
            <a:endParaRPr lang="en-US"/>
          </a:p>
        </p:txBody>
      </p:sp>
      <p:sp>
        <p:nvSpPr>
          <p:cNvPr id="21" name="Rectangle 20"/>
          <p:cNvSpPr/>
          <p:nvPr/>
        </p:nvSpPr>
        <p:spPr>
          <a:xfrm>
            <a:off x="8031895" y="3685636"/>
            <a:ext cx="1235676" cy="914400"/>
          </a:xfrm>
          <a:prstGeom prst="rect">
            <a:avLst/>
          </a:prstGeom>
          <a:solidFill>
            <a:schemeClr val="accent1">
              <a:lumMod val="20000"/>
              <a:lumOff val="8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22" name="Rectangle 4"/>
          <p:cNvSpPr>
            <a:spLocks noChangeArrowheads="1"/>
          </p:cNvSpPr>
          <p:nvPr/>
        </p:nvSpPr>
        <p:spPr bwMode="auto">
          <a:xfrm>
            <a:off x="8255839" y="3896138"/>
            <a:ext cx="793429" cy="510318"/>
          </a:xfrm>
          <a:prstGeom prst="rect">
            <a:avLst/>
          </a:prstGeom>
          <a:solidFill>
            <a:srgbClr val="92D050"/>
          </a:solidFill>
          <a:ln w="9525">
            <a:noFill/>
            <a:miter lim="800000"/>
            <a:headEnd/>
            <a:tailEnd/>
          </a:ln>
        </p:spPr>
        <p:txBody>
          <a:bodyPr wrap="none" anchor="ctr"/>
          <a:lstStyle/>
          <a:p>
            <a:pPr eaLnBrk="0" hangingPunct="0">
              <a:spcBef>
                <a:spcPct val="50000"/>
              </a:spcBef>
            </a:pPr>
            <a:endParaRPr lang="en-US"/>
          </a:p>
        </p:txBody>
      </p:sp>
      <p:sp>
        <p:nvSpPr>
          <p:cNvPr id="7" name="Rounded Rectangle 6"/>
          <p:cNvSpPr/>
          <p:nvPr/>
        </p:nvSpPr>
        <p:spPr>
          <a:xfrm>
            <a:off x="6608917" y="2961165"/>
            <a:ext cx="506627" cy="477057"/>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cs typeface="Arial" pitchFamily="34" charset="0"/>
              </a:rPr>
              <a:t>S</a:t>
            </a:r>
            <a:endParaRPr lang="en-GB" sz="1600" dirty="0">
              <a:solidFill>
                <a:schemeClr val="tx1"/>
              </a:solidFill>
              <a:cs typeface="Arial" pitchFamily="34" charset="0"/>
            </a:endParaRPr>
          </a:p>
        </p:txBody>
      </p:sp>
      <p:cxnSp>
        <p:nvCxnSpPr>
          <p:cNvPr id="9" name="Straight Arrow Connector 8"/>
          <p:cNvCxnSpPr>
            <a:stCxn id="7" idx="3"/>
            <a:endCxn id="5" idx="1"/>
          </p:cNvCxnSpPr>
          <p:nvPr/>
        </p:nvCxnSpPr>
        <p:spPr>
          <a:xfrm flipV="1">
            <a:off x="7115544" y="2318155"/>
            <a:ext cx="916351" cy="881539"/>
          </a:xfrm>
          <a:prstGeom prst="straightConnector1">
            <a:avLst/>
          </a:prstGeom>
          <a:ln>
            <a:prstDash val="sysDot"/>
            <a:tailEnd type="triangle"/>
          </a:ln>
        </p:spPr>
        <p:style>
          <a:lnRef idx="3">
            <a:schemeClr val="accent4"/>
          </a:lnRef>
          <a:fillRef idx="0">
            <a:schemeClr val="accent4"/>
          </a:fillRef>
          <a:effectRef idx="2">
            <a:schemeClr val="accent4"/>
          </a:effectRef>
          <a:fontRef idx="minor">
            <a:schemeClr val="tx1"/>
          </a:fontRef>
        </p:style>
      </p:cxnSp>
      <p:cxnSp>
        <p:nvCxnSpPr>
          <p:cNvPr id="27" name="Straight Arrow Connector 26"/>
          <p:cNvCxnSpPr>
            <a:stCxn id="7" idx="3"/>
            <a:endCxn id="19" idx="1"/>
          </p:cNvCxnSpPr>
          <p:nvPr/>
        </p:nvCxnSpPr>
        <p:spPr>
          <a:xfrm>
            <a:off x="7115544" y="3199694"/>
            <a:ext cx="916351" cy="36983"/>
          </a:xfrm>
          <a:prstGeom prst="straightConnector1">
            <a:avLst/>
          </a:prstGeom>
          <a:ln>
            <a:prstDash val="sysDot"/>
            <a:tailEnd type="triangle"/>
          </a:ln>
        </p:spPr>
        <p:style>
          <a:lnRef idx="3">
            <a:schemeClr val="accent4"/>
          </a:lnRef>
          <a:fillRef idx="0">
            <a:schemeClr val="accent4"/>
          </a:fillRef>
          <a:effectRef idx="2">
            <a:schemeClr val="accent4"/>
          </a:effectRef>
          <a:fontRef idx="minor">
            <a:schemeClr val="tx1"/>
          </a:fontRef>
        </p:style>
      </p:cxnSp>
      <p:cxnSp>
        <p:nvCxnSpPr>
          <p:cNvPr id="30" name="Straight Arrow Connector 29"/>
          <p:cNvCxnSpPr>
            <a:stCxn id="7" idx="3"/>
            <a:endCxn id="21" idx="1"/>
          </p:cNvCxnSpPr>
          <p:nvPr/>
        </p:nvCxnSpPr>
        <p:spPr>
          <a:xfrm>
            <a:off x="7115544" y="3199694"/>
            <a:ext cx="916351" cy="943142"/>
          </a:xfrm>
          <a:prstGeom prst="straightConnector1">
            <a:avLst/>
          </a:prstGeom>
          <a:ln>
            <a:prstDash val="sysDot"/>
            <a:tailEnd type="triangle"/>
          </a:ln>
        </p:spPr>
        <p:style>
          <a:lnRef idx="3">
            <a:schemeClr val="accent4"/>
          </a:lnRef>
          <a:fillRef idx="0">
            <a:schemeClr val="accent4"/>
          </a:fillRef>
          <a:effectRef idx="2">
            <a:schemeClr val="accent4"/>
          </a:effectRef>
          <a:fontRef idx="minor">
            <a:schemeClr val="tx1"/>
          </a:fontRef>
        </p:style>
      </p:cxnSp>
      <p:sp>
        <p:nvSpPr>
          <p:cNvPr id="16" name="Rectangle 15"/>
          <p:cNvSpPr/>
          <p:nvPr/>
        </p:nvSpPr>
        <p:spPr>
          <a:xfrm>
            <a:off x="1938463" y="4986569"/>
            <a:ext cx="6093432" cy="923330"/>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err="1">
                <a:solidFill>
                  <a:srgbClr val="7F0055"/>
                </a:solidFill>
                <a:latin typeface="Consolas" panose="020B0609020204030204" pitchFamily="49" charset="0"/>
              </a:rPr>
              <a:t>foreach</a:t>
            </a:r>
            <a:r>
              <a:rPr lang="en-GB" b="1" dirty="0">
                <a:solidFill>
                  <a:srgbClr val="000000"/>
                </a:solidFill>
                <a:latin typeface="Consolas" panose="020B0609020204030204" pitchFamily="49" charset="0"/>
              </a:rPr>
              <a:t> (Shape </a:t>
            </a:r>
            <a:r>
              <a:rPr lang="en-GB" b="1" dirty="0">
                <a:solidFill>
                  <a:srgbClr val="6A3E3E"/>
                </a:solidFill>
                <a:latin typeface="Consolas" panose="020B0609020204030204" pitchFamily="49" charset="0"/>
              </a:rPr>
              <a:t>s</a:t>
            </a:r>
            <a:r>
              <a:rPr lang="en-GB" b="1" dirty="0">
                <a:solidFill>
                  <a:srgbClr val="000000"/>
                </a:solidFill>
                <a:latin typeface="Consolas" panose="020B0609020204030204" pitchFamily="49" charset="0"/>
              </a:rPr>
              <a:t> in </a:t>
            </a:r>
            <a:r>
              <a:rPr lang="en-GB" b="1" dirty="0">
                <a:solidFill>
                  <a:srgbClr val="6A3E3E"/>
                </a:solidFill>
                <a:latin typeface="Consolas" panose="020B0609020204030204" pitchFamily="49" charset="0"/>
              </a:rPr>
              <a:t>shapes</a:t>
            </a:r>
            <a:r>
              <a:rPr lang="en-GB" b="1" dirty="0">
                <a:solidFill>
                  <a:srgbClr val="000000"/>
                </a:solidFill>
                <a:latin typeface="Consolas" panose="020B0609020204030204" pitchFamily="49" charset="0"/>
              </a:rPr>
              <a:t>) { </a:t>
            </a:r>
          </a:p>
          <a:p>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drawShape</a:t>
            </a:r>
            <a:r>
              <a:rPr lang="en-GB" b="1" dirty="0">
                <a:solidFill>
                  <a:srgbClr val="000000"/>
                </a:solidFill>
                <a:latin typeface="Consolas" panose="020B0609020204030204" pitchFamily="49" charset="0"/>
              </a:rPr>
              <a:t>(</a:t>
            </a:r>
            <a:r>
              <a:rPr lang="en-GB" b="1" dirty="0">
                <a:solidFill>
                  <a:srgbClr val="6A3E3E"/>
                </a:solidFill>
                <a:latin typeface="Consolas" panose="020B0609020204030204" pitchFamily="49" charset="0"/>
              </a:rPr>
              <a:t>s</a:t>
            </a:r>
            <a:r>
              <a:rPr lang="en-GB" b="1" dirty="0">
                <a:solidFill>
                  <a:srgbClr val="000000"/>
                </a:solidFill>
                <a:latin typeface="Consolas" panose="020B0609020204030204" pitchFamily="49" charset="0"/>
              </a:rPr>
              <a:t>);</a:t>
            </a:r>
          </a:p>
          <a:p>
            <a:r>
              <a:rPr lang="en-GB" b="1" dirty="0">
                <a:solidFill>
                  <a:srgbClr val="000000"/>
                </a:solidFill>
                <a:latin typeface="Consolas" panose="020B0609020204030204" pitchFamily="49" charset="0"/>
              </a:rPr>
              <a:t>}</a:t>
            </a:r>
          </a:p>
        </p:txBody>
      </p:sp>
      <p:sp>
        <p:nvSpPr>
          <p:cNvPr id="17" name="Rounded Rectangle 16"/>
          <p:cNvSpPr/>
          <p:nvPr/>
        </p:nvSpPr>
        <p:spPr>
          <a:xfrm>
            <a:off x="6808474" y="5148699"/>
            <a:ext cx="754377" cy="533400"/>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cs typeface="Arial" pitchFamily="34" charset="0"/>
              </a:rPr>
              <a:t>C#</a:t>
            </a:r>
            <a:endParaRPr lang="en-GB" sz="1400" b="1" dirty="0">
              <a:solidFill>
                <a:schemeClr val="tx1"/>
              </a:solidFill>
              <a:cs typeface="Arial" pitchFamily="34" charset="0"/>
            </a:endParaRPr>
          </a:p>
        </p:txBody>
      </p:sp>
    </p:spTree>
    <p:extLst>
      <p:ext uri="{BB962C8B-B14F-4D97-AF65-F5344CB8AC3E}">
        <p14:creationId xmlns:p14="http://schemas.microsoft.com/office/powerpoint/2010/main" val="38821980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en-GB" dirty="0" smtClean="0"/>
              <a:t>Polymorphism </a:t>
            </a:r>
            <a:r>
              <a:rPr lang="en-GB" dirty="0"/>
              <a:t> </a:t>
            </a:r>
            <a:r>
              <a:rPr lang="en-GB" dirty="0" smtClean="0"/>
              <a:t>Java – </a:t>
            </a:r>
            <a:r>
              <a:rPr lang="en-GB" dirty="0"/>
              <a:t>Overriding base class methods</a:t>
            </a:r>
            <a:endParaRPr lang="en-GB" dirty="0" smtClean="0"/>
          </a:p>
        </p:txBody>
      </p:sp>
      <p:sp>
        <p:nvSpPr>
          <p:cNvPr id="5" name="Rectangle 4"/>
          <p:cNvSpPr/>
          <p:nvPr/>
        </p:nvSpPr>
        <p:spPr>
          <a:xfrm>
            <a:off x="7474904" y="2558130"/>
            <a:ext cx="3214341" cy="923330"/>
          </a:xfrm>
          <a:prstGeom prst="rect">
            <a:avLst/>
          </a:prstGeom>
          <a:solidFill>
            <a:schemeClr val="bg1">
              <a:lumMod val="95000"/>
            </a:schemeClr>
          </a:solidFill>
          <a:ln w="19050"/>
        </p:spPr>
        <p:style>
          <a:lnRef idx="2">
            <a:schemeClr val="accent1"/>
          </a:lnRef>
          <a:fillRef idx="1">
            <a:schemeClr val="lt1"/>
          </a:fillRef>
          <a:effectRef idx="0">
            <a:schemeClr val="accent1"/>
          </a:effectRef>
          <a:fontRef idx="minor">
            <a:schemeClr val="dk1"/>
          </a:fontRef>
        </p:style>
        <p:txBody>
          <a:bodyPr wrap="none">
            <a:spAutoFit/>
          </a:bodyPr>
          <a:lstStyle/>
          <a:p>
            <a:r>
              <a:rPr lang="en-GB" dirty="0"/>
              <a:t>which method </a:t>
            </a:r>
            <a:r>
              <a:rPr lang="en-GB" i="1" dirty="0"/>
              <a:t>is invoked</a:t>
            </a:r>
            <a:r>
              <a:rPr lang="en-GB" dirty="0"/>
              <a:t>?</a:t>
            </a:r>
          </a:p>
          <a:p>
            <a:r>
              <a:rPr lang="en-GB" dirty="0"/>
              <a:t>Shape        </a:t>
            </a:r>
            <a:r>
              <a:rPr lang="en-GB" dirty="0" err="1"/>
              <a:t>getArea</a:t>
            </a:r>
            <a:r>
              <a:rPr lang="en-GB" dirty="0"/>
              <a:t>()    or</a:t>
            </a:r>
          </a:p>
          <a:p>
            <a:r>
              <a:rPr lang="en-GB" dirty="0"/>
              <a:t>Rectangle  </a:t>
            </a:r>
            <a:r>
              <a:rPr lang="en-GB" dirty="0" err="1"/>
              <a:t>getArea</a:t>
            </a:r>
            <a:r>
              <a:rPr lang="en-GB" dirty="0"/>
              <a:t>()</a:t>
            </a:r>
          </a:p>
        </p:txBody>
      </p:sp>
      <p:sp>
        <p:nvSpPr>
          <p:cNvPr id="9" name="Rectangle 8"/>
          <p:cNvSpPr/>
          <p:nvPr/>
        </p:nvSpPr>
        <p:spPr>
          <a:xfrm>
            <a:off x="1981200" y="3205831"/>
            <a:ext cx="5275848" cy="2800767"/>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Shape {</a:t>
            </a: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 {</a:t>
            </a:r>
          </a:p>
          <a:p>
            <a:pPr lvl="1"/>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0;</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Rectangle </a:t>
            </a:r>
            <a:r>
              <a:rPr lang="en-GB" sz="1600" b="1" dirty="0">
                <a:solidFill>
                  <a:srgbClr val="7F0055"/>
                </a:solidFill>
                <a:latin typeface="Consolas" panose="020B0609020204030204" pitchFamily="49" charset="0"/>
              </a:rPr>
              <a:t>extends</a:t>
            </a:r>
            <a:r>
              <a:rPr lang="en-GB" sz="1600" b="1" dirty="0">
                <a:solidFill>
                  <a:srgbClr val="000000"/>
                </a:solidFill>
                <a:latin typeface="Consolas" panose="020B0609020204030204" pitchFamily="49" charset="0"/>
              </a:rPr>
              <a:t> Shape {</a:t>
            </a: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 {</a:t>
            </a:r>
          </a:p>
          <a:p>
            <a:pPr lvl="1"/>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100;</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endParaRPr lang="en-GB" sz="1600" dirty="0"/>
          </a:p>
        </p:txBody>
      </p:sp>
      <p:sp>
        <p:nvSpPr>
          <p:cNvPr id="11" name="Rectangle 10"/>
          <p:cNvSpPr/>
          <p:nvPr/>
        </p:nvSpPr>
        <p:spPr>
          <a:xfrm>
            <a:off x="1981200" y="1510143"/>
            <a:ext cx="5275848" cy="1354217"/>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p>
          <a:p>
            <a:endParaRPr lang="en-GB" sz="1600" b="1" dirty="0">
              <a:solidFill>
                <a:srgbClr val="000000"/>
              </a:solidFill>
              <a:latin typeface="Consolas" panose="020B0609020204030204" pitchFamily="49" charset="0"/>
            </a:endParaRPr>
          </a:p>
          <a:p>
            <a:pPr lvl="1"/>
            <a:r>
              <a:rPr lang="en-GB" b="1" dirty="0">
                <a:solidFill>
                  <a:srgbClr val="000000"/>
                </a:solidFill>
                <a:latin typeface="Consolas" panose="020B0609020204030204" pitchFamily="49" charset="0"/>
              </a:rPr>
              <a:t>Rectangle</a:t>
            </a:r>
            <a:r>
              <a:rPr lang="en-GB" dirty="0">
                <a:solidFill>
                  <a:srgbClr val="000000"/>
                </a:solidFill>
                <a:latin typeface="Consolas" panose="020B0609020204030204" pitchFamily="49" charset="0"/>
              </a:rPr>
              <a:t> </a:t>
            </a:r>
            <a:r>
              <a:rPr lang="en-GB" sz="1600" dirty="0">
                <a:solidFill>
                  <a:srgbClr val="6A3E3E"/>
                </a:solidFill>
                <a:latin typeface="Consolas" panose="020B0609020204030204" pitchFamily="49" charset="0"/>
              </a:rPr>
              <a:t>rec</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Rectangle();</a:t>
            </a:r>
          </a:p>
          <a:p>
            <a:pPr lvl="1"/>
            <a:r>
              <a:rPr lang="en-GB" sz="1600" dirty="0" err="1">
                <a:solidFill>
                  <a:srgbClr val="000000"/>
                </a:solidFill>
                <a:latin typeface="Consolas" panose="020B0609020204030204" pitchFamily="49" charset="0"/>
              </a:rPr>
              <a:t>System.</a:t>
            </a:r>
            <a:r>
              <a:rPr lang="en-GB" sz="1600" b="1" i="1" dirty="0" err="1">
                <a:solidFill>
                  <a:srgbClr val="0000C0"/>
                </a:solidFill>
                <a:latin typeface="Consolas" panose="020B0609020204030204" pitchFamily="49" charset="0"/>
              </a:rPr>
              <a:t>out</a:t>
            </a:r>
            <a:r>
              <a:rPr lang="en-GB" sz="1600" b="1" i="1" dirty="0" err="1">
                <a:solidFill>
                  <a:srgbClr val="000000"/>
                </a:solidFill>
                <a:latin typeface="Consolas" panose="020B0609020204030204" pitchFamily="49" charset="0"/>
              </a:rPr>
              <a:t>.println</a:t>
            </a:r>
            <a:r>
              <a:rPr lang="en-GB" sz="1600" b="1" i="1" dirty="0">
                <a:solidFill>
                  <a:srgbClr val="000000"/>
                </a:solidFill>
                <a:latin typeface="Consolas" panose="020B0609020204030204" pitchFamily="49" charset="0"/>
              </a:rPr>
              <a:t>(</a:t>
            </a:r>
            <a:r>
              <a:rPr lang="en-GB" sz="1600" b="1" i="1" dirty="0" err="1">
                <a:solidFill>
                  <a:srgbClr val="6A3E3E"/>
                </a:solidFill>
                <a:latin typeface="Consolas" panose="020B0609020204030204" pitchFamily="49" charset="0"/>
              </a:rPr>
              <a:t>rec</a:t>
            </a:r>
            <a:r>
              <a:rPr lang="en-GB" sz="1600" b="1" i="1" dirty="0" err="1">
                <a:solidFill>
                  <a:srgbClr val="000000"/>
                </a:solidFill>
                <a:latin typeface="Consolas" panose="020B0609020204030204" pitchFamily="49" charset="0"/>
              </a:rPr>
              <a:t>.getArea</a:t>
            </a:r>
            <a:r>
              <a:rPr lang="en-GB" sz="1600" b="1" i="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p:txBody>
      </p:sp>
      <p:sp>
        <p:nvSpPr>
          <p:cNvPr id="12" name="Right Arrow 11"/>
          <p:cNvSpPr/>
          <p:nvPr/>
        </p:nvSpPr>
        <p:spPr>
          <a:xfrm>
            <a:off x="1991591" y="2026497"/>
            <a:ext cx="416596" cy="321506"/>
          </a:xfrm>
          <a:prstGeom prst="rightArrow">
            <a:avLst/>
          </a:prstGeom>
          <a:solidFill>
            <a:srgbClr val="F3622C"/>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7" name="Rounded Rectangle 6"/>
          <p:cNvSpPr/>
          <p:nvPr/>
        </p:nvSpPr>
        <p:spPr>
          <a:xfrm>
            <a:off x="8210550" y="3948549"/>
            <a:ext cx="876300" cy="65766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000" b="1" dirty="0">
                <a:solidFill>
                  <a:schemeClr val="bg1"/>
                </a:solidFill>
                <a:cs typeface="Arial" pitchFamily="34" charset="0"/>
              </a:rPr>
              <a:t>100</a:t>
            </a:r>
            <a:endParaRPr lang="en-GB" sz="1600" b="1" dirty="0">
              <a:solidFill>
                <a:schemeClr val="bg1"/>
              </a:solidFill>
              <a:cs typeface="Arial" pitchFamily="34" charset="0"/>
            </a:endParaRPr>
          </a:p>
        </p:txBody>
      </p:sp>
    </p:spTree>
    <p:extLst>
      <p:ext uri="{BB962C8B-B14F-4D97-AF65-F5344CB8AC3E}">
        <p14:creationId xmlns:p14="http://schemas.microsoft.com/office/powerpoint/2010/main" val="3500909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3380" y="1427015"/>
            <a:ext cx="5275848" cy="1354217"/>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p>
          <a:p>
            <a:endParaRPr lang="en-GB" sz="1600" b="1" dirty="0">
              <a:solidFill>
                <a:srgbClr val="000000"/>
              </a:solidFill>
              <a:latin typeface="Consolas" panose="020B0609020204030204" pitchFamily="49" charset="0"/>
            </a:endParaRPr>
          </a:p>
          <a:p>
            <a:pPr lvl="1"/>
            <a:r>
              <a:rPr lang="en-GB" b="1" dirty="0">
                <a:solidFill>
                  <a:srgbClr val="000000"/>
                </a:solidFill>
                <a:latin typeface="Consolas" panose="020B0609020204030204" pitchFamily="49" charset="0"/>
              </a:rPr>
              <a:t>Shape</a:t>
            </a:r>
            <a:r>
              <a:rPr lang="en-GB" dirty="0">
                <a:solidFill>
                  <a:srgbClr val="000000"/>
                </a:solidFill>
                <a:latin typeface="Consolas" panose="020B0609020204030204" pitchFamily="49" charset="0"/>
              </a:rPr>
              <a:t> </a:t>
            </a:r>
            <a:r>
              <a:rPr lang="en-GB" sz="1600" dirty="0">
                <a:solidFill>
                  <a:srgbClr val="6A3E3E"/>
                </a:solidFill>
                <a:latin typeface="Consolas" panose="020B0609020204030204" pitchFamily="49" charset="0"/>
              </a:rPr>
              <a:t>rec</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Rectangle();</a:t>
            </a:r>
          </a:p>
          <a:p>
            <a:pPr lvl="1"/>
            <a:r>
              <a:rPr lang="en-GB" sz="1600" dirty="0" err="1">
                <a:solidFill>
                  <a:srgbClr val="000000"/>
                </a:solidFill>
                <a:latin typeface="Consolas" panose="020B0609020204030204" pitchFamily="49" charset="0"/>
              </a:rPr>
              <a:t>System.</a:t>
            </a:r>
            <a:r>
              <a:rPr lang="en-GB" sz="1600" b="1" i="1" dirty="0" err="1">
                <a:solidFill>
                  <a:srgbClr val="0000C0"/>
                </a:solidFill>
                <a:latin typeface="Consolas" panose="020B0609020204030204" pitchFamily="49" charset="0"/>
              </a:rPr>
              <a:t>out</a:t>
            </a:r>
            <a:r>
              <a:rPr lang="en-GB" sz="1600" b="1" i="1" dirty="0" err="1">
                <a:solidFill>
                  <a:srgbClr val="000000"/>
                </a:solidFill>
                <a:latin typeface="Consolas" panose="020B0609020204030204" pitchFamily="49" charset="0"/>
              </a:rPr>
              <a:t>.println</a:t>
            </a:r>
            <a:r>
              <a:rPr lang="en-GB" sz="1600" b="1" i="1" dirty="0">
                <a:solidFill>
                  <a:srgbClr val="000000"/>
                </a:solidFill>
                <a:latin typeface="Consolas" panose="020B0609020204030204" pitchFamily="49" charset="0"/>
              </a:rPr>
              <a:t>(</a:t>
            </a:r>
            <a:r>
              <a:rPr lang="en-GB" sz="1600" b="1" i="1" dirty="0" err="1">
                <a:solidFill>
                  <a:srgbClr val="6A3E3E"/>
                </a:solidFill>
                <a:latin typeface="Consolas" panose="020B0609020204030204" pitchFamily="49" charset="0"/>
              </a:rPr>
              <a:t>rec</a:t>
            </a:r>
            <a:r>
              <a:rPr lang="en-GB" sz="1600" b="1" i="1" dirty="0" err="1">
                <a:solidFill>
                  <a:srgbClr val="000000"/>
                </a:solidFill>
                <a:latin typeface="Consolas" panose="020B0609020204030204" pitchFamily="49" charset="0"/>
              </a:rPr>
              <a:t>.getArea</a:t>
            </a:r>
            <a:r>
              <a:rPr lang="en-GB" sz="1600" b="1" i="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p:txBody>
      </p:sp>
      <p:sp>
        <p:nvSpPr>
          <p:cNvPr id="1027" name="Rectangle 2"/>
          <p:cNvSpPr>
            <a:spLocks noGrp="1" noChangeArrowheads="1"/>
          </p:cNvSpPr>
          <p:nvPr>
            <p:ph type="title"/>
          </p:nvPr>
        </p:nvSpPr>
        <p:spPr/>
        <p:txBody>
          <a:bodyPr/>
          <a:lstStyle/>
          <a:p>
            <a:r>
              <a:rPr lang="en-GB" dirty="0" smtClean="0"/>
              <a:t>Polymorphism </a:t>
            </a:r>
            <a:r>
              <a:rPr lang="en-GB" dirty="0"/>
              <a:t> </a:t>
            </a:r>
            <a:r>
              <a:rPr lang="en-GB" dirty="0" smtClean="0"/>
              <a:t>Java – </a:t>
            </a:r>
            <a:r>
              <a:rPr lang="en-GB" dirty="0"/>
              <a:t>Overriding base class methods</a:t>
            </a:r>
            <a:endParaRPr lang="en-GB" dirty="0" smtClean="0"/>
          </a:p>
        </p:txBody>
      </p:sp>
      <p:sp>
        <p:nvSpPr>
          <p:cNvPr id="5" name="Rectangle 4"/>
          <p:cNvSpPr/>
          <p:nvPr/>
        </p:nvSpPr>
        <p:spPr>
          <a:xfrm>
            <a:off x="7258778" y="2600914"/>
            <a:ext cx="3382657" cy="923330"/>
          </a:xfrm>
          <a:prstGeom prst="rect">
            <a:avLst/>
          </a:prstGeom>
          <a:solidFill>
            <a:schemeClr val="bg1">
              <a:lumMod val="95000"/>
            </a:schemeClr>
          </a:solidFill>
          <a:ln w="19050"/>
        </p:spPr>
        <p:style>
          <a:lnRef idx="2">
            <a:schemeClr val="accent1"/>
          </a:lnRef>
          <a:fillRef idx="1">
            <a:schemeClr val="lt1"/>
          </a:fillRef>
          <a:effectRef idx="0">
            <a:schemeClr val="accent1"/>
          </a:effectRef>
          <a:fontRef idx="minor">
            <a:schemeClr val="dk1"/>
          </a:fontRef>
        </p:style>
        <p:txBody>
          <a:bodyPr wrap="none">
            <a:spAutoFit/>
          </a:bodyPr>
          <a:lstStyle/>
          <a:p>
            <a:r>
              <a:rPr lang="en-GB" b="1" dirty="0"/>
              <a:t>which method </a:t>
            </a:r>
            <a:r>
              <a:rPr lang="en-GB" b="1" i="1" dirty="0"/>
              <a:t>is invoked</a:t>
            </a:r>
            <a:r>
              <a:rPr lang="en-GB" b="1" dirty="0"/>
              <a:t>?</a:t>
            </a:r>
          </a:p>
          <a:p>
            <a:r>
              <a:rPr lang="en-GB" b="1" dirty="0"/>
              <a:t>Shape        </a:t>
            </a:r>
            <a:r>
              <a:rPr lang="en-GB" b="1" dirty="0" err="1"/>
              <a:t>getArea</a:t>
            </a:r>
            <a:r>
              <a:rPr lang="en-GB" b="1" dirty="0"/>
              <a:t>()    or</a:t>
            </a:r>
          </a:p>
          <a:p>
            <a:r>
              <a:rPr lang="en-GB" b="1" dirty="0"/>
              <a:t>Rectangle  </a:t>
            </a:r>
            <a:r>
              <a:rPr lang="en-GB" b="1" dirty="0" err="1"/>
              <a:t>getArea</a:t>
            </a:r>
            <a:r>
              <a:rPr lang="en-GB" b="1" dirty="0"/>
              <a:t>()</a:t>
            </a:r>
          </a:p>
        </p:txBody>
      </p:sp>
      <p:sp>
        <p:nvSpPr>
          <p:cNvPr id="9" name="Rectangle 8"/>
          <p:cNvSpPr/>
          <p:nvPr/>
        </p:nvSpPr>
        <p:spPr>
          <a:xfrm>
            <a:off x="1773381" y="3062580"/>
            <a:ext cx="5275849" cy="2800767"/>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Shape {</a:t>
            </a: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 {</a:t>
            </a:r>
          </a:p>
          <a:p>
            <a:pPr lvl="1"/>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0;</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Rectangle </a:t>
            </a:r>
            <a:r>
              <a:rPr lang="en-GB" sz="1600" b="1" dirty="0">
                <a:solidFill>
                  <a:srgbClr val="7F0055"/>
                </a:solidFill>
                <a:latin typeface="Consolas" panose="020B0609020204030204" pitchFamily="49" charset="0"/>
              </a:rPr>
              <a:t>extends</a:t>
            </a:r>
            <a:r>
              <a:rPr lang="en-GB" sz="1600" b="1" dirty="0">
                <a:solidFill>
                  <a:srgbClr val="000000"/>
                </a:solidFill>
                <a:latin typeface="Consolas" panose="020B0609020204030204" pitchFamily="49" charset="0"/>
              </a:rPr>
              <a:t> Shape {</a:t>
            </a: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 {</a:t>
            </a:r>
          </a:p>
          <a:p>
            <a:pPr lvl="1"/>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100;</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endParaRPr lang="en-GB" sz="1600" dirty="0"/>
          </a:p>
        </p:txBody>
      </p:sp>
      <p:sp>
        <p:nvSpPr>
          <p:cNvPr id="3" name="Right Arrow 2"/>
          <p:cNvSpPr/>
          <p:nvPr/>
        </p:nvSpPr>
        <p:spPr>
          <a:xfrm>
            <a:off x="1773380" y="1943369"/>
            <a:ext cx="416596" cy="321506"/>
          </a:xfrm>
          <a:prstGeom prst="rightArrow">
            <a:avLst/>
          </a:prstGeom>
          <a:solidFill>
            <a:srgbClr val="F3622C"/>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7" name="Rounded Rectangle 6"/>
          <p:cNvSpPr/>
          <p:nvPr/>
        </p:nvSpPr>
        <p:spPr>
          <a:xfrm>
            <a:off x="8002730" y="3865421"/>
            <a:ext cx="876300" cy="65766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000" b="1" dirty="0">
                <a:solidFill>
                  <a:schemeClr val="bg1"/>
                </a:solidFill>
                <a:cs typeface="Arial" pitchFamily="34" charset="0"/>
              </a:rPr>
              <a:t>100</a:t>
            </a:r>
            <a:endParaRPr lang="en-GB" sz="1600" b="1" dirty="0">
              <a:solidFill>
                <a:schemeClr val="bg1"/>
              </a:solidFill>
              <a:cs typeface="Arial" pitchFamily="34" charset="0"/>
            </a:endParaRPr>
          </a:p>
        </p:txBody>
      </p:sp>
    </p:spTree>
    <p:extLst>
      <p:ext uri="{BB962C8B-B14F-4D97-AF65-F5344CB8AC3E}">
        <p14:creationId xmlns:p14="http://schemas.microsoft.com/office/powerpoint/2010/main" val="21315438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Polymorphism  </a:t>
            </a:r>
            <a:r>
              <a:rPr lang="en-GB" dirty="0" smtClean="0"/>
              <a:t>C# – </a:t>
            </a:r>
            <a:r>
              <a:rPr lang="en-GB" dirty="0"/>
              <a:t>Overriding base class methods</a:t>
            </a:r>
          </a:p>
        </p:txBody>
      </p:sp>
      <p:sp>
        <p:nvSpPr>
          <p:cNvPr id="4" name="Rectangle 3"/>
          <p:cNvSpPr/>
          <p:nvPr/>
        </p:nvSpPr>
        <p:spPr>
          <a:xfrm>
            <a:off x="2000250" y="1525056"/>
            <a:ext cx="5772150" cy="1323439"/>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FF"/>
                </a:solidFill>
                <a:latin typeface="Consolas" panose="020B0609020204030204" pitchFamily="49" charset="0"/>
              </a:rPr>
              <a:t>public</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static</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void</a:t>
            </a:r>
            <a:r>
              <a:rPr lang="en-GB" sz="1600" dirty="0">
                <a:solidFill>
                  <a:srgbClr val="000000"/>
                </a:solidFill>
                <a:latin typeface="Consolas" panose="020B0609020204030204" pitchFamily="49" charset="0"/>
              </a:rPr>
              <a:t> Main(</a:t>
            </a:r>
            <a:r>
              <a:rPr lang="en-GB" sz="1600" dirty="0">
                <a:solidFill>
                  <a:srgbClr val="0000FF"/>
                </a:solidFill>
                <a:latin typeface="Consolas" panose="020B0609020204030204" pitchFamily="49" charset="0"/>
              </a:rPr>
              <a:t>string</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args</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Rectangle rec = </a:t>
            </a:r>
            <a:r>
              <a:rPr lang="en-GB" sz="1600" dirty="0">
                <a:solidFill>
                  <a:srgbClr val="0000FF"/>
                </a:solidFill>
                <a:latin typeface="Consolas" panose="020B0609020204030204" pitchFamily="49" charset="0"/>
              </a:rPr>
              <a:t>new</a:t>
            </a:r>
            <a:r>
              <a:rPr lang="en-GB" sz="1600" dirty="0">
                <a:solidFill>
                  <a:srgbClr val="000000"/>
                </a:solidFill>
                <a:latin typeface="Consolas" panose="020B0609020204030204" pitchFamily="49" charset="0"/>
              </a:rPr>
              <a:t> Rectangle();</a:t>
            </a: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Console.WriteLine</a:t>
            </a:r>
            <a:r>
              <a:rPr lang="en-GB" sz="1600" dirty="0">
                <a:solidFill>
                  <a:srgbClr val="000000"/>
                </a:solidFill>
                <a:latin typeface="Consolas" panose="020B0609020204030204" pitchFamily="49" charset="0"/>
              </a:rPr>
              <a:t>(</a:t>
            </a:r>
            <a:r>
              <a:rPr lang="en-GB" sz="1600" dirty="0" err="1">
                <a:solidFill>
                  <a:srgbClr val="000000"/>
                </a:solidFill>
                <a:latin typeface="Consolas" panose="020B0609020204030204" pitchFamily="49" charset="0"/>
              </a:rPr>
              <a:t>rec.getArea</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p:txBody>
      </p:sp>
      <p:sp>
        <p:nvSpPr>
          <p:cNvPr id="5" name="Rectangle 4"/>
          <p:cNvSpPr/>
          <p:nvPr/>
        </p:nvSpPr>
        <p:spPr>
          <a:xfrm>
            <a:off x="2000250" y="3111805"/>
            <a:ext cx="4876800" cy="2800767"/>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0000FF"/>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b="1" dirty="0">
                <a:solidFill>
                  <a:srgbClr val="2B91AF"/>
                </a:solidFill>
                <a:latin typeface="Consolas" panose="020B0609020204030204" pitchFamily="49" charset="0"/>
              </a:rPr>
              <a:t>Shape</a:t>
            </a:r>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err="1">
                <a:solidFill>
                  <a:srgbClr val="0000FF"/>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return</a:t>
            </a:r>
            <a:r>
              <a:rPr lang="en-GB" sz="1600" b="1" dirty="0">
                <a:solidFill>
                  <a:srgbClr val="000000"/>
                </a:solidFill>
                <a:latin typeface="Consolas" panose="020B0609020204030204" pitchFamily="49" charset="0"/>
              </a:rPr>
              <a:t> 0;</a:t>
            </a:r>
          </a:p>
          <a:p>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a:t>
            </a:r>
          </a:p>
          <a:p>
            <a:endParaRPr lang="en-GB" sz="1600" b="1" dirty="0">
              <a:solidFill>
                <a:srgbClr val="000000"/>
              </a:solidFill>
              <a:latin typeface="Consolas" panose="020B0609020204030204" pitchFamily="49" charset="0"/>
            </a:endParaRPr>
          </a:p>
          <a:p>
            <a:r>
              <a:rPr lang="en-GB" sz="1600" b="1" dirty="0">
                <a:solidFill>
                  <a:srgbClr val="0000FF"/>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b="1" dirty="0">
                <a:solidFill>
                  <a:srgbClr val="2B91AF"/>
                </a:solidFill>
                <a:latin typeface="Consolas" panose="020B0609020204030204" pitchFamily="49" charset="0"/>
              </a:rPr>
              <a:t>Rectangle</a:t>
            </a:r>
            <a:r>
              <a:rPr lang="en-GB" sz="1600" b="1" dirty="0">
                <a:solidFill>
                  <a:srgbClr val="000000"/>
                </a:solidFill>
                <a:latin typeface="Consolas" panose="020B0609020204030204" pitchFamily="49" charset="0"/>
              </a:rPr>
              <a:t> : Shape {</a:t>
            </a: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err="1">
                <a:solidFill>
                  <a:srgbClr val="0000FF"/>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return</a:t>
            </a:r>
            <a:r>
              <a:rPr lang="en-GB" sz="1600" b="1" dirty="0">
                <a:solidFill>
                  <a:srgbClr val="000000"/>
                </a:solidFill>
                <a:latin typeface="Consolas" panose="020B0609020204030204" pitchFamily="49" charset="0"/>
              </a:rPr>
              <a:t> 100;</a:t>
            </a:r>
          </a:p>
          <a:p>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a:t>
            </a:r>
          </a:p>
        </p:txBody>
      </p:sp>
      <p:sp>
        <p:nvSpPr>
          <p:cNvPr id="6" name="Rectangle 5"/>
          <p:cNvSpPr/>
          <p:nvPr/>
        </p:nvSpPr>
        <p:spPr>
          <a:xfrm>
            <a:off x="7352298" y="3246583"/>
            <a:ext cx="3382657" cy="923330"/>
          </a:xfrm>
          <a:prstGeom prst="rect">
            <a:avLst/>
          </a:prstGeom>
          <a:solidFill>
            <a:schemeClr val="bg1">
              <a:lumMod val="95000"/>
            </a:schemeClr>
          </a:solidFill>
          <a:ln w="19050"/>
        </p:spPr>
        <p:style>
          <a:lnRef idx="2">
            <a:schemeClr val="accent1"/>
          </a:lnRef>
          <a:fillRef idx="1">
            <a:schemeClr val="lt1"/>
          </a:fillRef>
          <a:effectRef idx="0">
            <a:schemeClr val="accent1"/>
          </a:effectRef>
          <a:fontRef idx="minor">
            <a:schemeClr val="dk1"/>
          </a:fontRef>
        </p:style>
        <p:txBody>
          <a:bodyPr wrap="none">
            <a:spAutoFit/>
          </a:bodyPr>
          <a:lstStyle/>
          <a:p>
            <a:r>
              <a:rPr lang="en-GB" b="1" dirty="0"/>
              <a:t>which method </a:t>
            </a:r>
            <a:r>
              <a:rPr lang="en-GB" b="1" i="1" dirty="0"/>
              <a:t>is invoked</a:t>
            </a:r>
            <a:r>
              <a:rPr lang="en-GB" b="1" dirty="0"/>
              <a:t>?</a:t>
            </a:r>
          </a:p>
          <a:p>
            <a:r>
              <a:rPr lang="en-GB" b="1" dirty="0"/>
              <a:t>Shape        </a:t>
            </a:r>
            <a:r>
              <a:rPr lang="en-GB" b="1" dirty="0" err="1"/>
              <a:t>getArea</a:t>
            </a:r>
            <a:r>
              <a:rPr lang="en-GB" b="1" dirty="0"/>
              <a:t>()    or</a:t>
            </a:r>
          </a:p>
          <a:p>
            <a:r>
              <a:rPr lang="en-GB" b="1" dirty="0"/>
              <a:t>Rectangle  </a:t>
            </a:r>
            <a:r>
              <a:rPr lang="en-GB" b="1" dirty="0" err="1"/>
              <a:t>getArea</a:t>
            </a:r>
            <a:r>
              <a:rPr lang="en-GB" b="1" dirty="0"/>
              <a:t>()</a:t>
            </a:r>
          </a:p>
        </p:txBody>
      </p:sp>
      <p:sp>
        <p:nvSpPr>
          <p:cNvPr id="7" name="Rounded Rectangle 6"/>
          <p:cNvSpPr/>
          <p:nvPr/>
        </p:nvSpPr>
        <p:spPr>
          <a:xfrm>
            <a:off x="8096250" y="4511090"/>
            <a:ext cx="876300" cy="65766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000" b="1" dirty="0">
                <a:solidFill>
                  <a:schemeClr val="bg1"/>
                </a:solidFill>
                <a:cs typeface="Arial" pitchFamily="34" charset="0"/>
              </a:rPr>
              <a:t>100</a:t>
            </a:r>
            <a:endParaRPr lang="en-GB" sz="1600" b="1" dirty="0">
              <a:solidFill>
                <a:schemeClr val="bg1"/>
              </a:solidFill>
              <a:cs typeface="Arial" pitchFamily="34" charset="0"/>
            </a:endParaRPr>
          </a:p>
        </p:txBody>
      </p:sp>
      <p:sp>
        <p:nvSpPr>
          <p:cNvPr id="8" name="Right Arrow 7"/>
          <p:cNvSpPr/>
          <p:nvPr/>
        </p:nvSpPr>
        <p:spPr>
          <a:xfrm>
            <a:off x="2419350" y="1797879"/>
            <a:ext cx="416596" cy="321506"/>
          </a:xfrm>
          <a:prstGeom prst="rightArrow">
            <a:avLst/>
          </a:prstGeom>
          <a:solidFill>
            <a:srgbClr val="F3622C"/>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9043151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Polymorphism  </a:t>
            </a:r>
            <a:r>
              <a:rPr lang="en-GB" dirty="0" smtClean="0"/>
              <a:t>C# – </a:t>
            </a:r>
            <a:r>
              <a:rPr lang="en-GB" dirty="0"/>
              <a:t>Overriding base class methods</a:t>
            </a:r>
          </a:p>
        </p:txBody>
      </p:sp>
      <p:sp>
        <p:nvSpPr>
          <p:cNvPr id="4" name="Rectangle 3"/>
          <p:cNvSpPr/>
          <p:nvPr/>
        </p:nvSpPr>
        <p:spPr>
          <a:xfrm>
            <a:off x="2000250" y="1414219"/>
            <a:ext cx="5772150" cy="1569660"/>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FF"/>
                </a:solidFill>
                <a:latin typeface="Consolas" panose="020B0609020204030204" pitchFamily="49" charset="0"/>
              </a:rPr>
              <a:t>public</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static</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void</a:t>
            </a:r>
            <a:r>
              <a:rPr lang="en-GB" sz="1600" dirty="0">
                <a:solidFill>
                  <a:srgbClr val="000000"/>
                </a:solidFill>
                <a:latin typeface="Consolas" panose="020B0609020204030204" pitchFamily="49" charset="0"/>
              </a:rPr>
              <a:t> Main(</a:t>
            </a:r>
            <a:r>
              <a:rPr lang="en-GB" sz="1600" dirty="0">
                <a:solidFill>
                  <a:srgbClr val="0000FF"/>
                </a:solidFill>
                <a:latin typeface="Consolas" panose="020B0609020204030204" pitchFamily="49" charset="0"/>
              </a:rPr>
              <a:t>string</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args</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Shape rec = </a:t>
            </a:r>
            <a:r>
              <a:rPr lang="en-GB" sz="1600" dirty="0">
                <a:solidFill>
                  <a:srgbClr val="0000FF"/>
                </a:solidFill>
                <a:latin typeface="Consolas" panose="020B0609020204030204" pitchFamily="49" charset="0"/>
              </a:rPr>
              <a:t>new</a:t>
            </a:r>
            <a:r>
              <a:rPr lang="en-GB" sz="1600" dirty="0">
                <a:solidFill>
                  <a:srgbClr val="000000"/>
                </a:solidFill>
                <a:latin typeface="Consolas" panose="020B0609020204030204" pitchFamily="49" charset="0"/>
              </a:rPr>
              <a:t> Rectangle();</a:t>
            </a: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Console.WriteLine</a:t>
            </a:r>
            <a:r>
              <a:rPr lang="en-GB" sz="1600" dirty="0">
                <a:solidFill>
                  <a:srgbClr val="000000"/>
                </a:solidFill>
                <a:latin typeface="Consolas" panose="020B0609020204030204" pitchFamily="49" charset="0"/>
              </a:rPr>
              <a:t>(</a:t>
            </a:r>
            <a:r>
              <a:rPr lang="en-GB" sz="1600" dirty="0" err="1">
                <a:solidFill>
                  <a:srgbClr val="000000"/>
                </a:solidFill>
                <a:latin typeface="Consolas" panose="020B0609020204030204" pitchFamily="49" charset="0"/>
              </a:rPr>
              <a:t>rec.getArea</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p:txBody>
      </p:sp>
      <p:sp>
        <p:nvSpPr>
          <p:cNvPr id="5" name="Rectangle 4"/>
          <p:cNvSpPr/>
          <p:nvPr/>
        </p:nvSpPr>
        <p:spPr>
          <a:xfrm>
            <a:off x="2000250" y="3153369"/>
            <a:ext cx="4876800" cy="2800767"/>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0000FF"/>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b="1" dirty="0">
                <a:solidFill>
                  <a:srgbClr val="2B91AF"/>
                </a:solidFill>
                <a:latin typeface="Consolas" panose="020B0609020204030204" pitchFamily="49" charset="0"/>
              </a:rPr>
              <a:t>Shape</a:t>
            </a:r>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err="1">
                <a:solidFill>
                  <a:srgbClr val="0000FF"/>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return</a:t>
            </a:r>
            <a:r>
              <a:rPr lang="en-GB" sz="1600" b="1" dirty="0">
                <a:solidFill>
                  <a:srgbClr val="000000"/>
                </a:solidFill>
                <a:latin typeface="Consolas" panose="020B0609020204030204" pitchFamily="49" charset="0"/>
              </a:rPr>
              <a:t> 0;</a:t>
            </a:r>
          </a:p>
          <a:p>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a:t>
            </a:r>
          </a:p>
          <a:p>
            <a:endParaRPr lang="en-GB" sz="1600" b="1" dirty="0">
              <a:solidFill>
                <a:srgbClr val="000000"/>
              </a:solidFill>
              <a:latin typeface="Consolas" panose="020B0609020204030204" pitchFamily="49" charset="0"/>
            </a:endParaRPr>
          </a:p>
          <a:p>
            <a:r>
              <a:rPr lang="en-GB" sz="1600" b="1" dirty="0">
                <a:solidFill>
                  <a:srgbClr val="0000FF"/>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b="1" dirty="0">
                <a:solidFill>
                  <a:srgbClr val="2B91AF"/>
                </a:solidFill>
                <a:latin typeface="Consolas" panose="020B0609020204030204" pitchFamily="49" charset="0"/>
              </a:rPr>
              <a:t>Rectangle</a:t>
            </a:r>
            <a:r>
              <a:rPr lang="en-GB" sz="1600" b="1" dirty="0">
                <a:solidFill>
                  <a:srgbClr val="000000"/>
                </a:solidFill>
                <a:latin typeface="Consolas" panose="020B0609020204030204" pitchFamily="49" charset="0"/>
              </a:rPr>
              <a:t> : Shape {</a:t>
            </a: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err="1">
                <a:solidFill>
                  <a:srgbClr val="0000FF"/>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return</a:t>
            </a:r>
            <a:r>
              <a:rPr lang="en-GB" sz="1600" b="1" dirty="0">
                <a:solidFill>
                  <a:srgbClr val="000000"/>
                </a:solidFill>
                <a:latin typeface="Consolas" panose="020B0609020204030204" pitchFamily="49" charset="0"/>
              </a:rPr>
              <a:t> 100;</a:t>
            </a:r>
          </a:p>
          <a:p>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a:t>
            </a:r>
          </a:p>
        </p:txBody>
      </p:sp>
      <p:sp>
        <p:nvSpPr>
          <p:cNvPr id="6" name="Rectangle 5"/>
          <p:cNvSpPr/>
          <p:nvPr/>
        </p:nvSpPr>
        <p:spPr>
          <a:xfrm>
            <a:off x="7409448" y="3229568"/>
            <a:ext cx="3382657" cy="923330"/>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none">
            <a:spAutoFit/>
          </a:bodyPr>
          <a:lstStyle/>
          <a:p>
            <a:r>
              <a:rPr lang="en-GB" b="1" dirty="0"/>
              <a:t>which method </a:t>
            </a:r>
            <a:r>
              <a:rPr lang="en-GB" b="1" i="1" dirty="0"/>
              <a:t>is invoked</a:t>
            </a:r>
            <a:r>
              <a:rPr lang="en-GB" b="1" dirty="0"/>
              <a:t>?</a:t>
            </a:r>
          </a:p>
          <a:p>
            <a:r>
              <a:rPr lang="en-GB" b="1" dirty="0"/>
              <a:t>Shape        </a:t>
            </a:r>
            <a:r>
              <a:rPr lang="en-GB" b="1" dirty="0" err="1"/>
              <a:t>getArea</a:t>
            </a:r>
            <a:r>
              <a:rPr lang="en-GB" b="1" dirty="0"/>
              <a:t>()    or</a:t>
            </a:r>
          </a:p>
          <a:p>
            <a:r>
              <a:rPr lang="en-GB" b="1" dirty="0"/>
              <a:t>Rectangle  </a:t>
            </a:r>
            <a:r>
              <a:rPr lang="en-GB" b="1" dirty="0" err="1"/>
              <a:t>getArea</a:t>
            </a:r>
            <a:r>
              <a:rPr lang="en-GB" b="1" dirty="0"/>
              <a:t>()</a:t>
            </a:r>
          </a:p>
        </p:txBody>
      </p:sp>
      <p:sp>
        <p:nvSpPr>
          <p:cNvPr id="7" name="Rounded Rectangle 6"/>
          <p:cNvSpPr/>
          <p:nvPr/>
        </p:nvSpPr>
        <p:spPr>
          <a:xfrm>
            <a:off x="8324850" y="4398587"/>
            <a:ext cx="876300" cy="65766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000" b="1" dirty="0">
                <a:solidFill>
                  <a:schemeClr val="bg1"/>
                </a:solidFill>
                <a:cs typeface="Arial" pitchFamily="34" charset="0"/>
              </a:rPr>
              <a:t>0</a:t>
            </a:r>
            <a:endParaRPr lang="en-GB" sz="1600" b="1" dirty="0">
              <a:solidFill>
                <a:schemeClr val="bg1"/>
              </a:solidFill>
              <a:cs typeface="Arial" pitchFamily="34" charset="0"/>
            </a:endParaRPr>
          </a:p>
        </p:txBody>
      </p:sp>
      <p:sp>
        <p:nvSpPr>
          <p:cNvPr id="8" name="Right Arrow 7"/>
          <p:cNvSpPr/>
          <p:nvPr/>
        </p:nvSpPr>
        <p:spPr>
          <a:xfrm>
            <a:off x="2381250" y="1915643"/>
            <a:ext cx="416596" cy="321506"/>
          </a:xfrm>
          <a:prstGeom prst="rightArrow">
            <a:avLst/>
          </a:prstGeom>
          <a:solidFill>
            <a:srgbClr val="F3622C"/>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9682420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GB" smtClean="0"/>
              <a:t>Java: Enabling overriding</a:t>
            </a:r>
            <a:endParaRPr lang="en-GB" dirty="0" smtClean="0"/>
          </a:p>
        </p:txBody>
      </p:sp>
      <p:sp>
        <p:nvSpPr>
          <p:cNvPr id="20483" name="Rectangle 3"/>
          <p:cNvSpPr>
            <a:spLocks noGrp="1" noChangeArrowheads="1"/>
          </p:cNvSpPr>
          <p:nvPr>
            <p:ph idx="1"/>
          </p:nvPr>
        </p:nvSpPr>
        <p:spPr>
          <a:xfrm>
            <a:off x="341273" y="1368256"/>
            <a:ext cx="10673092" cy="2642635"/>
          </a:xfrm>
        </p:spPr>
        <p:txBody>
          <a:bodyPr vert="horz" lIns="0" tIns="0" rIns="0" bIns="0" rtlCol="0" anchor="t" anchorCtr="0">
            <a:noAutofit/>
          </a:bodyPr>
          <a:lstStyle/>
          <a:p>
            <a:pPr marL="342900" indent="-342900">
              <a:buFont typeface="Arial" panose="020B0604020202020204" pitchFamily="34" charset="0"/>
              <a:buChar char="•"/>
            </a:pPr>
            <a:r>
              <a:rPr lang="en-GB" b="1" dirty="0"/>
              <a:t>A derived class inherits members of its base class</a:t>
            </a:r>
          </a:p>
          <a:p>
            <a:pPr marL="684000" lvl="1" indent="-342900">
              <a:buSzPct val="115000"/>
              <a:buFont typeface="Arial" panose="020B0604020202020204" pitchFamily="34" charset="0"/>
              <a:buChar char="•"/>
            </a:pPr>
            <a:r>
              <a:rPr lang="en-GB" dirty="0"/>
              <a:t>Methods and fields (even the private ones it can’t </a:t>
            </a:r>
            <a:r>
              <a:rPr lang="en-GB" dirty="0" smtClean="0"/>
              <a:t>call / see</a:t>
            </a:r>
            <a:r>
              <a:rPr lang="en-GB" dirty="0"/>
              <a:t>)</a:t>
            </a:r>
          </a:p>
          <a:p>
            <a:pPr marL="684000" lvl="1" indent="-342900">
              <a:buSzPct val="115000"/>
              <a:buFont typeface="Arial" panose="020B0604020202020204" pitchFamily="34" charset="0"/>
              <a:buChar char="•"/>
            </a:pPr>
            <a:r>
              <a:rPr lang="en-GB" dirty="0"/>
              <a:t>Excludes constructors</a:t>
            </a:r>
          </a:p>
          <a:p>
            <a:pPr marL="342900" indent="-342900">
              <a:buFont typeface="Arial" panose="020B0604020202020204" pitchFamily="34" charset="0"/>
              <a:buChar char="•"/>
            </a:pPr>
            <a:r>
              <a:rPr lang="en-GB" b="1" dirty="0"/>
              <a:t>Derived class might want to alter implementation</a:t>
            </a:r>
          </a:p>
          <a:p>
            <a:pPr marL="342900" indent="-342900">
              <a:buFont typeface="Arial" panose="020B0604020202020204" pitchFamily="34" charset="0"/>
              <a:buChar char="•"/>
            </a:pPr>
            <a:r>
              <a:rPr lang="en-GB" b="1" dirty="0"/>
              <a:t>Best use the </a:t>
            </a:r>
            <a:r>
              <a:rPr lang="en-GB" b="1" dirty="0">
                <a:solidFill>
                  <a:srgbClr val="C00000"/>
                </a:solidFill>
              </a:rPr>
              <a:t>@Override </a:t>
            </a:r>
            <a:r>
              <a:rPr lang="en-GB" b="1" dirty="0"/>
              <a:t>annotation</a:t>
            </a:r>
          </a:p>
          <a:p>
            <a:pPr marL="684000" lvl="1" indent="-342900">
              <a:buSzPct val="115000"/>
              <a:buFont typeface="Arial" panose="020B0604020202020204" pitchFamily="34" charset="0"/>
              <a:buChar char="•"/>
            </a:pPr>
            <a:r>
              <a:rPr lang="en-GB" dirty="0"/>
              <a:t>Compiler checks the method and its parameters</a:t>
            </a:r>
          </a:p>
          <a:p>
            <a:pPr marL="684000" lvl="1" indent="-342900">
              <a:buSzPct val="115000"/>
              <a:buFont typeface="Arial" panose="020B0604020202020204" pitchFamily="34" charset="0"/>
              <a:buChar char="•"/>
            </a:pPr>
            <a:r>
              <a:rPr lang="en-GB" dirty="0"/>
              <a:t>Good indication to the other developers </a:t>
            </a:r>
          </a:p>
        </p:txBody>
      </p:sp>
      <p:sp>
        <p:nvSpPr>
          <p:cNvPr id="4" name="Rectangle 3"/>
          <p:cNvSpPr/>
          <p:nvPr/>
        </p:nvSpPr>
        <p:spPr>
          <a:xfrm>
            <a:off x="5597509" y="4241963"/>
            <a:ext cx="4572000" cy="2062103"/>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Rectangle </a:t>
            </a:r>
            <a:r>
              <a:rPr lang="en-GB" sz="1600" b="1" dirty="0">
                <a:solidFill>
                  <a:srgbClr val="7F0055"/>
                </a:solidFill>
                <a:latin typeface="Consolas" panose="020B0609020204030204" pitchFamily="49" charset="0"/>
              </a:rPr>
              <a:t>extends</a:t>
            </a:r>
            <a:r>
              <a:rPr lang="en-GB" sz="1600" b="1" dirty="0">
                <a:solidFill>
                  <a:srgbClr val="000000"/>
                </a:solidFill>
                <a:latin typeface="Consolas" panose="020B0609020204030204" pitchFamily="49" charset="0"/>
              </a:rPr>
              <a:t> Shape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width</a:t>
            </a:r>
            <a:r>
              <a:rPr lang="en-GB" sz="1600" b="1" dirty="0">
                <a:solidFill>
                  <a:srgbClr val="000000"/>
                </a:solidFill>
                <a:latin typeface="Consolas" panose="020B0609020204030204" pitchFamily="49" charset="0"/>
              </a:rPr>
              <a:t>, </a:t>
            </a:r>
            <a:r>
              <a:rPr lang="en-GB" sz="1600" b="1" dirty="0">
                <a:solidFill>
                  <a:srgbClr val="0000C8"/>
                </a:solidFill>
                <a:latin typeface="Consolas" panose="020B0609020204030204" pitchFamily="49" charset="0"/>
              </a:rPr>
              <a:t>height;</a:t>
            </a:r>
            <a:endParaRPr lang="en-GB" sz="1600" b="1" dirty="0">
              <a:solidFill>
                <a:srgbClr val="000000"/>
              </a:solidFill>
              <a:highlight>
                <a:srgbClr val="F0D8A8"/>
              </a:highlight>
              <a:latin typeface="Consolas" panose="020B0609020204030204" pitchFamily="49" charset="0"/>
            </a:endParaRP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 </a:t>
            </a:r>
            <a:r>
              <a:rPr lang="en-GB" sz="1600" b="1" dirty="0">
                <a:solidFill>
                  <a:srgbClr val="646464"/>
                </a:solidFill>
                <a:highlight>
                  <a:srgbClr val="E8F2FE"/>
                </a:highlight>
                <a:latin typeface="Consolas" panose="020B0609020204030204" pitchFamily="49" charset="0"/>
              </a:rPr>
              <a:t>@</a:t>
            </a:r>
            <a:r>
              <a:rPr lang="en-GB" sz="1600" b="1" dirty="0">
                <a:solidFill>
                  <a:srgbClr val="000000"/>
                </a:solidFill>
                <a:highlight>
                  <a:srgbClr val="E8F2FE"/>
                </a:highlight>
                <a:latin typeface="Consolas" panose="020B0609020204030204" pitchFamily="49" charset="0"/>
              </a:rPr>
              <a:t>override</a:t>
            </a:r>
            <a:endParaRPr lang="en-GB" sz="1600" b="1" dirty="0">
              <a:latin typeface="Consolas" panose="020B0609020204030204" pitchFamily="49" charset="0"/>
            </a:endParaRP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width</a:t>
            </a:r>
            <a:r>
              <a:rPr lang="en-GB" sz="1600" b="1" dirty="0">
                <a:solidFill>
                  <a:srgbClr val="000000"/>
                </a:solidFill>
                <a:latin typeface="Consolas" panose="020B0609020204030204" pitchFamily="49" charset="0"/>
              </a:rPr>
              <a:t> * </a:t>
            </a:r>
            <a:r>
              <a:rPr lang="en-GB" sz="1600" b="1" dirty="0">
                <a:solidFill>
                  <a:srgbClr val="0000C8"/>
                </a:solidFill>
                <a:latin typeface="Consolas" panose="020B0609020204030204" pitchFamily="49" charset="0"/>
              </a:rPr>
              <a:t>height;</a:t>
            </a:r>
            <a:endParaRPr lang="en-GB" sz="1600" b="1" dirty="0">
              <a:solidFill>
                <a:srgbClr val="000000"/>
              </a:solidFill>
              <a:highlight>
                <a:srgbClr val="D4D4D4"/>
              </a:highlight>
              <a:latin typeface="Consolas" panose="020B0609020204030204" pitchFamily="49" charset="0"/>
            </a:endParaRPr>
          </a:p>
          <a:p>
            <a:r>
              <a:rPr lang="en-GB" sz="1600" dirty="0">
                <a:solidFill>
                  <a:srgbClr val="000000"/>
                </a:solidFill>
                <a:latin typeface="Consolas" panose="020B0609020204030204" pitchFamily="49" charset="0"/>
              </a:rPr>
              <a:t>  }</a:t>
            </a:r>
          </a:p>
          <a:p>
            <a:endParaRPr lang="en-GB" sz="1600" dirty="0"/>
          </a:p>
        </p:txBody>
      </p:sp>
      <p:sp>
        <p:nvSpPr>
          <p:cNvPr id="5" name="Rectangle 4"/>
          <p:cNvSpPr/>
          <p:nvPr/>
        </p:nvSpPr>
        <p:spPr>
          <a:xfrm>
            <a:off x="2005908" y="4256578"/>
            <a:ext cx="3113908" cy="1815882"/>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Shape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Point </a:t>
            </a:r>
            <a:r>
              <a:rPr lang="en-GB" sz="1600" b="1" dirty="0">
                <a:solidFill>
                  <a:srgbClr val="0000C0"/>
                </a:solidFill>
                <a:latin typeface="Consolas" panose="020B0609020204030204" pitchFamily="49" charset="0"/>
              </a:rPr>
              <a:t>position</a:t>
            </a:r>
            <a:r>
              <a:rPr lang="en-GB" sz="1600" b="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Color</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colour</a:t>
            </a:r>
            <a:r>
              <a:rPr lang="en-GB" sz="1600" b="1"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0;</a:t>
            </a:r>
          </a:p>
          <a:p>
            <a:r>
              <a:rPr lang="en-GB" sz="16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94292212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678364" y="6267450"/>
            <a:ext cx="2835275" cy="438150"/>
          </a:xfrm>
          <a:prstGeom prst="rect">
            <a:avLst/>
          </a:prstGeom>
          <a:noFill/>
          <a:ln w="12700">
            <a:noFill/>
            <a:miter lim="800000"/>
            <a:headEnd/>
            <a:tailEnd/>
          </a:ln>
        </p:spPr>
        <p:txBody>
          <a:bodyPr wrap="none" anchor="ctr"/>
          <a:lstStyle/>
          <a:p>
            <a:pPr eaLnBrk="0" hangingPunct="0">
              <a:spcBef>
                <a:spcPct val="50000"/>
              </a:spcBef>
            </a:pPr>
            <a:endParaRPr lang="en-US"/>
          </a:p>
        </p:txBody>
      </p:sp>
      <p:sp>
        <p:nvSpPr>
          <p:cNvPr id="2" name="Text Placeholder 1"/>
          <p:cNvSpPr>
            <a:spLocks noGrp="1"/>
          </p:cNvSpPr>
          <p:nvPr>
            <p:ph type="body" sz="quarter" idx="10"/>
          </p:nvPr>
        </p:nvSpPr>
        <p:spPr/>
        <p:txBody>
          <a:bodyPr/>
          <a:lstStyle/>
          <a:p>
            <a:r>
              <a:rPr lang="en-GB" smtClean="0"/>
              <a:t>Contents</a:t>
            </a:r>
            <a:endParaRPr lang="en-IN" dirty="0"/>
          </a:p>
        </p:txBody>
      </p:sp>
      <p:sp>
        <p:nvSpPr>
          <p:cNvPr id="3" name="Text Placeholder 2"/>
          <p:cNvSpPr>
            <a:spLocks noGrp="1"/>
          </p:cNvSpPr>
          <p:nvPr>
            <p:ph type="body" sz="quarter" idx="15"/>
          </p:nvPr>
        </p:nvSpPr>
        <p:spPr/>
        <p:txBody>
          <a:bodyPr vert="horz" lIns="0" tIns="0" rIns="0" bIns="0" rtlCol="0" anchor="t" anchorCtr="0">
            <a:noAutofit/>
          </a:bodyPr>
          <a:lstStyle/>
          <a:p>
            <a:pPr marL="342900" indent="-342900">
              <a:buChar char="•"/>
            </a:pPr>
            <a:r>
              <a:rPr lang="en-GB" b="1" dirty="0" smtClean="0"/>
              <a:t>Objective</a:t>
            </a:r>
            <a:endParaRPr lang="en-GB" b="1" dirty="0"/>
          </a:p>
          <a:p>
            <a:pPr marL="684000" lvl="1" indent="-342900">
              <a:buSzPct val="115000"/>
            </a:pPr>
            <a:r>
              <a:rPr lang="en-GB" dirty="0"/>
              <a:t>To understand and use </a:t>
            </a:r>
            <a:r>
              <a:rPr lang="en-GB" dirty="0" smtClean="0"/>
              <a:t>polymorphism</a:t>
            </a:r>
            <a:endParaRPr lang="en-GB" b="1" dirty="0"/>
          </a:p>
          <a:p>
            <a:pPr marL="342900" indent="-342900">
              <a:buChar char="•"/>
            </a:pPr>
            <a:r>
              <a:rPr lang="en-GB" b="1" dirty="0"/>
              <a:t>Contents</a:t>
            </a:r>
          </a:p>
          <a:p>
            <a:pPr marL="684000" lvl="1" indent="-342900">
              <a:buSzPct val="115000"/>
            </a:pPr>
            <a:r>
              <a:rPr lang="en-GB" dirty="0"/>
              <a:t>Constructors –  how they are affected</a:t>
            </a:r>
          </a:p>
          <a:p>
            <a:pPr marL="684000" lvl="1" indent="-342900">
              <a:buSzPct val="115000"/>
            </a:pPr>
            <a:r>
              <a:rPr lang="en-GB" dirty="0"/>
              <a:t>Overriding of methods</a:t>
            </a:r>
          </a:p>
          <a:p>
            <a:pPr marL="684000" lvl="1" indent="-342900">
              <a:buSzPct val="115000"/>
            </a:pPr>
            <a:r>
              <a:rPr lang="en-GB" dirty="0"/>
              <a:t>Substitutability</a:t>
            </a:r>
          </a:p>
          <a:p>
            <a:pPr marL="684000" lvl="1" indent="-342900">
              <a:buSzPct val="115000"/>
            </a:pPr>
            <a:r>
              <a:rPr lang="en-GB" dirty="0"/>
              <a:t>Runtime method version look up - </a:t>
            </a:r>
            <a:r>
              <a:rPr lang="en-GB" dirty="0" smtClean="0"/>
              <a:t>polymorphism</a:t>
            </a:r>
            <a:endParaRPr lang="en-GB" dirty="0"/>
          </a:p>
          <a:p>
            <a:pPr marL="342900" indent="-342900">
              <a:buChar char="•"/>
            </a:pPr>
            <a:r>
              <a:rPr lang="en-GB" b="1" dirty="0"/>
              <a:t>Hands-on labs</a:t>
            </a:r>
          </a:p>
          <a:p>
            <a:pPr marL="342900" indent="-342900">
              <a:buChar char="•"/>
            </a:pPr>
            <a:endParaRPr lang="en-IN" b="1" dirty="0"/>
          </a:p>
        </p:txBody>
      </p:sp>
    </p:spTree>
    <p:extLst>
      <p:ext uri="{BB962C8B-B14F-4D97-AF65-F5344CB8AC3E}">
        <p14:creationId xmlns:p14="http://schemas.microsoft.com/office/powerpoint/2010/main" val="333368364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970" y="562058"/>
            <a:ext cx="11852029" cy="805001"/>
          </a:xfrm>
        </p:spPr>
        <p:txBody>
          <a:bodyPr/>
          <a:lstStyle/>
          <a:p>
            <a:r>
              <a:rPr lang="en-GB" dirty="0" smtClean="0"/>
              <a:t>C# – </a:t>
            </a:r>
            <a:r>
              <a:rPr lang="en-GB" dirty="0"/>
              <a:t>Enabling </a:t>
            </a:r>
            <a:r>
              <a:rPr lang="en-GB" dirty="0" smtClean="0"/>
              <a:t>overriding – virtual and override keywords</a:t>
            </a:r>
            <a:endParaRPr lang="en-GB" dirty="0"/>
          </a:p>
        </p:txBody>
      </p:sp>
      <p:sp>
        <p:nvSpPr>
          <p:cNvPr id="4" name="Rectangle 3"/>
          <p:cNvSpPr/>
          <p:nvPr/>
        </p:nvSpPr>
        <p:spPr>
          <a:xfrm>
            <a:off x="1761258" y="1455782"/>
            <a:ext cx="5409197" cy="156966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FF"/>
                </a:solidFill>
                <a:latin typeface="Consolas" panose="020B0609020204030204" pitchFamily="49" charset="0"/>
              </a:rPr>
              <a:t>public</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static</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void</a:t>
            </a:r>
            <a:r>
              <a:rPr lang="en-GB" sz="1600" dirty="0">
                <a:solidFill>
                  <a:srgbClr val="000000"/>
                </a:solidFill>
                <a:latin typeface="Consolas" panose="020B0609020204030204" pitchFamily="49" charset="0"/>
              </a:rPr>
              <a:t> Main(</a:t>
            </a:r>
            <a:r>
              <a:rPr lang="en-GB" sz="1600" dirty="0">
                <a:solidFill>
                  <a:srgbClr val="0000FF"/>
                </a:solidFill>
                <a:latin typeface="Consolas" panose="020B0609020204030204" pitchFamily="49" charset="0"/>
              </a:rPr>
              <a:t>string</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args</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Shape rec = </a:t>
            </a:r>
            <a:r>
              <a:rPr lang="en-GB" sz="1600" dirty="0">
                <a:solidFill>
                  <a:srgbClr val="0000FF"/>
                </a:solidFill>
                <a:latin typeface="Consolas" panose="020B0609020204030204" pitchFamily="49" charset="0"/>
              </a:rPr>
              <a:t>new</a:t>
            </a:r>
            <a:r>
              <a:rPr lang="en-GB" sz="1600" dirty="0">
                <a:solidFill>
                  <a:srgbClr val="000000"/>
                </a:solidFill>
                <a:latin typeface="Consolas" panose="020B0609020204030204" pitchFamily="49" charset="0"/>
              </a:rPr>
              <a:t> Rectangle();</a:t>
            </a: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Console.WriteLine</a:t>
            </a:r>
            <a:r>
              <a:rPr lang="en-GB" sz="1600" dirty="0">
                <a:solidFill>
                  <a:srgbClr val="000000"/>
                </a:solidFill>
                <a:latin typeface="Consolas" panose="020B0609020204030204" pitchFamily="49" charset="0"/>
              </a:rPr>
              <a:t>(</a:t>
            </a:r>
            <a:r>
              <a:rPr lang="en-GB" sz="1600" dirty="0" err="1">
                <a:solidFill>
                  <a:srgbClr val="000000"/>
                </a:solidFill>
                <a:latin typeface="Consolas" panose="020B0609020204030204" pitchFamily="49" charset="0"/>
              </a:rPr>
              <a:t>rec.getArea</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p:txBody>
      </p:sp>
      <p:sp>
        <p:nvSpPr>
          <p:cNvPr id="5" name="Rectangle 4"/>
          <p:cNvSpPr/>
          <p:nvPr/>
        </p:nvSpPr>
        <p:spPr>
          <a:xfrm>
            <a:off x="1761257" y="3194932"/>
            <a:ext cx="5048250" cy="2800767"/>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0000FF"/>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b="1" dirty="0">
                <a:solidFill>
                  <a:srgbClr val="2B91AF"/>
                </a:solidFill>
                <a:latin typeface="Consolas" panose="020B0609020204030204" pitchFamily="49" charset="0"/>
              </a:rPr>
              <a:t>Shape</a:t>
            </a:r>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public </a:t>
            </a:r>
            <a:r>
              <a:rPr lang="en-GB" sz="1600" dirty="0">
                <a:solidFill>
                  <a:srgbClr val="0000FF"/>
                </a:solidFill>
                <a:latin typeface="Consolas" panose="020B0609020204030204" pitchFamily="49" charset="0"/>
              </a:rPr>
              <a:t>virtual </a:t>
            </a:r>
            <a:r>
              <a:rPr lang="en-GB" sz="1600" b="1" dirty="0" err="1">
                <a:solidFill>
                  <a:srgbClr val="0000FF"/>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return</a:t>
            </a:r>
            <a:r>
              <a:rPr lang="en-GB" sz="1600" b="1" dirty="0">
                <a:solidFill>
                  <a:srgbClr val="000000"/>
                </a:solidFill>
                <a:latin typeface="Consolas" panose="020B0609020204030204" pitchFamily="49" charset="0"/>
              </a:rPr>
              <a:t> 0;</a:t>
            </a:r>
          </a:p>
          <a:p>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a:t>
            </a:r>
          </a:p>
          <a:p>
            <a:endParaRPr lang="en-GB" sz="1600" b="1" dirty="0">
              <a:solidFill>
                <a:srgbClr val="000000"/>
              </a:solidFill>
              <a:latin typeface="Consolas" panose="020B0609020204030204" pitchFamily="49" charset="0"/>
            </a:endParaRPr>
          </a:p>
          <a:p>
            <a:r>
              <a:rPr lang="en-GB" sz="1600" b="1" dirty="0">
                <a:solidFill>
                  <a:srgbClr val="0000FF"/>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b="1" dirty="0">
                <a:solidFill>
                  <a:srgbClr val="2B91AF"/>
                </a:solidFill>
                <a:latin typeface="Consolas" panose="020B0609020204030204" pitchFamily="49" charset="0"/>
              </a:rPr>
              <a:t>Rectangle</a:t>
            </a:r>
            <a:r>
              <a:rPr lang="en-GB" sz="1600" b="1" dirty="0">
                <a:solidFill>
                  <a:srgbClr val="000000"/>
                </a:solidFill>
                <a:latin typeface="Consolas" panose="020B0609020204030204" pitchFamily="49" charset="0"/>
              </a:rPr>
              <a:t> : Shape {</a:t>
            </a: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override </a:t>
            </a:r>
            <a:r>
              <a:rPr lang="en-GB" sz="1600" b="1" dirty="0" err="1">
                <a:solidFill>
                  <a:srgbClr val="0000FF"/>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return</a:t>
            </a:r>
            <a:r>
              <a:rPr lang="en-GB" sz="1600" b="1" dirty="0">
                <a:solidFill>
                  <a:srgbClr val="000000"/>
                </a:solidFill>
                <a:latin typeface="Consolas" panose="020B0609020204030204" pitchFamily="49" charset="0"/>
              </a:rPr>
              <a:t> 100;</a:t>
            </a:r>
          </a:p>
          <a:p>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a:t>
            </a:r>
          </a:p>
        </p:txBody>
      </p:sp>
      <p:sp>
        <p:nvSpPr>
          <p:cNvPr id="6" name="Rectangle 5"/>
          <p:cNvSpPr/>
          <p:nvPr/>
        </p:nvSpPr>
        <p:spPr>
          <a:xfrm>
            <a:off x="7170455" y="3271131"/>
            <a:ext cx="3382657" cy="92333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none">
            <a:spAutoFit/>
          </a:bodyPr>
          <a:lstStyle/>
          <a:p>
            <a:r>
              <a:rPr lang="en-GB" b="1" dirty="0"/>
              <a:t>which method </a:t>
            </a:r>
            <a:r>
              <a:rPr lang="en-GB" b="1" i="1" dirty="0"/>
              <a:t>is invoked</a:t>
            </a:r>
            <a:r>
              <a:rPr lang="en-GB" b="1" dirty="0"/>
              <a:t>?</a:t>
            </a:r>
          </a:p>
          <a:p>
            <a:r>
              <a:rPr lang="en-GB" b="1" dirty="0"/>
              <a:t>Shape        </a:t>
            </a:r>
            <a:r>
              <a:rPr lang="en-GB" b="1" dirty="0" err="1"/>
              <a:t>getArea</a:t>
            </a:r>
            <a:r>
              <a:rPr lang="en-GB" b="1" dirty="0"/>
              <a:t>()    or</a:t>
            </a:r>
          </a:p>
          <a:p>
            <a:r>
              <a:rPr lang="en-GB" b="1" dirty="0"/>
              <a:t>Rectangle  </a:t>
            </a:r>
            <a:r>
              <a:rPr lang="en-GB" b="1" dirty="0" err="1"/>
              <a:t>getArea</a:t>
            </a:r>
            <a:r>
              <a:rPr lang="en-GB" b="1" dirty="0"/>
              <a:t>()</a:t>
            </a:r>
          </a:p>
        </p:txBody>
      </p:sp>
      <p:sp>
        <p:nvSpPr>
          <p:cNvPr id="7" name="Rounded Rectangle 6"/>
          <p:cNvSpPr/>
          <p:nvPr/>
        </p:nvSpPr>
        <p:spPr>
          <a:xfrm>
            <a:off x="8085857" y="4440150"/>
            <a:ext cx="876300" cy="65766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000" b="1" dirty="0">
                <a:solidFill>
                  <a:schemeClr val="bg1"/>
                </a:solidFill>
                <a:cs typeface="Arial" pitchFamily="34" charset="0"/>
              </a:rPr>
              <a:t>100</a:t>
            </a:r>
            <a:endParaRPr lang="en-GB" sz="1600" b="1" dirty="0">
              <a:solidFill>
                <a:schemeClr val="bg1"/>
              </a:solidFill>
              <a:cs typeface="Arial" pitchFamily="34" charset="0"/>
            </a:endParaRPr>
          </a:p>
        </p:txBody>
      </p:sp>
      <p:sp>
        <p:nvSpPr>
          <p:cNvPr id="8" name="Right Arrow 7"/>
          <p:cNvSpPr/>
          <p:nvPr/>
        </p:nvSpPr>
        <p:spPr>
          <a:xfrm>
            <a:off x="2142257" y="1957206"/>
            <a:ext cx="416596" cy="321506"/>
          </a:xfrm>
          <a:prstGeom prst="rightArrow">
            <a:avLst/>
          </a:prstGeom>
          <a:solidFill>
            <a:srgbClr val="F3622C"/>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403009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Polymorphism – Lists and </a:t>
            </a:r>
            <a:r>
              <a:rPr lang="en-GB" dirty="0" smtClean="0"/>
              <a:t>Arrays</a:t>
            </a:r>
            <a:endParaRPr lang="en-IN" dirty="0"/>
          </a:p>
        </p:txBody>
      </p:sp>
      <p:sp>
        <p:nvSpPr>
          <p:cNvPr id="20" name="Rectangle 19"/>
          <p:cNvSpPr/>
          <p:nvPr/>
        </p:nvSpPr>
        <p:spPr>
          <a:xfrm>
            <a:off x="5576727" y="1400462"/>
            <a:ext cx="4572000" cy="1815882"/>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Rectangle </a:t>
            </a:r>
            <a:r>
              <a:rPr lang="en-GB" sz="1600" b="1" dirty="0">
                <a:solidFill>
                  <a:srgbClr val="7F0055"/>
                </a:solidFill>
                <a:latin typeface="Consolas" panose="020B0609020204030204" pitchFamily="49" charset="0"/>
              </a:rPr>
              <a:t>extends</a:t>
            </a:r>
            <a:r>
              <a:rPr lang="en-GB" sz="1600" b="1" dirty="0">
                <a:solidFill>
                  <a:srgbClr val="000000"/>
                </a:solidFill>
                <a:latin typeface="Consolas" panose="020B0609020204030204" pitchFamily="49" charset="0"/>
              </a:rPr>
              <a:t> Shape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width</a:t>
            </a:r>
            <a:r>
              <a:rPr lang="en-GB" sz="1600" b="1" dirty="0">
                <a:solidFill>
                  <a:srgbClr val="000000"/>
                </a:solidFill>
                <a:latin typeface="Consolas" panose="020B0609020204030204" pitchFamily="49" charset="0"/>
              </a:rPr>
              <a:t>, </a:t>
            </a:r>
            <a:r>
              <a:rPr lang="en-GB" sz="1600" b="1" dirty="0">
                <a:solidFill>
                  <a:srgbClr val="0000C8"/>
                </a:solidFill>
                <a:latin typeface="Consolas" panose="020B0609020204030204" pitchFamily="49" charset="0"/>
              </a:rPr>
              <a:t>height;</a:t>
            </a:r>
            <a:endParaRPr lang="en-GB" sz="1600" b="1" dirty="0">
              <a:solidFill>
                <a:srgbClr val="000000"/>
              </a:solidFill>
              <a:highlight>
                <a:srgbClr val="F0D8A8"/>
              </a:highlight>
              <a:latin typeface="Consolas" panose="020B0609020204030204" pitchFamily="49" charset="0"/>
            </a:endParaRP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width</a:t>
            </a:r>
            <a:r>
              <a:rPr lang="en-GB" sz="1600" b="1" dirty="0">
                <a:solidFill>
                  <a:srgbClr val="000000"/>
                </a:solidFill>
                <a:latin typeface="Consolas" panose="020B0609020204030204" pitchFamily="49" charset="0"/>
              </a:rPr>
              <a:t> * </a:t>
            </a:r>
            <a:r>
              <a:rPr lang="en-GB" sz="1600" b="1" dirty="0">
                <a:solidFill>
                  <a:srgbClr val="0000C8"/>
                </a:solidFill>
                <a:latin typeface="Consolas" panose="020B0609020204030204" pitchFamily="49" charset="0"/>
              </a:rPr>
              <a:t>height;</a:t>
            </a:r>
            <a:endParaRPr lang="en-GB" sz="1600" b="1" dirty="0">
              <a:solidFill>
                <a:srgbClr val="000000"/>
              </a:solidFill>
              <a:highlight>
                <a:srgbClr val="D4D4D4"/>
              </a:highlight>
              <a:latin typeface="Consolas" panose="020B0609020204030204" pitchFamily="49" charset="0"/>
            </a:endParaRPr>
          </a:p>
          <a:p>
            <a:r>
              <a:rPr lang="en-GB" sz="1600" dirty="0">
                <a:solidFill>
                  <a:srgbClr val="000000"/>
                </a:solidFill>
                <a:latin typeface="Consolas" panose="020B0609020204030204" pitchFamily="49" charset="0"/>
              </a:rPr>
              <a:t>  }</a:t>
            </a:r>
          </a:p>
          <a:p>
            <a:endParaRPr lang="en-GB" sz="1600" dirty="0"/>
          </a:p>
        </p:txBody>
      </p:sp>
      <p:sp>
        <p:nvSpPr>
          <p:cNvPr id="21" name="Rectangle 20"/>
          <p:cNvSpPr/>
          <p:nvPr/>
        </p:nvSpPr>
        <p:spPr>
          <a:xfrm>
            <a:off x="1985126" y="1415078"/>
            <a:ext cx="3113908" cy="1815882"/>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Shape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Point </a:t>
            </a:r>
            <a:r>
              <a:rPr lang="en-GB" sz="1600" b="1" dirty="0">
                <a:solidFill>
                  <a:srgbClr val="0000C0"/>
                </a:solidFill>
                <a:latin typeface="Consolas" panose="020B0609020204030204" pitchFamily="49" charset="0"/>
              </a:rPr>
              <a:t>position</a:t>
            </a:r>
            <a:r>
              <a:rPr lang="en-GB" sz="1600" b="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Color</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colour</a:t>
            </a:r>
            <a:r>
              <a:rPr lang="en-GB" sz="1600" b="1"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0;</a:t>
            </a:r>
          </a:p>
          <a:p>
            <a:r>
              <a:rPr lang="en-GB" sz="1600" dirty="0">
                <a:solidFill>
                  <a:srgbClr val="000000"/>
                </a:solidFill>
                <a:latin typeface="Consolas" panose="020B0609020204030204" pitchFamily="49" charset="0"/>
              </a:rPr>
              <a:t>  }</a:t>
            </a:r>
          </a:p>
        </p:txBody>
      </p:sp>
      <p:sp>
        <p:nvSpPr>
          <p:cNvPr id="22" name="Rectangle 21"/>
          <p:cNvSpPr/>
          <p:nvPr/>
        </p:nvSpPr>
        <p:spPr>
          <a:xfrm>
            <a:off x="2001592" y="5117596"/>
            <a:ext cx="5673348" cy="584775"/>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none">
            <a:spAutoFit/>
          </a:bodyPr>
          <a:lstStyle/>
          <a:p>
            <a:r>
              <a:rPr lang="en-GB" sz="1600" b="1" dirty="0"/>
              <a:t>Java: which of the </a:t>
            </a:r>
            <a:r>
              <a:rPr lang="en-GB" sz="1600" b="1" dirty="0" err="1"/>
              <a:t>getArea</a:t>
            </a:r>
            <a:r>
              <a:rPr lang="en-GB" sz="1600" b="1" dirty="0"/>
              <a:t>() methods are invoked?</a:t>
            </a:r>
          </a:p>
          <a:p>
            <a:pPr algn="ctr"/>
            <a:r>
              <a:rPr lang="en-GB" sz="1600" b="1" dirty="0"/>
              <a:t>Shape or Rectangle?</a:t>
            </a:r>
          </a:p>
        </p:txBody>
      </p:sp>
      <p:sp>
        <p:nvSpPr>
          <p:cNvPr id="24" name="Rectangle 23"/>
          <p:cNvSpPr/>
          <p:nvPr/>
        </p:nvSpPr>
        <p:spPr>
          <a:xfrm>
            <a:off x="1997485" y="3386818"/>
            <a:ext cx="8151242" cy="1569660"/>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00"/>
                </a:solidFill>
                <a:latin typeface="Consolas" panose="020B0609020204030204" pitchFamily="49" charset="0"/>
              </a:rPr>
              <a:t>Shape </a:t>
            </a:r>
            <a:r>
              <a:rPr lang="en-GB" sz="1600" dirty="0" err="1">
                <a:solidFill>
                  <a:srgbClr val="6A3E3E"/>
                </a:solidFill>
                <a:latin typeface="Consolas" panose="020B0609020204030204" pitchFamily="49" charset="0"/>
              </a:rPr>
              <a:t>myShape</a:t>
            </a:r>
            <a:r>
              <a:rPr lang="en-GB" sz="1600" dirty="0">
                <a:solidFill>
                  <a:srgbClr val="000000"/>
                </a:solidFill>
                <a:latin typeface="Consolas" panose="020B0609020204030204" pitchFamily="49" charset="0"/>
              </a:rPr>
              <a:t> = </a:t>
            </a:r>
            <a:r>
              <a:rPr lang="en-GB" sz="1600" dirty="0">
                <a:solidFill>
                  <a:srgbClr val="7F0055"/>
                </a:solidFill>
                <a:latin typeface="Consolas" panose="020B0609020204030204" pitchFamily="49" charset="0"/>
              </a:rPr>
              <a:t>new</a:t>
            </a:r>
            <a:r>
              <a:rPr lang="en-GB" sz="1600" dirty="0">
                <a:solidFill>
                  <a:srgbClr val="000000"/>
                </a:solidFill>
                <a:latin typeface="Consolas" panose="020B0609020204030204" pitchFamily="49" charset="0"/>
              </a:rPr>
              <a:t> Shape(</a:t>
            </a:r>
            <a:r>
              <a:rPr lang="en-GB" sz="1600" i="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Rectangle </a:t>
            </a:r>
            <a:r>
              <a:rPr lang="en-GB" sz="1600" dirty="0" err="1">
                <a:solidFill>
                  <a:srgbClr val="6A3E3E"/>
                </a:solidFill>
                <a:latin typeface="Consolas" panose="020B0609020204030204" pitchFamily="49" charset="0"/>
              </a:rPr>
              <a:t>myRectangle</a:t>
            </a:r>
            <a:r>
              <a:rPr lang="en-GB" sz="1600" dirty="0">
                <a:solidFill>
                  <a:srgbClr val="000000"/>
                </a:solidFill>
                <a:latin typeface="Consolas" panose="020B0609020204030204" pitchFamily="49" charset="0"/>
              </a:rPr>
              <a:t> = </a:t>
            </a:r>
            <a:r>
              <a:rPr lang="en-GB" sz="1600" dirty="0">
                <a:solidFill>
                  <a:srgbClr val="7F0055"/>
                </a:solidFill>
                <a:latin typeface="Consolas" panose="020B0609020204030204" pitchFamily="49" charset="0"/>
              </a:rPr>
              <a:t>new</a:t>
            </a:r>
            <a:r>
              <a:rPr lang="en-GB" sz="1600" dirty="0">
                <a:solidFill>
                  <a:srgbClr val="000000"/>
                </a:solidFill>
                <a:latin typeface="Consolas" panose="020B0609020204030204" pitchFamily="49" charset="0"/>
              </a:rPr>
              <a:t> Rectangle(</a:t>
            </a:r>
            <a:r>
              <a:rPr lang="en-GB" sz="1600" i="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Shape[] </a:t>
            </a:r>
            <a:r>
              <a:rPr lang="en-GB" sz="1600" dirty="0">
                <a:solidFill>
                  <a:srgbClr val="6A3E3E"/>
                </a:solidFill>
                <a:latin typeface="Consolas" panose="020B0609020204030204" pitchFamily="49" charset="0"/>
              </a:rPr>
              <a:t>shapes</a:t>
            </a:r>
            <a:r>
              <a:rPr lang="en-GB" sz="1600" dirty="0">
                <a:solidFill>
                  <a:srgbClr val="000000"/>
                </a:solidFill>
                <a:latin typeface="Consolas" panose="020B0609020204030204" pitchFamily="49" charset="0"/>
              </a:rPr>
              <a:t> = {</a:t>
            </a:r>
            <a:r>
              <a:rPr lang="en-GB" sz="1600" dirty="0" err="1">
                <a:solidFill>
                  <a:srgbClr val="6A3E3E"/>
                </a:solidFill>
                <a:latin typeface="Consolas" panose="020B0609020204030204" pitchFamily="49" charset="0"/>
              </a:rPr>
              <a:t>myShape</a:t>
            </a:r>
            <a:r>
              <a:rPr lang="en-GB" sz="1600" dirty="0">
                <a:solidFill>
                  <a:srgbClr val="6A3E3E"/>
                </a:solidFill>
                <a:latin typeface="Consolas" panose="020B0609020204030204" pitchFamily="49" charset="0"/>
              </a:rPr>
              <a:t>, </a:t>
            </a:r>
            <a:r>
              <a:rPr lang="en-GB" sz="1600" dirty="0" err="1">
                <a:solidFill>
                  <a:srgbClr val="6A3E3E"/>
                </a:solidFill>
                <a:latin typeface="Consolas" panose="020B0609020204030204" pitchFamily="49" charset="0"/>
              </a:rPr>
              <a:t>myRectangle</a:t>
            </a:r>
            <a:r>
              <a:rPr lang="en-GB" sz="1600" dirty="0">
                <a:solidFill>
                  <a:srgbClr val="000000"/>
                </a:solidFill>
                <a:latin typeface="Consolas" panose="020B0609020204030204" pitchFamily="49" charset="0"/>
              </a:rPr>
              <a:t>);</a:t>
            </a:r>
            <a:br>
              <a:rPr lang="en-GB" sz="1600" dirty="0">
                <a:solidFill>
                  <a:srgbClr val="000000"/>
                </a:solidFill>
                <a:latin typeface="Consolas" panose="020B0609020204030204" pitchFamily="49" charset="0"/>
              </a:rPr>
            </a:br>
            <a:endParaRPr lang="en-GB" sz="1600" dirty="0">
              <a:solidFill>
                <a:srgbClr val="3F7F5F"/>
              </a:solidFill>
              <a:latin typeface="Consolas" panose="020B0609020204030204" pitchFamily="49" charset="0"/>
            </a:endParaRPr>
          </a:p>
          <a:p>
            <a:r>
              <a:rPr lang="en-GB" sz="1600" dirty="0">
                <a:solidFill>
                  <a:srgbClr val="7F0055"/>
                </a:solidFill>
                <a:latin typeface="Consolas" panose="020B0609020204030204" pitchFamily="49" charset="0"/>
              </a:rPr>
              <a:t>for</a:t>
            </a:r>
            <a:r>
              <a:rPr lang="en-GB" sz="1600" dirty="0">
                <a:solidFill>
                  <a:srgbClr val="000000"/>
                </a:solidFill>
                <a:latin typeface="Consolas" panose="020B0609020204030204" pitchFamily="49" charset="0"/>
              </a:rPr>
              <a:t> (Shape </a:t>
            </a:r>
            <a:r>
              <a:rPr lang="en-GB" sz="1600" dirty="0">
                <a:solidFill>
                  <a:srgbClr val="6A3E3E"/>
                </a:solidFill>
                <a:latin typeface="Consolas" panose="020B0609020204030204" pitchFamily="49" charset="0"/>
              </a:rPr>
              <a:t>s</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shapes</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print(</a:t>
            </a:r>
            <a:r>
              <a:rPr lang="en-GB" sz="1600" dirty="0" err="1">
                <a:solidFill>
                  <a:srgbClr val="6A3E3E"/>
                </a:solidFill>
                <a:latin typeface="Consolas" panose="020B0609020204030204" pitchFamily="49" charset="0"/>
              </a:rPr>
              <a:t>s</a:t>
            </a:r>
            <a:r>
              <a:rPr lang="en-GB" sz="1600" dirty="0" err="1">
                <a:solidFill>
                  <a:srgbClr val="000000"/>
                </a:solidFill>
                <a:latin typeface="Consolas" panose="020B0609020204030204" pitchFamily="49" charset="0"/>
              </a:rPr>
              <a:t>.getArea</a:t>
            </a:r>
            <a:r>
              <a:rPr lang="en-GB" sz="1600" dirty="0">
                <a:solidFill>
                  <a:srgbClr val="000000"/>
                </a:solidFill>
                <a:latin typeface="Consolas" panose="020B0609020204030204" pitchFamily="49" charset="0"/>
              </a:rPr>
              <a:t>());</a:t>
            </a:r>
          </a:p>
        </p:txBody>
      </p:sp>
      <p:sp>
        <p:nvSpPr>
          <p:cNvPr id="8" name="Rectangle 7"/>
          <p:cNvSpPr/>
          <p:nvPr/>
        </p:nvSpPr>
        <p:spPr>
          <a:xfrm>
            <a:off x="6614881" y="4371704"/>
            <a:ext cx="3538770" cy="584775"/>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err="1">
                <a:solidFill>
                  <a:srgbClr val="7F0055"/>
                </a:solidFill>
                <a:latin typeface="Consolas" panose="020B0609020204030204" pitchFamily="49" charset="0"/>
              </a:rPr>
              <a:t>foreach</a:t>
            </a:r>
            <a:r>
              <a:rPr lang="en-GB" sz="1600" b="1" dirty="0">
                <a:solidFill>
                  <a:srgbClr val="000000"/>
                </a:solidFill>
                <a:latin typeface="Consolas" panose="020B0609020204030204" pitchFamily="49" charset="0"/>
              </a:rPr>
              <a:t> (Shape </a:t>
            </a:r>
            <a:r>
              <a:rPr lang="en-GB" sz="1600" b="1" dirty="0">
                <a:solidFill>
                  <a:srgbClr val="6A3E3E"/>
                </a:solidFill>
                <a:latin typeface="Consolas" panose="020B0609020204030204" pitchFamily="49" charset="0"/>
              </a:rPr>
              <a:t>s</a:t>
            </a:r>
            <a:r>
              <a:rPr lang="en-GB" sz="1600" b="1" dirty="0">
                <a:solidFill>
                  <a:srgbClr val="000000"/>
                </a:solidFill>
                <a:latin typeface="Consolas" panose="020B0609020204030204" pitchFamily="49" charset="0"/>
              </a:rPr>
              <a:t> in </a:t>
            </a:r>
            <a:r>
              <a:rPr lang="en-GB" sz="1600" b="1" dirty="0">
                <a:solidFill>
                  <a:srgbClr val="6A3E3E"/>
                </a:solidFill>
                <a:latin typeface="Consolas" panose="020B0609020204030204" pitchFamily="49" charset="0"/>
              </a:rPr>
              <a:t>shapes</a:t>
            </a:r>
            <a:r>
              <a:rPr lang="en-GB" sz="1600" b="1" dirty="0">
                <a:solidFill>
                  <a:srgbClr val="000000"/>
                </a:solidFill>
                <a:latin typeface="Consolas" panose="020B0609020204030204" pitchFamily="49" charset="0"/>
              </a:rPr>
              <a:t>)</a:t>
            </a:r>
          </a:p>
          <a:p>
            <a:r>
              <a:rPr lang="en-GB" sz="1600" b="1" dirty="0">
                <a:solidFill>
                  <a:srgbClr val="000000"/>
                </a:solidFill>
                <a:latin typeface="Consolas" panose="020B0609020204030204" pitchFamily="49" charset="0"/>
              </a:rPr>
              <a:t>	print(</a:t>
            </a:r>
            <a:r>
              <a:rPr lang="en-GB" sz="1600" b="1" dirty="0" err="1">
                <a:solidFill>
                  <a:srgbClr val="6A3E3E"/>
                </a:solidFill>
                <a:latin typeface="Consolas" panose="020B0609020204030204" pitchFamily="49" charset="0"/>
              </a:rPr>
              <a:t>s</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a:t>
            </a:r>
          </a:p>
        </p:txBody>
      </p:sp>
      <p:sp>
        <p:nvSpPr>
          <p:cNvPr id="9" name="Rectangle 8"/>
          <p:cNvSpPr/>
          <p:nvPr/>
        </p:nvSpPr>
        <p:spPr>
          <a:xfrm>
            <a:off x="2016601" y="5810093"/>
            <a:ext cx="5658339" cy="584775"/>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t>C#: which of the </a:t>
            </a:r>
            <a:r>
              <a:rPr lang="en-GB" sz="1600" b="1" dirty="0" err="1"/>
              <a:t>getArea</a:t>
            </a:r>
            <a:r>
              <a:rPr lang="en-GB" sz="1600" b="1" dirty="0"/>
              <a:t>() methods are invoked?</a:t>
            </a:r>
          </a:p>
          <a:p>
            <a:pPr algn="ctr"/>
            <a:r>
              <a:rPr lang="en-GB" sz="1600" b="1" dirty="0"/>
              <a:t>Shape or Rectangle?</a:t>
            </a:r>
          </a:p>
        </p:txBody>
      </p:sp>
      <p:sp>
        <p:nvSpPr>
          <p:cNvPr id="2" name="Oval 1"/>
          <p:cNvSpPr/>
          <p:nvPr/>
        </p:nvSpPr>
        <p:spPr>
          <a:xfrm>
            <a:off x="9885218" y="4106145"/>
            <a:ext cx="566768" cy="551309"/>
          </a:xfrm>
          <a:prstGeom prst="ellipse">
            <a:avLst/>
          </a:prstGeom>
          <a:solidFill>
            <a:srgbClr val="09EDB8"/>
          </a:solidFill>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GB" sz="1100" dirty="0">
                <a:solidFill>
                  <a:schemeClr val="tx1"/>
                </a:solidFill>
                <a:cs typeface="Arial" pitchFamily="34" charset="0"/>
              </a:rPr>
              <a:t>C#</a:t>
            </a:r>
          </a:p>
        </p:txBody>
      </p:sp>
    </p:spTree>
    <p:extLst>
      <p:ext uri="{BB962C8B-B14F-4D97-AF65-F5344CB8AC3E}">
        <p14:creationId xmlns:p14="http://schemas.microsoft.com/office/powerpoint/2010/main" val="284479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 Polymorphism – Lists and </a:t>
            </a:r>
            <a:r>
              <a:rPr lang="en-GB" dirty="0" smtClean="0"/>
              <a:t>Arrays</a:t>
            </a:r>
            <a:endParaRPr lang="en-IN" dirty="0"/>
          </a:p>
        </p:txBody>
      </p:sp>
      <p:sp>
        <p:nvSpPr>
          <p:cNvPr id="20" name="Rectangle 19"/>
          <p:cNvSpPr/>
          <p:nvPr/>
        </p:nvSpPr>
        <p:spPr>
          <a:xfrm>
            <a:off x="5930113" y="1446251"/>
            <a:ext cx="4572000" cy="1815882"/>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Rectangle </a:t>
            </a:r>
            <a:r>
              <a:rPr lang="en-GB" sz="1600" b="1" dirty="0">
                <a:solidFill>
                  <a:srgbClr val="7F0055"/>
                </a:solidFill>
                <a:latin typeface="Consolas" panose="020B0609020204030204" pitchFamily="49" charset="0"/>
              </a:rPr>
              <a:t>extends</a:t>
            </a:r>
            <a:r>
              <a:rPr lang="en-GB" sz="1600" b="1" dirty="0">
                <a:solidFill>
                  <a:srgbClr val="000000"/>
                </a:solidFill>
                <a:latin typeface="Consolas" panose="020B0609020204030204" pitchFamily="49" charset="0"/>
              </a:rPr>
              <a:t> Shape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width</a:t>
            </a:r>
            <a:r>
              <a:rPr lang="en-GB" sz="1600" b="1" dirty="0">
                <a:solidFill>
                  <a:srgbClr val="000000"/>
                </a:solidFill>
                <a:latin typeface="Consolas" panose="020B0609020204030204" pitchFamily="49" charset="0"/>
              </a:rPr>
              <a:t>, </a:t>
            </a:r>
            <a:r>
              <a:rPr lang="en-GB" sz="1600" b="1" dirty="0">
                <a:solidFill>
                  <a:srgbClr val="0000C8"/>
                </a:solidFill>
                <a:latin typeface="Consolas" panose="020B0609020204030204" pitchFamily="49" charset="0"/>
              </a:rPr>
              <a:t>height;</a:t>
            </a:r>
            <a:endParaRPr lang="en-GB" sz="1600" b="1" dirty="0">
              <a:solidFill>
                <a:srgbClr val="000000"/>
              </a:solidFill>
              <a:highlight>
                <a:srgbClr val="F0D8A8"/>
              </a:highlight>
              <a:latin typeface="Consolas" panose="020B0609020204030204" pitchFamily="49" charset="0"/>
            </a:endParaRP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override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width</a:t>
            </a:r>
            <a:r>
              <a:rPr lang="en-GB" sz="1600" b="1" dirty="0">
                <a:solidFill>
                  <a:srgbClr val="000000"/>
                </a:solidFill>
                <a:latin typeface="Consolas" panose="020B0609020204030204" pitchFamily="49" charset="0"/>
              </a:rPr>
              <a:t> * </a:t>
            </a:r>
            <a:r>
              <a:rPr lang="en-GB" sz="1600" b="1" dirty="0">
                <a:solidFill>
                  <a:srgbClr val="0000C8"/>
                </a:solidFill>
                <a:latin typeface="Consolas" panose="020B0609020204030204" pitchFamily="49" charset="0"/>
              </a:rPr>
              <a:t>height;</a:t>
            </a:r>
            <a:endParaRPr lang="en-GB" sz="1600" b="1" dirty="0">
              <a:solidFill>
                <a:srgbClr val="000000"/>
              </a:solidFill>
              <a:highlight>
                <a:srgbClr val="D4D4D4"/>
              </a:highlight>
              <a:latin typeface="Consolas" panose="020B0609020204030204" pitchFamily="49" charset="0"/>
            </a:endParaRPr>
          </a:p>
          <a:p>
            <a:r>
              <a:rPr lang="en-GB" sz="1600" dirty="0">
                <a:solidFill>
                  <a:srgbClr val="000000"/>
                </a:solidFill>
                <a:latin typeface="Consolas" panose="020B0609020204030204" pitchFamily="49" charset="0"/>
              </a:rPr>
              <a:t>  }</a:t>
            </a:r>
          </a:p>
          <a:p>
            <a:endParaRPr lang="en-GB" sz="1600" dirty="0"/>
          </a:p>
        </p:txBody>
      </p:sp>
      <p:sp>
        <p:nvSpPr>
          <p:cNvPr id="21" name="Rectangle 20"/>
          <p:cNvSpPr/>
          <p:nvPr/>
        </p:nvSpPr>
        <p:spPr>
          <a:xfrm>
            <a:off x="1876395" y="1446251"/>
            <a:ext cx="3930664" cy="1815882"/>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Shape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Point </a:t>
            </a:r>
            <a:r>
              <a:rPr lang="en-GB" sz="1600" b="1" dirty="0">
                <a:solidFill>
                  <a:srgbClr val="0000C0"/>
                </a:solidFill>
                <a:latin typeface="Consolas" panose="020B0609020204030204" pitchFamily="49" charset="0"/>
              </a:rPr>
              <a:t>position</a:t>
            </a:r>
            <a:r>
              <a:rPr lang="en-GB" sz="1600" b="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Color</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colour</a:t>
            </a:r>
            <a:r>
              <a:rPr lang="en-GB" sz="1600" b="1"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virtual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0;</a:t>
            </a:r>
          </a:p>
          <a:p>
            <a:r>
              <a:rPr lang="en-GB" sz="1600" dirty="0">
                <a:solidFill>
                  <a:srgbClr val="000000"/>
                </a:solidFill>
                <a:latin typeface="Consolas" panose="020B0609020204030204" pitchFamily="49" charset="0"/>
              </a:rPr>
              <a:t>  }</a:t>
            </a:r>
          </a:p>
        </p:txBody>
      </p:sp>
      <p:sp>
        <p:nvSpPr>
          <p:cNvPr id="22" name="Rectangle 21"/>
          <p:cNvSpPr/>
          <p:nvPr/>
        </p:nvSpPr>
        <p:spPr>
          <a:xfrm>
            <a:off x="3138746" y="5210993"/>
            <a:ext cx="5484194" cy="584775"/>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none">
            <a:spAutoFit/>
          </a:bodyPr>
          <a:lstStyle/>
          <a:p>
            <a:r>
              <a:rPr lang="en-GB" sz="1600" b="1" dirty="0"/>
              <a:t>C#: which of the </a:t>
            </a:r>
            <a:r>
              <a:rPr lang="en-GB" sz="1600" b="1" dirty="0" err="1"/>
              <a:t>getArea</a:t>
            </a:r>
            <a:r>
              <a:rPr lang="en-GB" sz="1600" b="1" dirty="0"/>
              <a:t>() methods are invoked?</a:t>
            </a:r>
          </a:p>
          <a:p>
            <a:pPr algn="ctr"/>
            <a:r>
              <a:rPr lang="en-GB" sz="1600" b="1" dirty="0"/>
              <a:t>Shape or Rectangle?</a:t>
            </a:r>
          </a:p>
        </p:txBody>
      </p:sp>
      <p:sp>
        <p:nvSpPr>
          <p:cNvPr id="24" name="Rectangle 23"/>
          <p:cNvSpPr/>
          <p:nvPr/>
        </p:nvSpPr>
        <p:spPr>
          <a:xfrm>
            <a:off x="2702335" y="3453465"/>
            <a:ext cx="6357016" cy="156966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00"/>
                </a:solidFill>
                <a:latin typeface="Consolas" panose="020B0609020204030204" pitchFamily="49" charset="0"/>
              </a:rPr>
              <a:t>Shape </a:t>
            </a:r>
            <a:r>
              <a:rPr lang="en-GB" sz="1600" dirty="0" err="1">
                <a:solidFill>
                  <a:srgbClr val="6A3E3E"/>
                </a:solidFill>
                <a:latin typeface="Consolas" panose="020B0609020204030204" pitchFamily="49" charset="0"/>
              </a:rPr>
              <a:t>myShape</a:t>
            </a:r>
            <a:r>
              <a:rPr lang="en-GB" sz="1600" dirty="0">
                <a:solidFill>
                  <a:srgbClr val="000000"/>
                </a:solidFill>
                <a:latin typeface="Consolas" panose="020B0609020204030204" pitchFamily="49" charset="0"/>
              </a:rPr>
              <a:t> = </a:t>
            </a:r>
            <a:r>
              <a:rPr lang="en-GB" sz="1600" dirty="0">
                <a:solidFill>
                  <a:srgbClr val="7F0055"/>
                </a:solidFill>
                <a:latin typeface="Consolas" panose="020B0609020204030204" pitchFamily="49" charset="0"/>
              </a:rPr>
              <a:t>new</a:t>
            </a:r>
            <a:r>
              <a:rPr lang="en-GB" sz="1600" dirty="0">
                <a:solidFill>
                  <a:srgbClr val="000000"/>
                </a:solidFill>
                <a:latin typeface="Consolas" panose="020B0609020204030204" pitchFamily="49" charset="0"/>
              </a:rPr>
              <a:t> Shape(</a:t>
            </a:r>
            <a:r>
              <a:rPr lang="en-GB" sz="1600" i="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Rectangle </a:t>
            </a:r>
            <a:r>
              <a:rPr lang="en-GB" sz="1600" dirty="0" err="1">
                <a:solidFill>
                  <a:srgbClr val="6A3E3E"/>
                </a:solidFill>
                <a:latin typeface="Consolas" panose="020B0609020204030204" pitchFamily="49" charset="0"/>
              </a:rPr>
              <a:t>myRectangle</a:t>
            </a:r>
            <a:r>
              <a:rPr lang="en-GB" sz="1600" dirty="0">
                <a:solidFill>
                  <a:srgbClr val="000000"/>
                </a:solidFill>
                <a:latin typeface="Consolas" panose="020B0609020204030204" pitchFamily="49" charset="0"/>
              </a:rPr>
              <a:t> = </a:t>
            </a:r>
            <a:r>
              <a:rPr lang="en-GB" sz="1600" dirty="0">
                <a:solidFill>
                  <a:srgbClr val="7F0055"/>
                </a:solidFill>
                <a:latin typeface="Consolas" panose="020B0609020204030204" pitchFamily="49" charset="0"/>
              </a:rPr>
              <a:t>new</a:t>
            </a:r>
            <a:r>
              <a:rPr lang="en-GB" sz="1600" dirty="0">
                <a:solidFill>
                  <a:srgbClr val="000000"/>
                </a:solidFill>
                <a:latin typeface="Consolas" panose="020B0609020204030204" pitchFamily="49" charset="0"/>
              </a:rPr>
              <a:t> Rectangle(</a:t>
            </a:r>
            <a:r>
              <a:rPr lang="en-GB" sz="1600" i="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Shape[] </a:t>
            </a:r>
            <a:r>
              <a:rPr lang="en-GB" sz="1600" dirty="0">
                <a:solidFill>
                  <a:srgbClr val="6A3E3E"/>
                </a:solidFill>
                <a:latin typeface="Consolas" panose="020B0609020204030204" pitchFamily="49" charset="0"/>
              </a:rPr>
              <a:t>shapes</a:t>
            </a:r>
            <a:r>
              <a:rPr lang="en-GB" sz="1600" dirty="0">
                <a:solidFill>
                  <a:srgbClr val="000000"/>
                </a:solidFill>
                <a:latin typeface="Consolas" panose="020B0609020204030204" pitchFamily="49" charset="0"/>
              </a:rPr>
              <a:t> = {</a:t>
            </a:r>
            <a:r>
              <a:rPr lang="en-GB" sz="1600" dirty="0" err="1">
                <a:solidFill>
                  <a:srgbClr val="6A3E3E"/>
                </a:solidFill>
                <a:latin typeface="Consolas" panose="020B0609020204030204" pitchFamily="49" charset="0"/>
              </a:rPr>
              <a:t>myShape</a:t>
            </a:r>
            <a:r>
              <a:rPr lang="en-GB" sz="1600" dirty="0">
                <a:solidFill>
                  <a:srgbClr val="6A3E3E"/>
                </a:solidFill>
                <a:latin typeface="Consolas" panose="020B0609020204030204" pitchFamily="49" charset="0"/>
              </a:rPr>
              <a:t>, </a:t>
            </a:r>
            <a:r>
              <a:rPr lang="en-GB" sz="1600" dirty="0" err="1">
                <a:solidFill>
                  <a:srgbClr val="6A3E3E"/>
                </a:solidFill>
                <a:latin typeface="Consolas" panose="020B0609020204030204" pitchFamily="49" charset="0"/>
              </a:rPr>
              <a:t>myRectangle</a:t>
            </a:r>
            <a:r>
              <a:rPr lang="en-GB" sz="1600" dirty="0">
                <a:solidFill>
                  <a:srgbClr val="000000"/>
                </a:solidFill>
                <a:latin typeface="Consolas" panose="020B0609020204030204" pitchFamily="49" charset="0"/>
              </a:rPr>
              <a:t>);</a:t>
            </a:r>
            <a:br>
              <a:rPr lang="en-GB" sz="1600" dirty="0">
                <a:solidFill>
                  <a:srgbClr val="000000"/>
                </a:solidFill>
                <a:latin typeface="Consolas" panose="020B0609020204030204" pitchFamily="49" charset="0"/>
              </a:rPr>
            </a:br>
            <a:endParaRPr lang="en-GB" sz="1600" dirty="0">
              <a:solidFill>
                <a:srgbClr val="3F7F5F"/>
              </a:solidFill>
              <a:latin typeface="Consolas" panose="020B0609020204030204" pitchFamily="49" charset="0"/>
            </a:endParaRPr>
          </a:p>
          <a:p>
            <a:r>
              <a:rPr lang="en-GB" sz="1600" b="1" dirty="0" err="1">
                <a:solidFill>
                  <a:srgbClr val="7F0055"/>
                </a:solidFill>
                <a:latin typeface="Consolas" panose="020B0609020204030204" pitchFamily="49" charset="0"/>
              </a:rPr>
              <a:t>foreach</a:t>
            </a:r>
            <a:r>
              <a:rPr lang="en-GB" sz="1600" b="1" dirty="0">
                <a:solidFill>
                  <a:srgbClr val="000000"/>
                </a:solidFill>
                <a:latin typeface="Consolas" panose="020B0609020204030204" pitchFamily="49" charset="0"/>
              </a:rPr>
              <a:t> (Shape </a:t>
            </a:r>
            <a:r>
              <a:rPr lang="en-GB" sz="1600" b="1" dirty="0">
                <a:solidFill>
                  <a:srgbClr val="6A3E3E"/>
                </a:solidFill>
                <a:latin typeface="Consolas" panose="020B0609020204030204" pitchFamily="49" charset="0"/>
              </a:rPr>
              <a:t>s</a:t>
            </a:r>
            <a:r>
              <a:rPr lang="en-GB" sz="1600" b="1" dirty="0">
                <a:solidFill>
                  <a:srgbClr val="000000"/>
                </a:solidFill>
                <a:latin typeface="Consolas" panose="020B0609020204030204" pitchFamily="49" charset="0"/>
              </a:rPr>
              <a:t> in </a:t>
            </a:r>
            <a:r>
              <a:rPr lang="en-GB" sz="1600" b="1" dirty="0">
                <a:solidFill>
                  <a:srgbClr val="6A3E3E"/>
                </a:solidFill>
                <a:latin typeface="Consolas" panose="020B0609020204030204" pitchFamily="49" charset="0"/>
              </a:rPr>
              <a:t>shapes</a:t>
            </a:r>
            <a:r>
              <a:rPr lang="en-GB" sz="1600" b="1" dirty="0">
                <a:solidFill>
                  <a:srgbClr val="000000"/>
                </a:solidFill>
                <a:latin typeface="Consolas" panose="020B0609020204030204" pitchFamily="49" charset="0"/>
              </a:rPr>
              <a:t>)</a:t>
            </a:r>
          </a:p>
          <a:p>
            <a:r>
              <a:rPr lang="en-GB" sz="1600" b="1" dirty="0">
                <a:solidFill>
                  <a:srgbClr val="000000"/>
                </a:solidFill>
                <a:latin typeface="Consolas" panose="020B0609020204030204" pitchFamily="49" charset="0"/>
              </a:rPr>
              <a:t>	print(</a:t>
            </a:r>
            <a:r>
              <a:rPr lang="en-GB" sz="1600" b="1" dirty="0" err="1">
                <a:solidFill>
                  <a:srgbClr val="6A3E3E"/>
                </a:solidFill>
                <a:latin typeface="Consolas" panose="020B0609020204030204" pitchFamily="49" charset="0"/>
              </a:rPr>
              <a:t>s</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3042753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Basics of casting – </a:t>
            </a:r>
            <a:r>
              <a:rPr lang="en-GB" dirty="0" err="1" smtClean="0"/>
              <a:t>downcasting</a:t>
            </a:r>
            <a:endParaRPr lang="en-GB" dirty="0"/>
          </a:p>
        </p:txBody>
      </p:sp>
      <p:sp>
        <p:nvSpPr>
          <p:cNvPr id="3" name="Content Placeholder 2"/>
          <p:cNvSpPr>
            <a:spLocks noGrp="1"/>
          </p:cNvSpPr>
          <p:nvPr>
            <p:ph idx="1"/>
          </p:nvPr>
        </p:nvSpPr>
        <p:spPr>
          <a:xfrm>
            <a:off x="341272" y="1368256"/>
            <a:ext cx="10454883" cy="720317"/>
          </a:xfrm>
        </p:spPr>
        <p:txBody>
          <a:bodyPr vert="horz" lIns="0" tIns="0" rIns="0" bIns="0" rtlCol="0" anchor="t" anchorCtr="0">
            <a:noAutofit/>
          </a:bodyPr>
          <a:lstStyle/>
          <a:p>
            <a:r>
              <a:rPr lang="en-GB" b="1" dirty="0"/>
              <a:t>Consider the following Person, Student classes</a:t>
            </a:r>
          </a:p>
          <a:p>
            <a:pPr marL="342900" lvl="1" indent="-342900">
              <a:buSzPct val="115000"/>
              <a:buFont typeface="Arial" panose="020B0604020202020204" pitchFamily="34" charset="0"/>
              <a:buChar char="•"/>
            </a:pPr>
            <a:r>
              <a:rPr lang="en-GB" dirty="0"/>
              <a:t>It is always the data type of a reference that controls what is ‘visible</a:t>
            </a:r>
            <a:r>
              <a:rPr lang="en-GB" dirty="0" smtClean="0"/>
              <a:t>’ </a:t>
            </a:r>
            <a:endParaRPr lang="en-GB" dirty="0"/>
          </a:p>
        </p:txBody>
      </p:sp>
      <p:sp>
        <p:nvSpPr>
          <p:cNvPr id="10" name="Rectangle 9"/>
          <p:cNvSpPr>
            <a:spLocks noChangeArrowheads="1"/>
          </p:cNvSpPr>
          <p:nvPr/>
        </p:nvSpPr>
        <p:spPr bwMode="auto">
          <a:xfrm>
            <a:off x="3755483" y="6161158"/>
            <a:ext cx="4587613" cy="369332"/>
          </a:xfrm>
          <a:prstGeom prst="rect">
            <a:avLst/>
          </a:prstGeom>
          <a:solidFill>
            <a:schemeClr val="bg1"/>
          </a:solidFill>
          <a:ln w="19050">
            <a:solidFill>
              <a:srgbClr val="004050"/>
            </a:solidFill>
            <a:miter lim="800000"/>
            <a:headEnd/>
            <a:tailEnd/>
          </a:ln>
        </p:spPr>
        <p:txBody>
          <a:bodyPr wrap="square" anchor="ctr">
            <a:spAutoFit/>
          </a:bodyPr>
          <a:lstStyle/>
          <a:p>
            <a:pPr algn="ctr" eaLnBrk="0" hangingPunct="0">
              <a:spcBef>
                <a:spcPct val="50000"/>
              </a:spcBef>
            </a:pPr>
            <a:r>
              <a:rPr lang="en-GB" dirty="0"/>
              <a:t>Compiles but will it crash at runtime?</a:t>
            </a:r>
          </a:p>
        </p:txBody>
      </p:sp>
      <p:sp>
        <p:nvSpPr>
          <p:cNvPr id="12" name="Rectangle 11"/>
          <p:cNvSpPr/>
          <p:nvPr/>
        </p:nvSpPr>
        <p:spPr>
          <a:xfrm>
            <a:off x="1893262" y="2293681"/>
            <a:ext cx="3212764" cy="1569660"/>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Person {</a:t>
            </a:r>
          </a:p>
          <a:p>
            <a:r>
              <a:rPr lang="en-GB" sz="1600" b="1" dirty="0">
                <a:solidFill>
                  <a:srgbClr val="7F0055"/>
                </a:solidFill>
                <a:latin typeface="Consolas" panose="020B0609020204030204" pitchFamily="49" charset="0"/>
              </a:rPr>
              <a:t> private</a:t>
            </a:r>
            <a:r>
              <a:rPr lang="en-GB" sz="1600" b="1" dirty="0">
                <a:solidFill>
                  <a:srgbClr val="000000"/>
                </a:solidFill>
                <a:latin typeface="Consolas" panose="020B0609020204030204" pitchFamily="49" charset="0"/>
              </a:rPr>
              <a:t> String </a:t>
            </a:r>
            <a:r>
              <a:rPr lang="en-GB" sz="1600" b="1" dirty="0">
                <a:solidFill>
                  <a:srgbClr val="0000C0"/>
                </a:solidFill>
                <a:latin typeface="Consolas" panose="020B0609020204030204" pitchFamily="49" charset="0"/>
              </a:rPr>
              <a:t>name</a:t>
            </a:r>
            <a:r>
              <a:rPr lang="en-GB" sz="1600" b="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String </a:t>
            </a:r>
            <a:r>
              <a:rPr lang="en-GB" sz="1600" b="1" dirty="0" err="1">
                <a:solidFill>
                  <a:srgbClr val="000000"/>
                </a:solidFill>
                <a:latin typeface="Consolas" panose="020B0609020204030204" pitchFamily="49" charset="0"/>
              </a:rPr>
              <a:t>getName</a:t>
            </a:r>
            <a:r>
              <a:rPr lang="en-GB" sz="1600" b="1" dirty="0">
                <a:solidFill>
                  <a:srgbClr val="000000"/>
                </a:solidFill>
                <a:latin typeface="Consolas" panose="020B0609020204030204" pitchFamily="49" charset="0"/>
              </a:rPr>
              <a:t>() {  </a:t>
            </a:r>
          </a:p>
          <a:p>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return</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name</a:t>
            </a:r>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p:txBody>
      </p:sp>
      <p:sp>
        <p:nvSpPr>
          <p:cNvPr id="13" name="Rectangle 12"/>
          <p:cNvSpPr/>
          <p:nvPr/>
        </p:nvSpPr>
        <p:spPr>
          <a:xfrm>
            <a:off x="1897088" y="3978036"/>
            <a:ext cx="8304403" cy="2062103"/>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000000"/>
                </a:solidFill>
                <a:latin typeface="Consolas" panose="020B0609020204030204" pitchFamily="49" charset="0"/>
              </a:rPr>
              <a:t>Person[] </a:t>
            </a:r>
            <a:r>
              <a:rPr lang="en-GB" sz="1600" b="1" dirty="0">
                <a:solidFill>
                  <a:srgbClr val="6A3E3E"/>
                </a:solidFill>
                <a:latin typeface="Consolas" panose="020B0609020204030204" pitchFamily="49" charset="0"/>
              </a:rPr>
              <a:t>people</a:t>
            </a:r>
            <a:r>
              <a:rPr lang="en-GB" sz="1600" b="1"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Person(),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Student()};</a:t>
            </a:r>
          </a:p>
          <a:p>
            <a:r>
              <a:rPr lang="en-GB" sz="1600" b="1" dirty="0">
                <a:solidFill>
                  <a:srgbClr val="7F0055"/>
                </a:solidFill>
                <a:latin typeface="Consolas" panose="020B0609020204030204" pitchFamily="49" charset="0"/>
              </a:rPr>
              <a:t>for</a:t>
            </a:r>
            <a:r>
              <a:rPr lang="en-GB" sz="1600" b="1" dirty="0">
                <a:solidFill>
                  <a:srgbClr val="000000"/>
                </a:solidFill>
                <a:latin typeface="Consolas" panose="020B0609020204030204" pitchFamily="49" charset="0"/>
              </a:rPr>
              <a:t>(Person </a:t>
            </a:r>
            <a:r>
              <a:rPr lang="en-GB" sz="1600" b="1" dirty="0">
                <a:solidFill>
                  <a:srgbClr val="6A3E3E"/>
                </a:solidFill>
                <a:latin typeface="Consolas" panose="020B0609020204030204" pitchFamily="49" charset="0"/>
              </a:rPr>
              <a:t>p</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people</a:t>
            </a:r>
            <a:r>
              <a:rPr lang="en-GB" sz="1600" b="1" dirty="0">
                <a:solidFill>
                  <a:srgbClr val="000000"/>
                </a:solidFill>
                <a:latin typeface="Consolas" panose="020B0609020204030204" pitchFamily="49" charset="0"/>
              </a:rPr>
              <a:t>) {   	</a:t>
            </a:r>
            <a:r>
              <a:rPr lang="en-GB" sz="1600" b="1" dirty="0">
                <a:solidFill>
                  <a:srgbClr val="3F7F5F"/>
                </a:solidFill>
                <a:latin typeface="Consolas" panose="020B0609020204030204" pitchFamily="49" charset="0"/>
              </a:rPr>
              <a:t>// C#: </a:t>
            </a:r>
            <a:r>
              <a:rPr lang="en-GB" sz="1600" b="1" dirty="0" err="1">
                <a:solidFill>
                  <a:srgbClr val="3F7F5F"/>
                </a:solidFill>
                <a:latin typeface="Consolas" panose="020B0609020204030204" pitchFamily="49" charset="0"/>
              </a:rPr>
              <a:t>foreach</a:t>
            </a:r>
            <a:r>
              <a:rPr lang="en-GB" sz="1600" b="1" dirty="0">
                <a:solidFill>
                  <a:srgbClr val="3F7F5F"/>
                </a:solidFill>
                <a:latin typeface="Consolas" panose="020B0609020204030204" pitchFamily="49" charset="0"/>
              </a:rPr>
              <a:t> (</a:t>
            </a:r>
            <a:r>
              <a:rPr lang="en-GB" sz="1600" b="1" dirty="0" err="1">
                <a:solidFill>
                  <a:srgbClr val="3F7F5F"/>
                </a:solidFill>
                <a:latin typeface="Consolas" panose="020B0609020204030204" pitchFamily="49" charset="0"/>
              </a:rPr>
              <a:t>var</a:t>
            </a:r>
            <a:r>
              <a:rPr lang="en-GB" sz="1600" b="1" dirty="0">
                <a:solidFill>
                  <a:srgbClr val="3F7F5F"/>
                </a:solidFill>
                <a:latin typeface="Consolas" panose="020B0609020204030204" pitchFamily="49" charset="0"/>
              </a:rPr>
              <a:t> p in people) </a:t>
            </a:r>
          </a:p>
          <a:p>
            <a:r>
              <a:rPr lang="en-GB" sz="1600" b="1" dirty="0">
                <a:solidFill>
                  <a:srgbClr val="000000"/>
                </a:solidFill>
                <a:latin typeface="Consolas" panose="020B0609020204030204" pitchFamily="49" charset="0"/>
              </a:rPr>
              <a:t>  print(</a:t>
            </a:r>
            <a:r>
              <a:rPr lang="en-GB" sz="1600" b="1" dirty="0" err="1">
                <a:solidFill>
                  <a:srgbClr val="6A3E3E"/>
                </a:solidFill>
                <a:latin typeface="Consolas" panose="020B0609020204030204" pitchFamily="49" charset="0"/>
              </a:rPr>
              <a:t>p</a:t>
            </a:r>
            <a:r>
              <a:rPr lang="en-GB" sz="1600" b="1" dirty="0" err="1">
                <a:solidFill>
                  <a:srgbClr val="000000"/>
                </a:solidFill>
                <a:latin typeface="Consolas" panose="020B0609020204030204" pitchFamily="49" charset="0"/>
              </a:rPr>
              <a:t>.getName</a:t>
            </a:r>
            <a:r>
              <a:rPr lang="en-GB" sz="1600" b="1" dirty="0">
                <a:solidFill>
                  <a:srgbClr val="000000"/>
                </a:solidFill>
                <a:latin typeface="Consolas" panose="020B0609020204030204" pitchFamily="49" charset="0"/>
              </a:rPr>
              <a:t>());		</a:t>
            </a:r>
            <a:r>
              <a:rPr lang="en-GB" sz="1600" b="1" dirty="0">
                <a:solidFill>
                  <a:srgbClr val="3F7F5F"/>
                </a:solidFill>
                <a:latin typeface="Consolas" panose="020B0609020204030204" pitchFamily="49" charset="0"/>
              </a:rPr>
              <a:t>// Every Person has a name</a:t>
            </a:r>
          </a:p>
          <a:p>
            <a:r>
              <a:rPr lang="en-GB" sz="1600" b="1" dirty="0">
                <a:solidFill>
                  <a:srgbClr val="000000"/>
                </a:solidFill>
                <a:latin typeface="Consolas" panose="020B0609020204030204" pitchFamily="49" charset="0"/>
              </a:rPr>
              <a:t>  print(</a:t>
            </a:r>
            <a:r>
              <a:rPr lang="en-GB" sz="1600" b="1" dirty="0" err="1">
                <a:solidFill>
                  <a:srgbClr val="6A3E3E"/>
                </a:solidFill>
                <a:latin typeface="Consolas" panose="020B0609020204030204" pitchFamily="49" charset="0"/>
              </a:rPr>
              <a:t>p</a:t>
            </a:r>
            <a:r>
              <a:rPr lang="en-GB" sz="1600" b="1" dirty="0" err="1">
                <a:solidFill>
                  <a:srgbClr val="000000"/>
                </a:solidFill>
                <a:latin typeface="Consolas" panose="020B0609020204030204" pitchFamily="49" charset="0"/>
              </a:rPr>
              <a:t>.getSubject</a:t>
            </a:r>
            <a:r>
              <a:rPr lang="en-GB" sz="1600" b="1" dirty="0">
                <a:solidFill>
                  <a:srgbClr val="000000"/>
                </a:solidFill>
                <a:latin typeface="Consolas" panose="020B0609020204030204" pitchFamily="49" charset="0"/>
              </a:rPr>
              <a:t>());		</a:t>
            </a:r>
            <a:r>
              <a:rPr lang="en-GB" sz="1600" b="1" dirty="0">
                <a:solidFill>
                  <a:srgbClr val="3F7F5F"/>
                </a:solidFill>
                <a:latin typeface="Consolas" panose="020B0609020204030204" pitchFamily="49" charset="0"/>
              </a:rPr>
              <a:t>// Person -no subject</a:t>
            </a:r>
          </a:p>
          <a:p>
            <a:endParaRPr lang="en-GB" sz="1600" b="1" dirty="0">
              <a:solidFill>
                <a:srgbClr val="000000"/>
              </a:solidFill>
              <a:latin typeface="Consolas" panose="020B0609020204030204" pitchFamily="49" charset="0"/>
            </a:endParaRPr>
          </a:p>
          <a:p>
            <a:r>
              <a:rPr lang="en-GB" sz="1600" b="1" dirty="0">
                <a:solidFill>
                  <a:srgbClr val="000000"/>
                </a:solidFill>
                <a:latin typeface="Consolas" panose="020B0609020204030204" pitchFamily="49" charset="0"/>
              </a:rPr>
              <a:t>  Student </a:t>
            </a:r>
            <a:r>
              <a:rPr lang="en-GB" sz="1600" b="1" dirty="0">
                <a:solidFill>
                  <a:srgbClr val="6A3E3E"/>
                </a:solidFill>
                <a:latin typeface="Consolas" panose="020B0609020204030204" pitchFamily="49" charset="0"/>
              </a:rPr>
              <a:t>s</a:t>
            </a:r>
            <a:r>
              <a:rPr lang="en-GB" sz="1600" b="1" dirty="0">
                <a:solidFill>
                  <a:srgbClr val="000000"/>
                </a:solidFill>
                <a:latin typeface="Consolas" panose="020B0609020204030204" pitchFamily="49" charset="0"/>
              </a:rPr>
              <a:t> = (Student)</a:t>
            </a:r>
            <a:r>
              <a:rPr lang="en-GB" sz="1600" b="1" dirty="0">
                <a:solidFill>
                  <a:srgbClr val="6A3E3E"/>
                </a:solidFill>
                <a:latin typeface="Consolas" panose="020B0609020204030204" pitchFamily="49" charset="0"/>
              </a:rPr>
              <a:t>p</a:t>
            </a:r>
            <a:r>
              <a:rPr lang="en-GB" sz="1600" b="1" dirty="0">
                <a:solidFill>
                  <a:srgbClr val="000000"/>
                </a:solidFill>
                <a:latin typeface="Consolas" panose="020B0609020204030204" pitchFamily="49" charset="0"/>
              </a:rPr>
              <a:t>;      	</a:t>
            </a:r>
            <a:r>
              <a:rPr lang="en-GB" sz="1600" b="1" dirty="0">
                <a:solidFill>
                  <a:srgbClr val="3F7F5F"/>
                </a:solidFill>
                <a:latin typeface="Consolas" panose="020B0609020204030204" pitchFamily="49" charset="0"/>
              </a:rPr>
              <a:t>// new reference has new type </a:t>
            </a:r>
          </a:p>
          <a:p>
            <a:r>
              <a:rPr lang="en-GB" sz="1600" b="1" dirty="0">
                <a:solidFill>
                  <a:srgbClr val="000000"/>
                </a:solidFill>
                <a:latin typeface="Consolas" panose="020B0609020204030204" pitchFamily="49" charset="0"/>
              </a:rPr>
              <a:t>  print(</a:t>
            </a:r>
            <a:r>
              <a:rPr lang="en-GB" sz="1600" b="1" dirty="0" err="1">
                <a:solidFill>
                  <a:srgbClr val="6A3E3E"/>
                </a:solidFill>
                <a:latin typeface="Consolas" panose="020B0609020204030204" pitchFamily="49" charset="0"/>
              </a:rPr>
              <a:t>s</a:t>
            </a:r>
            <a:r>
              <a:rPr lang="en-GB" sz="1600" b="1" dirty="0" err="1">
                <a:solidFill>
                  <a:srgbClr val="000000"/>
                </a:solidFill>
                <a:latin typeface="Consolas" panose="020B0609020204030204" pitchFamily="49" charset="0"/>
              </a:rPr>
              <a:t>.getSubject</a:t>
            </a:r>
            <a:r>
              <a:rPr lang="en-GB" sz="1600" b="1" dirty="0">
                <a:solidFill>
                  <a:srgbClr val="000000"/>
                </a:solidFill>
                <a:latin typeface="Consolas" panose="020B0609020204030204" pitchFamily="49" charset="0"/>
              </a:rPr>
              <a:t>());		</a:t>
            </a:r>
            <a:r>
              <a:rPr lang="en-GB" sz="1600" b="1" dirty="0">
                <a:solidFill>
                  <a:srgbClr val="3F7F5F"/>
                </a:solidFill>
                <a:latin typeface="Consolas" panose="020B0609020204030204" pitchFamily="49" charset="0"/>
              </a:rPr>
              <a:t>// Student has ‘Subject’</a:t>
            </a:r>
          </a:p>
          <a:p>
            <a:r>
              <a:rPr lang="en-GB" sz="1600" b="1" dirty="0">
                <a:solidFill>
                  <a:srgbClr val="3F7F5F"/>
                </a:solidFill>
                <a:latin typeface="Consolas" panose="020B0609020204030204" pitchFamily="49" charset="0"/>
              </a:rPr>
              <a:t>}</a:t>
            </a:r>
          </a:p>
        </p:txBody>
      </p:sp>
      <p:sp>
        <p:nvSpPr>
          <p:cNvPr id="14" name="Rectangle 13"/>
          <p:cNvSpPr/>
          <p:nvPr/>
        </p:nvSpPr>
        <p:spPr>
          <a:xfrm>
            <a:off x="5629491" y="2293681"/>
            <a:ext cx="4572000" cy="1569660"/>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Student </a:t>
            </a:r>
            <a:r>
              <a:rPr lang="en-GB" sz="1600" b="1" dirty="0">
                <a:solidFill>
                  <a:srgbClr val="7F0055"/>
                </a:solidFill>
                <a:latin typeface="Consolas" panose="020B0609020204030204" pitchFamily="49" charset="0"/>
              </a:rPr>
              <a:t>extends</a:t>
            </a:r>
            <a:r>
              <a:rPr lang="en-GB" sz="1600" b="1" dirty="0">
                <a:solidFill>
                  <a:srgbClr val="000000"/>
                </a:solidFill>
                <a:latin typeface="Consolas" panose="020B0609020204030204" pitchFamily="49" charset="0"/>
              </a:rPr>
              <a:t> Person {</a:t>
            </a:r>
          </a:p>
          <a:p>
            <a:r>
              <a:rPr lang="en-GB" sz="1600" b="1" dirty="0">
                <a:solidFill>
                  <a:srgbClr val="7F0055"/>
                </a:solidFill>
                <a:latin typeface="Consolas" panose="020B0609020204030204" pitchFamily="49" charset="0"/>
              </a:rPr>
              <a:t> private</a:t>
            </a:r>
            <a:r>
              <a:rPr lang="en-GB" sz="1600" b="1" dirty="0">
                <a:solidFill>
                  <a:srgbClr val="000000"/>
                </a:solidFill>
                <a:latin typeface="Consolas" panose="020B0609020204030204" pitchFamily="49" charset="0"/>
              </a:rPr>
              <a:t> String </a:t>
            </a:r>
            <a:r>
              <a:rPr lang="en-GB" sz="1600" b="1" dirty="0">
                <a:solidFill>
                  <a:srgbClr val="0000C0"/>
                </a:solidFill>
                <a:latin typeface="Consolas" panose="020B0609020204030204" pitchFamily="49" charset="0"/>
              </a:rPr>
              <a:t>subject</a:t>
            </a:r>
            <a:r>
              <a:rPr lang="en-GB" sz="1600" b="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String </a:t>
            </a:r>
            <a:r>
              <a:rPr lang="en-GB" sz="1600" b="1" dirty="0" err="1">
                <a:solidFill>
                  <a:srgbClr val="000000"/>
                </a:solidFill>
                <a:latin typeface="Consolas" panose="020B0609020204030204" pitchFamily="49" charset="0"/>
              </a:rPr>
              <a:t>getSubject</a:t>
            </a:r>
            <a:r>
              <a:rPr lang="en-GB" sz="1600" b="1" dirty="0">
                <a:solidFill>
                  <a:srgbClr val="000000"/>
                </a:solidFill>
                <a:latin typeface="Consolas" panose="020B0609020204030204" pitchFamily="49" charset="0"/>
              </a:rPr>
              <a:t>() { </a:t>
            </a:r>
          </a:p>
          <a:p>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return</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subject</a:t>
            </a:r>
            <a:r>
              <a:rPr lang="en-GB" sz="1600" b="1"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5979426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Basics of casting – </a:t>
            </a:r>
            <a:r>
              <a:rPr lang="en-GB" dirty="0" err="1" smtClean="0"/>
              <a:t>downcasting</a:t>
            </a:r>
            <a:r>
              <a:rPr lang="en-GB" dirty="0" smtClean="0"/>
              <a:t> safely</a:t>
            </a:r>
            <a:endParaRPr lang="en-GB" dirty="0"/>
          </a:p>
        </p:txBody>
      </p:sp>
      <p:sp>
        <p:nvSpPr>
          <p:cNvPr id="3" name="Content Placeholder 2"/>
          <p:cNvSpPr>
            <a:spLocks noGrp="1"/>
          </p:cNvSpPr>
          <p:nvPr>
            <p:ph idx="1"/>
          </p:nvPr>
        </p:nvSpPr>
        <p:spPr>
          <a:xfrm>
            <a:off x="341273" y="1368256"/>
            <a:ext cx="10112446" cy="812111"/>
          </a:xfrm>
        </p:spPr>
        <p:txBody>
          <a:bodyPr vert="horz" lIns="0" tIns="0" rIns="0" bIns="0" rtlCol="0" anchor="t" anchorCtr="0">
            <a:noAutofit/>
          </a:bodyPr>
          <a:lstStyle/>
          <a:p>
            <a:r>
              <a:rPr lang="en-GB" b="1" dirty="0"/>
              <a:t>A downcast could fail at runtime </a:t>
            </a:r>
            <a:r>
              <a:rPr lang="en-GB" b="1" dirty="0">
                <a:solidFill>
                  <a:srgbClr val="004050"/>
                </a:solidFill>
              </a:rPr>
              <a:t>with </a:t>
            </a:r>
            <a:r>
              <a:rPr lang="en-GB" b="1" dirty="0">
                <a:solidFill>
                  <a:srgbClr val="004050"/>
                </a:solidFill>
                <a:latin typeface="Lucida Console" panose="020B0609040504020204" pitchFamily="49" charset="0"/>
              </a:rPr>
              <a:t>‘</a:t>
            </a:r>
            <a:r>
              <a:rPr lang="en-GB" b="1" dirty="0" err="1">
                <a:solidFill>
                  <a:srgbClr val="004050"/>
                </a:solidFill>
                <a:latin typeface="Lucida Console" panose="020B0609040504020204" pitchFamily="49" charset="0"/>
              </a:rPr>
              <a:t>ClassCastException</a:t>
            </a:r>
            <a:r>
              <a:rPr lang="en-GB" b="1" dirty="0">
                <a:solidFill>
                  <a:srgbClr val="004050"/>
                </a:solidFill>
                <a:latin typeface="Lucida Console" panose="020B0609040504020204" pitchFamily="49" charset="0"/>
              </a:rPr>
              <a:t>’</a:t>
            </a:r>
          </a:p>
          <a:p>
            <a:pPr marL="342900" lvl="1" indent="-342900">
              <a:buSzPct val="115000"/>
              <a:buFont typeface="Arial" panose="020B0604020202020204" pitchFamily="34" charset="0"/>
              <a:buChar char="•"/>
            </a:pPr>
            <a:r>
              <a:rPr lang="en-GB" dirty="0"/>
              <a:t>Test whether cast is safe via the </a:t>
            </a:r>
            <a:r>
              <a:rPr lang="en-GB" b="1" dirty="0" err="1">
                <a:solidFill>
                  <a:srgbClr val="7E007C"/>
                </a:solidFill>
                <a:latin typeface="Lucida Console" panose="020B0609040504020204" pitchFamily="49" charset="0"/>
              </a:rPr>
              <a:t>instanceof</a:t>
            </a:r>
            <a:r>
              <a:rPr lang="en-GB" dirty="0"/>
              <a:t> keyword</a:t>
            </a:r>
            <a:r>
              <a:rPr lang="en-GB" b="1" dirty="0"/>
              <a:t/>
            </a:r>
            <a:br>
              <a:rPr lang="en-GB" b="1" dirty="0"/>
            </a:br>
            <a:endParaRPr lang="en-GB" b="1" dirty="0"/>
          </a:p>
        </p:txBody>
      </p:sp>
      <p:sp>
        <p:nvSpPr>
          <p:cNvPr id="7" name="Rectangle 6"/>
          <p:cNvSpPr/>
          <p:nvPr/>
        </p:nvSpPr>
        <p:spPr>
          <a:xfrm>
            <a:off x="1886454" y="2309588"/>
            <a:ext cx="8567264" cy="1754326"/>
          </a:xfrm>
          <a:prstGeom prst="rect">
            <a:avLst/>
          </a:prstGeom>
          <a:solidFill>
            <a:schemeClr val="bg1"/>
          </a:solidFill>
          <a:ln w="19050">
            <a:solidFill>
              <a:srgbClr val="004050"/>
            </a:solidFill>
          </a:ln>
        </p:spPr>
        <p:txBody>
          <a:bodyPr wrap="square">
            <a:spAutoFit/>
          </a:bodyPr>
          <a:lstStyle/>
          <a:p>
            <a:r>
              <a:rPr lang="en-GB" b="1" dirty="0">
                <a:solidFill>
                  <a:srgbClr val="000000"/>
                </a:solidFill>
                <a:latin typeface="Consolas" panose="020B0609020204030204" pitchFamily="49" charset="0"/>
              </a:rPr>
              <a:t>Person[] </a:t>
            </a:r>
            <a:r>
              <a:rPr lang="en-GB" b="1" dirty="0">
                <a:solidFill>
                  <a:srgbClr val="6A3E3E"/>
                </a:solidFill>
                <a:latin typeface="Consolas" panose="020B0609020204030204" pitchFamily="49" charset="0"/>
              </a:rPr>
              <a:t>people</a:t>
            </a:r>
            <a:r>
              <a:rPr lang="en-GB" b="1" dirty="0">
                <a:solidFill>
                  <a:srgbClr val="000000"/>
                </a:solidFill>
                <a:latin typeface="Consolas" panose="020B0609020204030204" pitchFamily="49" charset="0"/>
              </a:rPr>
              <a:t> = { </a:t>
            </a:r>
            <a:r>
              <a:rPr lang="en-GB" b="1" dirty="0">
                <a:solidFill>
                  <a:srgbClr val="7F0055"/>
                </a:solidFill>
                <a:latin typeface="Consolas" panose="020B0609020204030204" pitchFamily="49" charset="0"/>
              </a:rPr>
              <a:t>new</a:t>
            </a:r>
            <a:r>
              <a:rPr lang="en-GB" b="1" dirty="0">
                <a:solidFill>
                  <a:srgbClr val="000000"/>
                </a:solidFill>
                <a:latin typeface="Consolas" panose="020B0609020204030204" pitchFamily="49" charset="0"/>
              </a:rPr>
              <a:t> Person(), </a:t>
            </a:r>
            <a:r>
              <a:rPr lang="en-GB" b="1" dirty="0">
                <a:solidFill>
                  <a:srgbClr val="7F0055"/>
                </a:solidFill>
                <a:latin typeface="Consolas" panose="020B0609020204030204" pitchFamily="49" charset="0"/>
              </a:rPr>
              <a:t>new</a:t>
            </a:r>
            <a:r>
              <a:rPr lang="en-GB" b="1" dirty="0">
                <a:solidFill>
                  <a:srgbClr val="000000"/>
                </a:solidFill>
                <a:latin typeface="Consolas" panose="020B0609020204030204" pitchFamily="49" charset="0"/>
              </a:rPr>
              <a:t> Student() };</a:t>
            </a:r>
          </a:p>
          <a:p>
            <a:endParaRPr lang="en-GB" b="1" dirty="0">
              <a:solidFill>
                <a:srgbClr val="000000"/>
              </a:solidFill>
              <a:latin typeface="Consolas" panose="020B0609020204030204" pitchFamily="49" charset="0"/>
            </a:endParaRPr>
          </a:p>
          <a:p>
            <a:r>
              <a:rPr lang="en-GB" b="1" dirty="0">
                <a:solidFill>
                  <a:srgbClr val="7F0055"/>
                </a:solidFill>
                <a:latin typeface="Consolas" panose="020B0609020204030204" pitchFamily="49" charset="0"/>
              </a:rPr>
              <a:t>for</a:t>
            </a:r>
            <a:r>
              <a:rPr lang="en-GB" b="1" dirty="0">
                <a:solidFill>
                  <a:srgbClr val="000000"/>
                </a:solidFill>
                <a:latin typeface="Consolas" panose="020B0609020204030204" pitchFamily="49" charset="0"/>
              </a:rPr>
              <a:t>(Person </a:t>
            </a:r>
            <a:r>
              <a:rPr lang="en-GB" b="1" dirty="0">
                <a:solidFill>
                  <a:srgbClr val="6A3E3E"/>
                </a:solidFill>
                <a:latin typeface="Consolas" panose="020B0609020204030204" pitchFamily="49" charset="0"/>
              </a:rPr>
              <a:t>p</a:t>
            </a:r>
            <a:r>
              <a:rPr lang="en-GB" b="1" dirty="0">
                <a:solidFill>
                  <a:srgbClr val="000000"/>
                </a:solidFill>
                <a:latin typeface="Consolas" panose="020B0609020204030204" pitchFamily="49" charset="0"/>
              </a:rPr>
              <a:t> : </a:t>
            </a:r>
            <a:r>
              <a:rPr lang="en-GB" b="1" dirty="0">
                <a:solidFill>
                  <a:srgbClr val="6A3E3E"/>
                </a:solidFill>
                <a:latin typeface="Consolas" panose="020B0609020204030204" pitchFamily="49" charset="0"/>
              </a:rPr>
              <a:t>people</a:t>
            </a:r>
            <a:r>
              <a:rPr lang="en-GB" b="1" dirty="0">
                <a:solidFill>
                  <a:srgbClr val="000000"/>
                </a:solidFill>
                <a:latin typeface="Consolas" panose="020B0609020204030204" pitchFamily="49" charset="0"/>
              </a:rPr>
              <a:t>) {   		</a:t>
            </a:r>
            <a:endParaRPr lang="en-GB" b="1" dirty="0">
              <a:solidFill>
                <a:srgbClr val="3F7F5F"/>
              </a:solidFill>
              <a:latin typeface="Consolas" panose="020B0609020204030204" pitchFamily="49" charset="0"/>
            </a:endParaRPr>
          </a:p>
          <a:p>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System.</a:t>
            </a:r>
            <a:r>
              <a:rPr lang="en-GB" b="1" dirty="0" err="1">
                <a:solidFill>
                  <a:srgbClr val="0000C0"/>
                </a:solidFill>
                <a:latin typeface="Consolas" panose="020B0609020204030204" pitchFamily="49" charset="0"/>
              </a:rPr>
              <a:t>out</a:t>
            </a:r>
            <a:r>
              <a:rPr lang="en-GB" b="1" dirty="0" err="1">
                <a:solidFill>
                  <a:srgbClr val="000000"/>
                </a:solidFill>
                <a:latin typeface="Consolas" panose="020B0609020204030204" pitchFamily="49" charset="0"/>
              </a:rPr>
              <a:t>.print</a:t>
            </a:r>
            <a:r>
              <a:rPr lang="en-GB" b="1" dirty="0">
                <a:solidFill>
                  <a:srgbClr val="000000"/>
                </a:solidFill>
                <a:latin typeface="Consolas" panose="020B0609020204030204" pitchFamily="49" charset="0"/>
              </a:rPr>
              <a:t>(</a:t>
            </a:r>
            <a:r>
              <a:rPr lang="en-GB" b="1" dirty="0" err="1">
                <a:solidFill>
                  <a:srgbClr val="6A3E3E"/>
                </a:solidFill>
                <a:latin typeface="Consolas" panose="020B0609020204030204" pitchFamily="49" charset="0"/>
              </a:rPr>
              <a:t>p</a:t>
            </a:r>
            <a:r>
              <a:rPr lang="en-GB" b="1" dirty="0" err="1">
                <a:solidFill>
                  <a:srgbClr val="000000"/>
                </a:solidFill>
                <a:latin typeface="Consolas" panose="020B0609020204030204" pitchFamily="49" charset="0"/>
              </a:rPr>
              <a:t>.getName</a:t>
            </a:r>
            <a:r>
              <a:rPr lang="en-GB" b="1" dirty="0">
                <a:solidFill>
                  <a:srgbClr val="000000"/>
                </a:solidFill>
                <a:latin typeface="Consolas" panose="020B0609020204030204" pitchFamily="49" charset="0"/>
              </a:rPr>
              <a:t>());	    </a:t>
            </a:r>
            <a:r>
              <a:rPr lang="en-GB" b="1" dirty="0">
                <a:solidFill>
                  <a:srgbClr val="3F7F5F"/>
                </a:solidFill>
                <a:latin typeface="Consolas" panose="020B0609020204030204" pitchFamily="49" charset="0"/>
              </a:rPr>
              <a:t>// Every Person has a name</a:t>
            </a:r>
          </a:p>
          <a:p>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System.</a:t>
            </a:r>
            <a:r>
              <a:rPr lang="en-GB" b="1" dirty="0" err="1">
                <a:solidFill>
                  <a:srgbClr val="0000C0"/>
                </a:solidFill>
                <a:latin typeface="Consolas" panose="020B0609020204030204" pitchFamily="49" charset="0"/>
              </a:rPr>
              <a:t>out</a:t>
            </a:r>
            <a:r>
              <a:rPr lang="en-GB" b="1" dirty="0" err="1">
                <a:solidFill>
                  <a:srgbClr val="000000"/>
                </a:solidFill>
                <a:latin typeface="Consolas" panose="020B0609020204030204" pitchFamily="49" charset="0"/>
              </a:rPr>
              <a:t>.println</a:t>
            </a:r>
            <a:r>
              <a:rPr lang="en-GB" b="1" dirty="0">
                <a:solidFill>
                  <a:srgbClr val="000000"/>
                </a:solidFill>
                <a:latin typeface="Consolas" panose="020B0609020204030204" pitchFamily="49" charset="0"/>
              </a:rPr>
              <a:t>(</a:t>
            </a:r>
            <a:r>
              <a:rPr lang="en-GB" b="1" dirty="0" err="1">
                <a:solidFill>
                  <a:srgbClr val="6A3E3E"/>
                </a:solidFill>
                <a:latin typeface="Consolas" panose="020B0609020204030204" pitchFamily="49" charset="0"/>
              </a:rPr>
              <a:t>p</a:t>
            </a:r>
            <a:r>
              <a:rPr lang="en-GB" b="1" dirty="0" err="1">
                <a:solidFill>
                  <a:srgbClr val="000000"/>
                </a:solidFill>
                <a:latin typeface="Consolas" panose="020B0609020204030204" pitchFamily="49" charset="0"/>
              </a:rPr>
              <a:t>.getSubject</a:t>
            </a:r>
            <a:r>
              <a:rPr lang="en-GB" b="1" dirty="0">
                <a:solidFill>
                  <a:srgbClr val="000000"/>
                </a:solidFill>
                <a:latin typeface="Consolas" panose="020B0609020204030204" pitchFamily="49" charset="0"/>
              </a:rPr>
              <a:t>());   </a:t>
            </a:r>
            <a:r>
              <a:rPr lang="en-GB" b="1" dirty="0">
                <a:solidFill>
                  <a:srgbClr val="3F7F5F"/>
                </a:solidFill>
                <a:latin typeface="Consolas" panose="020B0609020204030204" pitchFamily="49" charset="0"/>
              </a:rPr>
              <a:t>// Person -no subject</a:t>
            </a:r>
          </a:p>
          <a:p>
            <a:endParaRPr lang="en-GB" b="1" dirty="0">
              <a:solidFill>
                <a:srgbClr val="000000"/>
              </a:solidFill>
              <a:latin typeface="Consolas" panose="020B0609020204030204" pitchFamily="49" charset="0"/>
            </a:endParaRPr>
          </a:p>
        </p:txBody>
      </p:sp>
      <p:sp>
        <p:nvSpPr>
          <p:cNvPr id="4" name="Rectangle 3"/>
          <p:cNvSpPr/>
          <p:nvPr/>
        </p:nvSpPr>
        <p:spPr>
          <a:xfrm>
            <a:off x="1894694" y="4213841"/>
            <a:ext cx="8559023" cy="923330"/>
          </a:xfrm>
          <a:prstGeom prst="rect">
            <a:avLst/>
          </a:prstGeom>
          <a:solidFill>
            <a:schemeClr val="bg1"/>
          </a:solidFill>
          <a:ln w="19050">
            <a:solidFill>
              <a:srgbClr val="004050"/>
            </a:solidFill>
          </a:ln>
        </p:spPr>
        <p:txBody>
          <a:bodyPr wrap="square">
            <a:spAutoFit/>
          </a:bodyPr>
          <a:lstStyle/>
          <a:p>
            <a:r>
              <a:rPr lang="en-GB" b="1" dirty="0">
                <a:solidFill>
                  <a:srgbClr val="7F0055"/>
                </a:solidFill>
                <a:latin typeface="Consolas" panose="020B0609020204030204" pitchFamily="49" charset="0"/>
              </a:rPr>
              <a:t>  if</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p</a:t>
            </a:r>
            <a:r>
              <a:rPr lang="en-GB" b="1" dirty="0">
                <a:solidFill>
                  <a:srgbClr val="000000"/>
                </a:solidFill>
                <a:latin typeface="Consolas" panose="020B0609020204030204" pitchFamily="49" charset="0"/>
              </a:rPr>
              <a:t> </a:t>
            </a:r>
            <a:r>
              <a:rPr lang="en-GB" b="1" dirty="0" err="1">
                <a:solidFill>
                  <a:srgbClr val="7F0055"/>
                </a:solidFill>
                <a:latin typeface="Consolas" panose="020B0609020204030204" pitchFamily="49" charset="0"/>
              </a:rPr>
              <a:t>instanceof</a:t>
            </a:r>
            <a:r>
              <a:rPr lang="en-GB" b="1" dirty="0">
                <a:solidFill>
                  <a:srgbClr val="000000"/>
                </a:solidFill>
                <a:latin typeface="Consolas" panose="020B0609020204030204" pitchFamily="49" charset="0"/>
              </a:rPr>
              <a:t> Student) {</a:t>
            </a:r>
          </a:p>
          <a:p>
            <a:r>
              <a:rPr lang="en-GB" b="1" dirty="0">
                <a:solidFill>
                  <a:srgbClr val="000000"/>
                </a:solidFill>
                <a:latin typeface="Consolas" panose="020B0609020204030204" pitchFamily="49" charset="0"/>
              </a:rPr>
              <a:t>    Student </a:t>
            </a:r>
            <a:r>
              <a:rPr lang="en-GB" b="1" dirty="0">
                <a:solidFill>
                  <a:srgbClr val="6A3E3E"/>
                </a:solidFill>
                <a:latin typeface="Consolas" panose="020B0609020204030204" pitchFamily="49" charset="0"/>
              </a:rPr>
              <a:t>s</a:t>
            </a:r>
            <a:r>
              <a:rPr lang="en-GB" b="1" dirty="0">
                <a:solidFill>
                  <a:srgbClr val="000000"/>
                </a:solidFill>
                <a:latin typeface="Consolas" panose="020B0609020204030204" pitchFamily="49" charset="0"/>
              </a:rPr>
              <a:t> = (Student) </a:t>
            </a:r>
            <a:r>
              <a:rPr lang="en-GB" b="1" dirty="0">
                <a:solidFill>
                  <a:srgbClr val="6A3E3E"/>
                </a:solidFill>
                <a:latin typeface="Consolas" panose="020B0609020204030204" pitchFamily="49" charset="0"/>
              </a:rPr>
              <a:t>p</a:t>
            </a:r>
            <a:r>
              <a:rPr lang="en-GB" b="1" dirty="0">
                <a:solidFill>
                  <a:srgbClr val="000000"/>
                </a:solidFill>
                <a:latin typeface="Consolas" panose="020B0609020204030204" pitchFamily="49" charset="0"/>
              </a:rPr>
              <a:t>; 	       	    </a:t>
            </a:r>
            <a:r>
              <a:rPr lang="en-GB" b="1" dirty="0">
                <a:solidFill>
                  <a:srgbClr val="3F7F5F"/>
                </a:solidFill>
                <a:latin typeface="Consolas" panose="020B0609020204030204" pitchFamily="49" charset="0"/>
              </a:rPr>
              <a:t>// cast to Student type</a:t>
            </a:r>
          </a:p>
          <a:p>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System.</a:t>
            </a:r>
            <a:r>
              <a:rPr lang="en-GB" b="1" dirty="0" err="1">
                <a:solidFill>
                  <a:srgbClr val="0000C0"/>
                </a:solidFill>
                <a:latin typeface="Consolas" panose="020B0609020204030204" pitchFamily="49" charset="0"/>
              </a:rPr>
              <a:t>out</a:t>
            </a:r>
            <a:r>
              <a:rPr lang="en-GB" b="1" dirty="0" err="1">
                <a:solidFill>
                  <a:srgbClr val="000000"/>
                </a:solidFill>
                <a:latin typeface="Consolas" panose="020B0609020204030204" pitchFamily="49" charset="0"/>
              </a:rPr>
              <a:t>.println</a:t>
            </a:r>
            <a:r>
              <a:rPr lang="en-GB" b="1" dirty="0">
                <a:solidFill>
                  <a:srgbClr val="000000"/>
                </a:solidFill>
                <a:latin typeface="Consolas" panose="020B0609020204030204" pitchFamily="49" charset="0"/>
              </a:rPr>
              <a:t>(</a:t>
            </a:r>
            <a:r>
              <a:rPr lang="en-GB" b="1" dirty="0" err="1">
                <a:solidFill>
                  <a:srgbClr val="6A3E3E"/>
                </a:solidFill>
                <a:latin typeface="Consolas" panose="020B0609020204030204" pitchFamily="49" charset="0"/>
              </a:rPr>
              <a:t>s</a:t>
            </a:r>
            <a:r>
              <a:rPr lang="en-GB" b="1" dirty="0" err="1">
                <a:solidFill>
                  <a:srgbClr val="000000"/>
                </a:solidFill>
                <a:latin typeface="Consolas" panose="020B0609020204030204" pitchFamily="49" charset="0"/>
              </a:rPr>
              <a:t>.getSubject</a:t>
            </a:r>
            <a:r>
              <a:rPr lang="en-GB" b="1" dirty="0">
                <a:solidFill>
                  <a:srgbClr val="000000"/>
                </a:solidFill>
                <a:latin typeface="Consolas" panose="020B0609020204030204" pitchFamily="49" charset="0"/>
              </a:rPr>
              <a:t>()); </a:t>
            </a:r>
            <a:r>
              <a:rPr lang="en-GB" b="1" dirty="0">
                <a:solidFill>
                  <a:srgbClr val="3F7F5F"/>
                </a:solidFill>
                <a:latin typeface="Consolas" panose="020B0609020204030204" pitchFamily="49" charset="0"/>
              </a:rPr>
              <a:t>// Student has Subject</a:t>
            </a:r>
          </a:p>
        </p:txBody>
      </p:sp>
      <p:sp>
        <p:nvSpPr>
          <p:cNvPr id="6" name="Rectangle 5"/>
          <p:cNvSpPr/>
          <p:nvPr/>
        </p:nvSpPr>
        <p:spPr>
          <a:xfrm>
            <a:off x="1886455" y="5077701"/>
            <a:ext cx="8180179" cy="338554"/>
          </a:xfrm>
          <a:prstGeom prst="rect">
            <a:avLst/>
          </a:prstGeom>
          <a:noFill/>
        </p:spPr>
        <p:txBody>
          <a:bodyPr wrap="square">
            <a:spAutoFit/>
          </a:bodyPr>
          <a:lstStyle/>
          <a:p>
            <a:r>
              <a:rPr lang="en-GB" sz="1600" b="1" dirty="0">
                <a:solidFill>
                  <a:srgbClr val="000000"/>
                </a:solidFill>
                <a:latin typeface="Consolas" panose="020B0609020204030204" pitchFamily="49" charset="0"/>
              </a:rPr>
              <a:t>}</a:t>
            </a:r>
          </a:p>
        </p:txBody>
      </p:sp>
      <p:sp>
        <p:nvSpPr>
          <p:cNvPr id="5" name="TextBox 4"/>
          <p:cNvSpPr txBox="1"/>
          <p:nvPr/>
        </p:nvSpPr>
        <p:spPr>
          <a:xfrm>
            <a:off x="1807982" y="3383374"/>
            <a:ext cx="505267" cy="523220"/>
          </a:xfrm>
          <a:prstGeom prst="rect">
            <a:avLst/>
          </a:prstGeom>
          <a:noFill/>
        </p:spPr>
        <p:txBody>
          <a:bodyPr wrap="none" rtlCol="0">
            <a:spAutoFit/>
          </a:bodyPr>
          <a:lstStyle/>
          <a:p>
            <a:r>
              <a:rPr lang="en-GB" sz="2800" dirty="0">
                <a:solidFill>
                  <a:srgbClr val="FF0000"/>
                </a:solidFill>
                <a:latin typeface="Courier New" pitchFamily="49" charset="0"/>
                <a:cs typeface="Courier New" pitchFamily="49" charset="0"/>
                <a:sym typeface="Wingdings" panose="05000000000000000000" pitchFamily="2" charset="2"/>
              </a:rPr>
              <a:t></a:t>
            </a:r>
            <a:endParaRPr lang="en-GB" sz="2000" dirty="0">
              <a:solidFill>
                <a:srgbClr val="FF0000"/>
              </a:solidFill>
              <a:latin typeface="Courier New" pitchFamily="49" charset="0"/>
              <a:cs typeface="Courier New" pitchFamily="49" charset="0"/>
            </a:endParaRPr>
          </a:p>
        </p:txBody>
      </p:sp>
      <p:sp>
        <p:nvSpPr>
          <p:cNvPr id="8" name="TextBox 7"/>
          <p:cNvSpPr txBox="1"/>
          <p:nvPr/>
        </p:nvSpPr>
        <p:spPr>
          <a:xfrm>
            <a:off x="1885951" y="4601248"/>
            <a:ext cx="505267" cy="523220"/>
          </a:xfrm>
          <a:prstGeom prst="rect">
            <a:avLst/>
          </a:prstGeom>
          <a:noFill/>
        </p:spPr>
        <p:txBody>
          <a:bodyPr wrap="none" rtlCol="0">
            <a:spAutoFit/>
          </a:bodyPr>
          <a:lstStyle/>
          <a:p>
            <a:r>
              <a:rPr lang="en-GB" sz="2800" dirty="0">
                <a:solidFill>
                  <a:srgbClr val="00B050"/>
                </a:solidFill>
                <a:latin typeface="Courier New" pitchFamily="49" charset="0"/>
                <a:cs typeface="Courier New" pitchFamily="49" charset="0"/>
                <a:sym typeface="Wingdings" panose="05000000000000000000" pitchFamily="2" charset="2"/>
              </a:rPr>
              <a:t></a:t>
            </a:r>
            <a:endParaRPr lang="en-GB" sz="2000" dirty="0">
              <a:solidFill>
                <a:srgbClr val="00B050"/>
              </a:solidFill>
              <a:latin typeface="Courier New" pitchFamily="49" charset="0"/>
              <a:cs typeface="Courier New" pitchFamily="49" charset="0"/>
            </a:endParaRPr>
          </a:p>
        </p:txBody>
      </p:sp>
    </p:spTree>
    <p:extLst>
      <p:ext uri="{BB962C8B-B14F-4D97-AF65-F5344CB8AC3E}">
        <p14:creationId xmlns:p14="http://schemas.microsoft.com/office/powerpoint/2010/main" val="18810105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Basics of casting – </a:t>
            </a:r>
            <a:r>
              <a:rPr lang="en-GB" dirty="0" err="1" smtClean="0"/>
              <a:t>downcasting</a:t>
            </a:r>
            <a:r>
              <a:rPr lang="en-GB" dirty="0" smtClean="0"/>
              <a:t> safely</a:t>
            </a:r>
            <a:endParaRPr lang="en-GB" dirty="0"/>
          </a:p>
        </p:txBody>
      </p:sp>
      <p:sp>
        <p:nvSpPr>
          <p:cNvPr id="3" name="Content Placeholder 2"/>
          <p:cNvSpPr>
            <a:spLocks noGrp="1"/>
          </p:cNvSpPr>
          <p:nvPr>
            <p:ph idx="1"/>
          </p:nvPr>
        </p:nvSpPr>
        <p:spPr>
          <a:xfrm>
            <a:off x="341272" y="1368256"/>
            <a:ext cx="8898421" cy="739308"/>
          </a:xfrm>
        </p:spPr>
        <p:txBody>
          <a:bodyPr vert="horz" lIns="0" tIns="0" rIns="0" bIns="0" rtlCol="0" anchor="t" anchorCtr="0">
            <a:noAutofit/>
          </a:bodyPr>
          <a:lstStyle/>
          <a:p>
            <a:r>
              <a:rPr lang="en-GB" b="1" dirty="0"/>
              <a:t>A downcast could fail at runtime with </a:t>
            </a:r>
            <a:r>
              <a:rPr lang="en-GB" b="1" dirty="0">
                <a:latin typeface="Lucida Console" panose="020B0609040504020204" pitchFamily="49" charset="0"/>
              </a:rPr>
              <a:t>‘</a:t>
            </a:r>
            <a:r>
              <a:rPr lang="en-GB" b="1" dirty="0" err="1" smtClean="0">
                <a:latin typeface="Lucida Console" panose="020B0609040504020204" pitchFamily="49" charset="0"/>
              </a:rPr>
              <a:t>ClassCastException</a:t>
            </a:r>
            <a:r>
              <a:rPr lang="en-GB" b="1" dirty="0" smtClean="0">
                <a:latin typeface="Lucida Console" panose="020B0609040504020204" pitchFamily="49" charset="0"/>
              </a:rPr>
              <a:t>’</a:t>
            </a:r>
            <a:endParaRPr lang="en-GB" b="1" dirty="0"/>
          </a:p>
          <a:p>
            <a:pPr marL="342900" lvl="1" indent="-342900">
              <a:buSzPct val="115000"/>
              <a:buFont typeface="Arial" panose="020B0604020202020204" pitchFamily="34" charset="0"/>
              <a:buChar char="•"/>
            </a:pPr>
            <a:r>
              <a:rPr lang="en-GB" dirty="0"/>
              <a:t>Test whether cast is safe via the </a:t>
            </a:r>
            <a:r>
              <a:rPr lang="en-GB" b="1" dirty="0">
                <a:solidFill>
                  <a:srgbClr val="7E007C"/>
                </a:solidFill>
                <a:latin typeface="Lucida Console" panose="020B0609040504020204" pitchFamily="49" charset="0"/>
              </a:rPr>
              <a:t>is</a:t>
            </a:r>
            <a:r>
              <a:rPr lang="en-GB" dirty="0"/>
              <a:t> keyword</a:t>
            </a:r>
            <a:br>
              <a:rPr lang="en-GB" dirty="0"/>
            </a:br>
            <a:endParaRPr lang="en-GB" dirty="0"/>
          </a:p>
        </p:txBody>
      </p:sp>
      <p:sp>
        <p:nvSpPr>
          <p:cNvPr id="7" name="Rectangle 6"/>
          <p:cNvSpPr/>
          <p:nvPr/>
        </p:nvSpPr>
        <p:spPr>
          <a:xfrm>
            <a:off x="1886454" y="2192628"/>
            <a:ext cx="8567264" cy="1754326"/>
          </a:xfrm>
          <a:prstGeom prst="rect">
            <a:avLst/>
          </a:prstGeom>
          <a:solidFill>
            <a:schemeClr val="bg1"/>
          </a:solidFill>
          <a:ln w="19050">
            <a:solidFill>
              <a:srgbClr val="004050"/>
            </a:solidFill>
          </a:ln>
        </p:spPr>
        <p:txBody>
          <a:bodyPr wrap="square">
            <a:spAutoFit/>
          </a:bodyPr>
          <a:lstStyle/>
          <a:p>
            <a:r>
              <a:rPr lang="en-GB" b="1" dirty="0">
                <a:solidFill>
                  <a:srgbClr val="000000"/>
                </a:solidFill>
                <a:latin typeface="Consolas" panose="020B0609020204030204" pitchFamily="49" charset="0"/>
              </a:rPr>
              <a:t>Person[] </a:t>
            </a:r>
            <a:r>
              <a:rPr lang="en-GB" b="1" dirty="0">
                <a:solidFill>
                  <a:srgbClr val="6A3E3E"/>
                </a:solidFill>
                <a:latin typeface="Consolas" panose="020B0609020204030204" pitchFamily="49" charset="0"/>
              </a:rPr>
              <a:t>people</a:t>
            </a:r>
            <a:r>
              <a:rPr lang="en-GB" b="1" dirty="0">
                <a:solidFill>
                  <a:srgbClr val="000000"/>
                </a:solidFill>
                <a:latin typeface="Consolas" panose="020B0609020204030204" pitchFamily="49" charset="0"/>
              </a:rPr>
              <a:t> = { </a:t>
            </a:r>
            <a:r>
              <a:rPr lang="en-GB" b="1" dirty="0">
                <a:solidFill>
                  <a:srgbClr val="7F0055"/>
                </a:solidFill>
                <a:latin typeface="Consolas" panose="020B0609020204030204" pitchFamily="49" charset="0"/>
              </a:rPr>
              <a:t>new</a:t>
            </a:r>
            <a:r>
              <a:rPr lang="en-GB" b="1" dirty="0">
                <a:solidFill>
                  <a:srgbClr val="000000"/>
                </a:solidFill>
                <a:latin typeface="Consolas" panose="020B0609020204030204" pitchFamily="49" charset="0"/>
              </a:rPr>
              <a:t> Person(), </a:t>
            </a:r>
            <a:r>
              <a:rPr lang="en-GB" b="1" dirty="0">
                <a:solidFill>
                  <a:srgbClr val="7F0055"/>
                </a:solidFill>
                <a:latin typeface="Consolas" panose="020B0609020204030204" pitchFamily="49" charset="0"/>
              </a:rPr>
              <a:t>new</a:t>
            </a:r>
            <a:r>
              <a:rPr lang="en-GB" b="1" dirty="0">
                <a:solidFill>
                  <a:srgbClr val="000000"/>
                </a:solidFill>
                <a:latin typeface="Consolas" panose="020B0609020204030204" pitchFamily="49" charset="0"/>
              </a:rPr>
              <a:t> Student() };</a:t>
            </a:r>
          </a:p>
          <a:p>
            <a:endParaRPr lang="en-GB" b="1" dirty="0">
              <a:solidFill>
                <a:srgbClr val="000000"/>
              </a:solidFill>
              <a:latin typeface="Consolas" panose="020B0609020204030204" pitchFamily="49" charset="0"/>
            </a:endParaRPr>
          </a:p>
          <a:p>
            <a:r>
              <a:rPr lang="en-GB" b="1" dirty="0" err="1">
                <a:solidFill>
                  <a:srgbClr val="7F0055"/>
                </a:solidFill>
                <a:latin typeface="Consolas" panose="020B0609020204030204" pitchFamily="49" charset="0"/>
              </a:rPr>
              <a:t>foreach</a:t>
            </a:r>
            <a:r>
              <a:rPr lang="en-GB" b="1" dirty="0">
                <a:solidFill>
                  <a:srgbClr val="000000"/>
                </a:solidFill>
                <a:latin typeface="Consolas" panose="020B0609020204030204" pitchFamily="49" charset="0"/>
              </a:rPr>
              <a:t>(Person </a:t>
            </a:r>
            <a:r>
              <a:rPr lang="en-GB" b="1" dirty="0">
                <a:solidFill>
                  <a:srgbClr val="6A3E3E"/>
                </a:solidFill>
                <a:latin typeface="Consolas" panose="020B0609020204030204" pitchFamily="49" charset="0"/>
              </a:rPr>
              <a:t>p</a:t>
            </a:r>
            <a:r>
              <a:rPr lang="en-GB" b="1" dirty="0">
                <a:solidFill>
                  <a:srgbClr val="000000"/>
                </a:solidFill>
                <a:latin typeface="Consolas" panose="020B0609020204030204" pitchFamily="49" charset="0"/>
              </a:rPr>
              <a:t> in </a:t>
            </a:r>
            <a:r>
              <a:rPr lang="en-GB" b="1" dirty="0">
                <a:solidFill>
                  <a:srgbClr val="6A3E3E"/>
                </a:solidFill>
                <a:latin typeface="Consolas" panose="020B0609020204030204" pitchFamily="49" charset="0"/>
              </a:rPr>
              <a:t>people</a:t>
            </a:r>
            <a:r>
              <a:rPr lang="en-GB" b="1" dirty="0">
                <a:solidFill>
                  <a:srgbClr val="000000"/>
                </a:solidFill>
                <a:latin typeface="Consolas" panose="020B0609020204030204" pitchFamily="49" charset="0"/>
              </a:rPr>
              <a:t>) {   		</a:t>
            </a:r>
            <a:endParaRPr lang="en-GB" b="1" dirty="0">
              <a:solidFill>
                <a:srgbClr val="3F7F5F"/>
              </a:solidFill>
              <a:latin typeface="Consolas" panose="020B0609020204030204" pitchFamily="49" charset="0"/>
            </a:endParaRPr>
          </a:p>
          <a:p>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Console.WriteLine</a:t>
            </a:r>
            <a:r>
              <a:rPr lang="en-GB" b="1" dirty="0">
                <a:solidFill>
                  <a:srgbClr val="000000"/>
                </a:solidFill>
                <a:latin typeface="Consolas" panose="020B0609020204030204" pitchFamily="49" charset="0"/>
              </a:rPr>
              <a:t>(</a:t>
            </a:r>
            <a:r>
              <a:rPr lang="en-GB" b="1" dirty="0" err="1">
                <a:solidFill>
                  <a:srgbClr val="6A3E3E"/>
                </a:solidFill>
                <a:latin typeface="Consolas" panose="020B0609020204030204" pitchFamily="49" charset="0"/>
              </a:rPr>
              <a:t>p</a:t>
            </a:r>
            <a:r>
              <a:rPr lang="en-GB" b="1" dirty="0" err="1">
                <a:solidFill>
                  <a:srgbClr val="000000"/>
                </a:solidFill>
                <a:latin typeface="Consolas" panose="020B0609020204030204" pitchFamily="49" charset="0"/>
              </a:rPr>
              <a:t>.getName</a:t>
            </a:r>
            <a:r>
              <a:rPr lang="en-GB" b="1" dirty="0">
                <a:solidFill>
                  <a:srgbClr val="000000"/>
                </a:solidFill>
                <a:latin typeface="Consolas" panose="020B0609020204030204" pitchFamily="49" charset="0"/>
              </a:rPr>
              <a:t>());	   </a:t>
            </a:r>
            <a:r>
              <a:rPr lang="en-GB" b="1" dirty="0">
                <a:solidFill>
                  <a:srgbClr val="3F7F5F"/>
                </a:solidFill>
                <a:latin typeface="Consolas" panose="020B0609020204030204" pitchFamily="49" charset="0"/>
              </a:rPr>
              <a:t>// Every Person has a name</a:t>
            </a:r>
          </a:p>
          <a:p>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Console.WriteLine</a:t>
            </a:r>
            <a:r>
              <a:rPr lang="en-GB" b="1" dirty="0">
                <a:solidFill>
                  <a:srgbClr val="000000"/>
                </a:solidFill>
                <a:latin typeface="Consolas" panose="020B0609020204030204" pitchFamily="49" charset="0"/>
              </a:rPr>
              <a:t>(</a:t>
            </a:r>
            <a:r>
              <a:rPr lang="en-GB" b="1" dirty="0" err="1">
                <a:solidFill>
                  <a:srgbClr val="6A3E3E"/>
                </a:solidFill>
                <a:latin typeface="Consolas" panose="020B0609020204030204" pitchFamily="49" charset="0"/>
              </a:rPr>
              <a:t>p</a:t>
            </a:r>
            <a:r>
              <a:rPr lang="en-GB" b="1" dirty="0" err="1">
                <a:solidFill>
                  <a:srgbClr val="000000"/>
                </a:solidFill>
                <a:latin typeface="Consolas" panose="020B0609020204030204" pitchFamily="49" charset="0"/>
              </a:rPr>
              <a:t>.getSubject</a:t>
            </a:r>
            <a:r>
              <a:rPr lang="en-GB" b="1" dirty="0">
                <a:solidFill>
                  <a:srgbClr val="000000"/>
                </a:solidFill>
                <a:latin typeface="Consolas" panose="020B0609020204030204" pitchFamily="49" charset="0"/>
              </a:rPr>
              <a:t>());   </a:t>
            </a:r>
            <a:r>
              <a:rPr lang="en-GB" b="1" dirty="0">
                <a:solidFill>
                  <a:srgbClr val="3F7F5F"/>
                </a:solidFill>
                <a:latin typeface="Consolas" panose="020B0609020204030204" pitchFamily="49" charset="0"/>
              </a:rPr>
              <a:t>// Person -no subject</a:t>
            </a:r>
          </a:p>
          <a:p>
            <a:endParaRPr lang="en-GB" b="1" dirty="0">
              <a:solidFill>
                <a:srgbClr val="000000"/>
              </a:solidFill>
              <a:latin typeface="Consolas" panose="020B0609020204030204" pitchFamily="49" charset="0"/>
            </a:endParaRPr>
          </a:p>
        </p:txBody>
      </p:sp>
      <p:sp>
        <p:nvSpPr>
          <p:cNvPr id="4" name="Rectangle 3"/>
          <p:cNvSpPr/>
          <p:nvPr/>
        </p:nvSpPr>
        <p:spPr>
          <a:xfrm>
            <a:off x="1886454" y="4086250"/>
            <a:ext cx="8567264" cy="1200329"/>
          </a:xfrm>
          <a:prstGeom prst="rect">
            <a:avLst/>
          </a:prstGeom>
          <a:solidFill>
            <a:schemeClr val="bg1"/>
          </a:solidFill>
          <a:ln w="19050">
            <a:solidFill>
              <a:srgbClr val="004050"/>
            </a:solidFill>
          </a:ln>
        </p:spPr>
        <p:txBody>
          <a:bodyPr wrap="square">
            <a:spAutoFit/>
          </a:bodyPr>
          <a:lstStyle/>
          <a:p>
            <a:r>
              <a:rPr lang="en-GB" b="1" dirty="0">
                <a:solidFill>
                  <a:srgbClr val="7F0055"/>
                </a:solidFill>
                <a:latin typeface="Consolas" panose="020B0609020204030204" pitchFamily="49" charset="0"/>
              </a:rPr>
              <a:t>  if</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p</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is</a:t>
            </a:r>
            <a:r>
              <a:rPr lang="en-GB" b="1" dirty="0">
                <a:solidFill>
                  <a:srgbClr val="000000"/>
                </a:solidFill>
                <a:latin typeface="Consolas" panose="020B0609020204030204" pitchFamily="49" charset="0"/>
              </a:rPr>
              <a:t> Student) {</a:t>
            </a:r>
          </a:p>
          <a:p>
            <a:r>
              <a:rPr lang="en-GB" b="1" dirty="0">
                <a:solidFill>
                  <a:srgbClr val="000000"/>
                </a:solidFill>
                <a:latin typeface="Consolas" panose="020B0609020204030204" pitchFamily="49" charset="0"/>
              </a:rPr>
              <a:t>    Student </a:t>
            </a:r>
            <a:r>
              <a:rPr lang="en-GB" b="1" dirty="0">
                <a:solidFill>
                  <a:srgbClr val="6A3E3E"/>
                </a:solidFill>
                <a:latin typeface="Consolas" panose="020B0609020204030204" pitchFamily="49" charset="0"/>
              </a:rPr>
              <a:t>s</a:t>
            </a:r>
            <a:r>
              <a:rPr lang="en-GB" b="1" dirty="0">
                <a:solidFill>
                  <a:srgbClr val="000000"/>
                </a:solidFill>
                <a:latin typeface="Consolas" panose="020B0609020204030204" pitchFamily="49" charset="0"/>
              </a:rPr>
              <a:t> = (Student) </a:t>
            </a:r>
            <a:r>
              <a:rPr lang="en-GB" b="1" dirty="0">
                <a:solidFill>
                  <a:srgbClr val="6A3E3E"/>
                </a:solidFill>
                <a:latin typeface="Consolas" panose="020B0609020204030204" pitchFamily="49" charset="0"/>
              </a:rPr>
              <a:t>p</a:t>
            </a:r>
            <a:r>
              <a:rPr lang="en-GB" b="1" dirty="0">
                <a:solidFill>
                  <a:srgbClr val="000000"/>
                </a:solidFill>
                <a:latin typeface="Consolas" panose="020B0609020204030204" pitchFamily="49" charset="0"/>
              </a:rPr>
              <a:t>; 	       	    </a:t>
            </a:r>
            <a:r>
              <a:rPr lang="en-GB" b="1" dirty="0">
                <a:solidFill>
                  <a:srgbClr val="3F7F5F"/>
                </a:solidFill>
                <a:latin typeface="Consolas" panose="020B0609020204030204" pitchFamily="49" charset="0"/>
              </a:rPr>
              <a:t>// cast to Student type</a:t>
            </a:r>
          </a:p>
          <a:p>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Console.WriteLine</a:t>
            </a:r>
            <a:r>
              <a:rPr lang="en-GB" b="1" dirty="0">
                <a:solidFill>
                  <a:srgbClr val="000000"/>
                </a:solidFill>
                <a:latin typeface="Consolas" panose="020B0609020204030204" pitchFamily="49" charset="0"/>
              </a:rPr>
              <a:t>(</a:t>
            </a:r>
            <a:r>
              <a:rPr lang="en-GB" b="1" dirty="0" err="1">
                <a:solidFill>
                  <a:srgbClr val="6A3E3E"/>
                </a:solidFill>
                <a:latin typeface="Consolas" panose="020B0609020204030204" pitchFamily="49" charset="0"/>
              </a:rPr>
              <a:t>s</a:t>
            </a:r>
            <a:r>
              <a:rPr lang="en-GB" b="1" dirty="0" err="1">
                <a:solidFill>
                  <a:srgbClr val="000000"/>
                </a:solidFill>
                <a:latin typeface="Consolas" panose="020B0609020204030204" pitchFamily="49" charset="0"/>
              </a:rPr>
              <a:t>.getSubject</a:t>
            </a:r>
            <a:r>
              <a:rPr lang="en-GB" b="1" dirty="0">
                <a:solidFill>
                  <a:srgbClr val="000000"/>
                </a:solidFill>
                <a:latin typeface="Consolas" panose="020B0609020204030204" pitchFamily="49" charset="0"/>
              </a:rPr>
              <a:t>());  </a:t>
            </a:r>
            <a:r>
              <a:rPr lang="en-GB" b="1" dirty="0">
                <a:solidFill>
                  <a:srgbClr val="3F7F5F"/>
                </a:solidFill>
                <a:latin typeface="Consolas" panose="020B0609020204030204" pitchFamily="49" charset="0"/>
              </a:rPr>
              <a:t>// Student has Subject</a:t>
            </a:r>
          </a:p>
          <a:p>
            <a:r>
              <a:rPr lang="en-GB" b="1" dirty="0">
                <a:solidFill>
                  <a:srgbClr val="3F7F5F"/>
                </a:solidFill>
                <a:latin typeface="Consolas" panose="020B0609020204030204" pitchFamily="49" charset="0"/>
              </a:rPr>
              <a:t>  </a:t>
            </a:r>
            <a:r>
              <a:rPr lang="en-GB" b="1" dirty="0">
                <a:latin typeface="Consolas" panose="020B0609020204030204" pitchFamily="49" charset="0"/>
              </a:rPr>
              <a:t>}</a:t>
            </a:r>
          </a:p>
        </p:txBody>
      </p:sp>
      <p:sp>
        <p:nvSpPr>
          <p:cNvPr id="5" name="TextBox 4"/>
          <p:cNvSpPr txBox="1"/>
          <p:nvPr/>
        </p:nvSpPr>
        <p:spPr>
          <a:xfrm>
            <a:off x="1807982" y="3245148"/>
            <a:ext cx="505267" cy="523220"/>
          </a:xfrm>
          <a:prstGeom prst="rect">
            <a:avLst/>
          </a:prstGeom>
          <a:noFill/>
        </p:spPr>
        <p:txBody>
          <a:bodyPr wrap="none" rtlCol="0">
            <a:spAutoFit/>
          </a:bodyPr>
          <a:lstStyle/>
          <a:p>
            <a:r>
              <a:rPr lang="en-GB" sz="2800" dirty="0">
                <a:solidFill>
                  <a:srgbClr val="FF0000"/>
                </a:solidFill>
                <a:latin typeface="Courier New" pitchFamily="49" charset="0"/>
                <a:cs typeface="Courier New" pitchFamily="49" charset="0"/>
                <a:sym typeface="Wingdings" panose="05000000000000000000" pitchFamily="2" charset="2"/>
              </a:rPr>
              <a:t></a:t>
            </a:r>
            <a:endParaRPr lang="en-GB" sz="2000" dirty="0">
              <a:solidFill>
                <a:srgbClr val="FF0000"/>
              </a:solidFill>
              <a:latin typeface="Courier New" pitchFamily="49" charset="0"/>
              <a:cs typeface="Courier New" pitchFamily="49" charset="0"/>
            </a:endParaRPr>
          </a:p>
        </p:txBody>
      </p:sp>
      <p:sp>
        <p:nvSpPr>
          <p:cNvPr id="8" name="TextBox 7"/>
          <p:cNvSpPr txBox="1"/>
          <p:nvPr/>
        </p:nvSpPr>
        <p:spPr>
          <a:xfrm>
            <a:off x="1996817" y="4454507"/>
            <a:ext cx="505267" cy="523220"/>
          </a:xfrm>
          <a:prstGeom prst="rect">
            <a:avLst/>
          </a:prstGeom>
          <a:noFill/>
        </p:spPr>
        <p:txBody>
          <a:bodyPr wrap="none" rtlCol="0">
            <a:spAutoFit/>
          </a:bodyPr>
          <a:lstStyle/>
          <a:p>
            <a:r>
              <a:rPr lang="en-GB" sz="2800" dirty="0">
                <a:solidFill>
                  <a:srgbClr val="00B050"/>
                </a:solidFill>
                <a:latin typeface="Courier New" pitchFamily="49" charset="0"/>
                <a:cs typeface="Courier New" pitchFamily="49" charset="0"/>
                <a:sym typeface="Wingdings" panose="05000000000000000000" pitchFamily="2" charset="2"/>
              </a:rPr>
              <a:t></a:t>
            </a:r>
            <a:endParaRPr lang="en-GB" sz="2000" dirty="0">
              <a:solidFill>
                <a:srgbClr val="00B050"/>
              </a:solidFill>
              <a:latin typeface="Courier New" pitchFamily="49" charset="0"/>
              <a:cs typeface="Courier New" pitchFamily="49" charset="0"/>
            </a:endParaRPr>
          </a:p>
        </p:txBody>
      </p:sp>
      <p:sp>
        <p:nvSpPr>
          <p:cNvPr id="9" name="Rectangle 8"/>
          <p:cNvSpPr/>
          <p:nvPr/>
        </p:nvSpPr>
        <p:spPr>
          <a:xfrm>
            <a:off x="1886454" y="5428164"/>
            <a:ext cx="8567264" cy="1292662"/>
          </a:xfrm>
          <a:prstGeom prst="rect">
            <a:avLst/>
          </a:prstGeom>
          <a:solidFill>
            <a:schemeClr val="bg1"/>
          </a:solidFill>
          <a:ln w="19050">
            <a:solidFill>
              <a:srgbClr val="004050"/>
            </a:solidFill>
          </a:ln>
        </p:spPr>
        <p:txBody>
          <a:bodyPr wrap="square">
            <a:spAutoFit/>
          </a:bodyPr>
          <a:lstStyle/>
          <a:p>
            <a:r>
              <a:rPr lang="en-GB" b="1" dirty="0">
                <a:solidFill>
                  <a:srgbClr val="7F0055"/>
                </a:solidFill>
                <a:latin typeface="Consolas" panose="020B0609020204030204" pitchFamily="49" charset="0"/>
              </a:rPr>
              <a:t>  if</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p</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is</a:t>
            </a:r>
            <a:r>
              <a:rPr lang="en-GB" b="1" dirty="0">
                <a:solidFill>
                  <a:srgbClr val="000000"/>
                </a:solidFill>
                <a:latin typeface="Consolas" panose="020B0609020204030204" pitchFamily="49" charset="0"/>
              </a:rPr>
              <a:t> Student) {</a:t>
            </a:r>
          </a:p>
          <a:p>
            <a:r>
              <a:rPr lang="en-GB" b="1" dirty="0">
                <a:solidFill>
                  <a:srgbClr val="000000"/>
                </a:solidFill>
                <a:latin typeface="Consolas" panose="020B0609020204030204" pitchFamily="49" charset="0"/>
              </a:rPr>
              <a:t>    Student </a:t>
            </a:r>
            <a:r>
              <a:rPr lang="en-GB" b="1" dirty="0">
                <a:solidFill>
                  <a:srgbClr val="6A3E3E"/>
                </a:solidFill>
                <a:latin typeface="Consolas" panose="020B0609020204030204" pitchFamily="49" charset="0"/>
              </a:rPr>
              <a:t>s</a:t>
            </a:r>
            <a:r>
              <a:rPr lang="en-GB" b="1" dirty="0">
                <a:solidFill>
                  <a:srgbClr val="000000"/>
                </a:solidFill>
                <a:latin typeface="Consolas" panose="020B0609020204030204" pitchFamily="49" charset="0"/>
              </a:rPr>
              <a:t> = </a:t>
            </a:r>
            <a:r>
              <a:rPr lang="en-GB" b="1" dirty="0">
                <a:solidFill>
                  <a:srgbClr val="6A3E3E"/>
                </a:solidFill>
                <a:latin typeface="Consolas" panose="020B0609020204030204" pitchFamily="49" charset="0"/>
              </a:rPr>
              <a:t>p </a:t>
            </a:r>
            <a:r>
              <a:rPr lang="en-GB" sz="2000" b="1" dirty="0">
                <a:solidFill>
                  <a:srgbClr val="6A3E3E"/>
                </a:solidFill>
                <a:latin typeface="Consolas" panose="020B0609020204030204" pitchFamily="49" charset="0"/>
              </a:rPr>
              <a:t>as</a:t>
            </a:r>
            <a:r>
              <a:rPr lang="en-GB" sz="2400" b="1" dirty="0">
                <a:solidFill>
                  <a:srgbClr val="6A3E3E"/>
                </a:solidFill>
                <a:latin typeface="Consolas" panose="020B0609020204030204" pitchFamily="49" charset="0"/>
              </a:rPr>
              <a:t> </a:t>
            </a:r>
            <a:r>
              <a:rPr lang="en-GB" b="1" dirty="0">
                <a:solidFill>
                  <a:srgbClr val="6A3E3E"/>
                </a:solidFill>
                <a:latin typeface="Consolas" panose="020B0609020204030204" pitchFamily="49" charset="0"/>
              </a:rPr>
              <a:t>Student</a:t>
            </a:r>
            <a:r>
              <a:rPr lang="en-GB" b="1" dirty="0">
                <a:solidFill>
                  <a:srgbClr val="000000"/>
                </a:solidFill>
                <a:latin typeface="Consolas" panose="020B0609020204030204" pitchFamily="49" charset="0"/>
              </a:rPr>
              <a:t>; 	</a:t>
            </a:r>
            <a:r>
              <a:rPr lang="en-GB" b="1" dirty="0">
                <a:solidFill>
                  <a:srgbClr val="3F7F5F"/>
                </a:solidFill>
                <a:latin typeface="Consolas" panose="020B0609020204030204" pitchFamily="49" charset="0"/>
              </a:rPr>
              <a:t>// cast using the as keyword</a:t>
            </a:r>
          </a:p>
          <a:p>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Console.WriteLine</a:t>
            </a:r>
            <a:r>
              <a:rPr lang="en-GB" b="1" dirty="0">
                <a:solidFill>
                  <a:srgbClr val="000000"/>
                </a:solidFill>
                <a:latin typeface="Consolas" panose="020B0609020204030204" pitchFamily="49" charset="0"/>
              </a:rPr>
              <a:t>(</a:t>
            </a:r>
            <a:r>
              <a:rPr lang="en-GB" b="1" dirty="0" err="1">
                <a:solidFill>
                  <a:srgbClr val="6A3E3E"/>
                </a:solidFill>
                <a:latin typeface="Consolas" panose="020B0609020204030204" pitchFamily="49" charset="0"/>
              </a:rPr>
              <a:t>s</a:t>
            </a:r>
            <a:r>
              <a:rPr lang="en-GB" b="1" dirty="0" err="1">
                <a:solidFill>
                  <a:srgbClr val="000000"/>
                </a:solidFill>
                <a:latin typeface="Consolas" panose="020B0609020204030204" pitchFamily="49" charset="0"/>
              </a:rPr>
              <a:t>.getSubject</a:t>
            </a:r>
            <a:r>
              <a:rPr lang="en-GB" b="1" dirty="0">
                <a:solidFill>
                  <a:srgbClr val="000000"/>
                </a:solidFill>
                <a:latin typeface="Consolas" panose="020B0609020204030204" pitchFamily="49" charset="0"/>
              </a:rPr>
              <a:t>());  </a:t>
            </a:r>
            <a:endParaRPr lang="en-GB" b="1" dirty="0">
              <a:solidFill>
                <a:srgbClr val="3F7F5F"/>
              </a:solidFill>
              <a:latin typeface="Consolas" panose="020B0609020204030204" pitchFamily="49" charset="0"/>
            </a:endParaRPr>
          </a:p>
          <a:p>
            <a:r>
              <a:rPr lang="en-GB" b="1" dirty="0">
                <a:solidFill>
                  <a:srgbClr val="3F7F5F"/>
                </a:solidFill>
                <a:latin typeface="Consolas" panose="020B0609020204030204" pitchFamily="49" charset="0"/>
              </a:rPr>
              <a:t>  </a:t>
            </a:r>
            <a:r>
              <a:rPr lang="en-GB" b="1" dirty="0">
                <a:latin typeface="Consolas" panose="020B0609020204030204" pitchFamily="49" charset="0"/>
              </a:rPr>
              <a:t>}</a:t>
            </a:r>
          </a:p>
        </p:txBody>
      </p:sp>
    </p:spTree>
    <p:extLst>
      <p:ext uri="{BB962C8B-B14F-4D97-AF65-F5344CB8AC3E}">
        <p14:creationId xmlns:p14="http://schemas.microsoft.com/office/powerpoint/2010/main" val="12726925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endParaRPr lang="en-IN"/>
          </a:p>
        </p:txBody>
      </p:sp>
      <p:sp>
        <p:nvSpPr>
          <p:cNvPr id="2" name="Title 1"/>
          <p:cNvSpPr>
            <a:spLocks noGrp="1"/>
          </p:cNvSpPr>
          <p:nvPr>
            <p:ph type="ctrTitle"/>
          </p:nvPr>
        </p:nvSpPr>
        <p:spPr/>
        <p:txBody>
          <a:bodyPr/>
          <a:lstStyle/>
          <a:p>
            <a:r>
              <a:rPr lang="en-GB" dirty="0"/>
              <a:t>Inheritance – </a:t>
            </a:r>
            <a:r>
              <a:rPr lang="en-GB" dirty="0"/>
              <a:t>P</a:t>
            </a:r>
            <a:r>
              <a:rPr lang="en-GB" dirty="0" smtClean="0"/>
              <a:t>rotected </a:t>
            </a:r>
            <a:r>
              <a:rPr lang="en-GB" dirty="0"/>
              <a:t>F</a:t>
            </a:r>
            <a:r>
              <a:rPr lang="en-GB" dirty="0" smtClean="0"/>
              <a:t>inal</a:t>
            </a:r>
            <a:endParaRPr lang="en-IN" dirty="0"/>
          </a:p>
        </p:txBody>
      </p:sp>
    </p:spTree>
    <p:extLst>
      <p:ext uri="{BB962C8B-B14F-4D97-AF65-F5344CB8AC3E}">
        <p14:creationId xmlns:p14="http://schemas.microsoft.com/office/powerpoint/2010/main" val="20484543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protected</a:t>
            </a:r>
            <a:endParaRPr lang="en-IN" dirty="0"/>
          </a:p>
        </p:txBody>
      </p:sp>
      <p:sp>
        <p:nvSpPr>
          <p:cNvPr id="3" name="Text Placeholder 2"/>
          <p:cNvSpPr>
            <a:spLocks noGrp="1"/>
          </p:cNvSpPr>
          <p:nvPr>
            <p:ph type="body" sz="quarter" idx="15"/>
          </p:nvPr>
        </p:nvSpPr>
        <p:spPr>
          <a:xfrm>
            <a:off x="5037137" y="1349984"/>
            <a:ext cx="6254639" cy="4094163"/>
          </a:xfrm>
        </p:spPr>
        <p:txBody>
          <a:bodyPr vert="horz" lIns="0" tIns="0" rIns="0" bIns="0" rtlCol="0" anchor="t" anchorCtr="0">
            <a:noAutofit/>
          </a:bodyPr>
          <a:lstStyle/>
          <a:p>
            <a:pPr marL="342900" indent="-342900">
              <a:buChar char="•"/>
            </a:pPr>
            <a:r>
              <a:rPr lang="en-GB" b="1" dirty="0"/>
              <a:t>Modifier that allows access to deriving types only</a:t>
            </a:r>
          </a:p>
          <a:p>
            <a:pPr marL="684000" lvl="1" indent="-342900">
              <a:buSzPct val="115000"/>
            </a:pPr>
            <a:r>
              <a:rPr lang="en-GB" dirty="0"/>
              <a:t>Used to restrict access to methods</a:t>
            </a:r>
          </a:p>
          <a:p>
            <a:pPr marL="1026000" lvl="2" indent="-342900">
              <a:buSzPct val="115000"/>
            </a:pPr>
            <a:r>
              <a:rPr lang="en-GB" dirty="0"/>
              <a:t>Fields should always be private, remember</a:t>
            </a:r>
          </a:p>
          <a:p>
            <a:pPr lvl="2"/>
            <a:endParaRPr lang="en-GB" dirty="0"/>
          </a:p>
          <a:p>
            <a:pPr marL="342900" indent="-342900">
              <a:buChar char="•"/>
            </a:pPr>
            <a:r>
              <a:rPr lang="en-GB" b="1" dirty="0"/>
              <a:t>Let's view an example</a:t>
            </a:r>
            <a:r>
              <a:rPr lang="en-GB" b="1" dirty="0" smtClean="0"/>
              <a:t>…</a:t>
            </a:r>
            <a:endParaRPr lang="en-GB" dirty="0"/>
          </a:p>
          <a:p>
            <a:pPr lvl="2"/>
            <a:endParaRPr lang="en-GB" dirty="0"/>
          </a:p>
          <a:p>
            <a:pPr lvl="2"/>
            <a:endParaRPr lang="en-GB" dirty="0"/>
          </a:p>
          <a:p>
            <a:pPr lvl="2"/>
            <a:endParaRPr lang="en-GB" dirty="0"/>
          </a:p>
          <a:p>
            <a:pPr lvl="2"/>
            <a:endParaRPr lang="en-GB" dirty="0"/>
          </a:p>
          <a:p>
            <a:pPr marL="342900" indent="-342900">
              <a:buChar char="•"/>
            </a:pPr>
            <a:endParaRPr lang="en-IN" b="1" dirty="0"/>
          </a:p>
        </p:txBody>
      </p:sp>
    </p:spTree>
    <p:extLst>
      <p:ext uri="{BB962C8B-B14F-4D97-AF65-F5344CB8AC3E}">
        <p14:creationId xmlns:p14="http://schemas.microsoft.com/office/powerpoint/2010/main" val="14382481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038182" y="4904592"/>
            <a:ext cx="5113547" cy="1815882"/>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b="1" dirty="0">
                <a:solidFill>
                  <a:srgbClr val="7F0055"/>
                </a:solidFill>
                <a:latin typeface="Consolas" panose="020B0609020204030204" pitchFamily="49" charset="0"/>
              </a:rPr>
              <a:t>package</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tesco</a:t>
            </a:r>
            <a:r>
              <a:rPr lang="en-GB" sz="1400" b="1" dirty="0">
                <a:solidFill>
                  <a:srgbClr val="000000"/>
                </a:solidFill>
                <a:latin typeface="Consolas" panose="020B0609020204030204" pitchFamily="49" charset="0"/>
              </a:rPr>
              <a:t>;</a:t>
            </a:r>
          </a:p>
          <a:p>
            <a:r>
              <a:rPr lang="en-GB" sz="1400" b="1" dirty="0">
                <a:solidFill>
                  <a:srgbClr val="7F0055"/>
                </a:solidFill>
                <a:latin typeface="Consolas" panose="020B0609020204030204" pitchFamily="49" charset="0"/>
              </a:rPr>
              <a:t>import</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barclays</a:t>
            </a:r>
            <a:r>
              <a:rPr lang="en-GB" sz="1400" b="1" dirty="0">
                <a:solidFill>
                  <a:srgbClr val="000000"/>
                </a:solidFill>
                <a:latin typeface="Consolas" panose="020B0609020204030204" pitchFamily="49" charset="0"/>
              </a:rPr>
              <a:t>.*;</a:t>
            </a:r>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Bank {</a:t>
            </a: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static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void</a:t>
            </a:r>
            <a:r>
              <a:rPr lang="en-GB" sz="1400" b="1" dirty="0">
                <a:solidFill>
                  <a:srgbClr val="000000"/>
                </a:solidFill>
                <a:latin typeface="Consolas" panose="020B0609020204030204" pitchFamily="49" charset="0"/>
              </a:rPr>
              <a:t> main(String[] </a:t>
            </a:r>
            <a:r>
              <a:rPr lang="en-GB" sz="1400" b="1" dirty="0" err="1">
                <a:solidFill>
                  <a:srgbClr val="6A3E3E"/>
                </a:solidFill>
                <a:latin typeface="Consolas" panose="020B0609020204030204" pitchFamily="49" charset="0"/>
              </a:rPr>
              <a:t>args</a:t>
            </a:r>
            <a:r>
              <a:rPr lang="en-GB" sz="1400" b="1"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CreditCard</a:t>
            </a:r>
            <a:r>
              <a:rPr lang="en-GB" sz="1400" dirty="0">
                <a:solidFill>
                  <a:srgbClr val="000000"/>
                </a:solidFill>
                <a:latin typeface="Consolas" panose="020B0609020204030204" pitchFamily="49" charset="0"/>
              </a:rPr>
              <a:t> </a:t>
            </a:r>
            <a:r>
              <a:rPr lang="en-GB" sz="1400" dirty="0">
                <a:solidFill>
                  <a:srgbClr val="6A3E3E"/>
                </a:solidFill>
                <a:latin typeface="Consolas" panose="020B0609020204030204" pitchFamily="49" charset="0"/>
              </a:rPr>
              <a:t>cc</a:t>
            </a:r>
            <a:r>
              <a:rPr lang="en-GB" sz="1400" dirty="0">
                <a:solidFill>
                  <a:srgbClr val="000000"/>
                </a:solidFill>
                <a:latin typeface="Consolas" panose="020B0609020204030204" pitchFamily="49" charset="0"/>
              </a:rPr>
              <a:t> = </a:t>
            </a:r>
            <a:r>
              <a:rPr lang="en-GB" sz="1400" b="1" dirty="0">
                <a:solidFill>
                  <a:srgbClr val="7F0055"/>
                </a:solidFill>
                <a:latin typeface="Consolas" panose="020B0609020204030204" pitchFamily="49" charset="0"/>
              </a:rPr>
              <a:t>new</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(333);</a:t>
            </a:r>
          </a:p>
          <a:p>
            <a:r>
              <a:rPr lang="en-GB" sz="1400"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System.</a:t>
            </a:r>
            <a:r>
              <a:rPr lang="en-GB" sz="1400" b="1" dirty="0" err="1">
                <a:solidFill>
                  <a:srgbClr val="0000C0"/>
                </a:solidFill>
                <a:latin typeface="Consolas" panose="020B0609020204030204" pitchFamily="49" charset="0"/>
              </a:rPr>
              <a:t>out</a:t>
            </a:r>
            <a:r>
              <a:rPr lang="en-GB" sz="1400" b="1" dirty="0" err="1">
                <a:solidFill>
                  <a:srgbClr val="000000"/>
                </a:solidFill>
                <a:latin typeface="Consolas" panose="020B0609020204030204" pitchFamily="49" charset="0"/>
              </a:rPr>
              <a:t>.println</a:t>
            </a:r>
            <a:r>
              <a:rPr lang="en-GB" sz="1400" b="1" dirty="0">
                <a:solidFill>
                  <a:srgbClr val="000000"/>
                </a:solidFill>
                <a:latin typeface="Consolas" panose="020B0609020204030204" pitchFamily="49" charset="0"/>
              </a:rPr>
              <a:t>(cc1.pin);</a:t>
            </a:r>
            <a:endParaRPr lang="en-GB" sz="1400" b="1" i="1" u="sng" dirty="0">
              <a:solidFill>
                <a:srgbClr val="000000"/>
              </a:solidFill>
              <a:highlight>
                <a:srgbClr val="D4D4D4"/>
              </a:highlight>
              <a:latin typeface="Consolas" panose="020B0609020204030204" pitchFamily="49" charset="0"/>
            </a:endParaRP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a:t>
            </a:r>
          </a:p>
        </p:txBody>
      </p:sp>
      <p:sp>
        <p:nvSpPr>
          <p:cNvPr id="2" name="Title 1"/>
          <p:cNvSpPr>
            <a:spLocks noGrp="1"/>
          </p:cNvSpPr>
          <p:nvPr>
            <p:ph type="title"/>
          </p:nvPr>
        </p:nvSpPr>
        <p:spPr/>
        <p:txBody>
          <a:bodyPr/>
          <a:lstStyle/>
          <a:p>
            <a:r>
              <a:rPr lang="en-GB" dirty="0" smtClean="0"/>
              <a:t>Java Protected example</a:t>
            </a:r>
            <a:endParaRPr lang="en-GB" dirty="0"/>
          </a:p>
        </p:txBody>
      </p:sp>
      <p:pic>
        <p:nvPicPr>
          <p:cNvPr id="4" name="Picture 3"/>
          <p:cNvPicPr>
            <a:picLocks noChangeAspect="1"/>
          </p:cNvPicPr>
          <p:nvPr/>
        </p:nvPicPr>
        <p:blipFill>
          <a:blip r:embed="rId3"/>
          <a:stretch>
            <a:fillRect/>
          </a:stretch>
        </p:blipFill>
        <p:spPr>
          <a:xfrm>
            <a:off x="2469518" y="1393694"/>
            <a:ext cx="2847094" cy="2206189"/>
          </a:xfrm>
          <a:prstGeom prst="rect">
            <a:avLst/>
          </a:prstGeom>
          <a:solidFill>
            <a:schemeClr val="bg1"/>
          </a:solidFill>
          <a:ln w="19050">
            <a:solidFill>
              <a:srgbClr val="004050"/>
            </a:solidFill>
          </a:ln>
          <a:effectLst/>
        </p:spPr>
      </p:pic>
      <p:sp>
        <p:nvSpPr>
          <p:cNvPr id="5" name="Rectangle 4"/>
          <p:cNvSpPr/>
          <p:nvPr/>
        </p:nvSpPr>
        <p:spPr>
          <a:xfrm>
            <a:off x="5646628" y="890519"/>
            <a:ext cx="4751502" cy="2031325"/>
          </a:xfrm>
          <a:prstGeom prst="rect">
            <a:avLst/>
          </a:prstGeom>
          <a:solidFill>
            <a:schemeClr val="bg1"/>
          </a:solidFill>
          <a:ln w="19050">
            <a:solidFill>
              <a:srgbClr val="004050"/>
            </a:solidFill>
          </a:ln>
        </p:spPr>
        <p:style>
          <a:lnRef idx="2">
            <a:schemeClr val="dk1"/>
          </a:lnRef>
          <a:fillRef idx="1">
            <a:schemeClr val="lt1"/>
          </a:fillRef>
          <a:effectRef idx="0">
            <a:schemeClr val="dk1"/>
          </a:effectRef>
          <a:fontRef idx="minor">
            <a:schemeClr val="dk1"/>
          </a:fontRef>
        </p:style>
        <p:txBody>
          <a:bodyPr wrap="square">
            <a:spAutoFit/>
          </a:bodyPr>
          <a:lstStyle/>
          <a:p>
            <a:r>
              <a:rPr lang="en-GB" sz="1400" b="1" dirty="0">
                <a:solidFill>
                  <a:srgbClr val="7F0055"/>
                </a:solidFill>
                <a:latin typeface="Consolas" panose="020B0609020204030204" pitchFamily="49" charset="0"/>
              </a:rPr>
              <a:t>package</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barclays</a:t>
            </a:r>
            <a:r>
              <a:rPr lang="en-GB" sz="1400" b="1" dirty="0">
                <a:solidFill>
                  <a:srgbClr val="000000"/>
                </a:solidFill>
                <a:latin typeface="Consolas" panose="020B0609020204030204" pitchFamily="49" charset="0"/>
              </a:rPr>
              <a:t>;</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 {</a:t>
            </a:r>
            <a:endParaRPr lang="en-GB" sz="1400" b="1" dirty="0">
              <a:solidFill>
                <a:srgbClr val="000000"/>
              </a:solidFill>
              <a:highlight>
                <a:srgbClr val="D4D4D4"/>
              </a:highlight>
              <a:latin typeface="Consolas" panose="020B0609020204030204" pitchFamily="49" charset="0"/>
            </a:endParaRPr>
          </a:p>
          <a:p>
            <a:r>
              <a:rPr lang="en-GB" sz="1400" b="1" dirty="0">
                <a:solidFill>
                  <a:srgbClr val="7F0055"/>
                </a:solidFill>
                <a:latin typeface="Consolas" panose="020B0609020204030204" pitchFamily="49" charset="0"/>
              </a:rPr>
              <a:t>   protected</a:t>
            </a:r>
            <a:r>
              <a:rPr lang="en-GB" sz="1400" b="1" dirty="0">
                <a:solidFill>
                  <a:srgbClr val="000000"/>
                </a:solidFill>
                <a:latin typeface="Consolas" panose="020B0609020204030204" pitchFamily="49" charset="0"/>
              </a:rPr>
              <a:t> </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a:t>
            </a:r>
            <a:r>
              <a:rPr lang="en-GB" sz="1400" b="1" dirty="0">
                <a:solidFill>
                  <a:srgbClr val="0000C0"/>
                </a:solidFill>
                <a:latin typeface="Consolas" panose="020B0609020204030204" pitchFamily="49" charset="0"/>
              </a:rPr>
              <a:t>pin</a:t>
            </a:r>
            <a:r>
              <a:rPr lang="en-GB" sz="1400" b="1" dirty="0">
                <a:solidFill>
                  <a:srgbClr val="000000"/>
                </a:solidFill>
                <a:latin typeface="Consolas" panose="020B0609020204030204" pitchFamily="49" charset="0"/>
              </a:rPr>
              <a:t>;</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a:t>
            </a:r>
            <a:r>
              <a:rPr lang="en-GB" sz="1400" b="1" dirty="0">
                <a:solidFill>
                  <a:srgbClr val="6A3E3E"/>
                </a:solidFill>
                <a:latin typeface="Consolas" panose="020B0609020204030204" pitchFamily="49" charset="0"/>
              </a:rPr>
              <a:t>pin</a:t>
            </a:r>
            <a:r>
              <a:rPr lang="en-GB" sz="1400" b="1" dirty="0">
                <a:solidFill>
                  <a:srgbClr val="000000"/>
                </a:solidFill>
                <a:latin typeface="Consolas" panose="020B0609020204030204" pitchFamily="49" charset="0"/>
              </a:rPr>
              <a:t>) {</a:t>
            </a:r>
          </a:p>
          <a:p>
            <a:r>
              <a:rPr lang="en-GB" sz="1400" b="1" dirty="0">
                <a:solidFill>
                  <a:srgbClr val="7F0055"/>
                </a:solidFill>
                <a:latin typeface="Consolas" panose="020B0609020204030204" pitchFamily="49" charset="0"/>
              </a:rPr>
              <a:t>      </a:t>
            </a:r>
            <a:r>
              <a:rPr lang="en-GB" sz="1400" b="1" dirty="0" err="1">
                <a:solidFill>
                  <a:srgbClr val="7F0055"/>
                </a:solidFill>
                <a:latin typeface="Consolas" panose="020B0609020204030204" pitchFamily="49" charset="0"/>
              </a:rPr>
              <a:t>this</a:t>
            </a:r>
            <a:r>
              <a:rPr lang="en-GB" sz="1400" b="1" dirty="0" err="1">
                <a:solidFill>
                  <a:srgbClr val="000000"/>
                </a:solidFill>
                <a:latin typeface="Consolas" panose="020B0609020204030204" pitchFamily="49" charset="0"/>
              </a:rPr>
              <a:t>.</a:t>
            </a:r>
            <a:r>
              <a:rPr lang="en-GB" sz="1400" b="1" dirty="0" err="1">
                <a:solidFill>
                  <a:srgbClr val="0000C0"/>
                </a:solidFill>
                <a:latin typeface="Consolas" panose="020B0609020204030204" pitchFamily="49" charset="0"/>
              </a:rPr>
              <a:t>pin</a:t>
            </a:r>
            <a:r>
              <a:rPr lang="en-GB" sz="1400" b="1" dirty="0">
                <a:solidFill>
                  <a:srgbClr val="000000"/>
                </a:solidFill>
                <a:latin typeface="Consolas" panose="020B0609020204030204" pitchFamily="49" charset="0"/>
              </a:rPr>
              <a:t> = </a:t>
            </a:r>
            <a:r>
              <a:rPr lang="en-GB" sz="1400" b="1" dirty="0">
                <a:solidFill>
                  <a:srgbClr val="6A3E3E"/>
                </a:solidFill>
                <a:latin typeface="Consolas" panose="020B0609020204030204" pitchFamily="49" charset="0"/>
              </a:rPr>
              <a:t>pin</a:t>
            </a:r>
            <a:r>
              <a:rPr lang="en-GB" sz="1400" b="1"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a:t>
            </a:r>
          </a:p>
        </p:txBody>
      </p:sp>
      <p:sp>
        <p:nvSpPr>
          <p:cNvPr id="6" name="Rectangle 5"/>
          <p:cNvSpPr/>
          <p:nvPr/>
        </p:nvSpPr>
        <p:spPr>
          <a:xfrm>
            <a:off x="5656460" y="3005717"/>
            <a:ext cx="4741670" cy="1815882"/>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b="1" dirty="0">
                <a:solidFill>
                  <a:srgbClr val="7F0055"/>
                </a:solidFill>
                <a:latin typeface="Consolas" panose="020B0609020204030204" pitchFamily="49" charset="0"/>
              </a:rPr>
              <a:t>package</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barclays</a:t>
            </a:r>
            <a:r>
              <a:rPr lang="en-GB" sz="1400" b="1" dirty="0">
                <a:solidFill>
                  <a:srgbClr val="000000"/>
                </a:solidFill>
                <a:latin typeface="Consolas" panose="020B0609020204030204" pitchFamily="49" charset="0"/>
              </a:rPr>
              <a:t>;</a:t>
            </a:r>
          </a:p>
          <a:p>
            <a:endParaRPr lang="en-GB" sz="1400" b="1" dirty="0">
              <a:latin typeface="Consolas" panose="020B0609020204030204" pitchFamily="49" charset="0"/>
            </a:endParaRPr>
          </a:p>
          <a:p>
            <a:r>
              <a:rPr lang="en-GB" sz="1400" b="1" dirty="0">
                <a:solidFill>
                  <a:srgbClr val="7F0055"/>
                </a:solidFill>
                <a:latin typeface="Consolas" panose="020B0609020204030204" pitchFamily="49" charset="0"/>
              </a:rPr>
              <a:t>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Program {</a:t>
            </a: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static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void</a:t>
            </a:r>
            <a:r>
              <a:rPr lang="en-GB" sz="1400" b="1" dirty="0">
                <a:solidFill>
                  <a:srgbClr val="000000"/>
                </a:solidFill>
                <a:latin typeface="Consolas" panose="020B0609020204030204" pitchFamily="49" charset="0"/>
              </a:rPr>
              <a:t> main(String[] </a:t>
            </a:r>
            <a:r>
              <a:rPr lang="en-GB" sz="1400" b="1" dirty="0" err="1">
                <a:solidFill>
                  <a:srgbClr val="6A3E3E"/>
                </a:solidFill>
                <a:latin typeface="Consolas" panose="020B0609020204030204" pitchFamily="49" charset="0"/>
              </a:rPr>
              <a:t>args</a:t>
            </a:r>
            <a:r>
              <a:rPr lang="en-GB" sz="1400" b="1" dirty="0">
                <a:solidFill>
                  <a:srgbClr val="000000"/>
                </a:solidFill>
                <a:latin typeface="Consolas" panose="020B0609020204030204" pitchFamily="49" charset="0"/>
              </a:rPr>
              <a:t>) {</a:t>
            </a:r>
          </a:p>
          <a:p>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 </a:t>
            </a:r>
            <a:r>
              <a:rPr lang="en-GB" sz="1400" b="1" dirty="0">
                <a:solidFill>
                  <a:srgbClr val="6A3E3E"/>
                </a:solidFill>
                <a:latin typeface="Consolas" panose="020B0609020204030204" pitchFamily="49" charset="0"/>
              </a:rPr>
              <a:t>cc1</a:t>
            </a:r>
            <a:r>
              <a:rPr lang="en-GB" sz="1400" b="1" dirty="0">
                <a:solidFill>
                  <a:srgbClr val="000000"/>
                </a:solidFill>
                <a:latin typeface="Consolas" panose="020B0609020204030204" pitchFamily="49" charset="0"/>
              </a:rPr>
              <a:t> = </a:t>
            </a:r>
            <a:r>
              <a:rPr lang="en-GB" sz="1400" b="1" dirty="0">
                <a:solidFill>
                  <a:srgbClr val="7F0055"/>
                </a:solidFill>
                <a:latin typeface="Consolas" panose="020B0609020204030204" pitchFamily="49" charset="0"/>
              </a:rPr>
              <a:t>new</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(111);</a:t>
            </a:r>
          </a:p>
          <a:p>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System.</a:t>
            </a:r>
            <a:r>
              <a:rPr lang="en-GB" sz="1400" b="1" dirty="0" err="1">
                <a:solidFill>
                  <a:srgbClr val="0000C0"/>
                </a:solidFill>
                <a:latin typeface="Consolas" panose="020B0609020204030204" pitchFamily="49" charset="0"/>
              </a:rPr>
              <a:t>out</a:t>
            </a:r>
            <a:r>
              <a:rPr lang="en-GB" sz="1400" b="1" dirty="0" err="1">
                <a:solidFill>
                  <a:srgbClr val="000000"/>
                </a:solidFill>
                <a:latin typeface="Consolas" panose="020B0609020204030204" pitchFamily="49" charset="0"/>
              </a:rPr>
              <a:t>.println</a:t>
            </a:r>
            <a:r>
              <a:rPr lang="en-GB" sz="1400" b="1" dirty="0">
                <a:solidFill>
                  <a:srgbClr val="000000"/>
                </a:solidFill>
                <a:latin typeface="Consolas" panose="020B0609020204030204" pitchFamily="49" charset="0"/>
              </a:rPr>
              <a:t>(cc1.pin);</a:t>
            </a:r>
          </a:p>
          <a:p>
            <a:r>
              <a:rPr lang="en-GB" sz="1400" b="1" dirty="0">
                <a:solidFill>
                  <a:srgbClr val="000000"/>
                </a:solidFill>
                <a:latin typeface="Consolas" panose="020B0609020204030204" pitchFamily="49" charset="0"/>
              </a:rPr>
              <a:t>   }</a:t>
            </a:r>
          </a:p>
          <a:p>
            <a:r>
              <a:rPr lang="en-GB" sz="1400" b="1" dirty="0">
                <a:solidFill>
                  <a:srgbClr val="000000"/>
                </a:solidFill>
                <a:latin typeface="Consolas" panose="020B0609020204030204" pitchFamily="49" charset="0"/>
              </a:rPr>
              <a:t>}</a:t>
            </a:r>
          </a:p>
        </p:txBody>
      </p:sp>
      <p:sp>
        <p:nvSpPr>
          <p:cNvPr id="8" name="TextBox 7"/>
          <p:cNvSpPr txBox="1"/>
          <p:nvPr/>
        </p:nvSpPr>
        <p:spPr>
          <a:xfrm>
            <a:off x="9427126" y="4111570"/>
            <a:ext cx="505267" cy="523220"/>
          </a:xfrm>
          <a:prstGeom prst="rect">
            <a:avLst/>
          </a:prstGeom>
          <a:noFill/>
          <a:ln>
            <a:noFill/>
          </a:ln>
        </p:spPr>
        <p:txBody>
          <a:bodyPr wrap="none" rtlCol="0">
            <a:spAutoFit/>
          </a:bodyPr>
          <a:lstStyle/>
          <a:p>
            <a:r>
              <a:rPr lang="en-GB" sz="2800" dirty="0">
                <a:solidFill>
                  <a:srgbClr val="00B050"/>
                </a:solidFill>
                <a:latin typeface="Courier New" pitchFamily="49" charset="0"/>
                <a:cs typeface="Courier New" pitchFamily="49" charset="0"/>
                <a:sym typeface="Wingdings" panose="05000000000000000000" pitchFamily="2" charset="2"/>
              </a:rPr>
              <a:t></a:t>
            </a:r>
            <a:endParaRPr lang="en-GB" sz="2800" dirty="0">
              <a:solidFill>
                <a:srgbClr val="00B050"/>
              </a:solidFill>
              <a:latin typeface="Courier New" pitchFamily="49" charset="0"/>
              <a:cs typeface="Courier New" pitchFamily="49" charset="0"/>
            </a:endParaRPr>
          </a:p>
        </p:txBody>
      </p:sp>
      <p:sp>
        <p:nvSpPr>
          <p:cNvPr id="9" name="TextBox 8"/>
          <p:cNvSpPr txBox="1"/>
          <p:nvPr/>
        </p:nvSpPr>
        <p:spPr>
          <a:xfrm>
            <a:off x="5791154" y="5989237"/>
            <a:ext cx="550151" cy="584775"/>
          </a:xfrm>
          <a:prstGeom prst="rect">
            <a:avLst/>
          </a:prstGeom>
          <a:noFill/>
          <a:ln>
            <a:noFill/>
          </a:ln>
        </p:spPr>
        <p:txBody>
          <a:bodyPr wrap="none" rtlCol="0">
            <a:spAutoFit/>
          </a:bodyPr>
          <a:lstStyle/>
          <a:p>
            <a:r>
              <a:rPr lang="en-GB" sz="3200" dirty="0">
                <a:solidFill>
                  <a:srgbClr val="FF0000"/>
                </a:solidFill>
                <a:latin typeface="Courier New" pitchFamily="49" charset="0"/>
                <a:cs typeface="Courier New" pitchFamily="49" charset="0"/>
                <a:sym typeface="Wingdings" panose="05000000000000000000" pitchFamily="2" charset="2"/>
              </a:rPr>
              <a:t></a:t>
            </a:r>
            <a:endParaRPr lang="en-GB" sz="3200" dirty="0">
              <a:solidFill>
                <a:srgbClr val="FF0000"/>
              </a:solidFill>
              <a:latin typeface="Courier New" pitchFamily="49" charset="0"/>
              <a:cs typeface="Courier New" pitchFamily="49" charset="0"/>
            </a:endParaRPr>
          </a:p>
        </p:txBody>
      </p:sp>
      <p:sp>
        <p:nvSpPr>
          <p:cNvPr id="11" name="TextBox 10"/>
          <p:cNvSpPr txBox="1"/>
          <p:nvPr/>
        </p:nvSpPr>
        <p:spPr>
          <a:xfrm>
            <a:off x="2448519" y="3759752"/>
            <a:ext cx="2868093" cy="523220"/>
          </a:xfrm>
          <a:prstGeom prst="rect">
            <a:avLst/>
          </a:prstGeom>
          <a:solidFill>
            <a:schemeClr val="accent1">
              <a:lumMod val="40000"/>
              <a:lumOff val="60000"/>
            </a:schemeClr>
          </a:solidFill>
        </p:spPr>
        <p:txBody>
          <a:bodyPr wrap="none" rtlCol="0">
            <a:spAutoFit/>
          </a:bodyPr>
          <a:lstStyle/>
          <a:p>
            <a:r>
              <a:rPr lang="en-GB" sz="1400" b="1" dirty="0">
                <a:latin typeface="Consolas" panose="020B0609020204030204" pitchFamily="49" charset="0"/>
                <a:cs typeface="Courier New" pitchFamily="49" charset="0"/>
              </a:rPr>
              <a:t>Can be accessed by a class </a:t>
            </a:r>
            <a:br>
              <a:rPr lang="en-GB" sz="1400" b="1" dirty="0">
                <a:latin typeface="Consolas" panose="020B0609020204030204" pitchFamily="49" charset="0"/>
                <a:cs typeface="Courier New" pitchFamily="49" charset="0"/>
              </a:rPr>
            </a:br>
            <a:r>
              <a:rPr lang="en-GB" sz="1400" b="1" dirty="0">
                <a:latin typeface="Consolas" panose="020B0609020204030204" pitchFamily="49" charset="0"/>
                <a:cs typeface="Courier New" pitchFamily="49" charset="0"/>
              </a:rPr>
              <a:t>in the same package</a:t>
            </a:r>
          </a:p>
        </p:txBody>
      </p:sp>
      <p:sp>
        <p:nvSpPr>
          <p:cNvPr id="3" name="Rounded Rectangular Callout 2"/>
          <p:cNvSpPr/>
          <p:nvPr/>
        </p:nvSpPr>
        <p:spPr>
          <a:xfrm>
            <a:off x="7506394" y="5759252"/>
            <a:ext cx="2891736" cy="558422"/>
          </a:xfrm>
          <a:prstGeom prst="wedgeRoundRectCallout">
            <a:avLst>
              <a:gd name="adj1" fmla="val -56640"/>
              <a:gd name="adj2" fmla="val -28727"/>
              <a:gd name="adj3" fmla="val 16667"/>
            </a:avLst>
          </a:prstGeom>
          <a:solidFill>
            <a:schemeClr val="accent1">
              <a:lumMod val="20000"/>
              <a:lumOff val="8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latin typeface="Consolas" panose="020B0609020204030204" pitchFamily="49" charset="0"/>
                <a:cs typeface="Courier New" pitchFamily="49" charset="0"/>
              </a:rPr>
              <a:t>But not by a class outside of the </a:t>
            </a:r>
            <a:r>
              <a:rPr lang="en-GB" sz="1600" b="1" dirty="0" smtClean="0">
                <a:solidFill>
                  <a:schemeClr val="tx1"/>
                </a:solidFill>
                <a:latin typeface="Consolas" panose="020B0609020204030204" pitchFamily="49" charset="0"/>
                <a:cs typeface="Courier New" pitchFamily="49" charset="0"/>
              </a:rPr>
              <a:t>package</a:t>
            </a:r>
            <a:endParaRPr lang="en-GB" sz="1600" b="1" dirty="0">
              <a:solidFill>
                <a:schemeClr val="tx1"/>
              </a:solidFill>
              <a:latin typeface="Consolas" panose="020B0609020204030204" pitchFamily="49" charset="0"/>
              <a:cs typeface="Courier New" pitchFamily="49" charset="0"/>
            </a:endParaRPr>
          </a:p>
        </p:txBody>
      </p:sp>
    </p:spTree>
    <p:extLst>
      <p:ext uri="{BB962C8B-B14F-4D97-AF65-F5344CB8AC3E}">
        <p14:creationId xmlns:p14="http://schemas.microsoft.com/office/powerpoint/2010/main" val="8514756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82633" y="3618683"/>
            <a:ext cx="7539243" cy="2800767"/>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package</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tesco</a:t>
            </a:r>
            <a:r>
              <a:rPr lang="en-GB" sz="1600" b="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import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barclays.CreditCard</a:t>
            </a:r>
            <a:r>
              <a:rPr lang="en-GB" sz="1600" b="1"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TescoCreditCard</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extends</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CreditCard</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TescoCreditCard</a:t>
            </a:r>
            <a:r>
              <a:rPr lang="en-GB" sz="1600" b="1" dirty="0">
                <a:solidFill>
                  <a:srgbClr val="000000"/>
                </a:solidFill>
                <a:latin typeface="Consolas" panose="020B0609020204030204" pitchFamily="49" charset="0"/>
              </a:rPr>
              <a:t>(</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pin</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super</a:t>
            </a:r>
            <a:r>
              <a:rPr lang="en-GB" sz="1600" b="1" dirty="0">
                <a:solidFill>
                  <a:srgbClr val="000000"/>
                </a:solidFill>
                <a:latin typeface="Consolas" panose="020B0609020204030204" pitchFamily="49" charset="0"/>
              </a:rPr>
              <a:t>(</a:t>
            </a:r>
            <a:r>
              <a:rPr lang="en-GB" sz="1600" b="1" dirty="0">
                <a:solidFill>
                  <a:srgbClr val="6A3E3E"/>
                </a:solidFill>
                <a:latin typeface="Consolas" panose="020B0609020204030204" pitchFamily="49" charset="0"/>
              </a:rPr>
              <a:t>pin</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changePin</a:t>
            </a:r>
            <a:r>
              <a:rPr lang="en-GB" sz="1600" b="1" dirty="0">
                <a:solidFill>
                  <a:srgbClr val="000000"/>
                </a:solidFill>
                <a:latin typeface="Consolas" panose="020B0609020204030204" pitchFamily="49" charset="0"/>
              </a:rPr>
              <a:t>(</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6A3E3E"/>
                </a:solidFill>
                <a:latin typeface="Consolas" panose="020B0609020204030204" pitchFamily="49" charset="0"/>
              </a:rPr>
              <a:t>newPin</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a:t>
            </a:r>
            <a:r>
              <a:rPr lang="en-GB" sz="1600" b="1" dirty="0" err="1">
                <a:solidFill>
                  <a:srgbClr val="7F0055"/>
                </a:solidFill>
                <a:latin typeface="Consolas" panose="020B0609020204030204" pitchFamily="49" charset="0"/>
              </a:rPr>
              <a:t>this</a:t>
            </a:r>
            <a:r>
              <a:rPr lang="en-GB" sz="1600" b="1" dirty="0" err="1">
                <a:solidFill>
                  <a:srgbClr val="000000"/>
                </a:solidFill>
                <a:latin typeface="Consolas" panose="020B0609020204030204" pitchFamily="49" charset="0"/>
              </a:rPr>
              <a:t>.</a:t>
            </a:r>
            <a:r>
              <a:rPr lang="en-GB" sz="1600" b="1" dirty="0" err="1">
                <a:solidFill>
                  <a:srgbClr val="0000C0"/>
                </a:solidFill>
                <a:latin typeface="Consolas" panose="020B0609020204030204" pitchFamily="49" charset="0"/>
              </a:rPr>
              <a:t>pin</a:t>
            </a:r>
            <a:r>
              <a:rPr lang="en-GB" sz="1600" b="1" dirty="0">
                <a:solidFill>
                  <a:srgbClr val="000000"/>
                </a:solidFill>
                <a:latin typeface="Consolas" panose="020B0609020204030204" pitchFamily="49" charset="0"/>
              </a:rPr>
              <a:t> = </a:t>
            </a:r>
            <a:r>
              <a:rPr lang="en-GB" sz="1600" b="1" dirty="0" err="1">
                <a:solidFill>
                  <a:srgbClr val="6A3E3E"/>
                </a:solidFill>
                <a:latin typeface="Consolas" panose="020B0609020204030204" pitchFamily="49" charset="0"/>
              </a:rPr>
              <a:t>newPin</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p:txBody>
      </p:sp>
      <p:sp>
        <p:nvSpPr>
          <p:cNvPr id="2" name="Title 1"/>
          <p:cNvSpPr>
            <a:spLocks noGrp="1"/>
          </p:cNvSpPr>
          <p:nvPr>
            <p:ph type="title"/>
          </p:nvPr>
        </p:nvSpPr>
        <p:spPr/>
        <p:txBody>
          <a:bodyPr/>
          <a:lstStyle/>
          <a:p>
            <a:r>
              <a:rPr lang="en-GB" dirty="0" smtClean="0"/>
              <a:t>Java Protected example …</a:t>
            </a:r>
            <a:endParaRPr lang="en-GB" dirty="0"/>
          </a:p>
        </p:txBody>
      </p:sp>
      <p:sp>
        <p:nvSpPr>
          <p:cNvPr id="5" name="Rectangle 4"/>
          <p:cNvSpPr/>
          <p:nvPr/>
        </p:nvSpPr>
        <p:spPr>
          <a:xfrm>
            <a:off x="4555358" y="1478613"/>
            <a:ext cx="4547413" cy="2031325"/>
          </a:xfrm>
          <a:prstGeom prst="rect">
            <a:avLst/>
          </a:prstGeom>
          <a:solidFill>
            <a:schemeClr val="bg1"/>
          </a:solidFill>
          <a:ln w="19050">
            <a:solidFill>
              <a:srgbClr val="004050"/>
            </a:solidFill>
          </a:ln>
        </p:spPr>
        <p:style>
          <a:lnRef idx="2">
            <a:schemeClr val="dk1"/>
          </a:lnRef>
          <a:fillRef idx="1">
            <a:schemeClr val="lt1"/>
          </a:fillRef>
          <a:effectRef idx="0">
            <a:schemeClr val="dk1"/>
          </a:effectRef>
          <a:fontRef idx="minor">
            <a:schemeClr val="dk1"/>
          </a:fontRef>
        </p:style>
        <p:txBody>
          <a:bodyPr wrap="square">
            <a:spAutoFit/>
          </a:bodyPr>
          <a:lstStyle/>
          <a:p>
            <a:r>
              <a:rPr lang="en-GB" sz="1400" b="1" dirty="0">
                <a:solidFill>
                  <a:srgbClr val="7F0055"/>
                </a:solidFill>
                <a:latin typeface="Consolas" panose="020B0609020204030204" pitchFamily="49" charset="0"/>
              </a:rPr>
              <a:t>package</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barclays</a:t>
            </a:r>
            <a:r>
              <a:rPr lang="en-GB" sz="1400" b="1" dirty="0">
                <a:solidFill>
                  <a:srgbClr val="000000"/>
                </a:solidFill>
                <a:latin typeface="Consolas" panose="020B0609020204030204" pitchFamily="49" charset="0"/>
              </a:rPr>
              <a:t>;</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class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 {</a:t>
            </a:r>
            <a:endParaRPr lang="en-GB" sz="1400" b="1" dirty="0">
              <a:solidFill>
                <a:srgbClr val="000000"/>
              </a:solidFill>
              <a:highlight>
                <a:srgbClr val="D4D4D4"/>
              </a:highlight>
              <a:latin typeface="Consolas" panose="020B0609020204030204" pitchFamily="49" charset="0"/>
            </a:endParaRPr>
          </a:p>
          <a:p>
            <a:r>
              <a:rPr lang="en-GB" sz="1400" b="1" dirty="0">
                <a:solidFill>
                  <a:srgbClr val="7F0055"/>
                </a:solidFill>
                <a:latin typeface="Consolas" panose="020B0609020204030204" pitchFamily="49" charset="0"/>
              </a:rPr>
              <a:t>   protected</a:t>
            </a:r>
            <a:r>
              <a:rPr lang="en-GB" sz="1400" b="1" dirty="0">
                <a:solidFill>
                  <a:srgbClr val="000000"/>
                </a:solidFill>
                <a:latin typeface="Consolas" panose="020B0609020204030204" pitchFamily="49" charset="0"/>
              </a:rPr>
              <a:t> </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a:t>
            </a:r>
            <a:r>
              <a:rPr lang="en-GB" sz="1400" b="1" dirty="0">
                <a:solidFill>
                  <a:srgbClr val="0000C0"/>
                </a:solidFill>
                <a:latin typeface="Consolas" panose="020B0609020204030204" pitchFamily="49" charset="0"/>
              </a:rPr>
              <a:t>pin</a:t>
            </a:r>
            <a:r>
              <a:rPr lang="en-GB" sz="1400" b="1" dirty="0">
                <a:solidFill>
                  <a:srgbClr val="000000"/>
                </a:solidFill>
                <a:latin typeface="Consolas" panose="020B0609020204030204" pitchFamily="49" charset="0"/>
              </a:rPr>
              <a:t>;</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a:t>
            </a:r>
            <a:r>
              <a:rPr lang="en-GB" sz="1400" b="1" dirty="0">
                <a:solidFill>
                  <a:srgbClr val="6A3E3E"/>
                </a:solidFill>
                <a:latin typeface="Consolas" panose="020B0609020204030204" pitchFamily="49" charset="0"/>
              </a:rPr>
              <a:t>pin</a:t>
            </a:r>
            <a:r>
              <a:rPr lang="en-GB" sz="1400" b="1" dirty="0">
                <a:solidFill>
                  <a:srgbClr val="000000"/>
                </a:solidFill>
                <a:latin typeface="Consolas" panose="020B0609020204030204" pitchFamily="49" charset="0"/>
              </a:rPr>
              <a:t>) {</a:t>
            </a:r>
          </a:p>
          <a:p>
            <a:r>
              <a:rPr lang="en-GB" sz="1400" b="1" dirty="0">
                <a:solidFill>
                  <a:srgbClr val="7F0055"/>
                </a:solidFill>
                <a:latin typeface="Consolas" panose="020B0609020204030204" pitchFamily="49" charset="0"/>
              </a:rPr>
              <a:t>      </a:t>
            </a:r>
            <a:r>
              <a:rPr lang="en-GB" sz="1400" b="1" dirty="0" err="1">
                <a:solidFill>
                  <a:srgbClr val="7F0055"/>
                </a:solidFill>
                <a:latin typeface="Consolas" panose="020B0609020204030204" pitchFamily="49" charset="0"/>
              </a:rPr>
              <a:t>this</a:t>
            </a:r>
            <a:r>
              <a:rPr lang="en-GB" sz="1400" b="1" dirty="0" err="1">
                <a:solidFill>
                  <a:srgbClr val="000000"/>
                </a:solidFill>
                <a:latin typeface="Consolas" panose="020B0609020204030204" pitchFamily="49" charset="0"/>
              </a:rPr>
              <a:t>.</a:t>
            </a:r>
            <a:r>
              <a:rPr lang="en-GB" sz="1400" b="1" dirty="0" err="1">
                <a:solidFill>
                  <a:srgbClr val="0000C0"/>
                </a:solidFill>
                <a:latin typeface="Consolas" panose="020B0609020204030204" pitchFamily="49" charset="0"/>
              </a:rPr>
              <a:t>pin</a:t>
            </a:r>
            <a:r>
              <a:rPr lang="en-GB" sz="1400" b="1" dirty="0">
                <a:solidFill>
                  <a:srgbClr val="000000"/>
                </a:solidFill>
                <a:latin typeface="Consolas" panose="020B0609020204030204" pitchFamily="49" charset="0"/>
              </a:rPr>
              <a:t> = </a:t>
            </a:r>
            <a:r>
              <a:rPr lang="en-GB" sz="1400" b="1" dirty="0">
                <a:solidFill>
                  <a:srgbClr val="6A3E3E"/>
                </a:solidFill>
                <a:latin typeface="Consolas" panose="020B0609020204030204" pitchFamily="49" charset="0"/>
              </a:rPr>
              <a:t>pin</a:t>
            </a:r>
            <a:r>
              <a:rPr lang="en-GB" sz="1400" b="1"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a:t>
            </a:r>
          </a:p>
        </p:txBody>
      </p:sp>
      <p:sp>
        <p:nvSpPr>
          <p:cNvPr id="8" name="TextBox 7"/>
          <p:cNvSpPr txBox="1"/>
          <p:nvPr/>
        </p:nvSpPr>
        <p:spPr>
          <a:xfrm>
            <a:off x="6066499" y="5596243"/>
            <a:ext cx="550151" cy="584775"/>
          </a:xfrm>
          <a:prstGeom prst="rect">
            <a:avLst/>
          </a:prstGeom>
          <a:noFill/>
          <a:ln>
            <a:noFill/>
          </a:ln>
        </p:spPr>
        <p:txBody>
          <a:bodyPr wrap="none" rtlCol="0">
            <a:spAutoFit/>
          </a:bodyPr>
          <a:lstStyle/>
          <a:p>
            <a:r>
              <a:rPr lang="en-GB" sz="3200" dirty="0">
                <a:solidFill>
                  <a:srgbClr val="00B050"/>
                </a:solidFill>
                <a:latin typeface="Courier New" pitchFamily="49" charset="0"/>
                <a:cs typeface="Courier New" pitchFamily="49" charset="0"/>
                <a:sym typeface="Wingdings" panose="05000000000000000000" pitchFamily="2" charset="2"/>
              </a:rPr>
              <a:t></a:t>
            </a:r>
            <a:endParaRPr lang="en-GB" sz="3200" dirty="0">
              <a:solidFill>
                <a:srgbClr val="00B050"/>
              </a:solidFill>
              <a:latin typeface="Courier New" pitchFamily="49" charset="0"/>
              <a:cs typeface="Courier New" pitchFamily="49" charset="0"/>
            </a:endParaRPr>
          </a:p>
        </p:txBody>
      </p:sp>
      <p:pic>
        <p:nvPicPr>
          <p:cNvPr id="10" name="Picture 9"/>
          <p:cNvPicPr>
            <a:picLocks noChangeAspect="1"/>
          </p:cNvPicPr>
          <p:nvPr/>
        </p:nvPicPr>
        <p:blipFill>
          <a:blip r:embed="rId3"/>
          <a:stretch>
            <a:fillRect/>
          </a:stretch>
        </p:blipFill>
        <p:spPr>
          <a:xfrm>
            <a:off x="1828330" y="1222303"/>
            <a:ext cx="2606018" cy="2287635"/>
          </a:xfrm>
          <a:prstGeom prst="rect">
            <a:avLst/>
          </a:prstGeom>
          <a:ln w="19050">
            <a:solidFill>
              <a:srgbClr val="004050"/>
            </a:solidFill>
          </a:ln>
          <a:effectLst/>
        </p:spPr>
      </p:pic>
      <p:sp>
        <p:nvSpPr>
          <p:cNvPr id="11" name="TextBox 10"/>
          <p:cNvSpPr txBox="1"/>
          <p:nvPr/>
        </p:nvSpPr>
        <p:spPr>
          <a:xfrm>
            <a:off x="2482633" y="6447506"/>
            <a:ext cx="7539243" cy="307777"/>
          </a:xfrm>
          <a:prstGeom prst="rect">
            <a:avLst/>
          </a:prstGeom>
          <a:solidFill>
            <a:schemeClr val="accent1">
              <a:lumMod val="40000"/>
              <a:lumOff val="60000"/>
            </a:schemeClr>
          </a:solidFill>
        </p:spPr>
        <p:txBody>
          <a:bodyPr wrap="square" rtlCol="0">
            <a:spAutoFit/>
          </a:bodyPr>
          <a:lstStyle/>
          <a:p>
            <a:r>
              <a:rPr lang="en-GB" sz="1400" b="1" dirty="0">
                <a:latin typeface="Consolas" panose="020B0609020204030204" pitchFamily="49" charset="0"/>
                <a:cs typeface="Courier New" pitchFamily="49" charset="0"/>
              </a:rPr>
              <a:t>Can be accessed by a class outside of the package which extends the class</a:t>
            </a:r>
          </a:p>
        </p:txBody>
      </p:sp>
    </p:spTree>
    <p:extLst>
      <p:ext uri="{BB962C8B-B14F-4D97-AF65-F5344CB8AC3E}">
        <p14:creationId xmlns:p14="http://schemas.microsoft.com/office/powerpoint/2010/main" val="18909836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dirty="0" smtClean="0"/>
              <a:t>Constructing the </a:t>
            </a:r>
            <a:r>
              <a:rPr lang="en-GB" dirty="0"/>
              <a:t>d</a:t>
            </a:r>
            <a:r>
              <a:rPr lang="en-GB" dirty="0" smtClean="0"/>
              <a:t>erived objects</a:t>
            </a:r>
          </a:p>
        </p:txBody>
      </p:sp>
      <p:sp>
        <p:nvSpPr>
          <p:cNvPr id="12291" name="Rectangle 3"/>
          <p:cNvSpPr>
            <a:spLocks noGrp="1" noChangeArrowheads="1"/>
          </p:cNvSpPr>
          <p:nvPr>
            <p:ph idx="1"/>
          </p:nvPr>
        </p:nvSpPr>
        <p:spPr>
          <a:xfrm>
            <a:off x="341272" y="1368256"/>
            <a:ext cx="11516239" cy="1489244"/>
          </a:xfrm>
        </p:spPr>
        <p:txBody>
          <a:bodyPr vert="horz" lIns="0" tIns="0" rIns="0" bIns="0" rtlCol="0" anchor="t" anchorCtr="0">
            <a:noAutofit/>
          </a:bodyPr>
          <a:lstStyle/>
          <a:p>
            <a:pPr marL="342900" indent="-342900">
              <a:buFont typeface="Arial" panose="020B0604020202020204" pitchFamily="34" charset="0"/>
              <a:buChar char="•"/>
            </a:pPr>
            <a:r>
              <a:rPr lang="en-GB" b="1" dirty="0"/>
              <a:t>Base class constructors </a:t>
            </a:r>
            <a:r>
              <a:rPr lang="en-GB" b="1" dirty="0">
                <a:solidFill>
                  <a:srgbClr val="F3622C"/>
                </a:solidFill>
              </a:rPr>
              <a:t>are not </a:t>
            </a:r>
            <a:r>
              <a:rPr lang="en-GB" b="1" dirty="0"/>
              <a:t>inherited</a:t>
            </a:r>
          </a:p>
          <a:p>
            <a:pPr marL="684000" lvl="1" indent="-342900">
              <a:buSzPct val="115000"/>
              <a:buFont typeface="Arial" panose="020B0604020202020204" pitchFamily="34" charset="0"/>
              <a:buChar char="•"/>
            </a:pPr>
            <a:r>
              <a:rPr lang="en-GB" dirty="0"/>
              <a:t>But, default constructor of the base class is called </a:t>
            </a:r>
          </a:p>
          <a:p>
            <a:pPr marL="342900" indent="-342900">
              <a:buFont typeface="Arial" panose="020B0604020202020204" pitchFamily="34" charset="0"/>
              <a:buChar char="•"/>
            </a:pPr>
            <a:r>
              <a:rPr lang="en-GB" b="1" dirty="0"/>
              <a:t>You can invoke base class constructor</a:t>
            </a:r>
          </a:p>
          <a:p>
            <a:pPr marL="684000" lvl="1" indent="-342900">
              <a:buSzPct val="115000"/>
              <a:buFont typeface="Arial" panose="020B0604020202020204" pitchFamily="34" charset="0"/>
              <a:buChar char="•"/>
            </a:pPr>
            <a:r>
              <a:rPr lang="en-GB" dirty="0">
                <a:solidFill>
                  <a:srgbClr val="F3622C"/>
                </a:solidFill>
              </a:rPr>
              <a:t>Mandatory</a:t>
            </a:r>
            <a:r>
              <a:rPr lang="en-GB" dirty="0"/>
              <a:t> if there is no default no </a:t>
            </a:r>
            <a:r>
              <a:rPr lang="en-GB" dirty="0" err="1"/>
              <a:t>args</a:t>
            </a:r>
            <a:r>
              <a:rPr lang="en-GB" dirty="0"/>
              <a:t> constructor in the base class</a:t>
            </a:r>
          </a:p>
        </p:txBody>
      </p:sp>
      <p:pic>
        <p:nvPicPr>
          <p:cNvPr id="2" name="Picture 1"/>
          <p:cNvPicPr>
            <a:picLocks noChangeAspect="1"/>
          </p:cNvPicPr>
          <p:nvPr/>
        </p:nvPicPr>
        <p:blipFill>
          <a:blip r:embed="rId3"/>
          <a:stretch>
            <a:fillRect/>
          </a:stretch>
        </p:blipFill>
        <p:spPr>
          <a:xfrm>
            <a:off x="1643063" y="3290888"/>
            <a:ext cx="1624524" cy="2043113"/>
          </a:xfrm>
          <a:prstGeom prst="rect">
            <a:avLst/>
          </a:prstGeom>
        </p:spPr>
      </p:pic>
      <p:sp>
        <p:nvSpPr>
          <p:cNvPr id="3" name="Oval 2"/>
          <p:cNvSpPr/>
          <p:nvPr/>
        </p:nvSpPr>
        <p:spPr>
          <a:xfrm>
            <a:off x="6724650" y="3295650"/>
            <a:ext cx="3105150" cy="30099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4" name="Oval 3"/>
          <p:cNvSpPr/>
          <p:nvPr/>
        </p:nvSpPr>
        <p:spPr>
          <a:xfrm>
            <a:off x="7562850" y="4095750"/>
            <a:ext cx="1428750" cy="1428750"/>
          </a:xfrm>
          <a:prstGeom prst="ellipse">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900" b="1" dirty="0">
                <a:solidFill>
                  <a:schemeClr val="tx1"/>
                </a:solidFill>
                <a:cs typeface="Arial" pitchFamily="34" charset="0"/>
              </a:rPr>
              <a:t>Shape</a:t>
            </a:r>
          </a:p>
        </p:txBody>
      </p:sp>
      <p:sp>
        <p:nvSpPr>
          <p:cNvPr id="5" name="TextBox 4"/>
          <p:cNvSpPr txBox="1"/>
          <p:nvPr/>
        </p:nvSpPr>
        <p:spPr>
          <a:xfrm>
            <a:off x="7620000" y="3219450"/>
            <a:ext cx="1261884" cy="400110"/>
          </a:xfrm>
          <a:prstGeom prst="rect">
            <a:avLst/>
          </a:prstGeom>
          <a:solidFill>
            <a:srgbClr val="FDE0D5"/>
          </a:solidFill>
          <a:ln w="19050"/>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GB" sz="2000" dirty="0">
                <a:latin typeface="Courier New" pitchFamily="49" charset="0"/>
                <a:cs typeface="Courier New" pitchFamily="49" charset="0"/>
              </a:rPr>
              <a:t>Ellipse</a:t>
            </a:r>
          </a:p>
        </p:txBody>
      </p:sp>
      <p:sp>
        <p:nvSpPr>
          <p:cNvPr id="6" name="TextBox 5"/>
          <p:cNvSpPr txBox="1"/>
          <p:nvPr/>
        </p:nvSpPr>
        <p:spPr>
          <a:xfrm>
            <a:off x="3387436" y="4385101"/>
            <a:ext cx="3146939" cy="7848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GB" sz="1500" dirty="0">
                <a:cs typeface="Courier New" pitchFamily="49" charset="0"/>
              </a:rPr>
              <a:t>Before constructing an Ellipse,</a:t>
            </a:r>
            <a:br>
              <a:rPr lang="en-GB" sz="1500" dirty="0">
                <a:cs typeface="Courier New" pitchFamily="49" charset="0"/>
              </a:rPr>
            </a:br>
            <a:r>
              <a:rPr lang="en-GB" sz="1500" dirty="0">
                <a:cs typeface="Courier New" pitchFamily="49" charset="0"/>
              </a:rPr>
              <a:t>system should construct the </a:t>
            </a:r>
            <a:br>
              <a:rPr lang="en-GB" sz="1500" dirty="0">
                <a:cs typeface="Courier New" pitchFamily="49" charset="0"/>
              </a:rPr>
            </a:br>
            <a:r>
              <a:rPr lang="en-GB" sz="1500" dirty="0">
                <a:cs typeface="Courier New" pitchFamily="49" charset="0"/>
              </a:rPr>
              <a:t>Shape object within</a:t>
            </a:r>
          </a:p>
        </p:txBody>
      </p:sp>
    </p:spTree>
    <p:extLst>
      <p:ext uri="{BB962C8B-B14F-4D97-AF65-F5344CB8AC3E}">
        <p14:creationId xmlns:p14="http://schemas.microsoft.com/office/powerpoint/2010/main" val="366830295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892708" y="4113731"/>
            <a:ext cx="4705569" cy="2031325"/>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b="1" dirty="0">
                <a:solidFill>
                  <a:srgbClr val="7F0055"/>
                </a:solidFill>
                <a:latin typeface="Consolas" panose="020B0609020204030204" pitchFamily="49" charset="0"/>
              </a:rPr>
              <a:t>namespace</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tesco</a:t>
            </a:r>
            <a:r>
              <a:rPr lang="en-GB" sz="1400" b="1" dirty="0">
                <a:solidFill>
                  <a:srgbClr val="000000"/>
                </a:solidFill>
                <a:latin typeface="Consolas" panose="020B0609020204030204" pitchFamily="49" charset="0"/>
              </a:rPr>
              <a:t>;</a:t>
            </a:r>
          </a:p>
          <a:p>
            <a:r>
              <a:rPr lang="en-GB" sz="1400" b="1" dirty="0">
                <a:solidFill>
                  <a:srgbClr val="7F0055"/>
                </a:solidFill>
                <a:latin typeface="Consolas" panose="020B0609020204030204" pitchFamily="49" charset="0"/>
              </a:rPr>
              <a:t>using</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barclays</a:t>
            </a:r>
            <a:r>
              <a:rPr lang="en-GB" sz="1400" b="1" dirty="0">
                <a:solidFill>
                  <a:srgbClr val="000000"/>
                </a:solidFill>
                <a:latin typeface="Consolas" panose="020B0609020204030204" pitchFamily="49" charset="0"/>
              </a:rPr>
              <a:t>;</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TescoCreditCard</a:t>
            </a:r>
            <a:r>
              <a:rPr lang="en-GB" sz="1400" b="1" dirty="0">
                <a:solidFill>
                  <a:srgbClr val="000000"/>
                </a:solidFill>
                <a:latin typeface="Consolas" panose="020B0609020204030204" pitchFamily="49" charset="0"/>
              </a:rPr>
              <a:t> :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 {</a:t>
            </a: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void Open() {</a:t>
            </a:r>
          </a:p>
          <a:p>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int</a:t>
            </a:r>
            <a:r>
              <a:rPr lang="en-GB" sz="1400" b="1" dirty="0">
                <a:solidFill>
                  <a:srgbClr val="000000"/>
                </a:solidFill>
                <a:latin typeface="Consolas" panose="020B0609020204030204" pitchFamily="49" charset="0"/>
              </a:rPr>
              <a:t> x = </a:t>
            </a:r>
            <a:r>
              <a:rPr lang="en-GB" sz="1400" b="1" dirty="0" err="1">
                <a:solidFill>
                  <a:srgbClr val="7F0055"/>
                </a:solidFill>
                <a:latin typeface="Consolas" panose="020B0609020204030204" pitchFamily="49" charset="0"/>
              </a:rPr>
              <a:t>this</a:t>
            </a:r>
            <a:r>
              <a:rPr lang="en-GB" sz="1400" b="1" dirty="0" err="1">
                <a:solidFill>
                  <a:srgbClr val="000000"/>
                </a:solidFill>
                <a:latin typeface="Consolas" panose="020B0609020204030204" pitchFamily="49" charset="0"/>
              </a:rPr>
              <a:t>.</a:t>
            </a:r>
            <a:r>
              <a:rPr lang="en-GB" sz="1400" b="1" dirty="0" err="1">
                <a:solidFill>
                  <a:srgbClr val="0000C0"/>
                </a:solidFill>
                <a:latin typeface="Consolas" panose="020B0609020204030204" pitchFamily="49" charset="0"/>
              </a:rPr>
              <a:t>pin</a:t>
            </a:r>
            <a:r>
              <a:rPr lang="en-GB" sz="1400" b="1" dirty="0">
                <a:solidFill>
                  <a:srgbClr val="0000C0"/>
                </a:solidFill>
                <a:latin typeface="Consolas" panose="020B0609020204030204" pitchFamily="49" charset="0"/>
              </a:rPr>
              <a:t>;</a:t>
            </a:r>
            <a:endParaRPr lang="en-GB" sz="1400" b="1" dirty="0">
              <a:solidFill>
                <a:srgbClr val="000000"/>
              </a:solidFill>
              <a:latin typeface="Consolas" panose="020B0609020204030204" pitchFamily="49" charset="0"/>
            </a:endParaRPr>
          </a:p>
          <a:p>
            <a:r>
              <a:rPr lang="en-GB" sz="1400" b="1" dirty="0">
                <a:solidFill>
                  <a:srgbClr val="000000"/>
                </a:solidFill>
                <a:latin typeface="Consolas" panose="020B0609020204030204" pitchFamily="49" charset="0"/>
              </a:rPr>
              <a:t>       // ...</a:t>
            </a:r>
          </a:p>
          <a:p>
            <a:r>
              <a:rPr lang="en-GB" sz="1400" b="1" dirty="0">
                <a:solidFill>
                  <a:srgbClr val="000000"/>
                </a:solidFill>
                <a:latin typeface="Consolas" panose="020B0609020204030204" pitchFamily="49" charset="0"/>
              </a:rPr>
              <a:t>   }</a:t>
            </a:r>
          </a:p>
          <a:p>
            <a:r>
              <a:rPr lang="en-GB" sz="1400" b="1" dirty="0">
                <a:solidFill>
                  <a:srgbClr val="000000"/>
                </a:solidFill>
                <a:latin typeface="Consolas" panose="020B0609020204030204" pitchFamily="49" charset="0"/>
              </a:rPr>
              <a:t>}</a:t>
            </a:r>
          </a:p>
        </p:txBody>
      </p:sp>
      <p:sp>
        <p:nvSpPr>
          <p:cNvPr id="2" name="Title 1"/>
          <p:cNvSpPr>
            <a:spLocks noGrp="1"/>
          </p:cNvSpPr>
          <p:nvPr>
            <p:ph type="title"/>
          </p:nvPr>
        </p:nvSpPr>
        <p:spPr/>
        <p:txBody>
          <a:bodyPr/>
          <a:lstStyle/>
          <a:p>
            <a:r>
              <a:rPr lang="en-GB" smtClean="0"/>
              <a:t>C# Protected example</a:t>
            </a:r>
            <a:endParaRPr lang="en-GB" dirty="0"/>
          </a:p>
        </p:txBody>
      </p:sp>
      <p:sp>
        <p:nvSpPr>
          <p:cNvPr id="5" name="Rectangle 4"/>
          <p:cNvSpPr/>
          <p:nvPr/>
        </p:nvSpPr>
        <p:spPr>
          <a:xfrm>
            <a:off x="1892707" y="1355434"/>
            <a:ext cx="3417682" cy="2031325"/>
          </a:xfrm>
          <a:prstGeom prst="rect">
            <a:avLst/>
          </a:prstGeom>
          <a:solidFill>
            <a:schemeClr val="bg1"/>
          </a:solidFill>
          <a:ln w="19050">
            <a:solidFill>
              <a:srgbClr val="004050"/>
            </a:solidFill>
          </a:ln>
        </p:spPr>
        <p:style>
          <a:lnRef idx="2">
            <a:schemeClr val="dk1"/>
          </a:lnRef>
          <a:fillRef idx="1">
            <a:schemeClr val="lt1"/>
          </a:fillRef>
          <a:effectRef idx="0">
            <a:schemeClr val="dk1"/>
          </a:effectRef>
          <a:fontRef idx="minor">
            <a:schemeClr val="dk1"/>
          </a:fontRef>
        </p:style>
        <p:txBody>
          <a:bodyPr wrap="square">
            <a:spAutoFit/>
          </a:bodyPr>
          <a:lstStyle/>
          <a:p>
            <a:r>
              <a:rPr lang="en-GB" sz="1400" b="1" dirty="0">
                <a:solidFill>
                  <a:srgbClr val="7F0055"/>
                </a:solidFill>
                <a:latin typeface="Consolas" panose="020B0609020204030204" pitchFamily="49" charset="0"/>
              </a:rPr>
              <a:t>namespace</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barclays</a:t>
            </a:r>
            <a:r>
              <a:rPr lang="en-GB" sz="1400" b="1" dirty="0">
                <a:solidFill>
                  <a:srgbClr val="000000"/>
                </a:solidFill>
                <a:latin typeface="Consolas" panose="020B0609020204030204" pitchFamily="49" charset="0"/>
              </a:rPr>
              <a:t>;</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 {</a:t>
            </a:r>
            <a:endParaRPr lang="en-GB" sz="1400" b="1" dirty="0">
              <a:solidFill>
                <a:srgbClr val="000000"/>
              </a:solidFill>
              <a:highlight>
                <a:srgbClr val="D4D4D4"/>
              </a:highlight>
              <a:latin typeface="Consolas" panose="020B0609020204030204" pitchFamily="49" charset="0"/>
            </a:endParaRPr>
          </a:p>
          <a:p>
            <a:r>
              <a:rPr lang="en-GB" sz="1400" b="1" dirty="0">
                <a:solidFill>
                  <a:srgbClr val="7F0055"/>
                </a:solidFill>
                <a:latin typeface="Consolas" panose="020B0609020204030204" pitchFamily="49" charset="0"/>
              </a:rPr>
              <a:t>   protected</a:t>
            </a:r>
            <a:r>
              <a:rPr lang="en-GB" sz="1400" b="1" dirty="0">
                <a:solidFill>
                  <a:srgbClr val="000000"/>
                </a:solidFill>
                <a:latin typeface="Consolas" panose="020B0609020204030204" pitchFamily="49" charset="0"/>
              </a:rPr>
              <a:t> </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a:t>
            </a:r>
            <a:r>
              <a:rPr lang="en-GB" sz="1400" b="1" dirty="0">
                <a:solidFill>
                  <a:srgbClr val="0000C0"/>
                </a:solidFill>
                <a:latin typeface="Consolas" panose="020B0609020204030204" pitchFamily="49" charset="0"/>
              </a:rPr>
              <a:t>pin</a:t>
            </a:r>
            <a:r>
              <a:rPr lang="en-GB" sz="1400" b="1" dirty="0">
                <a:solidFill>
                  <a:srgbClr val="000000"/>
                </a:solidFill>
                <a:latin typeface="Consolas" panose="020B0609020204030204" pitchFamily="49" charset="0"/>
              </a:rPr>
              <a:t>;</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a:t>
            </a:r>
            <a:r>
              <a:rPr lang="en-GB" sz="1400" b="1" dirty="0">
                <a:solidFill>
                  <a:srgbClr val="6A3E3E"/>
                </a:solidFill>
                <a:latin typeface="Consolas" panose="020B0609020204030204" pitchFamily="49" charset="0"/>
              </a:rPr>
              <a:t>pin</a:t>
            </a:r>
            <a:r>
              <a:rPr lang="en-GB" sz="1400" b="1" dirty="0">
                <a:solidFill>
                  <a:srgbClr val="000000"/>
                </a:solidFill>
                <a:latin typeface="Consolas" panose="020B0609020204030204" pitchFamily="49" charset="0"/>
              </a:rPr>
              <a:t>) {</a:t>
            </a:r>
          </a:p>
          <a:p>
            <a:r>
              <a:rPr lang="en-GB" sz="1400" b="1" dirty="0">
                <a:solidFill>
                  <a:srgbClr val="7F0055"/>
                </a:solidFill>
                <a:latin typeface="Consolas" panose="020B0609020204030204" pitchFamily="49" charset="0"/>
              </a:rPr>
              <a:t>      </a:t>
            </a:r>
            <a:r>
              <a:rPr lang="en-GB" sz="1400" b="1" dirty="0" err="1">
                <a:solidFill>
                  <a:srgbClr val="7F0055"/>
                </a:solidFill>
                <a:latin typeface="Consolas" panose="020B0609020204030204" pitchFamily="49" charset="0"/>
              </a:rPr>
              <a:t>this</a:t>
            </a:r>
            <a:r>
              <a:rPr lang="en-GB" sz="1400" b="1" dirty="0" err="1">
                <a:solidFill>
                  <a:srgbClr val="000000"/>
                </a:solidFill>
                <a:latin typeface="Consolas" panose="020B0609020204030204" pitchFamily="49" charset="0"/>
              </a:rPr>
              <a:t>.</a:t>
            </a:r>
            <a:r>
              <a:rPr lang="en-GB" sz="1400" b="1" dirty="0" err="1">
                <a:solidFill>
                  <a:srgbClr val="0000C0"/>
                </a:solidFill>
                <a:latin typeface="Consolas" panose="020B0609020204030204" pitchFamily="49" charset="0"/>
              </a:rPr>
              <a:t>pin</a:t>
            </a:r>
            <a:r>
              <a:rPr lang="en-GB" sz="1400" b="1" dirty="0">
                <a:solidFill>
                  <a:srgbClr val="000000"/>
                </a:solidFill>
                <a:latin typeface="Consolas" panose="020B0609020204030204" pitchFamily="49" charset="0"/>
              </a:rPr>
              <a:t> = </a:t>
            </a:r>
            <a:r>
              <a:rPr lang="en-GB" sz="1400" b="1" dirty="0">
                <a:solidFill>
                  <a:srgbClr val="6A3E3E"/>
                </a:solidFill>
                <a:latin typeface="Consolas" panose="020B0609020204030204" pitchFamily="49" charset="0"/>
              </a:rPr>
              <a:t>pin</a:t>
            </a:r>
            <a:r>
              <a:rPr lang="en-GB" sz="1400" b="1"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a:t>
            </a:r>
          </a:p>
        </p:txBody>
      </p:sp>
      <p:sp>
        <p:nvSpPr>
          <p:cNvPr id="6" name="Rectangle 5"/>
          <p:cNvSpPr/>
          <p:nvPr/>
        </p:nvSpPr>
        <p:spPr>
          <a:xfrm>
            <a:off x="5501913" y="1355432"/>
            <a:ext cx="4584487" cy="1815882"/>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b="1" dirty="0">
                <a:solidFill>
                  <a:srgbClr val="7F0055"/>
                </a:solidFill>
                <a:latin typeface="Consolas" panose="020B0609020204030204" pitchFamily="49" charset="0"/>
              </a:rPr>
              <a:t>namespace</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barclays</a:t>
            </a:r>
            <a:r>
              <a:rPr lang="en-GB" sz="1400" b="1" dirty="0">
                <a:solidFill>
                  <a:srgbClr val="000000"/>
                </a:solidFill>
                <a:latin typeface="Consolas" panose="020B0609020204030204" pitchFamily="49" charset="0"/>
              </a:rPr>
              <a:t>;</a:t>
            </a:r>
          </a:p>
          <a:p>
            <a:endParaRPr lang="en-GB" sz="1400" b="1" dirty="0">
              <a:latin typeface="Consolas" panose="020B0609020204030204" pitchFamily="49" charset="0"/>
            </a:endParaRPr>
          </a:p>
          <a:p>
            <a:r>
              <a:rPr lang="en-GB" sz="1400" b="1" dirty="0">
                <a:solidFill>
                  <a:srgbClr val="7F0055"/>
                </a:solidFill>
                <a:latin typeface="Consolas" panose="020B0609020204030204" pitchFamily="49" charset="0"/>
              </a:rPr>
              <a:t>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CreditCardBiz</a:t>
            </a:r>
            <a:r>
              <a:rPr lang="en-GB" sz="1400" b="1" dirty="0">
                <a:solidFill>
                  <a:srgbClr val="000000"/>
                </a:solidFill>
                <a:latin typeface="Consolas" panose="020B0609020204030204" pitchFamily="49" charset="0"/>
              </a:rPr>
              <a:t> :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 {</a:t>
            </a: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void Open() {</a:t>
            </a:r>
          </a:p>
          <a:p>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int</a:t>
            </a:r>
            <a:r>
              <a:rPr lang="en-GB" sz="1400" b="1" dirty="0">
                <a:solidFill>
                  <a:srgbClr val="000000"/>
                </a:solidFill>
                <a:latin typeface="Consolas" panose="020B0609020204030204" pitchFamily="49" charset="0"/>
              </a:rPr>
              <a:t> x = </a:t>
            </a:r>
            <a:r>
              <a:rPr lang="en-GB" sz="1400" b="1" dirty="0" err="1">
                <a:solidFill>
                  <a:srgbClr val="7F0055"/>
                </a:solidFill>
                <a:latin typeface="Consolas" panose="020B0609020204030204" pitchFamily="49" charset="0"/>
              </a:rPr>
              <a:t>this</a:t>
            </a:r>
            <a:r>
              <a:rPr lang="en-GB" sz="1400" b="1" dirty="0" err="1">
                <a:solidFill>
                  <a:srgbClr val="000000"/>
                </a:solidFill>
                <a:latin typeface="Consolas" panose="020B0609020204030204" pitchFamily="49" charset="0"/>
              </a:rPr>
              <a:t>.</a:t>
            </a:r>
            <a:r>
              <a:rPr lang="en-GB" sz="1400" b="1" dirty="0" err="1">
                <a:solidFill>
                  <a:srgbClr val="0000C0"/>
                </a:solidFill>
                <a:latin typeface="Consolas" panose="020B0609020204030204" pitchFamily="49" charset="0"/>
              </a:rPr>
              <a:t>pin</a:t>
            </a:r>
            <a:r>
              <a:rPr lang="en-GB" sz="1400" b="1" dirty="0">
                <a:solidFill>
                  <a:srgbClr val="0000C0"/>
                </a:solidFill>
                <a:latin typeface="Consolas" panose="020B0609020204030204" pitchFamily="49" charset="0"/>
              </a:rPr>
              <a:t>;</a:t>
            </a:r>
            <a:endParaRPr lang="en-GB" sz="1400" b="1" dirty="0">
              <a:solidFill>
                <a:srgbClr val="000000"/>
              </a:solidFill>
              <a:latin typeface="Consolas" panose="020B0609020204030204" pitchFamily="49" charset="0"/>
            </a:endParaRPr>
          </a:p>
          <a:p>
            <a:r>
              <a:rPr lang="en-GB" sz="1400" b="1" dirty="0">
                <a:solidFill>
                  <a:srgbClr val="000000"/>
                </a:solidFill>
                <a:latin typeface="Consolas" panose="020B0609020204030204" pitchFamily="49" charset="0"/>
              </a:rPr>
              <a:t>       // ...</a:t>
            </a:r>
          </a:p>
          <a:p>
            <a:r>
              <a:rPr lang="en-GB" sz="1400" b="1" dirty="0">
                <a:solidFill>
                  <a:srgbClr val="000000"/>
                </a:solidFill>
                <a:latin typeface="Consolas" panose="020B0609020204030204" pitchFamily="49" charset="0"/>
              </a:rPr>
              <a:t>   }</a:t>
            </a:r>
          </a:p>
          <a:p>
            <a:r>
              <a:rPr lang="en-GB" sz="1400" b="1" dirty="0">
                <a:solidFill>
                  <a:srgbClr val="000000"/>
                </a:solidFill>
                <a:latin typeface="Consolas" panose="020B0609020204030204" pitchFamily="49" charset="0"/>
              </a:rPr>
              <a:t>}</a:t>
            </a:r>
          </a:p>
        </p:txBody>
      </p:sp>
      <p:sp>
        <p:nvSpPr>
          <p:cNvPr id="11" name="TextBox 10"/>
          <p:cNvSpPr txBox="1"/>
          <p:nvPr/>
        </p:nvSpPr>
        <p:spPr>
          <a:xfrm>
            <a:off x="1892708" y="3597808"/>
            <a:ext cx="8359949" cy="307777"/>
          </a:xfrm>
          <a:prstGeom prst="rect">
            <a:avLst/>
          </a:prstGeom>
          <a:solidFill>
            <a:schemeClr val="accent1">
              <a:lumMod val="40000"/>
              <a:lumOff val="60000"/>
            </a:schemeClr>
          </a:solidFill>
          <a:ln w="38100">
            <a:solidFill>
              <a:srgbClr val="FF0000"/>
            </a:solidFill>
          </a:ln>
        </p:spPr>
        <p:txBody>
          <a:bodyPr wrap="square" rtlCol="0">
            <a:spAutoFit/>
          </a:bodyPr>
          <a:lstStyle/>
          <a:p>
            <a:pPr algn="ctr"/>
            <a:r>
              <a:rPr lang="en-GB" sz="1400" b="1" dirty="0">
                <a:latin typeface="Consolas" panose="020B0609020204030204" pitchFamily="49" charset="0"/>
                <a:cs typeface="Courier New" pitchFamily="49" charset="0"/>
              </a:rPr>
              <a:t>Can be accessed by a sub-class in the same assembly or any other assembly</a:t>
            </a:r>
          </a:p>
        </p:txBody>
      </p:sp>
    </p:spTree>
    <p:extLst>
      <p:ext uri="{BB962C8B-B14F-4D97-AF65-F5344CB8AC3E}">
        <p14:creationId xmlns:p14="http://schemas.microsoft.com/office/powerpoint/2010/main" val="4916321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892708" y="4072167"/>
            <a:ext cx="5272239" cy="2031325"/>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b="1" dirty="0">
                <a:solidFill>
                  <a:srgbClr val="7F0055"/>
                </a:solidFill>
                <a:latin typeface="Consolas" panose="020B0609020204030204" pitchFamily="49" charset="0"/>
              </a:rPr>
              <a:t>namespace</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tesco</a:t>
            </a:r>
            <a:r>
              <a:rPr lang="en-GB" sz="1400" b="1" dirty="0">
                <a:solidFill>
                  <a:srgbClr val="000000"/>
                </a:solidFill>
                <a:latin typeface="Consolas" panose="020B0609020204030204" pitchFamily="49" charset="0"/>
              </a:rPr>
              <a:t>;</a:t>
            </a:r>
          </a:p>
          <a:p>
            <a:r>
              <a:rPr lang="en-GB" sz="1400" b="1" dirty="0">
                <a:solidFill>
                  <a:srgbClr val="7F0055"/>
                </a:solidFill>
                <a:latin typeface="Consolas" panose="020B0609020204030204" pitchFamily="49" charset="0"/>
              </a:rPr>
              <a:t>using</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barclays</a:t>
            </a:r>
            <a:r>
              <a:rPr lang="en-GB" sz="1400" b="1" dirty="0">
                <a:solidFill>
                  <a:srgbClr val="000000"/>
                </a:solidFill>
                <a:latin typeface="Consolas" panose="020B0609020204030204" pitchFamily="49" charset="0"/>
              </a:rPr>
              <a:t>;</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Bank {</a:t>
            </a: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static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void</a:t>
            </a:r>
            <a:r>
              <a:rPr lang="en-GB" sz="1400" b="1" dirty="0">
                <a:solidFill>
                  <a:srgbClr val="000000"/>
                </a:solidFill>
                <a:latin typeface="Consolas" panose="020B0609020204030204" pitchFamily="49" charset="0"/>
              </a:rPr>
              <a:t> main(string[] </a:t>
            </a:r>
            <a:r>
              <a:rPr lang="en-GB" sz="1400" b="1" dirty="0" err="1">
                <a:solidFill>
                  <a:srgbClr val="6A3E3E"/>
                </a:solidFill>
                <a:latin typeface="Consolas" panose="020B0609020204030204" pitchFamily="49" charset="0"/>
              </a:rPr>
              <a:t>args</a:t>
            </a:r>
            <a:r>
              <a:rPr lang="en-GB" sz="1400" b="1"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CreditCard</a:t>
            </a:r>
            <a:r>
              <a:rPr lang="en-GB" sz="1400" dirty="0">
                <a:solidFill>
                  <a:srgbClr val="000000"/>
                </a:solidFill>
                <a:latin typeface="Consolas" panose="020B0609020204030204" pitchFamily="49" charset="0"/>
              </a:rPr>
              <a:t> </a:t>
            </a:r>
            <a:r>
              <a:rPr lang="en-GB" sz="1400" dirty="0">
                <a:solidFill>
                  <a:srgbClr val="6A3E3E"/>
                </a:solidFill>
                <a:latin typeface="Consolas" panose="020B0609020204030204" pitchFamily="49" charset="0"/>
              </a:rPr>
              <a:t>cc</a:t>
            </a:r>
            <a:r>
              <a:rPr lang="en-GB" sz="1400" dirty="0">
                <a:solidFill>
                  <a:srgbClr val="000000"/>
                </a:solidFill>
                <a:latin typeface="Consolas" panose="020B0609020204030204" pitchFamily="49" charset="0"/>
              </a:rPr>
              <a:t> = </a:t>
            </a:r>
            <a:r>
              <a:rPr lang="en-GB" sz="1400" b="1" dirty="0">
                <a:solidFill>
                  <a:srgbClr val="7F0055"/>
                </a:solidFill>
                <a:latin typeface="Consolas" panose="020B0609020204030204" pitchFamily="49" charset="0"/>
              </a:rPr>
              <a:t>new</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(333);</a:t>
            </a:r>
          </a:p>
          <a:p>
            <a:r>
              <a:rPr lang="en-GB" sz="1400"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Console.</a:t>
            </a:r>
            <a:r>
              <a:rPr lang="en-GB" sz="1400" b="1" dirty="0" err="1">
                <a:solidFill>
                  <a:srgbClr val="0000C0"/>
                </a:solidFill>
                <a:latin typeface="Consolas" panose="020B0609020204030204" pitchFamily="49" charset="0"/>
              </a:rPr>
              <a:t>WriteLine</a:t>
            </a:r>
            <a:r>
              <a:rPr lang="en-GB" sz="1400" b="1" dirty="0">
                <a:solidFill>
                  <a:srgbClr val="000000"/>
                </a:solidFill>
                <a:latin typeface="Consolas" panose="020B0609020204030204" pitchFamily="49" charset="0"/>
              </a:rPr>
              <a:t>(cc1.pin);</a:t>
            </a:r>
            <a:endParaRPr lang="en-GB" sz="1400" b="1" i="1" u="sng" dirty="0">
              <a:solidFill>
                <a:srgbClr val="000000"/>
              </a:solidFill>
              <a:highlight>
                <a:srgbClr val="D4D4D4"/>
              </a:highlight>
              <a:latin typeface="Consolas" panose="020B0609020204030204" pitchFamily="49" charset="0"/>
            </a:endParaRP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a:t>
            </a:r>
          </a:p>
        </p:txBody>
      </p:sp>
      <p:sp>
        <p:nvSpPr>
          <p:cNvPr id="2" name="Title 1"/>
          <p:cNvSpPr>
            <a:spLocks noGrp="1"/>
          </p:cNvSpPr>
          <p:nvPr>
            <p:ph type="title"/>
          </p:nvPr>
        </p:nvSpPr>
        <p:spPr/>
        <p:txBody>
          <a:bodyPr/>
          <a:lstStyle/>
          <a:p>
            <a:r>
              <a:rPr lang="en-GB" smtClean="0"/>
              <a:t>C# Protected example</a:t>
            </a:r>
            <a:endParaRPr lang="en-GB" dirty="0"/>
          </a:p>
        </p:txBody>
      </p:sp>
      <p:sp>
        <p:nvSpPr>
          <p:cNvPr id="5" name="Rectangle 4"/>
          <p:cNvSpPr/>
          <p:nvPr/>
        </p:nvSpPr>
        <p:spPr>
          <a:xfrm>
            <a:off x="1892707" y="1345043"/>
            <a:ext cx="3417682" cy="2031325"/>
          </a:xfrm>
          <a:prstGeom prst="rect">
            <a:avLst/>
          </a:prstGeom>
          <a:solidFill>
            <a:schemeClr val="bg1"/>
          </a:solidFill>
          <a:ln w="19050">
            <a:solidFill>
              <a:srgbClr val="004050"/>
            </a:solidFill>
          </a:ln>
        </p:spPr>
        <p:style>
          <a:lnRef idx="2">
            <a:schemeClr val="dk1"/>
          </a:lnRef>
          <a:fillRef idx="1">
            <a:schemeClr val="lt1"/>
          </a:fillRef>
          <a:effectRef idx="0">
            <a:schemeClr val="dk1"/>
          </a:effectRef>
          <a:fontRef idx="minor">
            <a:schemeClr val="dk1"/>
          </a:fontRef>
        </p:style>
        <p:txBody>
          <a:bodyPr wrap="square">
            <a:spAutoFit/>
          </a:bodyPr>
          <a:lstStyle/>
          <a:p>
            <a:r>
              <a:rPr lang="en-GB" sz="1400" b="1" dirty="0">
                <a:solidFill>
                  <a:srgbClr val="7F0055"/>
                </a:solidFill>
                <a:latin typeface="Consolas" panose="020B0609020204030204" pitchFamily="49" charset="0"/>
              </a:rPr>
              <a:t>namespace</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barclays</a:t>
            </a:r>
            <a:r>
              <a:rPr lang="en-GB" sz="1400" b="1" dirty="0">
                <a:solidFill>
                  <a:srgbClr val="000000"/>
                </a:solidFill>
                <a:latin typeface="Consolas" panose="020B0609020204030204" pitchFamily="49" charset="0"/>
              </a:rPr>
              <a:t>;</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 {</a:t>
            </a:r>
            <a:endParaRPr lang="en-GB" sz="1400" b="1" dirty="0">
              <a:solidFill>
                <a:srgbClr val="000000"/>
              </a:solidFill>
              <a:highlight>
                <a:srgbClr val="D4D4D4"/>
              </a:highlight>
              <a:latin typeface="Consolas" panose="020B0609020204030204" pitchFamily="49" charset="0"/>
            </a:endParaRPr>
          </a:p>
          <a:p>
            <a:r>
              <a:rPr lang="en-GB" sz="1400" b="1" dirty="0">
                <a:solidFill>
                  <a:srgbClr val="7F0055"/>
                </a:solidFill>
                <a:latin typeface="Consolas" panose="020B0609020204030204" pitchFamily="49" charset="0"/>
              </a:rPr>
              <a:t>   protected</a:t>
            </a:r>
            <a:r>
              <a:rPr lang="en-GB" sz="1400" b="1" dirty="0">
                <a:solidFill>
                  <a:srgbClr val="000000"/>
                </a:solidFill>
                <a:latin typeface="Consolas" panose="020B0609020204030204" pitchFamily="49" charset="0"/>
              </a:rPr>
              <a:t> </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a:t>
            </a:r>
            <a:r>
              <a:rPr lang="en-GB" sz="1400" b="1" dirty="0">
                <a:solidFill>
                  <a:srgbClr val="0000C0"/>
                </a:solidFill>
                <a:latin typeface="Consolas" panose="020B0609020204030204" pitchFamily="49" charset="0"/>
              </a:rPr>
              <a:t>pin</a:t>
            </a:r>
            <a:r>
              <a:rPr lang="en-GB" sz="1400" b="1" dirty="0">
                <a:solidFill>
                  <a:srgbClr val="000000"/>
                </a:solidFill>
                <a:latin typeface="Consolas" panose="020B0609020204030204" pitchFamily="49" charset="0"/>
              </a:rPr>
              <a:t>;</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a:t>
            </a:r>
            <a:r>
              <a:rPr lang="en-GB" sz="1400" b="1" dirty="0">
                <a:solidFill>
                  <a:srgbClr val="6A3E3E"/>
                </a:solidFill>
                <a:latin typeface="Consolas" panose="020B0609020204030204" pitchFamily="49" charset="0"/>
              </a:rPr>
              <a:t>pin</a:t>
            </a:r>
            <a:r>
              <a:rPr lang="en-GB" sz="1400" b="1" dirty="0">
                <a:solidFill>
                  <a:srgbClr val="000000"/>
                </a:solidFill>
                <a:latin typeface="Consolas" panose="020B0609020204030204" pitchFamily="49" charset="0"/>
              </a:rPr>
              <a:t>) {</a:t>
            </a:r>
          </a:p>
          <a:p>
            <a:r>
              <a:rPr lang="en-GB" sz="1400" b="1" dirty="0">
                <a:solidFill>
                  <a:srgbClr val="7F0055"/>
                </a:solidFill>
                <a:latin typeface="Consolas" panose="020B0609020204030204" pitchFamily="49" charset="0"/>
              </a:rPr>
              <a:t>      </a:t>
            </a:r>
            <a:r>
              <a:rPr lang="en-GB" sz="1400" b="1" dirty="0" err="1">
                <a:solidFill>
                  <a:srgbClr val="7F0055"/>
                </a:solidFill>
                <a:latin typeface="Consolas" panose="020B0609020204030204" pitchFamily="49" charset="0"/>
              </a:rPr>
              <a:t>this</a:t>
            </a:r>
            <a:r>
              <a:rPr lang="en-GB" sz="1400" b="1" dirty="0" err="1">
                <a:solidFill>
                  <a:srgbClr val="000000"/>
                </a:solidFill>
                <a:latin typeface="Consolas" panose="020B0609020204030204" pitchFamily="49" charset="0"/>
              </a:rPr>
              <a:t>.</a:t>
            </a:r>
            <a:r>
              <a:rPr lang="en-GB" sz="1400" b="1" dirty="0" err="1">
                <a:solidFill>
                  <a:srgbClr val="0000C0"/>
                </a:solidFill>
                <a:latin typeface="Consolas" panose="020B0609020204030204" pitchFamily="49" charset="0"/>
              </a:rPr>
              <a:t>pin</a:t>
            </a:r>
            <a:r>
              <a:rPr lang="en-GB" sz="1400" b="1" dirty="0">
                <a:solidFill>
                  <a:srgbClr val="000000"/>
                </a:solidFill>
                <a:latin typeface="Consolas" panose="020B0609020204030204" pitchFamily="49" charset="0"/>
              </a:rPr>
              <a:t> = </a:t>
            </a:r>
            <a:r>
              <a:rPr lang="en-GB" sz="1400" b="1" dirty="0">
                <a:solidFill>
                  <a:srgbClr val="6A3E3E"/>
                </a:solidFill>
                <a:latin typeface="Consolas" panose="020B0609020204030204" pitchFamily="49" charset="0"/>
              </a:rPr>
              <a:t>pin</a:t>
            </a:r>
            <a:r>
              <a:rPr lang="en-GB" sz="1400" b="1"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a:t>
            </a:r>
          </a:p>
        </p:txBody>
      </p:sp>
      <p:sp>
        <p:nvSpPr>
          <p:cNvPr id="6" name="Rectangle 5"/>
          <p:cNvSpPr/>
          <p:nvPr/>
        </p:nvSpPr>
        <p:spPr>
          <a:xfrm>
            <a:off x="5490204" y="1386935"/>
            <a:ext cx="4741670" cy="1815882"/>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b="1" dirty="0">
                <a:solidFill>
                  <a:srgbClr val="7F0055"/>
                </a:solidFill>
                <a:latin typeface="Consolas" panose="020B0609020204030204" pitchFamily="49" charset="0"/>
              </a:rPr>
              <a:t>namespace</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barclays</a:t>
            </a:r>
            <a:r>
              <a:rPr lang="en-GB" sz="1400" b="1" dirty="0">
                <a:solidFill>
                  <a:srgbClr val="000000"/>
                </a:solidFill>
                <a:latin typeface="Consolas" panose="020B0609020204030204" pitchFamily="49" charset="0"/>
              </a:rPr>
              <a:t>;</a:t>
            </a:r>
          </a:p>
          <a:p>
            <a:endParaRPr lang="en-GB" sz="1400" b="1" dirty="0">
              <a:latin typeface="Consolas" panose="020B0609020204030204" pitchFamily="49" charset="0"/>
            </a:endParaRPr>
          </a:p>
          <a:p>
            <a:r>
              <a:rPr lang="en-GB" sz="1400" b="1" dirty="0">
                <a:solidFill>
                  <a:srgbClr val="7F0055"/>
                </a:solidFill>
                <a:latin typeface="Consolas" panose="020B0609020204030204" pitchFamily="49" charset="0"/>
              </a:rPr>
              <a:t>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Program {</a:t>
            </a: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static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void</a:t>
            </a:r>
            <a:r>
              <a:rPr lang="en-GB" sz="1400" b="1" dirty="0">
                <a:solidFill>
                  <a:srgbClr val="000000"/>
                </a:solidFill>
                <a:latin typeface="Consolas" panose="020B0609020204030204" pitchFamily="49" charset="0"/>
              </a:rPr>
              <a:t> Main(string[] </a:t>
            </a:r>
            <a:r>
              <a:rPr lang="en-GB" sz="1400" b="1" dirty="0" err="1">
                <a:solidFill>
                  <a:srgbClr val="6A3E3E"/>
                </a:solidFill>
                <a:latin typeface="Consolas" panose="020B0609020204030204" pitchFamily="49" charset="0"/>
              </a:rPr>
              <a:t>args</a:t>
            </a:r>
            <a:r>
              <a:rPr lang="en-GB" sz="1400" b="1" dirty="0">
                <a:solidFill>
                  <a:srgbClr val="000000"/>
                </a:solidFill>
                <a:latin typeface="Consolas" panose="020B0609020204030204" pitchFamily="49" charset="0"/>
              </a:rPr>
              <a:t>) {</a:t>
            </a:r>
          </a:p>
          <a:p>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 </a:t>
            </a:r>
            <a:r>
              <a:rPr lang="en-GB" sz="1400" b="1" dirty="0">
                <a:solidFill>
                  <a:srgbClr val="6A3E3E"/>
                </a:solidFill>
                <a:latin typeface="Consolas" panose="020B0609020204030204" pitchFamily="49" charset="0"/>
              </a:rPr>
              <a:t>cc1</a:t>
            </a:r>
            <a:r>
              <a:rPr lang="en-GB" sz="1400" b="1" dirty="0">
                <a:solidFill>
                  <a:srgbClr val="000000"/>
                </a:solidFill>
                <a:latin typeface="Consolas" panose="020B0609020204030204" pitchFamily="49" charset="0"/>
              </a:rPr>
              <a:t> = </a:t>
            </a:r>
            <a:r>
              <a:rPr lang="en-GB" sz="1400" b="1" dirty="0">
                <a:solidFill>
                  <a:srgbClr val="7F0055"/>
                </a:solidFill>
                <a:latin typeface="Consolas" panose="020B0609020204030204" pitchFamily="49" charset="0"/>
              </a:rPr>
              <a:t>new</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(111);</a:t>
            </a:r>
          </a:p>
          <a:p>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Console.</a:t>
            </a:r>
            <a:r>
              <a:rPr lang="en-GB" sz="1400" b="1" dirty="0" err="1">
                <a:solidFill>
                  <a:srgbClr val="0000C0"/>
                </a:solidFill>
                <a:latin typeface="Consolas" panose="020B0609020204030204" pitchFamily="49" charset="0"/>
              </a:rPr>
              <a:t>WriteLine</a:t>
            </a:r>
            <a:r>
              <a:rPr lang="en-GB" sz="1400" b="1" dirty="0">
                <a:solidFill>
                  <a:srgbClr val="000000"/>
                </a:solidFill>
                <a:latin typeface="Consolas" panose="020B0609020204030204" pitchFamily="49" charset="0"/>
              </a:rPr>
              <a:t>(cc1.pin);</a:t>
            </a:r>
          </a:p>
          <a:p>
            <a:r>
              <a:rPr lang="en-GB" sz="1400" b="1" dirty="0">
                <a:solidFill>
                  <a:srgbClr val="000000"/>
                </a:solidFill>
                <a:latin typeface="Consolas" panose="020B0609020204030204" pitchFamily="49" charset="0"/>
              </a:rPr>
              <a:t>   }</a:t>
            </a:r>
          </a:p>
          <a:p>
            <a:r>
              <a:rPr lang="en-GB" sz="1400" b="1" dirty="0">
                <a:solidFill>
                  <a:srgbClr val="000000"/>
                </a:solidFill>
                <a:latin typeface="Consolas" panose="020B0609020204030204" pitchFamily="49" charset="0"/>
              </a:rPr>
              <a:t>}</a:t>
            </a:r>
          </a:p>
        </p:txBody>
      </p:sp>
      <p:sp>
        <p:nvSpPr>
          <p:cNvPr id="9" name="TextBox 8"/>
          <p:cNvSpPr txBox="1"/>
          <p:nvPr/>
        </p:nvSpPr>
        <p:spPr>
          <a:xfrm>
            <a:off x="6614796" y="5303274"/>
            <a:ext cx="550151" cy="584775"/>
          </a:xfrm>
          <a:prstGeom prst="rect">
            <a:avLst/>
          </a:prstGeom>
          <a:noFill/>
          <a:ln>
            <a:noFill/>
          </a:ln>
        </p:spPr>
        <p:txBody>
          <a:bodyPr wrap="none" rtlCol="0">
            <a:spAutoFit/>
          </a:bodyPr>
          <a:lstStyle/>
          <a:p>
            <a:r>
              <a:rPr lang="en-GB" sz="3200" dirty="0">
                <a:solidFill>
                  <a:srgbClr val="FF0000"/>
                </a:solidFill>
                <a:latin typeface="Courier New" pitchFamily="49" charset="0"/>
                <a:cs typeface="Courier New" pitchFamily="49" charset="0"/>
                <a:sym typeface="Wingdings" panose="05000000000000000000" pitchFamily="2" charset="2"/>
              </a:rPr>
              <a:t></a:t>
            </a:r>
            <a:endParaRPr lang="en-GB" sz="3200" dirty="0">
              <a:solidFill>
                <a:srgbClr val="FF0000"/>
              </a:solidFill>
              <a:latin typeface="Courier New" pitchFamily="49" charset="0"/>
              <a:cs typeface="Courier New" pitchFamily="49" charset="0"/>
            </a:endParaRPr>
          </a:p>
        </p:txBody>
      </p:sp>
      <p:sp>
        <p:nvSpPr>
          <p:cNvPr id="11" name="TextBox 10"/>
          <p:cNvSpPr txBox="1"/>
          <p:nvPr/>
        </p:nvSpPr>
        <p:spPr>
          <a:xfrm>
            <a:off x="1892708" y="3566635"/>
            <a:ext cx="8359949" cy="307777"/>
          </a:xfrm>
          <a:prstGeom prst="rect">
            <a:avLst/>
          </a:prstGeom>
          <a:solidFill>
            <a:schemeClr val="accent1">
              <a:lumMod val="40000"/>
              <a:lumOff val="60000"/>
            </a:schemeClr>
          </a:solidFill>
          <a:ln w="38100">
            <a:solidFill>
              <a:srgbClr val="FF0000"/>
            </a:solidFill>
          </a:ln>
        </p:spPr>
        <p:txBody>
          <a:bodyPr wrap="square" rtlCol="0">
            <a:spAutoFit/>
          </a:bodyPr>
          <a:lstStyle/>
          <a:p>
            <a:pPr algn="ctr"/>
            <a:r>
              <a:rPr lang="en-GB" sz="1400" b="1" dirty="0">
                <a:latin typeface="Consolas" panose="020B0609020204030204" pitchFamily="49" charset="0"/>
                <a:cs typeface="Courier New" pitchFamily="49" charset="0"/>
              </a:rPr>
              <a:t>Can NOT be accessed by a class in the same assembly or any other assembly</a:t>
            </a:r>
          </a:p>
        </p:txBody>
      </p:sp>
      <p:sp>
        <p:nvSpPr>
          <p:cNvPr id="12" name="TextBox 11"/>
          <p:cNvSpPr txBox="1"/>
          <p:nvPr/>
        </p:nvSpPr>
        <p:spPr>
          <a:xfrm>
            <a:off x="9125806" y="2618042"/>
            <a:ext cx="550151" cy="584775"/>
          </a:xfrm>
          <a:prstGeom prst="rect">
            <a:avLst/>
          </a:prstGeom>
          <a:noFill/>
          <a:ln>
            <a:noFill/>
          </a:ln>
        </p:spPr>
        <p:txBody>
          <a:bodyPr wrap="none" rtlCol="0">
            <a:spAutoFit/>
          </a:bodyPr>
          <a:lstStyle/>
          <a:p>
            <a:r>
              <a:rPr lang="en-GB" sz="3200" dirty="0">
                <a:solidFill>
                  <a:srgbClr val="FF0000"/>
                </a:solidFill>
                <a:latin typeface="Courier New" pitchFamily="49" charset="0"/>
                <a:cs typeface="Courier New" pitchFamily="49" charset="0"/>
                <a:sym typeface="Wingdings" panose="05000000000000000000" pitchFamily="2" charset="2"/>
              </a:rPr>
              <a:t></a:t>
            </a:r>
            <a:endParaRPr lang="en-GB" sz="3200" dirty="0">
              <a:solidFill>
                <a:srgbClr val="FF0000"/>
              </a:solidFill>
              <a:latin typeface="Courier New" pitchFamily="49" charset="0"/>
              <a:cs typeface="Courier New" pitchFamily="49" charset="0"/>
            </a:endParaRPr>
          </a:p>
        </p:txBody>
      </p:sp>
    </p:spTree>
    <p:extLst>
      <p:ext uri="{BB962C8B-B14F-4D97-AF65-F5344CB8AC3E}">
        <p14:creationId xmlns:p14="http://schemas.microsoft.com/office/powerpoint/2010/main" val="15875026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EF892D59-8F09-EF4B-AD6D-DA609442F868}" type="slidenum">
              <a:rPr lang="en-GB" smtClean="0"/>
              <a:pPr/>
              <a:t>101</a:t>
            </a:fld>
            <a:endParaRPr lang="en-GB" dirty="0"/>
          </a:p>
        </p:txBody>
      </p:sp>
      <p:sp>
        <p:nvSpPr>
          <p:cNvPr id="3" name="Title 2"/>
          <p:cNvSpPr>
            <a:spLocks noGrp="1"/>
          </p:cNvSpPr>
          <p:nvPr>
            <p:ph type="title"/>
          </p:nvPr>
        </p:nvSpPr>
        <p:spPr/>
        <p:txBody>
          <a:bodyPr/>
          <a:lstStyle/>
          <a:p>
            <a:r>
              <a:rPr lang="en-GB" dirty="0"/>
              <a:t>C#: internal access modifiers</a:t>
            </a:r>
            <a:endParaRPr lang="en-IN" dirty="0"/>
          </a:p>
        </p:txBody>
      </p:sp>
      <p:sp>
        <p:nvSpPr>
          <p:cNvPr id="4" name="Rectangle 3"/>
          <p:cNvSpPr/>
          <p:nvPr/>
        </p:nvSpPr>
        <p:spPr>
          <a:xfrm>
            <a:off x="1870845" y="1421616"/>
            <a:ext cx="8346395" cy="1815882"/>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b="1" dirty="0">
                <a:solidFill>
                  <a:srgbClr val="7F0055"/>
                </a:solidFill>
                <a:latin typeface="Consolas" panose="020B0609020204030204" pitchFamily="49" charset="0"/>
              </a:rPr>
              <a:t>namespace</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barclays</a:t>
            </a:r>
            <a:r>
              <a:rPr lang="en-GB" sz="1400" b="1" dirty="0">
                <a:solidFill>
                  <a:srgbClr val="000000"/>
                </a:solidFill>
                <a:latin typeface="Consolas" panose="020B0609020204030204" pitchFamily="49" charset="0"/>
              </a:rPr>
              <a:t>;</a:t>
            </a:r>
          </a:p>
          <a:p>
            <a:endParaRPr lang="en-GB" sz="1400" b="1" dirty="0">
              <a:latin typeface="Consolas" panose="020B0609020204030204" pitchFamily="49" charset="0"/>
            </a:endParaRPr>
          </a:p>
          <a:p>
            <a:r>
              <a:rPr lang="en-GB" sz="1400" b="1" dirty="0">
                <a:solidFill>
                  <a:srgbClr val="7F0055"/>
                </a:solidFill>
                <a:latin typeface="Consolas" panose="020B0609020204030204" pitchFamily="49" charset="0"/>
              </a:rPr>
              <a:t>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Program {</a:t>
            </a: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static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void</a:t>
            </a:r>
            <a:r>
              <a:rPr lang="en-GB" sz="1400" b="1" dirty="0">
                <a:solidFill>
                  <a:srgbClr val="000000"/>
                </a:solidFill>
                <a:latin typeface="Consolas" panose="020B0609020204030204" pitchFamily="49" charset="0"/>
              </a:rPr>
              <a:t> Main(string[] </a:t>
            </a:r>
            <a:r>
              <a:rPr lang="en-GB" sz="1400" b="1" dirty="0" err="1">
                <a:solidFill>
                  <a:srgbClr val="6A3E3E"/>
                </a:solidFill>
                <a:latin typeface="Consolas" panose="020B0609020204030204" pitchFamily="49" charset="0"/>
              </a:rPr>
              <a:t>args</a:t>
            </a:r>
            <a:r>
              <a:rPr lang="en-GB" sz="1400" b="1" dirty="0">
                <a:solidFill>
                  <a:srgbClr val="000000"/>
                </a:solidFill>
                <a:latin typeface="Consolas" panose="020B0609020204030204" pitchFamily="49" charset="0"/>
              </a:rPr>
              <a:t>) {</a:t>
            </a:r>
          </a:p>
          <a:p>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 </a:t>
            </a:r>
            <a:r>
              <a:rPr lang="en-GB" sz="1400" b="1" dirty="0">
                <a:solidFill>
                  <a:srgbClr val="6A3E3E"/>
                </a:solidFill>
                <a:latin typeface="Consolas" panose="020B0609020204030204" pitchFamily="49" charset="0"/>
              </a:rPr>
              <a:t>cc</a:t>
            </a:r>
            <a:r>
              <a:rPr lang="en-GB" sz="1400" b="1" dirty="0">
                <a:solidFill>
                  <a:srgbClr val="000000"/>
                </a:solidFill>
                <a:latin typeface="Consolas" panose="020B0609020204030204" pitchFamily="49" charset="0"/>
              </a:rPr>
              <a:t> = </a:t>
            </a:r>
            <a:r>
              <a:rPr lang="en-GB" sz="1400" b="1" dirty="0">
                <a:solidFill>
                  <a:srgbClr val="7F0055"/>
                </a:solidFill>
                <a:latin typeface="Consolas" panose="020B0609020204030204" pitchFamily="49" charset="0"/>
              </a:rPr>
              <a:t>new</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(111);</a:t>
            </a:r>
          </a:p>
          <a:p>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Console.</a:t>
            </a:r>
            <a:r>
              <a:rPr lang="en-GB" sz="1400" b="1" dirty="0" err="1">
                <a:solidFill>
                  <a:srgbClr val="0000C0"/>
                </a:solidFill>
                <a:latin typeface="Consolas" panose="020B0609020204030204" pitchFamily="49" charset="0"/>
              </a:rPr>
              <a:t>WriteLine</a:t>
            </a:r>
            <a:r>
              <a:rPr lang="en-GB" sz="1400" b="1" dirty="0">
                <a:solidFill>
                  <a:srgbClr val="000000"/>
                </a:solidFill>
                <a:latin typeface="Consolas" panose="020B0609020204030204" pitchFamily="49" charset="0"/>
              </a:rPr>
              <a:t>(</a:t>
            </a:r>
            <a:r>
              <a:rPr lang="en-GB" sz="1400" b="1" dirty="0" err="1">
                <a:solidFill>
                  <a:srgbClr val="000000"/>
                </a:solidFill>
                <a:latin typeface="Consolas" panose="020B0609020204030204" pitchFamily="49" charset="0"/>
              </a:rPr>
              <a:t>cc.pin</a:t>
            </a:r>
            <a:r>
              <a:rPr lang="en-GB" sz="1400" b="1" dirty="0">
                <a:solidFill>
                  <a:srgbClr val="000000"/>
                </a:solidFill>
                <a:latin typeface="Consolas" panose="020B0609020204030204" pitchFamily="49" charset="0"/>
              </a:rPr>
              <a:t>);</a:t>
            </a:r>
          </a:p>
          <a:p>
            <a:r>
              <a:rPr lang="en-GB" sz="1400" b="1" dirty="0">
                <a:solidFill>
                  <a:srgbClr val="000000"/>
                </a:solidFill>
                <a:latin typeface="Consolas" panose="020B0609020204030204" pitchFamily="49" charset="0"/>
              </a:rPr>
              <a:t>   }</a:t>
            </a:r>
          </a:p>
          <a:p>
            <a:r>
              <a:rPr lang="en-GB" sz="1400" b="1" dirty="0">
                <a:solidFill>
                  <a:srgbClr val="000000"/>
                </a:solidFill>
                <a:latin typeface="Consolas" panose="020B0609020204030204" pitchFamily="49" charset="0"/>
              </a:rPr>
              <a:t>}</a:t>
            </a:r>
          </a:p>
        </p:txBody>
      </p:sp>
      <p:sp>
        <p:nvSpPr>
          <p:cNvPr id="5" name="Rectangle 4"/>
          <p:cNvSpPr/>
          <p:nvPr/>
        </p:nvSpPr>
        <p:spPr>
          <a:xfrm>
            <a:off x="6904097" y="1627696"/>
            <a:ext cx="3064865" cy="1169551"/>
          </a:xfrm>
          <a:prstGeom prst="rect">
            <a:avLst/>
          </a:prstGeom>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b="1" dirty="0">
                <a:solidFill>
                  <a:srgbClr val="7F0055"/>
                </a:solidFill>
                <a:latin typeface="Consolas" panose="020B0609020204030204" pitchFamily="49" charset="0"/>
              </a:rPr>
              <a:t>namespace</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barclays</a:t>
            </a:r>
            <a:r>
              <a:rPr lang="en-GB" sz="1400" b="1" dirty="0">
                <a:solidFill>
                  <a:srgbClr val="000000"/>
                </a:solidFill>
                <a:latin typeface="Consolas" panose="020B0609020204030204" pitchFamily="49" charset="0"/>
              </a:rPr>
              <a:t>;</a:t>
            </a:r>
          </a:p>
          <a:p>
            <a:endParaRPr lang="en-GB" sz="1400" b="1" dirty="0">
              <a:solidFill>
                <a:srgbClr val="0000FF"/>
              </a:solidFill>
              <a:highlight>
                <a:srgbClr val="FFFFFF"/>
              </a:highlight>
              <a:latin typeface="Consolas" panose="020B0609020204030204" pitchFamily="49" charset="0"/>
            </a:endParaRPr>
          </a:p>
          <a:p>
            <a:r>
              <a:rPr lang="en-GB" sz="1400" b="1" dirty="0">
                <a:solidFill>
                  <a:srgbClr val="0000FF"/>
                </a:solidFill>
                <a:highlight>
                  <a:srgbClr val="FFFFFF"/>
                </a:highlight>
                <a:latin typeface="Consolas" panose="020B0609020204030204" pitchFamily="49" charset="0"/>
              </a:rPr>
              <a:t>public</a:t>
            </a:r>
            <a:r>
              <a:rPr lang="en-GB" sz="1400" b="1" dirty="0">
                <a:solidFill>
                  <a:srgbClr val="000000"/>
                </a:solidFill>
                <a:highlight>
                  <a:srgbClr val="FFFFFF"/>
                </a:highlight>
                <a:latin typeface="Consolas" panose="020B0609020204030204" pitchFamily="49" charset="0"/>
              </a:rPr>
              <a:t> </a:t>
            </a:r>
            <a:r>
              <a:rPr lang="en-GB" sz="1400" b="1" dirty="0">
                <a:solidFill>
                  <a:srgbClr val="0000FF"/>
                </a:solidFill>
                <a:highlight>
                  <a:srgbClr val="FFFFFF"/>
                </a:highlight>
                <a:latin typeface="Consolas" panose="020B0609020204030204" pitchFamily="49" charset="0"/>
              </a:rPr>
              <a:t>class</a:t>
            </a:r>
            <a:r>
              <a:rPr lang="en-GB" sz="1400" b="1" dirty="0">
                <a:solidFill>
                  <a:srgbClr val="000000"/>
                </a:solidFill>
                <a:highlight>
                  <a:srgbClr val="FFFFFF"/>
                </a:highlight>
                <a:latin typeface="Consolas" panose="020B0609020204030204" pitchFamily="49" charset="0"/>
              </a:rPr>
              <a:t> </a:t>
            </a:r>
            <a:r>
              <a:rPr lang="en-GB" sz="1400" b="1" dirty="0">
                <a:solidFill>
                  <a:srgbClr val="2B91AF"/>
                </a:solidFill>
                <a:highlight>
                  <a:srgbClr val="FFFFFF"/>
                </a:highlight>
                <a:latin typeface="Consolas" panose="020B0609020204030204" pitchFamily="49" charset="0"/>
              </a:rPr>
              <a:t>Account</a:t>
            </a:r>
            <a:r>
              <a:rPr lang="en-GB" sz="1400" b="1" dirty="0">
                <a:solidFill>
                  <a:srgbClr val="000000"/>
                </a:solidFill>
                <a:highlight>
                  <a:srgbClr val="FFFFFF"/>
                </a:highlight>
                <a:latin typeface="Consolas" panose="020B0609020204030204" pitchFamily="49" charset="0"/>
              </a:rPr>
              <a:t> {</a:t>
            </a:r>
          </a:p>
          <a:p>
            <a:r>
              <a:rPr lang="en-GB" sz="1400" b="1" dirty="0">
                <a:solidFill>
                  <a:srgbClr val="000000"/>
                </a:solidFill>
                <a:highlight>
                  <a:srgbClr val="FFFFFF"/>
                </a:highlight>
                <a:latin typeface="Consolas" panose="020B0609020204030204" pitchFamily="49" charset="0"/>
              </a:rPr>
              <a:t>    </a:t>
            </a:r>
            <a:r>
              <a:rPr lang="en-GB" sz="1400" b="1" dirty="0">
                <a:solidFill>
                  <a:srgbClr val="0000FF"/>
                </a:solidFill>
                <a:highlight>
                  <a:srgbClr val="FFFFFF"/>
                </a:highlight>
                <a:latin typeface="Consolas" panose="020B0609020204030204" pitchFamily="49" charset="0"/>
              </a:rPr>
              <a:t>internal</a:t>
            </a:r>
            <a:r>
              <a:rPr lang="en-GB" sz="1400" b="1" dirty="0">
                <a:solidFill>
                  <a:srgbClr val="000000"/>
                </a:solidFill>
                <a:highlight>
                  <a:srgbClr val="FFFFFF"/>
                </a:highlight>
                <a:latin typeface="Consolas" panose="020B0609020204030204" pitchFamily="49" charset="0"/>
              </a:rPr>
              <a:t> </a:t>
            </a:r>
            <a:r>
              <a:rPr lang="en-GB" sz="1400" b="1" dirty="0" err="1">
                <a:solidFill>
                  <a:srgbClr val="0000FF"/>
                </a:solidFill>
                <a:highlight>
                  <a:srgbClr val="FFFFFF"/>
                </a:highlight>
                <a:latin typeface="Consolas" panose="020B0609020204030204" pitchFamily="49" charset="0"/>
              </a:rPr>
              <a:t>int</a:t>
            </a:r>
            <a:r>
              <a:rPr lang="en-GB" sz="1400" b="1" dirty="0">
                <a:solidFill>
                  <a:srgbClr val="000000"/>
                </a:solidFill>
                <a:highlight>
                  <a:srgbClr val="FFFFFF"/>
                </a:highlight>
                <a:latin typeface="Consolas" panose="020B0609020204030204" pitchFamily="49" charset="0"/>
              </a:rPr>
              <a:t> pin;</a:t>
            </a:r>
          </a:p>
          <a:p>
            <a:r>
              <a:rPr lang="en-GB" sz="1400" b="1" dirty="0">
                <a:solidFill>
                  <a:srgbClr val="000000"/>
                </a:solidFill>
                <a:highlight>
                  <a:srgbClr val="FFFFFF"/>
                </a:highlight>
                <a:latin typeface="Consolas" panose="020B0609020204030204" pitchFamily="49" charset="0"/>
              </a:rPr>
              <a:t>}</a:t>
            </a:r>
          </a:p>
        </p:txBody>
      </p:sp>
      <p:sp>
        <p:nvSpPr>
          <p:cNvPr id="6" name="TextBox 5"/>
          <p:cNvSpPr txBox="1"/>
          <p:nvPr/>
        </p:nvSpPr>
        <p:spPr>
          <a:xfrm>
            <a:off x="1898015" y="3393395"/>
            <a:ext cx="8324532" cy="307777"/>
          </a:xfrm>
          <a:prstGeom prst="rect">
            <a:avLst/>
          </a:prstGeom>
          <a:solidFill>
            <a:schemeClr val="accent1">
              <a:lumMod val="40000"/>
              <a:lumOff val="60000"/>
            </a:schemeClr>
          </a:solidFill>
          <a:ln w="38100">
            <a:solidFill>
              <a:srgbClr val="00B050"/>
            </a:solidFill>
          </a:ln>
        </p:spPr>
        <p:txBody>
          <a:bodyPr wrap="square" rtlCol="0">
            <a:spAutoFit/>
          </a:bodyPr>
          <a:lstStyle/>
          <a:p>
            <a:pPr algn="ctr"/>
            <a:r>
              <a:rPr lang="en-GB" sz="1400" b="1" dirty="0">
                <a:latin typeface="Consolas" panose="020B0609020204030204" pitchFamily="49" charset="0"/>
                <a:cs typeface="Courier New" pitchFamily="49" charset="0"/>
              </a:rPr>
              <a:t>Can be accessed by any class in the same assembly but not any other assembly</a:t>
            </a:r>
          </a:p>
        </p:txBody>
      </p:sp>
      <p:sp>
        <p:nvSpPr>
          <p:cNvPr id="7" name="Rectangle 6"/>
          <p:cNvSpPr/>
          <p:nvPr/>
        </p:nvSpPr>
        <p:spPr>
          <a:xfrm>
            <a:off x="1870844" y="3858582"/>
            <a:ext cx="4939734" cy="1815882"/>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b="1" dirty="0">
                <a:solidFill>
                  <a:srgbClr val="7F0055"/>
                </a:solidFill>
                <a:latin typeface="Consolas" panose="020B0609020204030204" pitchFamily="49" charset="0"/>
              </a:rPr>
              <a:t>namespace</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barclays</a:t>
            </a:r>
            <a:r>
              <a:rPr lang="en-GB" sz="1400" b="1" dirty="0">
                <a:solidFill>
                  <a:srgbClr val="000000"/>
                </a:solidFill>
                <a:latin typeface="Consolas" panose="020B0609020204030204" pitchFamily="49" charset="0"/>
              </a:rPr>
              <a:t>;</a:t>
            </a:r>
          </a:p>
          <a:p>
            <a:endParaRPr lang="en-GB" sz="1400" b="1" dirty="0">
              <a:latin typeface="Consolas" panose="020B0609020204030204" pitchFamily="49" charset="0"/>
            </a:endParaRPr>
          </a:p>
          <a:p>
            <a:r>
              <a:rPr lang="en-GB" sz="1400" b="1" dirty="0">
                <a:solidFill>
                  <a:srgbClr val="7F0055"/>
                </a:solidFill>
                <a:latin typeface="Consolas" panose="020B0609020204030204" pitchFamily="49" charset="0"/>
              </a:rPr>
              <a:t>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Program {</a:t>
            </a: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static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void</a:t>
            </a:r>
            <a:r>
              <a:rPr lang="en-GB" sz="1400" b="1" dirty="0">
                <a:solidFill>
                  <a:srgbClr val="000000"/>
                </a:solidFill>
                <a:latin typeface="Consolas" panose="020B0609020204030204" pitchFamily="49" charset="0"/>
              </a:rPr>
              <a:t> Main(string[] </a:t>
            </a:r>
            <a:r>
              <a:rPr lang="en-GB" sz="1400" b="1" dirty="0" err="1">
                <a:solidFill>
                  <a:srgbClr val="6A3E3E"/>
                </a:solidFill>
                <a:latin typeface="Consolas" panose="020B0609020204030204" pitchFamily="49" charset="0"/>
              </a:rPr>
              <a:t>args</a:t>
            </a:r>
            <a:r>
              <a:rPr lang="en-GB" sz="1400" b="1" dirty="0">
                <a:solidFill>
                  <a:srgbClr val="000000"/>
                </a:solidFill>
                <a:latin typeface="Consolas" panose="020B0609020204030204" pitchFamily="49" charset="0"/>
              </a:rPr>
              <a:t>) {</a:t>
            </a:r>
          </a:p>
          <a:p>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 </a:t>
            </a:r>
            <a:r>
              <a:rPr lang="en-GB" sz="1400" b="1" dirty="0">
                <a:solidFill>
                  <a:srgbClr val="6A3E3E"/>
                </a:solidFill>
                <a:latin typeface="Consolas" panose="020B0609020204030204" pitchFamily="49" charset="0"/>
              </a:rPr>
              <a:t>cc</a:t>
            </a:r>
            <a:r>
              <a:rPr lang="en-GB" sz="1400" b="1" dirty="0">
                <a:solidFill>
                  <a:srgbClr val="000000"/>
                </a:solidFill>
                <a:latin typeface="Consolas" panose="020B0609020204030204" pitchFamily="49" charset="0"/>
              </a:rPr>
              <a:t> = </a:t>
            </a:r>
            <a:r>
              <a:rPr lang="en-GB" sz="1400" b="1" dirty="0">
                <a:solidFill>
                  <a:srgbClr val="7F0055"/>
                </a:solidFill>
                <a:latin typeface="Consolas" panose="020B0609020204030204" pitchFamily="49" charset="0"/>
              </a:rPr>
              <a:t>new</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(111);</a:t>
            </a:r>
          </a:p>
          <a:p>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Console.</a:t>
            </a:r>
            <a:r>
              <a:rPr lang="en-GB" sz="1400" b="1" dirty="0" err="1">
                <a:solidFill>
                  <a:srgbClr val="0000C0"/>
                </a:solidFill>
                <a:latin typeface="Consolas" panose="020B0609020204030204" pitchFamily="49" charset="0"/>
              </a:rPr>
              <a:t>WriteLine</a:t>
            </a:r>
            <a:r>
              <a:rPr lang="en-GB" sz="1400" b="1" dirty="0">
                <a:solidFill>
                  <a:srgbClr val="000000"/>
                </a:solidFill>
                <a:latin typeface="Consolas" panose="020B0609020204030204" pitchFamily="49" charset="0"/>
              </a:rPr>
              <a:t>(</a:t>
            </a:r>
            <a:r>
              <a:rPr lang="en-GB" sz="1400" b="1" dirty="0" err="1">
                <a:solidFill>
                  <a:srgbClr val="000000"/>
                </a:solidFill>
                <a:latin typeface="Consolas" panose="020B0609020204030204" pitchFamily="49" charset="0"/>
              </a:rPr>
              <a:t>cc.pin</a:t>
            </a:r>
            <a:r>
              <a:rPr lang="en-GB" sz="1400" b="1" dirty="0">
                <a:solidFill>
                  <a:srgbClr val="000000"/>
                </a:solidFill>
                <a:latin typeface="Consolas" panose="020B0609020204030204" pitchFamily="49" charset="0"/>
              </a:rPr>
              <a:t>);</a:t>
            </a:r>
          </a:p>
          <a:p>
            <a:r>
              <a:rPr lang="en-GB" sz="1400" b="1" dirty="0">
                <a:solidFill>
                  <a:srgbClr val="000000"/>
                </a:solidFill>
                <a:latin typeface="Consolas" panose="020B0609020204030204" pitchFamily="49" charset="0"/>
              </a:rPr>
              <a:t>   }</a:t>
            </a:r>
          </a:p>
          <a:p>
            <a:r>
              <a:rPr lang="en-GB" sz="1400"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790702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EF892D59-8F09-EF4B-AD6D-DA609442F868}" type="slidenum">
              <a:rPr lang="en-GB" smtClean="0"/>
              <a:pPr/>
              <a:t>102</a:t>
            </a:fld>
            <a:endParaRPr lang="en-GB" dirty="0"/>
          </a:p>
        </p:txBody>
      </p:sp>
      <p:sp>
        <p:nvSpPr>
          <p:cNvPr id="3" name="Title 2"/>
          <p:cNvSpPr>
            <a:spLocks noGrp="1"/>
          </p:cNvSpPr>
          <p:nvPr>
            <p:ph type="title"/>
          </p:nvPr>
        </p:nvSpPr>
        <p:spPr/>
        <p:txBody>
          <a:bodyPr/>
          <a:lstStyle/>
          <a:p>
            <a:r>
              <a:rPr lang="en-GB" dirty="0"/>
              <a:t>C#: protected internal</a:t>
            </a:r>
            <a:endParaRPr lang="en-IN" dirty="0"/>
          </a:p>
        </p:txBody>
      </p:sp>
      <p:sp>
        <p:nvSpPr>
          <p:cNvPr id="4" name="Rectangle 3"/>
          <p:cNvSpPr/>
          <p:nvPr/>
        </p:nvSpPr>
        <p:spPr>
          <a:xfrm>
            <a:off x="2019296" y="1318073"/>
            <a:ext cx="8510623" cy="2308324"/>
          </a:xfrm>
          <a:prstGeom prst="rect">
            <a:avLst/>
          </a:prstGeom>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FF"/>
                </a:solidFill>
                <a:highlight>
                  <a:srgbClr val="FFFFFF"/>
                </a:highlight>
                <a:latin typeface="Consolas" panose="020B0609020204030204" pitchFamily="49" charset="0"/>
              </a:rPr>
              <a:t>public</a:t>
            </a:r>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class</a:t>
            </a:r>
            <a:r>
              <a:rPr lang="en-GB" sz="1600" dirty="0">
                <a:solidFill>
                  <a:srgbClr val="000000"/>
                </a:solidFill>
                <a:highlight>
                  <a:srgbClr val="FFFFFF"/>
                </a:highlight>
                <a:latin typeface="Consolas" panose="020B0609020204030204" pitchFamily="49" charset="0"/>
              </a:rPr>
              <a:t> </a:t>
            </a:r>
            <a:r>
              <a:rPr lang="en-GB" sz="1600" dirty="0">
                <a:solidFill>
                  <a:srgbClr val="2B91AF"/>
                </a:solidFill>
                <a:highlight>
                  <a:srgbClr val="FFFFFF"/>
                </a:highlight>
                <a:latin typeface="Consolas" panose="020B0609020204030204" pitchFamily="49" charset="0"/>
              </a:rPr>
              <a:t>Account</a:t>
            </a:r>
            <a:r>
              <a:rPr lang="en-GB" sz="1600" dirty="0">
                <a:solidFill>
                  <a:srgbClr val="000000"/>
                </a:solidFill>
                <a:highlight>
                  <a:srgbClr val="FFFFFF"/>
                </a:highlight>
                <a:latin typeface="Consolas" panose="020B0609020204030204" pitchFamily="49" charset="0"/>
              </a:rPr>
              <a:t> {</a:t>
            </a:r>
          </a:p>
          <a:p>
            <a:r>
              <a:rPr lang="en-GB" sz="1600" dirty="0">
                <a:solidFill>
                  <a:srgbClr val="000000"/>
                </a:solidFill>
                <a:highlight>
                  <a:srgbClr val="FFFFFF"/>
                </a:highlight>
                <a:latin typeface="Consolas" panose="020B0609020204030204" pitchFamily="49" charset="0"/>
              </a:rPr>
              <a:t>  </a:t>
            </a:r>
            <a:r>
              <a:rPr lang="en-GB" sz="1600" b="1" dirty="0">
                <a:solidFill>
                  <a:srgbClr val="0000FF"/>
                </a:solidFill>
                <a:highlight>
                  <a:srgbClr val="FFFFFF"/>
                </a:highlight>
                <a:latin typeface="Consolas" panose="020B0609020204030204" pitchFamily="49" charset="0"/>
              </a:rPr>
              <a:t>protected</a:t>
            </a:r>
            <a:r>
              <a:rPr lang="en-GB" sz="1600" dirty="0">
                <a:solidFill>
                  <a:srgbClr val="000000"/>
                </a:solidFill>
                <a:highlight>
                  <a:srgbClr val="FFFFFF"/>
                </a:highlight>
                <a:latin typeface="Consolas" panose="020B0609020204030204" pitchFamily="49" charset="0"/>
              </a:rPr>
              <a:t> internal </a:t>
            </a:r>
            <a:r>
              <a:rPr lang="en-GB" sz="1600" dirty="0">
                <a:solidFill>
                  <a:srgbClr val="0000FF"/>
                </a:solidFill>
                <a:highlight>
                  <a:srgbClr val="FFFFFF"/>
                </a:highlight>
                <a:latin typeface="Consolas" panose="020B0609020204030204" pitchFamily="49" charset="0"/>
              </a:rPr>
              <a:t>double</a:t>
            </a:r>
            <a:r>
              <a:rPr lang="en-GB" sz="1600" dirty="0">
                <a:solidFill>
                  <a:srgbClr val="000000"/>
                </a:solidFill>
                <a:highlight>
                  <a:srgbClr val="FFFFFF"/>
                </a:highlight>
                <a:latin typeface="Consolas" panose="020B0609020204030204" pitchFamily="49" charset="0"/>
              </a:rPr>
              <a:t> balance;</a:t>
            </a:r>
          </a:p>
          <a:p>
            <a:r>
              <a:rPr lang="en-GB" sz="1600" dirty="0">
                <a:solidFill>
                  <a:srgbClr val="000000"/>
                </a:solidFill>
                <a:highlight>
                  <a:srgbClr val="FFFFFF"/>
                </a:highlight>
                <a:latin typeface="Consolas" panose="020B0609020204030204" pitchFamily="49" charset="0"/>
              </a:rPr>
              <a:t>}</a:t>
            </a:r>
          </a:p>
          <a:p>
            <a:endParaRPr lang="en-GB" sz="1600" dirty="0">
              <a:solidFill>
                <a:srgbClr val="000000"/>
              </a:solidFill>
              <a:highlight>
                <a:srgbClr val="FFFFFF"/>
              </a:highlight>
              <a:latin typeface="Consolas" panose="020B0609020204030204" pitchFamily="49" charset="0"/>
            </a:endParaRPr>
          </a:p>
          <a:p>
            <a:r>
              <a:rPr lang="en-GB" sz="1600" dirty="0">
                <a:solidFill>
                  <a:srgbClr val="0000FF"/>
                </a:solidFill>
                <a:highlight>
                  <a:srgbClr val="FFFFFF"/>
                </a:highlight>
                <a:latin typeface="Consolas" panose="020B0609020204030204" pitchFamily="49" charset="0"/>
              </a:rPr>
              <a:t>public</a:t>
            </a:r>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class</a:t>
            </a:r>
            <a:r>
              <a:rPr lang="en-GB" sz="1600" dirty="0">
                <a:solidFill>
                  <a:srgbClr val="000000"/>
                </a:solidFill>
                <a:highlight>
                  <a:srgbClr val="FFFFFF"/>
                </a:highlight>
                <a:latin typeface="Consolas" panose="020B0609020204030204" pitchFamily="49" charset="0"/>
              </a:rPr>
              <a:t> </a:t>
            </a:r>
            <a:r>
              <a:rPr lang="en-GB" sz="1600" dirty="0" err="1">
                <a:solidFill>
                  <a:srgbClr val="2B91AF"/>
                </a:solidFill>
                <a:highlight>
                  <a:srgbClr val="FFFFFF"/>
                </a:highlight>
                <a:latin typeface="Consolas" panose="020B0609020204030204" pitchFamily="49" charset="0"/>
              </a:rPr>
              <a:t>SavingAccount</a:t>
            </a:r>
            <a:r>
              <a:rPr lang="en-GB" sz="1600" dirty="0">
                <a:solidFill>
                  <a:srgbClr val="2B91AF"/>
                </a:solidFill>
                <a:highlight>
                  <a:srgbClr val="FFFFFF"/>
                </a:highlight>
                <a:latin typeface="Consolas" panose="020B0609020204030204" pitchFamily="49" charset="0"/>
              </a:rPr>
              <a:t> : Account</a:t>
            </a:r>
            <a:r>
              <a:rPr lang="en-GB" sz="1600" dirty="0">
                <a:solidFill>
                  <a:srgbClr val="000000"/>
                </a:solidFill>
                <a:highlight>
                  <a:srgbClr val="FFFFFF"/>
                </a:highlight>
                <a:latin typeface="Consolas" panose="020B0609020204030204" pitchFamily="49" charset="0"/>
              </a:rPr>
              <a:t> {</a:t>
            </a:r>
          </a:p>
          <a:p>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public</a:t>
            </a:r>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double</a:t>
            </a:r>
            <a:r>
              <a:rPr lang="en-GB" sz="1600" dirty="0">
                <a:solidFill>
                  <a:srgbClr val="000000"/>
                </a:solidFill>
                <a:highlight>
                  <a:srgbClr val="FFFFFF"/>
                </a:highlight>
                <a:latin typeface="Consolas" panose="020B0609020204030204" pitchFamily="49" charset="0"/>
              </a:rPr>
              <a:t> </a:t>
            </a:r>
            <a:r>
              <a:rPr lang="en-GB" sz="1600" dirty="0" err="1">
                <a:solidFill>
                  <a:srgbClr val="000000"/>
                </a:solidFill>
                <a:highlight>
                  <a:srgbClr val="FFFFFF"/>
                </a:highlight>
                <a:latin typeface="Consolas" panose="020B0609020204030204" pitchFamily="49" charset="0"/>
              </a:rPr>
              <a:t>GetInterest</a:t>
            </a:r>
            <a:r>
              <a:rPr lang="en-GB" sz="1600" dirty="0">
                <a:solidFill>
                  <a:srgbClr val="000000"/>
                </a:solidFill>
                <a:highlight>
                  <a:srgbClr val="FFFFFF"/>
                </a:highlight>
                <a:latin typeface="Consolas" panose="020B0609020204030204" pitchFamily="49" charset="0"/>
              </a:rPr>
              <a:t>() {</a:t>
            </a:r>
          </a:p>
          <a:p>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return</a:t>
            </a:r>
            <a:r>
              <a:rPr lang="en-GB" sz="1600" dirty="0">
                <a:solidFill>
                  <a:srgbClr val="000000"/>
                </a:solidFill>
                <a:highlight>
                  <a:srgbClr val="FFFFFF"/>
                </a:highlight>
                <a:latin typeface="Consolas" panose="020B0609020204030204" pitchFamily="49" charset="0"/>
              </a:rPr>
              <a:t> balance * 0.02;</a:t>
            </a:r>
          </a:p>
          <a:p>
            <a:r>
              <a:rPr lang="en-GB" sz="1600" dirty="0">
                <a:solidFill>
                  <a:srgbClr val="000000"/>
                </a:solidFill>
                <a:highlight>
                  <a:srgbClr val="FFFFFF"/>
                </a:highlight>
                <a:latin typeface="Consolas" panose="020B0609020204030204" pitchFamily="49" charset="0"/>
              </a:rPr>
              <a:t>    }</a:t>
            </a:r>
          </a:p>
          <a:p>
            <a:r>
              <a:rPr lang="en-GB" sz="1600" dirty="0">
                <a:solidFill>
                  <a:srgbClr val="000000"/>
                </a:solidFill>
                <a:highlight>
                  <a:srgbClr val="FFFFFF"/>
                </a:highlight>
                <a:latin typeface="Consolas" panose="020B0609020204030204" pitchFamily="49" charset="0"/>
              </a:rPr>
              <a:t>}</a:t>
            </a:r>
          </a:p>
        </p:txBody>
      </p:sp>
      <p:sp>
        <p:nvSpPr>
          <p:cNvPr id="5" name="Rounded Rectangular Callout 4"/>
          <p:cNvSpPr/>
          <p:nvPr/>
        </p:nvSpPr>
        <p:spPr>
          <a:xfrm>
            <a:off x="2605369" y="3450055"/>
            <a:ext cx="3286275" cy="488101"/>
          </a:xfrm>
          <a:prstGeom prst="wedgeRoundRectCallout">
            <a:avLst>
              <a:gd name="adj1" fmla="val 1809"/>
              <a:gd name="adj2" fmla="val -82337"/>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cs typeface="Arial" pitchFamily="34" charset="0"/>
              </a:rPr>
              <a:t>classes in the inheritance hierarchy have access to balance</a:t>
            </a:r>
          </a:p>
        </p:txBody>
      </p:sp>
      <p:sp>
        <p:nvSpPr>
          <p:cNvPr id="6" name="Rectangle 5"/>
          <p:cNvSpPr/>
          <p:nvPr/>
        </p:nvSpPr>
        <p:spPr>
          <a:xfrm>
            <a:off x="2026223" y="4224063"/>
            <a:ext cx="4743456" cy="1323439"/>
          </a:xfrm>
          <a:prstGeom prst="rect">
            <a:avLst/>
          </a:prstGeom>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FF"/>
                </a:solidFill>
                <a:highlight>
                  <a:srgbClr val="FFFFFF"/>
                </a:highlight>
                <a:latin typeface="Consolas" panose="020B0609020204030204" pitchFamily="49" charset="0"/>
              </a:rPr>
              <a:t>public</a:t>
            </a:r>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class</a:t>
            </a:r>
            <a:r>
              <a:rPr lang="en-GB" sz="1600" dirty="0">
                <a:solidFill>
                  <a:srgbClr val="000000"/>
                </a:solidFill>
                <a:highlight>
                  <a:srgbClr val="FFFFFF"/>
                </a:highlight>
                <a:latin typeface="Consolas" panose="020B0609020204030204" pitchFamily="49" charset="0"/>
              </a:rPr>
              <a:t> </a:t>
            </a:r>
            <a:r>
              <a:rPr lang="en-GB" sz="1600" dirty="0" err="1">
                <a:solidFill>
                  <a:srgbClr val="2B91AF"/>
                </a:solidFill>
                <a:highlight>
                  <a:srgbClr val="FFFFFF"/>
                </a:highlight>
                <a:latin typeface="Consolas" panose="020B0609020204030204" pitchFamily="49" charset="0"/>
              </a:rPr>
              <a:t>CompanyAccount</a:t>
            </a:r>
            <a:r>
              <a:rPr lang="en-GB" sz="1600" dirty="0">
                <a:solidFill>
                  <a:srgbClr val="2B91AF"/>
                </a:solidFill>
                <a:highlight>
                  <a:srgbClr val="FFFFFF"/>
                </a:highlight>
                <a:latin typeface="Consolas" panose="020B0609020204030204" pitchFamily="49" charset="0"/>
              </a:rPr>
              <a:t> : Account</a:t>
            </a:r>
            <a:r>
              <a:rPr lang="en-GB" sz="1600" dirty="0">
                <a:solidFill>
                  <a:srgbClr val="000000"/>
                </a:solidFill>
                <a:highlight>
                  <a:srgbClr val="FFFFFF"/>
                </a:highlight>
                <a:latin typeface="Consolas" panose="020B0609020204030204" pitchFamily="49" charset="0"/>
              </a:rPr>
              <a:t> {</a:t>
            </a:r>
          </a:p>
          <a:p>
            <a:r>
              <a:rPr lang="en-GB" sz="1600" dirty="0">
                <a:solidFill>
                  <a:srgbClr val="0000FF"/>
                </a:solidFill>
                <a:highlight>
                  <a:srgbClr val="FFFFFF"/>
                </a:highlight>
                <a:latin typeface="Consolas" panose="020B0609020204030204" pitchFamily="49" charset="0"/>
              </a:rPr>
              <a:t>    public</a:t>
            </a:r>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double</a:t>
            </a:r>
            <a:r>
              <a:rPr lang="en-GB" sz="1600" dirty="0">
                <a:solidFill>
                  <a:srgbClr val="000000"/>
                </a:solidFill>
                <a:highlight>
                  <a:srgbClr val="FFFFFF"/>
                </a:highlight>
                <a:latin typeface="Consolas" panose="020B0609020204030204" pitchFamily="49" charset="0"/>
              </a:rPr>
              <a:t> </a:t>
            </a:r>
            <a:r>
              <a:rPr lang="en-GB" sz="1600" dirty="0" err="1">
                <a:solidFill>
                  <a:srgbClr val="000000"/>
                </a:solidFill>
                <a:highlight>
                  <a:srgbClr val="FFFFFF"/>
                </a:highlight>
                <a:latin typeface="Consolas" panose="020B0609020204030204" pitchFamily="49" charset="0"/>
              </a:rPr>
              <a:t>GetInterest</a:t>
            </a:r>
            <a:r>
              <a:rPr lang="en-GB" sz="1600" dirty="0">
                <a:solidFill>
                  <a:srgbClr val="000000"/>
                </a:solidFill>
                <a:highlight>
                  <a:srgbClr val="FFFFFF"/>
                </a:highlight>
                <a:latin typeface="Consolas" panose="020B0609020204030204" pitchFamily="49" charset="0"/>
              </a:rPr>
              <a:t>() {</a:t>
            </a:r>
          </a:p>
          <a:p>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return</a:t>
            </a:r>
            <a:r>
              <a:rPr lang="en-GB" sz="1600" dirty="0">
                <a:solidFill>
                  <a:srgbClr val="000000"/>
                </a:solidFill>
                <a:highlight>
                  <a:srgbClr val="FFFFFF"/>
                </a:highlight>
                <a:latin typeface="Consolas" panose="020B0609020204030204" pitchFamily="49" charset="0"/>
              </a:rPr>
              <a:t> balance * 0.05;</a:t>
            </a:r>
          </a:p>
          <a:p>
            <a:r>
              <a:rPr lang="en-GB" sz="1600" dirty="0">
                <a:solidFill>
                  <a:srgbClr val="000000"/>
                </a:solidFill>
                <a:highlight>
                  <a:srgbClr val="FFFFFF"/>
                </a:highlight>
                <a:latin typeface="Consolas" panose="020B0609020204030204" pitchFamily="49" charset="0"/>
              </a:rPr>
              <a:t>    }</a:t>
            </a:r>
          </a:p>
          <a:p>
            <a:r>
              <a:rPr lang="en-GB" sz="1600" dirty="0">
                <a:solidFill>
                  <a:srgbClr val="000000"/>
                </a:solidFill>
                <a:highlight>
                  <a:srgbClr val="FFFFFF"/>
                </a:highlight>
                <a:latin typeface="Consolas" panose="020B0609020204030204" pitchFamily="49" charset="0"/>
              </a:rPr>
              <a:t>}</a:t>
            </a:r>
          </a:p>
        </p:txBody>
      </p:sp>
      <p:sp>
        <p:nvSpPr>
          <p:cNvPr id="7" name="Rounded Rectangular Callout 6"/>
          <p:cNvSpPr/>
          <p:nvPr/>
        </p:nvSpPr>
        <p:spPr>
          <a:xfrm>
            <a:off x="2137891" y="5753980"/>
            <a:ext cx="4353865" cy="491369"/>
          </a:xfrm>
          <a:prstGeom prst="wedgeRoundRectCallout">
            <a:avLst>
              <a:gd name="adj1" fmla="val 7133"/>
              <a:gd name="adj2" fmla="val -71853"/>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cs typeface="Arial" pitchFamily="34" charset="0"/>
              </a:rPr>
              <a:t>Even when defined in a separate assembly</a:t>
            </a:r>
          </a:p>
        </p:txBody>
      </p:sp>
      <p:sp>
        <p:nvSpPr>
          <p:cNvPr id="8" name="Rectangle 7"/>
          <p:cNvSpPr/>
          <p:nvPr/>
        </p:nvSpPr>
        <p:spPr>
          <a:xfrm>
            <a:off x="6722158" y="2242865"/>
            <a:ext cx="3810005" cy="1384995"/>
          </a:xfrm>
          <a:prstGeom prst="rect">
            <a:avLst/>
          </a:prstGeom>
          <a:ln w="19050">
            <a:solidFill>
              <a:srgbClr val="004050"/>
            </a:solidFill>
            <a:prstDash val="sysDash"/>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dirty="0">
                <a:solidFill>
                  <a:srgbClr val="0000FF"/>
                </a:solidFill>
                <a:highlight>
                  <a:srgbClr val="FFFFFF"/>
                </a:highlight>
                <a:latin typeface="Consolas" panose="020B0609020204030204" pitchFamily="49" charset="0"/>
              </a:rPr>
              <a:t>public</a:t>
            </a:r>
            <a:r>
              <a:rPr lang="en-GB" sz="1400" dirty="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class</a:t>
            </a:r>
            <a:r>
              <a:rPr lang="en-GB" sz="1400" dirty="0">
                <a:solidFill>
                  <a:srgbClr val="000000"/>
                </a:solidFill>
                <a:highlight>
                  <a:srgbClr val="FFFFFF"/>
                </a:highlight>
                <a:latin typeface="Consolas" panose="020B0609020204030204" pitchFamily="49" charset="0"/>
              </a:rPr>
              <a:t> </a:t>
            </a:r>
            <a:r>
              <a:rPr lang="en-GB" sz="1400" dirty="0">
                <a:solidFill>
                  <a:srgbClr val="2B91AF"/>
                </a:solidFill>
                <a:highlight>
                  <a:srgbClr val="FFFFFF"/>
                </a:highlight>
                <a:latin typeface="Consolas" panose="020B0609020204030204" pitchFamily="49" charset="0"/>
              </a:rPr>
              <a:t>Bank</a:t>
            </a:r>
            <a:r>
              <a:rPr lang="en-GB" sz="1400" dirty="0">
                <a:solidFill>
                  <a:srgbClr val="000000"/>
                </a:solidFill>
                <a:highlight>
                  <a:srgbClr val="FFFFFF"/>
                </a:highlight>
                <a:latin typeface="Consolas" panose="020B0609020204030204" pitchFamily="49" charset="0"/>
              </a:rPr>
              <a:t> {</a:t>
            </a:r>
          </a:p>
          <a:p>
            <a:r>
              <a:rPr lang="en-GB" sz="1400" dirty="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public</a:t>
            </a:r>
            <a:r>
              <a:rPr lang="en-GB" sz="1400" dirty="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void</a:t>
            </a:r>
            <a:r>
              <a:rPr lang="en-GB" sz="1400" dirty="0">
                <a:solidFill>
                  <a:srgbClr val="000000"/>
                </a:solidFill>
                <a:highlight>
                  <a:srgbClr val="FFFFFF"/>
                </a:highlight>
                <a:latin typeface="Consolas" panose="020B0609020204030204" pitchFamily="49" charset="0"/>
              </a:rPr>
              <a:t> </a:t>
            </a:r>
            <a:r>
              <a:rPr lang="en-GB" sz="1400" dirty="0" err="1">
                <a:solidFill>
                  <a:srgbClr val="000000"/>
                </a:solidFill>
                <a:highlight>
                  <a:srgbClr val="FFFFFF"/>
                </a:highlight>
                <a:latin typeface="Consolas" panose="020B0609020204030204" pitchFamily="49" charset="0"/>
              </a:rPr>
              <a:t>SomeMethod</a:t>
            </a:r>
            <a:r>
              <a:rPr lang="en-GB" sz="1400" dirty="0">
                <a:solidFill>
                  <a:srgbClr val="000000"/>
                </a:solidFill>
                <a:highlight>
                  <a:srgbClr val="FFFFFF"/>
                </a:highlight>
                <a:latin typeface="Consolas" panose="020B0609020204030204" pitchFamily="49" charset="0"/>
              </a:rPr>
              <a:t>() {</a:t>
            </a:r>
          </a:p>
          <a:p>
            <a:r>
              <a:rPr lang="en-GB" sz="1400" dirty="0">
                <a:solidFill>
                  <a:srgbClr val="000000"/>
                </a:solidFill>
                <a:highlight>
                  <a:srgbClr val="FFFFFF"/>
                </a:highlight>
                <a:latin typeface="Consolas" panose="020B0609020204030204" pitchFamily="49" charset="0"/>
              </a:rPr>
              <a:t>        Account </a:t>
            </a:r>
            <a:r>
              <a:rPr lang="en-GB" sz="1400" dirty="0" err="1">
                <a:solidFill>
                  <a:srgbClr val="000000"/>
                </a:solidFill>
                <a:highlight>
                  <a:srgbClr val="FFFFFF"/>
                </a:highlight>
                <a:latin typeface="Consolas" panose="020B0609020204030204" pitchFamily="49" charset="0"/>
              </a:rPr>
              <a:t>acc</a:t>
            </a:r>
            <a:r>
              <a:rPr lang="en-GB" sz="1400" dirty="0">
                <a:solidFill>
                  <a:srgbClr val="000000"/>
                </a:solidFill>
                <a:highlight>
                  <a:srgbClr val="FFFFFF"/>
                </a:highlight>
                <a:latin typeface="Consolas" panose="020B0609020204030204" pitchFamily="49" charset="0"/>
              </a:rPr>
              <a:t> = new Account();</a:t>
            </a:r>
          </a:p>
          <a:p>
            <a:r>
              <a:rPr lang="en-GB" sz="1400" dirty="0">
                <a:solidFill>
                  <a:srgbClr val="000000"/>
                </a:solidFill>
                <a:highlight>
                  <a:srgbClr val="FFFFFF"/>
                </a:highlight>
                <a:latin typeface="Consolas" panose="020B0609020204030204" pitchFamily="49" charset="0"/>
              </a:rPr>
              <a:t>        </a:t>
            </a:r>
            <a:r>
              <a:rPr lang="en-GB" sz="1400" dirty="0" err="1">
                <a:solidFill>
                  <a:srgbClr val="0000FF"/>
                </a:solidFill>
                <a:highlight>
                  <a:srgbClr val="FFFFFF"/>
                </a:highlight>
                <a:latin typeface="Consolas" panose="020B0609020204030204" pitchFamily="49" charset="0"/>
              </a:rPr>
              <a:t>acc.</a:t>
            </a:r>
            <a:r>
              <a:rPr lang="en-GB" sz="1400" dirty="0" err="1">
                <a:solidFill>
                  <a:srgbClr val="000000"/>
                </a:solidFill>
                <a:highlight>
                  <a:srgbClr val="FFFFFF"/>
                </a:highlight>
                <a:latin typeface="Consolas" panose="020B0609020204030204" pitchFamily="49" charset="0"/>
              </a:rPr>
              <a:t>balance</a:t>
            </a:r>
            <a:r>
              <a:rPr lang="en-GB" sz="1400" dirty="0">
                <a:solidFill>
                  <a:srgbClr val="000000"/>
                </a:solidFill>
                <a:highlight>
                  <a:srgbClr val="FFFFFF"/>
                </a:highlight>
                <a:latin typeface="Consolas" panose="020B0609020204030204" pitchFamily="49" charset="0"/>
              </a:rPr>
              <a:t> *= 0.03;</a:t>
            </a:r>
          </a:p>
          <a:p>
            <a:r>
              <a:rPr lang="en-GB" sz="1400" dirty="0">
                <a:solidFill>
                  <a:srgbClr val="000000"/>
                </a:solidFill>
                <a:highlight>
                  <a:srgbClr val="FFFFFF"/>
                </a:highlight>
                <a:latin typeface="Consolas" panose="020B0609020204030204" pitchFamily="49" charset="0"/>
              </a:rPr>
              <a:t>    }</a:t>
            </a:r>
          </a:p>
          <a:p>
            <a:r>
              <a:rPr lang="en-GB" sz="1400" dirty="0">
                <a:solidFill>
                  <a:srgbClr val="000000"/>
                </a:solidFill>
                <a:highlight>
                  <a:srgbClr val="FFFFFF"/>
                </a:highlight>
                <a:latin typeface="Consolas" panose="020B0609020204030204" pitchFamily="49" charset="0"/>
              </a:rPr>
              <a:t>} </a:t>
            </a:r>
          </a:p>
        </p:txBody>
      </p:sp>
      <p:sp>
        <p:nvSpPr>
          <p:cNvPr id="9" name="Rounded Rectangular Callout 8"/>
          <p:cNvSpPr/>
          <p:nvPr/>
        </p:nvSpPr>
        <p:spPr>
          <a:xfrm>
            <a:off x="7405970" y="3469105"/>
            <a:ext cx="2766730" cy="488101"/>
          </a:xfrm>
          <a:prstGeom prst="wedgeRoundRectCallout">
            <a:avLst>
              <a:gd name="adj1" fmla="val 1809"/>
              <a:gd name="adj2" fmla="val -82337"/>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cs typeface="Arial" pitchFamily="34" charset="0"/>
              </a:rPr>
              <a:t>And so has any other class in the same assembly (only)</a:t>
            </a:r>
          </a:p>
        </p:txBody>
      </p:sp>
    </p:spTree>
    <p:extLst>
      <p:ext uri="{BB962C8B-B14F-4D97-AF65-F5344CB8AC3E}">
        <p14:creationId xmlns:p14="http://schemas.microsoft.com/office/powerpoint/2010/main" val="38045131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GB" smtClean="0"/>
              <a:t>Invoking base class functionality</a:t>
            </a:r>
            <a:endParaRPr lang="en-GB" dirty="0" smtClean="0"/>
          </a:p>
        </p:txBody>
      </p:sp>
      <p:sp>
        <p:nvSpPr>
          <p:cNvPr id="23555" name="Rectangle 3"/>
          <p:cNvSpPr>
            <a:spLocks noGrp="1" noChangeArrowheads="1"/>
          </p:cNvSpPr>
          <p:nvPr>
            <p:ph idx="1"/>
          </p:nvPr>
        </p:nvSpPr>
        <p:spPr>
          <a:xfrm>
            <a:off x="341273" y="1368256"/>
            <a:ext cx="10929240" cy="1523800"/>
          </a:xfrm>
        </p:spPr>
        <p:txBody>
          <a:bodyPr vert="horz" lIns="0" tIns="0" rIns="0" bIns="0" rtlCol="0" anchor="t" anchorCtr="0">
            <a:noAutofit/>
          </a:bodyPr>
          <a:lstStyle/>
          <a:p>
            <a:pPr marL="342900" indent="-342900">
              <a:buFont typeface="Arial" panose="020B0604020202020204" pitchFamily="34" charset="0"/>
              <a:buChar char="•"/>
            </a:pPr>
            <a:r>
              <a:rPr lang="en-GB" b="1" dirty="0"/>
              <a:t>A derived class can access base class members</a:t>
            </a:r>
          </a:p>
          <a:p>
            <a:pPr marL="684000" lvl="1" indent="-342900">
              <a:buSzPct val="115000"/>
              <a:buFont typeface="Arial" panose="020B0604020202020204" pitchFamily="34" charset="0"/>
              <a:buChar char="•"/>
            </a:pPr>
            <a:r>
              <a:rPr lang="en-GB" dirty="0"/>
              <a:t>Avoids code duplication and access to private fields</a:t>
            </a:r>
          </a:p>
          <a:p>
            <a:pPr marL="342900" indent="-342900">
              <a:buFont typeface="Arial" panose="020B0604020202020204" pitchFamily="34" charset="0"/>
              <a:buChar char="•"/>
            </a:pPr>
            <a:r>
              <a:rPr lang="en-GB" b="1" dirty="0"/>
              <a:t>To call a base class member, use the super reference</a:t>
            </a:r>
          </a:p>
          <a:p>
            <a:pPr marL="684000" lvl="1" indent="-342900">
              <a:buSzPct val="115000"/>
              <a:buFont typeface="Arial" panose="020B0604020202020204" pitchFamily="34" charset="0"/>
              <a:buChar char="•"/>
            </a:pPr>
            <a:r>
              <a:rPr lang="en-GB" dirty="0"/>
              <a:t>Calls first method with matching signature up the inheritance hierarchy</a:t>
            </a:r>
          </a:p>
        </p:txBody>
      </p:sp>
      <p:sp>
        <p:nvSpPr>
          <p:cNvPr id="846852" name="Rectangle 4"/>
          <p:cNvSpPr>
            <a:spLocks noChangeArrowheads="1"/>
          </p:cNvSpPr>
          <p:nvPr/>
        </p:nvSpPr>
        <p:spPr bwMode="auto">
          <a:xfrm>
            <a:off x="2027267" y="3109705"/>
            <a:ext cx="8213797" cy="2582758"/>
          </a:xfrm>
          <a:prstGeom prst="rect">
            <a:avLst/>
          </a:prstGeom>
          <a:solidFill>
            <a:schemeClr val="bg1"/>
          </a:solidFill>
          <a:ln w="19050">
            <a:solidFill>
              <a:schemeClr val="accent1">
                <a:shade val="50000"/>
              </a:schemeClr>
            </a:solid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FF"/>
                </a:solidFill>
                <a:latin typeface="Lucida Console" pitchFamily="49" charset="0"/>
              </a:rPr>
              <a:t>public class</a:t>
            </a:r>
            <a:r>
              <a:rPr lang="en-GB" dirty="0">
                <a:latin typeface="Lucida Console" pitchFamily="49" charset="0"/>
              </a:rPr>
              <a:t> </a:t>
            </a:r>
            <a:r>
              <a:rPr lang="en-GB" dirty="0">
                <a:solidFill>
                  <a:srgbClr val="000000"/>
                </a:solidFill>
                <a:latin typeface="Lucida Console" pitchFamily="49" charset="0"/>
              </a:rPr>
              <a:t>Student </a:t>
            </a:r>
            <a:r>
              <a:rPr lang="en-GB" dirty="0">
                <a:solidFill>
                  <a:srgbClr val="0000C8"/>
                </a:solidFill>
                <a:latin typeface="Lucida Console" pitchFamily="49" charset="0"/>
              </a:rPr>
              <a:t>extends</a:t>
            </a:r>
            <a:r>
              <a:rPr lang="en-GB" dirty="0">
                <a:solidFill>
                  <a:srgbClr val="000000"/>
                </a:solidFill>
                <a:latin typeface="Lucida Console" pitchFamily="49" charset="0"/>
              </a:rPr>
              <a:t> Person {</a:t>
            </a: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FF"/>
                </a:solidFill>
                <a:latin typeface="Lucida Console" pitchFamily="49" charset="0"/>
              </a:rPr>
              <a:t>  private </a:t>
            </a:r>
            <a:r>
              <a:rPr lang="en-GB" dirty="0">
                <a:latin typeface="Lucida Console" pitchFamily="49" charset="0"/>
              </a:rPr>
              <a:t>String subject;</a:t>
            </a: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FF"/>
                </a:solidFill>
                <a:latin typeface="Lucida Console" pitchFamily="49" charset="0"/>
              </a:rPr>
              <a:t>  public </a:t>
            </a:r>
            <a:r>
              <a:rPr lang="en-GB" dirty="0">
                <a:latin typeface="Lucida Console" pitchFamily="49" charset="0"/>
              </a:rPr>
              <a:t>String</a:t>
            </a:r>
            <a:r>
              <a:rPr lang="en-GB" dirty="0">
                <a:solidFill>
                  <a:srgbClr val="0000FF"/>
                </a:solidFill>
                <a:latin typeface="Lucida Console" pitchFamily="49" charset="0"/>
              </a:rPr>
              <a:t> </a:t>
            </a:r>
            <a:r>
              <a:rPr lang="en-GB" dirty="0" err="1">
                <a:solidFill>
                  <a:srgbClr val="000000"/>
                </a:solidFill>
                <a:latin typeface="Lucida Console" pitchFamily="49" charset="0"/>
              </a:rPr>
              <a:t>getDetails</a:t>
            </a:r>
            <a:r>
              <a:rPr lang="en-GB" dirty="0">
                <a:solidFill>
                  <a:srgbClr val="000000"/>
                </a:solidFill>
                <a:latin typeface="Lucida Console" pitchFamily="49" charset="0"/>
              </a:rPr>
              <a:t>()</a:t>
            </a:r>
            <a:r>
              <a:rPr lang="en-GB" dirty="0">
                <a:solidFill>
                  <a:srgbClr val="0000FF"/>
                </a:solidFill>
                <a:latin typeface="Lucida Console" pitchFamily="49" charset="0"/>
              </a:rPr>
              <a:t> </a:t>
            </a:r>
            <a:r>
              <a:rPr lang="en-GB" dirty="0">
                <a:solidFill>
                  <a:srgbClr val="000000"/>
                </a:solidFill>
                <a:latin typeface="Lucida Console" pitchFamily="49" charset="0"/>
              </a:rPr>
              <a:t>{</a:t>
            </a:r>
          </a:p>
          <a:p>
            <a:pPr defTabSz="739775" eaLnBrk="0" hangingPunct="0">
              <a:tabLst>
                <a:tab pos="347663" algn="l"/>
                <a:tab pos="685800" algn="l"/>
                <a:tab pos="1033463" algn="l"/>
                <a:tab pos="1371600" algn="l"/>
                <a:tab pos="1719263" algn="l"/>
                <a:tab pos="2057400" algn="l"/>
                <a:tab pos="2405063" algn="l"/>
                <a:tab pos="2743200" algn="l"/>
              </a:tabLst>
              <a:defRPr/>
            </a:pPr>
            <a:endParaRPr lang="en-GB" dirty="0">
              <a:solidFill>
                <a:srgbClr val="000000"/>
              </a:solidFill>
              <a:latin typeface="Lucida Console" pitchFamily="49" charset="0"/>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FF3300"/>
                </a:solidFill>
                <a:latin typeface="Lucida Console" pitchFamily="49" charset="0"/>
              </a:rPr>
              <a:t>    </a:t>
            </a:r>
            <a:r>
              <a:rPr lang="en-GB" dirty="0">
                <a:latin typeface="Lucida Console" pitchFamily="49" charset="0"/>
              </a:rPr>
              <a:t>String data </a:t>
            </a:r>
            <a:r>
              <a:rPr lang="en-GB" dirty="0">
                <a:solidFill>
                  <a:srgbClr val="FF3300"/>
                </a:solidFill>
                <a:latin typeface="Lucida Console" pitchFamily="49" charset="0"/>
              </a:rPr>
              <a:t>= </a:t>
            </a:r>
            <a:r>
              <a:rPr lang="en-GB" dirty="0" err="1">
                <a:solidFill>
                  <a:srgbClr val="FF3300"/>
                </a:solidFill>
                <a:latin typeface="Lucida Console" pitchFamily="49" charset="0"/>
              </a:rPr>
              <a:t>super</a:t>
            </a:r>
            <a:r>
              <a:rPr lang="en-GB" b="1" dirty="0" err="1">
                <a:solidFill>
                  <a:srgbClr val="FF3300"/>
                </a:solidFill>
                <a:latin typeface="Lucida Console" pitchFamily="49" charset="0"/>
              </a:rPr>
              <a:t>.</a:t>
            </a:r>
            <a:r>
              <a:rPr lang="en-GB" dirty="0" err="1">
                <a:solidFill>
                  <a:srgbClr val="000000"/>
                </a:solidFill>
                <a:latin typeface="Lucida Console" pitchFamily="49" charset="0"/>
              </a:rPr>
              <a:t>getDetails</a:t>
            </a:r>
            <a:r>
              <a:rPr lang="en-GB" dirty="0">
                <a:solidFill>
                  <a:srgbClr val="000000"/>
                </a:solidFill>
                <a:latin typeface="Lucida Console" pitchFamily="49" charset="0"/>
              </a:rPr>
              <a:t>(); </a:t>
            </a:r>
            <a:r>
              <a:rPr lang="en-GB" dirty="0">
                <a:solidFill>
                  <a:srgbClr val="008000"/>
                </a:solidFill>
                <a:latin typeface="Lucida Console" pitchFamily="49" charset="0"/>
              </a:rPr>
              <a:t>// call base class</a:t>
            </a: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    </a:t>
            </a:r>
            <a:r>
              <a:rPr lang="en-GB" dirty="0">
                <a:solidFill>
                  <a:schemeClr val="accent6">
                    <a:lumMod val="50000"/>
                  </a:schemeClr>
                </a:solidFill>
                <a:latin typeface="Lucida Console" pitchFamily="49" charset="0"/>
              </a:rPr>
              <a:t>//…… code</a:t>
            </a: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    </a:t>
            </a:r>
            <a:r>
              <a:rPr lang="en-GB" dirty="0">
                <a:solidFill>
                  <a:srgbClr val="0000C8"/>
                </a:solidFill>
                <a:latin typeface="Lucida Console" pitchFamily="49" charset="0"/>
              </a:rPr>
              <a:t>return</a:t>
            </a:r>
            <a:r>
              <a:rPr lang="en-GB" dirty="0">
                <a:solidFill>
                  <a:srgbClr val="000000"/>
                </a:solidFill>
                <a:latin typeface="Lucida Console" pitchFamily="49" charset="0"/>
              </a:rPr>
              <a:t> data + “\t” + subject;</a:t>
            </a: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a:t>
            </a:r>
            <a:endParaRPr lang="en-GB" dirty="0">
              <a:solidFill>
                <a:srgbClr val="000046"/>
              </a:solidFill>
              <a:latin typeface="Lucida Console" pitchFamily="49" charset="0"/>
            </a:endParaRPr>
          </a:p>
        </p:txBody>
      </p:sp>
      <p:sp>
        <p:nvSpPr>
          <p:cNvPr id="2" name="TextBox 1"/>
          <p:cNvSpPr txBox="1"/>
          <p:nvPr/>
        </p:nvSpPr>
        <p:spPr>
          <a:xfrm>
            <a:off x="2027267" y="5847486"/>
            <a:ext cx="5109091" cy="400110"/>
          </a:xfrm>
          <a:prstGeom prst="rect">
            <a:avLst/>
          </a:prstGeom>
          <a:solidFill>
            <a:schemeClr val="bg1"/>
          </a:solidFill>
          <a:ln w="19050">
            <a:solidFill>
              <a:schemeClr val="accent1">
                <a:shade val="50000"/>
              </a:schemeClr>
            </a:solidFill>
          </a:ln>
        </p:spPr>
        <p:txBody>
          <a:bodyPr wrap="none" rtlCol="0">
            <a:spAutoFit/>
          </a:bodyPr>
          <a:lstStyle/>
          <a:p>
            <a:r>
              <a:rPr lang="en-GB" sz="2000" b="1" dirty="0">
                <a:latin typeface="Courier New" pitchFamily="49" charset="0"/>
                <a:cs typeface="Courier New" pitchFamily="49" charset="0"/>
              </a:rPr>
              <a:t>C#</a:t>
            </a:r>
            <a:r>
              <a:rPr lang="en-GB" sz="2000" dirty="0">
                <a:latin typeface="Courier New" pitchFamily="49" charset="0"/>
                <a:cs typeface="Courier New" pitchFamily="49" charset="0"/>
              </a:rPr>
              <a:t> uses the </a:t>
            </a:r>
            <a:r>
              <a:rPr lang="en-GB" sz="2000" b="1" dirty="0">
                <a:solidFill>
                  <a:srgbClr val="C00000"/>
                </a:solidFill>
                <a:latin typeface="Courier New" pitchFamily="49" charset="0"/>
                <a:cs typeface="Courier New" pitchFamily="49" charset="0"/>
              </a:rPr>
              <a:t>base</a:t>
            </a:r>
            <a:r>
              <a:rPr lang="en-GB" sz="2000" dirty="0">
                <a:latin typeface="Courier New" pitchFamily="49" charset="0"/>
                <a:cs typeface="Courier New" pitchFamily="49" charset="0"/>
              </a:rPr>
              <a:t> keyword instead</a:t>
            </a:r>
          </a:p>
        </p:txBody>
      </p:sp>
    </p:spTree>
    <p:extLst>
      <p:ext uri="{BB962C8B-B14F-4D97-AF65-F5344CB8AC3E}">
        <p14:creationId xmlns:p14="http://schemas.microsoft.com/office/powerpoint/2010/main" val="7981979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ChangeArrowheads="1"/>
          </p:cNvSpPr>
          <p:nvPr/>
        </p:nvSpPr>
        <p:spPr bwMode="auto">
          <a:xfrm>
            <a:off x="2198689" y="6267450"/>
            <a:ext cx="1912937" cy="438150"/>
          </a:xfrm>
          <a:prstGeom prst="rect">
            <a:avLst/>
          </a:prstGeom>
          <a:noFill/>
          <a:ln w="12700">
            <a:noFill/>
            <a:miter lim="800000"/>
            <a:headEnd/>
            <a:tailEnd/>
          </a:ln>
        </p:spPr>
        <p:txBody>
          <a:bodyPr wrap="none" anchor="ctr"/>
          <a:lstStyle/>
          <a:p>
            <a:pPr eaLnBrk="0" hangingPunct="0">
              <a:spcBef>
                <a:spcPct val="50000"/>
              </a:spcBef>
            </a:pPr>
            <a:endParaRPr lang="en-US"/>
          </a:p>
        </p:txBody>
      </p:sp>
      <p:sp>
        <p:nvSpPr>
          <p:cNvPr id="28677" name="Rectangle 5"/>
          <p:cNvSpPr>
            <a:spLocks noGrp="1" noChangeArrowheads="1"/>
          </p:cNvSpPr>
          <p:nvPr>
            <p:ph type="title"/>
          </p:nvPr>
        </p:nvSpPr>
        <p:spPr/>
        <p:txBody>
          <a:bodyPr/>
          <a:lstStyle/>
          <a:p>
            <a:pPr eaLnBrk="1" hangingPunct="1"/>
            <a:r>
              <a:rPr lang="en-US" dirty="0" smtClean="0"/>
              <a:t>Non extendible classes and methods</a:t>
            </a:r>
          </a:p>
        </p:txBody>
      </p:sp>
      <p:sp>
        <p:nvSpPr>
          <p:cNvPr id="28678" name="Rectangle 6"/>
          <p:cNvSpPr>
            <a:spLocks noGrp="1" noChangeArrowheads="1"/>
          </p:cNvSpPr>
          <p:nvPr>
            <p:ph idx="1"/>
          </p:nvPr>
        </p:nvSpPr>
        <p:spPr>
          <a:xfrm>
            <a:off x="341273" y="1368256"/>
            <a:ext cx="9302457" cy="3458925"/>
          </a:xfrm>
        </p:spPr>
        <p:txBody>
          <a:bodyPr vert="horz" lIns="0" tIns="0" rIns="0" bIns="0" rtlCol="0" anchor="t" anchorCtr="0">
            <a:noAutofit/>
          </a:bodyPr>
          <a:lstStyle/>
          <a:p>
            <a:pPr marL="342900" indent="-342900">
              <a:buFont typeface="Arial" panose="020B0604020202020204" pitchFamily="34" charset="0"/>
              <a:buChar char="•"/>
            </a:pPr>
            <a:r>
              <a:rPr lang="en-US" b="1" dirty="0"/>
              <a:t>A class can be written with the </a:t>
            </a:r>
            <a:r>
              <a:rPr lang="en-US" b="1" dirty="0">
                <a:latin typeface="Lucida Console" panose="020B0609040504020204" pitchFamily="49" charset="0"/>
              </a:rPr>
              <a:t>final</a:t>
            </a:r>
            <a:r>
              <a:rPr lang="en-US" b="1" dirty="0"/>
              <a:t> modifier</a:t>
            </a:r>
          </a:p>
          <a:p>
            <a:pPr marL="684000" lvl="1" indent="-342900">
              <a:buSzPct val="115000"/>
              <a:buFont typeface="Arial" panose="020B0604020202020204" pitchFamily="34" charset="0"/>
              <a:buChar char="•"/>
            </a:pPr>
            <a:r>
              <a:rPr lang="en-US" dirty="0"/>
              <a:t>Prevents it from being extended</a:t>
            </a:r>
          </a:p>
          <a:p>
            <a:pPr marL="684000" lvl="1" indent="-342900">
              <a:buSzPct val="115000"/>
              <a:buFont typeface="Arial" panose="020B0604020202020204" pitchFamily="34" charset="0"/>
              <a:buChar char="•"/>
            </a:pPr>
            <a:r>
              <a:rPr lang="en-US" dirty="0"/>
              <a:t>class </a:t>
            </a:r>
            <a:r>
              <a:rPr lang="en-US" dirty="0">
                <a:latin typeface="Lucida Console" panose="020B0609040504020204" pitchFamily="49" charset="0"/>
              </a:rPr>
              <a:t>String</a:t>
            </a:r>
            <a:r>
              <a:rPr lang="en-US" dirty="0"/>
              <a:t> is marked </a:t>
            </a:r>
            <a:r>
              <a:rPr lang="en-US" dirty="0">
                <a:latin typeface="Lucida Console" panose="020B0609040504020204" pitchFamily="49" charset="0"/>
              </a:rPr>
              <a:t>final</a:t>
            </a:r>
          </a:p>
          <a:p>
            <a:pPr marL="1026000" lvl="2" indent="-342900">
              <a:buSzPct val="115000"/>
              <a:buFont typeface="Arial" panose="020B0604020202020204" pitchFamily="34" charset="0"/>
              <a:buChar char="•"/>
            </a:pPr>
            <a:r>
              <a:rPr lang="en-US" dirty="0"/>
              <a:t>Due to some internal </a:t>
            </a:r>
            <a:r>
              <a:rPr lang="en-US" dirty="0" err="1"/>
              <a:t>behaviours</a:t>
            </a:r>
            <a:r>
              <a:rPr lang="en-US" dirty="0"/>
              <a:t> you would possibly break</a:t>
            </a:r>
          </a:p>
          <a:p>
            <a:pPr marL="684000" lvl="2" indent="-342900">
              <a:buSzPct val="115000"/>
              <a:buFont typeface="Arial" panose="020B0604020202020204" pitchFamily="34" charset="0"/>
              <a:buChar char="•"/>
            </a:pPr>
            <a:endParaRPr lang="en-US" dirty="0"/>
          </a:p>
          <a:p>
            <a:pPr marL="684000" lvl="1" indent="-342900">
              <a:buSzPct val="115000"/>
              <a:buFont typeface="Arial" panose="020B0604020202020204" pitchFamily="34" charset="0"/>
              <a:buChar char="•"/>
            </a:pPr>
            <a:endParaRPr lang="en-US" dirty="0"/>
          </a:p>
          <a:p>
            <a:pPr marL="684000" lvl="1" indent="-342900">
              <a:buSzPct val="115000"/>
              <a:buFont typeface="Arial" panose="020B0604020202020204" pitchFamily="34" charset="0"/>
              <a:buChar char="•"/>
            </a:pPr>
            <a:endParaRPr lang="en-US" dirty="0"/>
          </a:p>
          <a:p>
            <a:pPr marL="684000" lvl="1" indent="-342900">
              <a:buSzPct val="115000"/>
              <a:buFont typeface="Arial" panose="020B0604020202020204" pitchFamily="34" charset="0"/>
              <a:buChar char="•"/>
            </a:pPr>
            <a:r>
              <a:rPr lang="en-US" dirty="0"/>
              <a:t>Java: A method can be marked </a:t>
            </a:r>
            <a:r>
              <a:rPr lang="en-US" dirty="0" smtClean="0">
                <a:latin typeface="Lucida Console" panose="020B0609040504020204" pitchFamily="49" charset="0"/>
              </a:rPr>
              <a:t>final</a:t>
            </a:r>
            <a:r>
              <a:rPr lang="en-US" dirty="0" smtClean="0">
                <a:latin typeface="+mn-lt"/>
              </a:rPr>
              <a:t> </a:t>
            </a:r>
            <a:r>
              <a:rPr lang="en-US" dirty="0" smtClean="0"/>
              <a:t>to </a:t>
            </a:r>
            <a:r>
              <a:rPr lang="en-US" dirty="0"/>
              <a:t>stop it being overridden</a:t>
            </a:r>
          </a:p>
          <a:p>
            <a:pPr marL="342900" indent="-342900">
              <a:buFont typeface="Arial" panose="020B0604020202020204" pitchFamily="34" charset="0"/>
              <a:buChar char="•"/>
            </a:pPr>
            <a:r>
              <a:rPr lang="en-US" b="1" dirty="0"/>
              <a:t>C# uses the </a:t>
            </a:r>
            <a:r>
              <a:rPr lang="en-US" b="1" dirty="0">
                <a:solidFill>
                  <a:srgbClr val="C00000"/>
                </a:solidFill>
              </a:rPr>
              <a:t>sealed</a:t>
            </a:r>
            <a:r>
              <a:rPr lang="en-US" b="1" dirty="0"/>
              <a:t> keyword in place of </a:t>
            </a:r>
            <a:r>
              <a:rPr lang="en-US" b="1" i="1" dirty="0" smtClean="0"/>
              <a:t>final</a:t>
            </a:r>
            <a:r>
              <a:rPr lang="en-US" dirty="0"/>
              <a:t/>
            </a:r>
            <a:br>
              <a:rPr lang="en-US" dirty="0"/>
            </a:br>
            <a:endParaRPr lang="en-US" dirty="0"/>
          </a:p>
        </p:txBody>
      </p:sp>
      <p:sp>
        <p:nvSpPr>
          <p:cNvPr id="859143" name="Rectangle 7"/>
          <p:cNvSpPr>
            <a:spLocks noChangeArrowheads="1"/>
          </p:cNvSpPr>
          <p:nvPr/>
        </p:nvSpPr>
        <p:spPr bwMode="auto">
          <a:xfrm>
            <a:off x="2960709" y="3044634"/>
            <a:ext cx="4366581" cy="920765"/>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none" lIns="90488" tIns="44450" rIns="90488" bIns="44450">
            <a:spAutoFit/>
          </a:bodyPr>
          <a:lstStyle/>
          <a:p>
            <a:pPr defTabSz="739775" eaLnBrk="0" hangingPunct="0">
              <a:defRPr/>
            </a:pPr>
            <a:r>
              <a:rPr lang="en-US" dirty="0">
                <a:solidFill>
                  <a:srgbClr val="0000FF"/>
                </a:solidFill>
                <a:latin typeface="Lucida Console" pitchFamily="49" charset="0"/>
              </a:rPr>
              <a:t>public </a:t>
            </a:r>
            <a:r>
              <a:rPr lang="en-US" dirty="0">
                <a:solidFill>
                  <a:srgbClr val="C00000"/>
                </a:solidFill>
                <a:latin typeface="Lucida Console" pitchFamily="49" charset="0"/>
              </a:rPr>
              <a:t>final</a:t>
            </a:r>
            <a:r>
              <a:rPr lang="en-US" dirty="0">
                <a:solidFill>
                  <a:srgbClr val="FF3300"/>
                </a:solidFill>
                <a:latin typeface="Lucida Console" pitchFamily="49" charset="0"/>
              </a:rPr>
              <a:t> </a:t>
            </a:r>
            <a:r>
              <a:rPr lang="en-US" dirty="0">
                <a:solidFill>
                  <a:srgbClr val="0000FF"/>
                </a:solidFill>
                <a:latin typeface="Lucida Console" pitchFamily="49" charset="0"/>
              </a:rPr>
              <a:t>class</a:t>
            </a:r>
            <a:r>
              <a:rPr lang="en-US" dirty="0">
                <a:latin typeface="Lucida Console" pitchFamily="49" charset="0"/>
              </a:rPr>
              <a:t> String</a:t>
            </a:r>
            <a:r>
              <a:rPr lang="en-US" dirty="0">
                <a:solidFill>
                  <a:srgbClr val="000000"/>
                </a:solidFill>
                <a:latin typeface="Lucida Console" pitchFamily="49" charset="0"/>
              </a:rPr>
              <a:t> {  </a:t>
            </a:r>
          </a:p>
          <a:p>
            <a:pPr defTabSz="739775" eaLnBrk="0" hangingPunct="0">
              <a:defRPr/>
            </a:pPr>
            <a:r>
              <a:rPr lang="en-US" dirty="0">
                <a:solidFill>
                  <a:srgbClr val="000000"/>
                </a:solidFill>
                <a:latin typeface="Lucida Console" pitchFamily="49" charset="0"/>
              </a:rPr>
              <a:t>  ...</a:t>
            </a:r>
          </a:p>
          <a:p>
            <a:pPr defTabSz="739775" eaLnBrk="0" hangingPunct="0">
              <a:defRPr/>
            </a:pPr>
            <a:r>
              <a:rPr lang="en-US" dirty="0">
                <a:solidFill>
                  <a:srgbClr val="000000"/>
                </a:solidFill>
                <a:latin typeface="Lucida Console" pitchFamily="49" charset="0"/>
              </a:rPr>
              <a:t>}</a:t>
            </a:r>
          </a:p>
        </p:txBody>
      </p:sp>
      <p:sp>
        <p:nvSpPr>
          <p:cNvPr id="8" name="Rectangle 7"/>
          <p:cNvSpPr>
            <a:spLocks noChangeArrowheads="1"/>
          </p:cNvSpPr>
          <p:nvPr/>
        </p:nvSpPr>
        <p:spPr bwMode="auto">
          <a:xfrm>
            <a:off x="2960709" y="5020514"/>
            <a:ext cx="4366581" cy="920765"/>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defRPr/>
            </a:pPr>
            <a:r>
              <a:rPr lang="en-US" dirty="0">
                <a:solidFill>
                  <a:srgbClr val="0000FF"/>
                </a:solidFill>
                <a:latin typeface="Lucida Console" pitchFamily="49" charset="0"/>
              </a:rPr>
              <a:t>public </a:t>
            </a:r>
            <a:r>
              <a:rPr lang="en-US" dirty="0">
                <a:solidFill>
                  <a:srgbClr val="C00000"/>
                </a:solidFill>
                <a:latin typeface="Lucida Console" pitchFamily="49" charset="0"/>
              </a:rPr>
              <a:t>sealed</a:t>
            </a:r>
            <a:r>
              <a:rPr lang="en-US" dirty="0">
                <a:solidFill>
                  <a:srgbClr val="FF3300"/>
                </a:solidFill>
                <a:latin typeface="Lucida Console" pitchFamily="49" charset="0"/>
              </a:rPr>
              <a:t> </a:t>
            </a:r>
            <a:r>
              <a:rPr lang="en-US" dirty="0">
                <a:solidFill>
                  <a:srgbClr val="0000FF"/>
                </a:solidFill>
                <a:latin typeface="Lucida Console" pitchFamily="49" charset="0"/>
              </a:rPr>
              <a:t>class</a:t>
            </a:r>
            <a:r>
              <a:rPr lang="en-US" dirty="0">
                <a:latin typeface="Lucida Console" pitchFamily="49" charset="0"/>
              </a:rPr>
              <a:t> String</a:t>
            </a:r>
            <a:r>
              <a:rPr lang="en-US" dirty="0">
                <a:solidFill>
                  <a:srgbClr val="000000"/>
                </a:solidFill>
                <a:latin typeface="Lucida Console" pitchFamily="49" charset="0"/>
              </a:rPr>
              <a:t> {  </a:t>
            </a:r>
          </a:p>
          <a:p>
            <a:pPr defTabSz="739775" eaLnBrk="0" hangingPunct="0">
              <a:defRPr/>
            </a:pPr>
            <a:r>
              <a:rPr lang="en-US" dirty="0">
                <a:solidFill>
                  <a:srgbClr val="000000"/>
                </a:solidFill>
                <a:latin typeface="Lucida Console" pitchFamily="49" charset="0"/>
              </a:rPr>
              <a:t>  ...</a:t>
            </a:r>
          </a:p>
          <a:p>
            <a:pPr defTabSz="739775" eaLnBrk="0" hangingPunct="0">
              <a:defRPr/>
            </a:pPr>
            <a:r>
              <a:rPr lang="en-US" dirty="0">
                <a:solidFill>
                  <a:srgbClr val="000000"/>
                </a:solidFill>
                <a:latin typeface="Lucida Console" pitchFamily="49" charset="0"/>
              </a:rPr>
              <a:t>}</a:t>
            </a:r>
          </a:p>
        </p:txBody>
      </p:sp>
    </p:spTree>
    <p:extLst>
      <p:ext uri="{BB962C8B-B14F-4D97-AF65-F5344CB8AC3E}">
        <p14:creationId xmlns:p14="http://schemas.microsoft.com/office/powerpoint/2010/main" val="81660190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Best practice</a:t>
            </a:r>
            <a:endParaRPr lang="en-IN" dirty="0"/>
          </a:p>
        </p:txBody>
      </p:sp>
      <p:sp>
        <p:nvSpPr>
          <p:cNvPr id="3" name="Text Placeholder 2"/>
          <p:cNvSpPr>
            <a:spLocks noGrp="1"/>
          </p:cNvSpPr>
          <p:nvPr>
            <p:ph type="body" sz="quarter" idx="15"/>
          </p:nvPr>
        </p:nvSpPr>
        <p:spPr>
          <a:xfrm>
            <a:off x="5037138" y="1349984"/>
            <a:ext cx="5925030" cy="4944490"/>
          </a:xfrm>
        </p:spPr>
        <p:txBody>
          <a:bodyPr vert="horz" lIns="0" tIns="0" rIns="0" bIns="0" rtlCol="0" anchor="t" anchorCtr="0">
            <a:noAutofit/>
          </a:bodyPr>
          <a:lstStyle/>
          <a:p>
            <a:pPr marL="342900" indent="-342900">
              <a:buChar char="•"/>
            </a:pPr>
            <a:r>
              <a:rPr lang="en-GB" b="1" dirty="0"/>
              <a:t>Use inheritance only for genuine "is a" relationships</a:t>
            </a:r>
          </a:p>
          <a:p>
            <a:pPr marL="684000" lvl="1" indent="-342900">
              <a:buSzPct val="115000"/>
            </a:pPr>
            <a:r>
              <a:rPr lang="en-GB" dirty="0"/>
              <a:t>Logical to substitute object of derived class for object of base class</a:t>
            </a:r>
          </a:p>
          <a:p>
            <a:pPr marL="684000" lvl="1" indent="-342900">
              <a:buSzPct val="115000"/>
            </a:pPr>
            <a:r>
              <a:rPr lang="en-GB" dirty="0"/>
              <a:t>All methods in base class should make sense in derived </a:t>
            </a:r>
            <a:r>
              <a:rPr lang="en-GB" dirty="0" smtClean="0"/>
              <a:t>class</a:t>
            </a:r>
            <a:endParaRPr lang="en-GB" dirty="0"/>
          </a:p>
          <a:p>
            <a:pPr marL="342900" indent="-342900">
              <a:buChar char="•"/>
            </a:pPr>
            <a:r>
              <a:rPr lang="en-GB" b="1" dirty="0"/>
              <a:t>Ad-hoc inheritance for short-term convenience tends to lead to future problems and surprises</a:t>
            </a:r>
            <a:r>
              <a:rPr lang="en-GB" b="1" dirty="0" smtClean="0"/>
              <a:t>!</a:t>
            </a:r>
            <a:endParaRPr lang="en-GB" b="1" dirty="0"/>
          </a:p>
          <a:p>
            <a:pPr marL="342900" indent="-342900">
              <a:buChar char="•"/>
            </a:pPr>
            <a:r>
              <a:rPr lang="en-GB" b="1" dirty="0"/>
              <a:t>Java only supports single inheritance</a:t>
            </a:r>
          </a:p>
          <a:p>
            <a:pPr marL="684000" lvl="1" indent="-342900">
              <a:buSzPct val="115000"/>
            </a:pPr>
            <a:r>
              <a:rPr lang="en-GB" dirty="0"/>
              <a:t>Choosing a base class is thus significant in lots of ways</a:t>
            </a:r>
          </a:p>
          <a:p>
            <a:pPr marL="342900" indent="-342900">
              <a:buChar char="•"/>
            </a:pPr>
            <a:endParaRPr lang="en-IN" b="1" dirty="0"/>
          </a:p>
        </p:txBody>
      </p:sp>
    </p:spTree>
    <p:extLst>
      <p:ext uri="{BB962C8B-B14F-4D97-AF65-F5344CB8AC3E}">
        <p14:creationId xmlns:p14="http://schemas.microsoft.com/office/powerpoint/2010/main" val="2623397402"/>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p:txBody>
          <a:bodyPr/>
          <a:lstStyle/>
          <a:p>
            <a:pPr eaLnBrk="1" hangingPunct="1"/>
            <a:r>
              <a:rPr lang="en-GB" dirty="0" smtClean="0"/>
              <a:t>Hands-on labs</a:t>
            </a:r>
          </a:p>
        </p:txBody>
      </p:sp>
      <p:sp>
        <p:nvSpPr>
          <p:cNvPr id="2" name="Text Placeholder 1"/>
          <p:cNvSpPr>
            <a:spLocks noGrp="1"/>
          </p:cNvSpPr>
          <p:nvPr>
            <p:ph type="body" sz="quarter" idx="10"/>
          </p:nvPr>
        </p:nvSpPr>
        <p:spPr/>
        <p:txBody>
          <a:bodyPr vert="horz" lIns="0" tIns="0" rIns="0" bIns="0" rtlCol="0" anchor="t" anchorCtr="0">
            <a:noAutofit/>
          </a:bodyPr>
          <a:lstStyle/>
          <a:p>
            <a:r>
              <a:rPr lang="en-GB" b="1" dirty="0"/>
              <a:t>Working with inheritance:</a:t>
            </a:r>
          </a:p>
          <a:p>
            <a:pPr marL="342000" lvl="1" indent="-342900">
              <a:buSzPct val="115000"/>
              <a:buFont typeface="Arial" panose="020B0604020202020204" pitchFamily="34" charset="0"/>
              <a:buChar char="•"/>
            </a:pPr>
            <a:r>
              <a:rPr lang="en-GB" dirty="0"/>
              <a:t>Racing Cars and Employee hierarchy</a:t>
            </a:r>
          </a:p>
          <a:p>
            <a:pPr marL="342900" indent="-342900">
              <a:buFont typeface="Arial" panose="020B0604020202020204" pitchFamily="34" charset="0"/>
              <a:buChar char="•"/>
            </a:pPr>
            <a:endParaRPr lang="en-IN" b="1" dirty="0"/>
          </a:p>
        </p:txBody>
      </p:sp>
    </p:spTree>
    <p:extLst>
      <p:ext uri="{BB962C8B-B14F-4D97-AF65-F5344CB8AC3E}">
        <p14:creationId xmlns:p14="http://schemas.microsoft.com/office/powerpoint/2010/main" val="143941132"/>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GB" dirty="0"/>
              <a:t>Review</a:t>
            </a:r>
            <a:endParaRPr lang="en-IN" dirty="0"/>
          </a:p>
        </p:txBody>
      </p:sp>
      <p:sp>
        <p:nvSpPr>
          <p:cNvPr id="7" name="Text Placeholder 6"/>
          <p:cNvSpPr>
            <a:spLocks noGrp="1"/>
          </p:cNvSpPr>
          <p:nvPr>
            <p:ph type="body" sz="quarter" idx="11"/>
          </p:nvPr>
        </p:nvSpPr>
        <p:spPr>
          <a:xfrm>
            <a:off x="6098146" y="579550"/>
            <a:ext cx="5944918" cy="5239360"/>
          </a:xfrm>
        </p:spPr>
        <p:txBody>
          <a:bodyPr vert="horz" lIns="0" tIns="0" rIns="0" bIns="0" rtlCol="0" anchor="t" anchorCtr="0">
            <a:noAutofit/>
          </a:bodyPr>
          <a:lstStyle/>
          <a:p>
            <a:pPr marL="342900" indent="-342900">
              <a:buChar char="•"/>
            </a:pPr>
            <a:r>
              <a:rPr lang="en-GB" b="1" dirty="0"/>
              <a:t>Why do we do Inheritance?</a:t>
            </a:r>
          </a:p>
          <a:p>
            <a:pPr marL="684000" lvl="1" indent="-342900">
              <a:spcAft>
                <a:spcPts val="650"/>
              </a:spcAft>
              <a:buSzPct val="115000"/>
            </a:pPr>
            <a:r>
              <a:rPr lang="en-GB" dirty="0"/>
              <a:t>So we can </a:t>
            </a:r>
            <a:r>
              <a:rPr lang="en-GB" dirty="0" err="1"/>
              <a:t>upcast</a:t>
            </a:r>
            <a:r>
              <a:rPr lang="en-GB" dirty="0"/>
              <a:t> refs to a common base type to effect polymorphism</a:t>
            </a:r>
          </a:p>
          <a:p>
            <a:pPr marL="684000" lvl="1" indent="-342900">
              <a:spcAft>
                <a:spcPts val="650"/>
              </a:spcAft>
              <a:buSzPct val="115000"/>
            </a:pPr>
            <a:r>
              <a:rPr lang="en-GB" dirty="0"/>
              <a:t>Maybe a bit of code reuse as </a:t>
            </a:r>
            <a:r>
              <a:rPr lang="en-GB" dirty="0" smtClean="0"/>
              <a:t>well</a:t>
            </a:r>
            <a:endParaRPr lang="en-GB" b="1" dirty="0"/>
          </a:p>
          <a:p>
            <a:pPr marL="342900" indent="-342900">
              <a:buChar char="•"/>
            </a:pPr>
            <a:r>
              <a:rPr lang="en-GB" b="1" dirty="0"/>
              <a:t>Constructors are not inherited</a:t>
            </a:r>
          </a:p>
          <a:p>
            <a:pPr marL="684000" lvl="1" indent="-342900">
              <a:spcAft>
                <a:spcPts val="650"/>
              </a:spcAft>
              <a:buSzPct val="115000"/>
            </a:pPr>
            <a:r>
              <a:rPr lang="en-GB" dirty="0"/>
              <a:t>Default .</a:t>
            </a:r>
            <a:r>
              <a:rPr lang="en-GB" dirty="0" err="1"/>
              <a:t>ctor</a:t>
            </a:r>
            <a:r>
              <a:rPr lang="en-GB" dirty="0"/>
              <a:t> of base class called if available</a:t>
            </a:r>
          </a:p>
          <a:p>
            <a:pPr marL="1026000" lvl="1" indent="-342900">
              <a:spcAft>
                <a:spcPts val="650"/>
              </a:spcAft>
              <a:buSzPct val="115000"/>
            </a:pPr>
            <a:r>
              <a:rPr lang="en-GB" dirty="0"/>
              <a:t>May be explicitly called using </a:t>
            </a:r>
            <a:r>
              <a:rPr lang="en-GB" dirty="0">
                <a:latin typeface="Lucida Console" panose="020B0609040504020204" pitchFamily="49" charset="0"/>
              </a:rPr>
              <a:t>super() </a:t>
            </a:r>
            <a:endParaRPr lang="en-GB" dirty="0"/>
          </a:p>
          <a:p>
            <a:pPr marL="342900" indent="-342900">
              <a:buChar char="•"/>
            </a:pPr>
            <a:r>
              <a:rPr lang="en-GB" b="1" dirty="0"/>
              <a:t>Derived class inherits and can override and add </a:t>
            </a:r>
          </a:p>
          <a:p>
            <a:pPr marL="342900" indent="-342900">
              <a:buChar char="•"/>
            </a:pPr>
            <a:r>
              <a:rPr lang="en-GB" b="1" dirty="0"/>
              <a:t>Method calls automatically polymorphic</a:t>
            </a:r>
          </a:p>
          <a:p>
            <a:pPr marL="342900" indent="-342900">
              <a:buChar char="•"/>
            </a:pPr>
            <a:r>
              <a:rPr lang="en-GB" b="1" dirty="0"/>
              <a:t>Started to look at (</a:t>
            </a:r>
            <a:r>
              <a:rPr lang="en-GB" b="1" dirty="0" smtClean="0"/>
              <a:t>down)casting</a:t>
            </a:r>
            <a:endParaRPr lang="en-GB" b="1" dirty="0"/>
          </a:p>
        </p:txBody>
      </p:sp>
    </p:spTree>
    <p:extLst>
      <p:ext uri="{BB962C8B-B14F-4D97-AF65-F5344CB8AC3E}">
        <p14:creationId xmlns:p14="http://schemas.microsoft.com/office/powerpoint/2010/main" val="125922131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The object class</a:t>
            </a:r>
            <a:endParaRPr lang="en-IN" dirty="0"/>
          </a:p>
        </p:txBody>
      </p:sp>
      <p:sp>
        <p:nvSpPr>
          <p:cNvPr id="3" name="Text Placeholder 2"/>
          <p:cNvSpPr>
            <a:spLocks noGrp="1"/>
          </p:cNvSpPr>
          <p:nvPr>
            <p:ph type="body" sz="quarter" idx="15"/>
          </p:nvPr>
        </p:nvSpPr>
        <p:spPr>
          <a:xfrm>
            <a:off x="5037137" y="1349984"/>
            <a:ext cx="6786267" cy="4816900"/>
          </a:xfrm>
        </p:spPr>
        <p:txBody>
          <a:bodyPr/>
          <a:lstStyle/>
          <a:p>
            <a:pPr marL="342000" indent="-342000">
              <a:buFont typeface="Arial" panose="020B0604020202020204" pitchFamily="34" charset="0"/>
              <a:buChar char="•"/>
              <a:tabLst>
                <a:tab pos="4343400" algn="l"/>
              </a:tabLst>
            </a:pPr>
            <a:r>
              <a:rPr lang="en-GB" b="1" dirty="0" err="1">
                <a:latin typeface="Lucida Console" pitchFamily="49" charset="0"/>
              </a:rPr>
              <a:t>java.lang.Object</a:t>
            </a:r>
            <a:r>
              <a:rPr lang="en-GB" b="1" dirty="0"/>
              <a:t> defines methods inherited by all types</a:t>
            </a:r>
          </a:p>
          <a:p>
            <a:pPr marL="684000" lvl="1" indent="-342000">
              <a:buSzPct val="115000"/>
              <a:tabLst>
                <a:tab pos="4343400" algn="l"/>
              </a:tabLst>
            </a:pPr>
            <a:r>
              <a:rPr lang="en-GB" dirty="0">
                <a:latin typeface="Lucida Console" pitchFamily="49" charset="0"/>
              </a:rPr>
              <a:t>equals</a:t>
            </a:r>
            <a:r>
              <a:rPr lang="en-GB" dirty="0"/>
              <a:t>,  </a:t>
            </a:r>
            <a:r>
              <a:rPr lang="en-GB" dirty="0" err="1">
                <a:latin typeface="Lucida Console" pitchFamily="49" charset="0"/>
              </a:rPr>
              <a:t>hashCode</a:t>
            </a:r>
            <a:r>
              <a:rPr lang="en-GB" dirty="0"/>
              <a:t>,  </a:t>
            </a:r>
            <a:r>
              <a:rPr lang="en-GB" dirty="0" err="1" smtClean="0">
                <a:latin typeface="Lucida Console" pitchFamily="49" charset="0"/>
              </a:rPr>
              <a:t>toString</a:t>
            </a:r>
            <a:endParaRPr lang="en-GB" dirty="0">
              <a:latin typeface="Lucida Console" pitchFamily="49" charset="0"/>
            </a:endParaRPr>
          </a:p>
          <a:p>
            <a:pPr marL="342000" indent="-342000">
              <a:buFont typeface="Arial" panose="020B0604020202020204" pitchFamily="34" charset="0"/>
              <a:buChar char="•"/>
              <a:tabLst>
                <a:tab pos="4343400" algn="l"/>
              </a:tabLst>
            </a:pPr>
            <a:r>
              <a:rPr lang="en-GB" b="1" dirty="0"/>
              <a:t>Derived classes override as necessary</a:t>
            </a:r>
          </a:p>
          <a:p>
            <a:pPr marL="684000" lvl="1" indent="-342000">
              <a:buSzPct val="115000"/>
              <a:tabLst>
                <a:tab pos="4343400" algn="l"/>
              </a:tabLst>
            </a:pPr>
            <a:r>
              <a:rPr lang="en-GB" dirty="0" err="1">
                <a:latin typeface="Lucida Console" pitchFamily="49" charset="0"/>
              </a:rPr>
              <a:t>java.lang.Object.equals</a:t>
            </a:r>
            <a:r>
              <a:rPr lang="en-GB" dirty="0"/>
              <a:t> 	</a:t>
            </a:r>
            <a:r>
              <a:rPr lang="en-GB" dirty="0" smtClean="0"/>
              <a:t>– </a:t>
            </a:r>
            <a:r>
              <a:rPr lang="en-GB" dirty="0"/>
              <a:t>Compares references</a:t>
            </a:r>
          </a:p>
          <a:p>
            <a:pPr marL="684000" lvl="1" indent="-342000">
              <a:buSzPct val="115000"/>
              <a:tabLst>
                <a:tab pos="4343400" algn="l"/>
              </a:tabLst>
            </a:pPr>
            <a:r>
              <a:rPr lang="en-GB" dirty="0" err="1">
                <a:latin typeface="Lucida Console" pitchFamily="49" charset="0"/>
              </a:rPr>
              <a:t>java.lang.String.equals</a:t>
            </a:r>
            <a:r>
              <a:rPr lang="en-GB" dirty="0"/>
              <a:t>  	– Compares </a:t>
            </a:r>
            <a:r>
              <a:rPr lang="en-GB" dirty="0" smtClean="0"/>
              <a:t>values</a:t>
            </a:r>
            <a:endParaRPr lang="en-GB" dirty="0"/>
          </a:p>
          <a:p>
            <a:pPr marL="342000" indent="-342000">
              <a:buFont typeface="Arial" panose="020B0604020202020204" pitchFamily="34" charset="0"/>
              <a:buChar char="•"/>
              <a:tabLst>
                <a:tab pos="4343400" algn="l"/>
              </a:tabLst>
            </a:pPr>
            <a:r>
              <a:rPr lang="en-GB" b="1" dirty="0"/>
              <a:t>Should override </a:t>
            </a:r>
            <a:r>
              <a:rPr lang="en-GB" dirty="0" err="1">
                <a:latin typeface="Lucida Console" pitchFamily="49" charset="0"/>
              </a:rPr>
              <a:t>hashCode</a:t>
            </a:r>
            <a:r>
              <a:rPr lang="en-GB" dirty="0">
                <a:latin typeface="Lucida Console" pitchFamily="49" charset="0"/>
              </a:rPr>
              <a:t>()</a:t>
            </a:r>
            <a:r>
              <a:rPr lang="en-GB" dirty="0"/>
              <a:t> </a:t>
            </a:r>
            <a:r>
              <a:rPr lang="en-GB" b="1" dirty="0"/>
              <a:t>and </a:t>
            </a:r>
            <a:r>
              <a:rPr lang="en-GB" dirty="0">
                <a:latin typeface="Lucida Console" pitchFamily="49" charset="0"/>
              </a:rPr>
              <a:t>equals()</a:t>
            </a:r>
            <a:r>
              <a:rPr lang="en-GB" dirty="0"/>
              <a:t> </a:t>
            </a:r>
            <a:r>
              <a:rPr lang="en-GB" b="1" dirty="0"/>
              <a:t>as a pair</a:t>
            </a:r>
          </a:p>
          <a:p>
            <a:pPr marL="684000" lvl="1" indent="-342000">
              <a:buSzPct val="115000"/>
              <a:tabLst>
                <a:tab pos="4343400" algn="l"/>
              </a:tabLst>
            </a:pPr>
            <a:r>
              <a:rPr lang="en-GB" dirty="0"/>
              <a:t>Two equal objects should return the same</a:t>
            </a:r>
            <a:r>
              <a:rPr lang="en-GB" b="1" dirty="0"/>
              <a:t> </a:t>
            </a:r>
            <a:r>
              <a:rPr lang="en-GB" dirty="0"/>
              <a:t>hash code</a:t>
            </a:r>
          </a:p>
          <a:p>
            <a:pPr marL="342000" indent="-342000">
              <a:buFont typeface="Arial" panose="020B0604020202020204" pitchFamily="34" charset="0"/>
              <a:buChar char="•"/>
            </a:pPr>
            <a:endParaRPr lang="en-IN" dirty="0"/>
          </a:p>
        </p:txBody>
      </p:sp>
    </p:spTree>
    <p:extLst>
      <p:ext uri="{BB962C8B-B14F-4D97-AF65-F5344CB8AC3E}">
        <p14:creationId xmlns:p14="http://schemas.microsoft.com/office/powerpoint/2010/main" val="16739632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dirty="0" smtClean="0"/>
              <a:t>Java: Derived class constructor – example</a:t>
            </a:r>
          </a:p>
        </p:txBody>
      </p:sp>
      <p:sp>
        <p:nvSpPr>
          <p:cNvPr id="8" name="Rectangle 6"/>
          <p:cNvSpPr>
            <a:spLocks noChangeArrowheads="1"/>
          </p:cNvSpPr>
          <p:nvPr/>
        </p:nvSpPr>
        <p:spPr bwMode="auto">
          <a:xfrm>
            <a:off x="1845274" y="6237614"/>
            <a:ext cx="8440059" cy="366767"/>
          </a:xfrm>
          <a:prstGeom prst="rect">
            <a:avLst/>
          </a:prstGeom>
          <a:solidFill>
            <a:srgbClr val="F3622C">
              <a:alpha val="40000"/>
            </a:srgbClr>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Ellipse e1 = </a:t>
            </a:r>
            <a:r>
              <a:rPr lang="en-GB" dirty="0">
                <a:solidFill>
                  <a:srgbClr val="0000C8"/>
                </a:solidFill>
                <a:latin typeface="Lucida Console" pitchFamily="49" charset="0"/>
              </a:rPr>
              <a:t>new</a:t>
            </a:r>
            <a:r>
              <a:rPr lang="en-GB" dirty="0">
                <a:solidFill>
                  <a:srgbClr val="000000"/>
                </a:solidFill>
                <a:latin typeface="Lucida Console" pitchFamily="49" charset="0"/>
              </a:rPr>
              <a:t> Ellipse(</a:t>
            </a:r>
            <a:r>
              <a:rPr lang="en-GB" dirty="0">
                <a:solidFill>
                  <a:srgbClr val="0000C8"/>
                </a:solidFill>
                <a:latin typeface="Lucida Console" pitchFamily="49" charset="0"/>
              </a:rPr>
              <a:t>new</a:t>
            </a:r>
            <a:r>
              <a:rPr lang="en-GB" dirty="0">
                <a:solidFill>
                  <a:srgbClr val="000000"/>
                </a:solidFill>
                <a:latin typeface="Lucida Console" pitchFamily="49" charset="0"/>
              </a:rPr>
              <a:t> Point(4,7), 23, 24, </a:t>
            </a:r>
            <a:r>
              <a:rPr lang="en-GB" dirty="0" err="1">
                <a:solidFill>
                  <a:srgbClr val="000000"/>
                </a:solidFill>
                <a:latin typeface="Lucida Console" pitchFamily="49" charset="0"/>
              </a:rPr>
              <a:t>Color.RED</a:t>
            </a:r>
            <a:r>
              <a:rPr lang="en-GB" dirty="0">
                <a:solidFill>
                  <a:srgbClr val="000000"/>
                </a:solidFill>
                <a:latin typeface="Lucida Console" pitchFamily="49" charset="0"/>
              </a:rPr>
              <a:t>);</a:t>
            </a:r>
          </a:p>
        </p:txBody>
      </p:sp>
      <p:sp>
        <p:nvSpPr>
          <p:cNvPr id="2" name="Rectangle 1"/>
          <p:cNvSpPr/>
          <p:nvPr/>
        </p:nvSpPr>
        <p:spPr>
          <a:xfrm>
            <a:off x="1832919" y="1296832"/>
            <a:ext cx="8452414" cy="2308324"/>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Shape {</a:t>
            </a:r>
          </a:p>
          <a:p>
            <a:r>
              <a:rPr lang="en-GB" sz="1600" b="1" dirty="0">
                <a:solidFill>
                  <a:srgbClr val="7F0055"/>
                </a:solidFill>
                <a:latin typeface="Consolas" panose="020B0609020204030204" pitchFamily="49" charset="0"/>
              </a:rPr>
              <a:t>  private</a:t>
            </a:r>
            <a:r>
              <a:rPr lang="en-GB" sz="1600" b="1" dirty="0">
                <a:solidFill>
                  <a:srgbClr val="000000"/>
                </a:solidFill>
                <a:latin typeface="Consolas" panose="020B0609020204030204" pitchFamily="49" charset="0"/>
              </a:rPr>
              <a:t> Point </a:t>
            </a:r>
            <a:r>
              <a:rPr lang="en-GB" sz="1600" b="1" dirty="0">
                <a:solidFill>
                  <a:srgbClr val="0000C0"/>
                </a:solidFill>
                <a:latin typeface="Consolas" panose="020B0609020204030204" pitchFamily="49" charset="0"/>
              </a:rPr>
              <a:t>position</a:t>
            </a:r>
            <a:r>
              <a:rPr lang="en-GB" sz="1600" b="1" dirty="0">
                <a:solidFill>
                  <a:srgbClr val="000000"/>
                </a:solidFill>
                <a:latin typeface="Consolas" panose="020B0609020204030204" pitchFamily="49" charset="0"/>
              </a:rPr>
              <a:t>;</a:t>
            </a:r>
            <a:endParaRPr lang="en-GB" sz="1600" b="1" dirty="0">
              <a:solidFill>
                <a:srgbClr val="0000C0"/>
              </a:solidFill>
              <a:latin typeface="Consolas" panose="020B0609020204030204" pitchFamily="49" charset="0"/>
            </a:endParaRPr>
          </a:p>
          <a:p>
            <a:r>
              <a:rPr lang="en-GB" sz="1600" b="1" dirty="0">
                <a:solidFill>
                  <a:srgbClr val="7F0055"/>
                </a:solidFill>
                <a:latin typeface="Consolas" panose="020B0609020204030204" pitchFamily="49" charset="0"/>
              </a:rPr>
              <a:t>  private</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Color</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colour</a:t>
            </a:r>
            <a:r>
              <a:rPr lang="en-GB" sz="1600" b="1"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Shape(Point </a:t>
            </a:r>
            <a:r>
              <a:rPr lang="en-GB" sz="1600" b="1" dirty="0" err="1">
                <a:solidFill>
                  <a:srgbClr val="6A3E3E"/>
                </a:solidFill>
                <a:latin typeface="Consolas" panose="020B0609020204030204" pitchFamily="49" charset="0"/>
              </a:rPr>
              <a:t>pos</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Color</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col</a:t>
            </a:r>
            <a:r>
              <a:rPr lang="en-GB" sz="1600" b="1" dirty="0">
                <a:solidFill>
                  <a:srgbClr val="000000"/>
                </a:solidFill>
                <a:latin typeface="Consolas" panose="020B0609020204030204" pitchFamily="49" charset="0"/>
              </a:rPr>
              <a:t>) {</a:t>
            </a:r>
          </a:p>
          <a:p>
            <a:r>
              <a:rPr lang="en-GB" sz="1600" dirty="0">
                <a:solidFill>
                  <a:srgbClr val="0000C0"/>
                </a:solidFill>
                <a:latin typeface="Consolas" panose="020B0609020204030204" pitchFamily="49" charset="0"/>
              </a:rPr>
              <a:t>	</a:t>
            </a:r>
            <a:r>
              <a:rPr lang="en-GB" sz="1600" b="1" dirty="0">
                <a:solidFill>
                  <a:srgbClr val="0000C0"/>
                </a:solidFill>
                <a:latin typeface="Consolas" panose="020B0609020204030204" pitchFamily="49" charset="0"/>
              </a:rPr>
              <a:t>position = </a:t>
            </a:r>
            <a:r>
              <a:rPr lang="en-GB" sz="1600" b="1" dirty="0" err="1">
                <a:solidFill>
                  <a:srgbClr val="6A3E3E"/>
                </a:solidFill>
                <a:latin typeface="Consolas" panose="020B0609020204030204" pitchFamily="49" charset="0"/>
              </a:rPr>
              <a:t>pos</a:t>
            </a:r>
            <a:r>
              <a:rPr lang="en-GB" sz="1600" dirty="0">
                <a:solidFill>
                  <a:srgbClr val="000000"/>
                </a:solidFill>
                <a:latin typeface="Consolas" panose="020B0609020204030204" pitchFamily="49" charset="0"/>
              </a:rPr>
              <a:t>;</a:t>
            </a:r>
            <a:endParaRPr lang="en-GB" sz="1600" dirty="0">
              <a:solidFill>
                <a:srgbClr val="000000"/>
              </a:solidFill>
              <a:highlight>
                <a:srgbClr val="F0D8A8"/>
              </a:highlight>
              <a:latin typeface="Consolas" panose="020B0609020204030204" pitchFamily="49" charset="0"/>
            </a:endParaRPr>
          </a:p>
          <a:p>
            <a:r>
              <a:rPr lang="en-GB" sz="1600" dirty="0">
                <a:solidFill>
                  <a:srgbClr val="0000C0"/>
                </a:solidFill>
                <a:latin typeface="Consolas" panose="020B0609020204030204" pitchFamily="49" charset="0"/>
              </a:rPr>
              <a:t>	colour</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col</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p:txBody>
      </p:sp>
      <p:sp>
        <p:nvSpPr>
          <p:cNvPr id="3" name="Rounded Rectangular Callout 2"/>
          <p:cNvSpPr/>
          <p:nvPr/>
        </p:nvSpPr>
        <p:spPr>
          <a:xfrm>
            <a:off x="6120246" y="1672696"/>
            <a:ext cx="4135770" cy="638897"/>
          </a:xfrm>
          <a:prstGeom prst="wedgeRoundRectCallout">
            <a:avLst>
              <a:gd name="adj1" fmla="val -54879"/>
              <a:gd name="adj2" fmla="val 48391"/>
              <a:gd name="adj3" fmla="val 16667"/>
            </a:avLst>
          </a:prstGeom>
          <a:solidFill>
            <a:schemeClr val="accent1">
              <a:lumMod val="20000"/>
              <a:lumOff val="8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No default .</a:t>
            </a:r>
            <a:r>
              <a:rPr lang="en-GB" sz="1400" dirty="0" err="1">
                <a:solidFill>
                  <a:schemeClr val="tx1"/>
                </a:solidFill>
              </a:rPr>
              <a:t>ctor</a:t>
            </a:r>
            <a:r>
              <a:rPr lang="en-GB" sz="1400" dirty="0">
                <a:solidFill>
                  <a:schemeClr val="tx1"/>
                </a:solidFill>
              </a:rPr>
              <a:t/>
            </a:r>
            <a:br>
              <a:rPr lang="en-GB" sz="1400" dirty="0">
                <a:solidFill>
                  <a:schemeClr val="tx1"/>
                </a:solidFill>
              </a:rPr>
            </a:br>
            <a:r>
              <a:rPr lang="en-GB" sz="1400" dirty="0">
                <a:solidFill>
                  <a:schemeClr val="tx1"/>
                </a:solidFill>
              </a:rPr>
              <a:t>So all derived classes must invoke this .</a:t>
            </a:r>
            <a:r>
              <a:rPr lang="en-GB" sz="1400" dirty="0" err="1">
                <a:solidFill>
                  <a:schemeClr val="tx1"/>
                </a:solidFill>
              </a:rPr>
              <a:t>ctor</a:t>
            </a:r>
            <a:endParaRPr lang="en-GB" sz="1400" dirty="0">
              <a:solidFill>
                <a:schemeClr val="tx1"/>
              </a:solidFill>
            </a:endParaRPr>
          </a:p>
        </p:txBody>
      </p:sp>
      <p:sp>
        <p:nvSpPr>
          <p:cNvPr id="4" name="Rectangle 3"/>
          <p:cNvSpPr/>
          <p:nvPr/>
        </p:nvSpPr>
        <p:spPr>
          <a:xfrm>
            <a:off x="1845272" y="3814808"/>
            <a:ext cx="8439687" cy="2308324"/>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Ellipse </a:t>
            </a:r>
            <a:r>
              <a:rPr lang="en-GB" sz="1600" b="1" dirty="0">
                <a:solidFill>
                  <a:srgbClr val="7F0055"/>
                </a:solidFill>
                <a:latin typeface="Consolas" panose="020B0609020204030204" pitchFamily="49" charset="0"/>
              </a:rPr>
              <a:t>extends</a:t>
            </a:r>
            <a:r>
              <a:rPr lang="en-GB" sz="1600" b="1" dirty="0">
                <a:solidFill>
                  <a:srgbClr val="000000"/>
                </a:solidFill>
                <a:latin typeface="Consolas" panose="020B0609020204030204" pitchFamily="49" charset="0"/>
              </a:rPr>
              <a:t> Shape {</a:t>
            </a:r>
          </a:p>
          <a:p>
            <a:r>
              <a:rPr lang="en-GB" sz="1600" b="1" dirty="0">
                <a:solidFill>
                  <a:srgbClr val="7F0055"/>
                </a:solidFill>
                <a:latin typeface="Consolas" panose="020B0609020204030204" pitchFamily="49" charset="0"/>
              </a:rPr>
              <a:t>  private</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width</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height</a:t>
            </a:r>
            <a:r>
              <a:rPr lang="en-GB" sz="1600" b="1"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Ellipse(Point </a:t>
            </a:r>
            <a:r>
              <a:rPr lang="en-GB" sz="1600" b="1" dirty="0">
                <a:solidFill>
                  <a:srgbClr val="6A3E3E"/>
                </a:solidFill>
                <a:latin typeface="Consolas" panose="020B0609020204030204" pitchFamily="49" charset="0"/>
              </a:rPr>
              <a:t>position</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width</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height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Color</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colour</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super</a:t>
            </a:r>
            <a:r>
              <a:rPr lang="en-GB" sz="1600" b="1" dirty="0">
                <a:solidFill>
                  <a:srgbClr val="000000"/>
                </a:solidFill>
                <a:latin typeface="Consolas" panose="020B0609020204030204" pitchFamily="49" charset="0"/>
              </a:rPr>
              <a:t>(</a:t>
            </a:r>
            <a:r>
              <a:rPr lang="en-GB" sz="1600" b="1" dirty="0">
                <a:solidFill>
                  <a:srgbClr val="6A3E3E"/>
                </a:solidFill>
                <a:latin typeface="Consolas" panose="020B0609020204030204" pitchFamily="49" charset="0"/>
              </a:rPr>
              <a:t>position</a:t>
            </a:r>
            <a:r>
              <a:rPr lang="en-GB" sz="1600" b="1" dirty="0">
                <a:solidFill>
                  <a:srgbClr val="000000"/>
                </a:solidFill>
                <a:latin typeface="Consolas" panose="020B0609020204030204" pitchFamily="49" charset="0"/>
              </a:rPr>
              <a:t>, colour);</a:t>
            </a:r>
          </a:p>
          <a:p>
            <a:r>
              <a:rPr lang="en-GB" sz="1600" b="1" dirty="0">
                <a:solidFill>
                  <a:srgbClr val="7F0055"/>
                </a:solidFill>
                <a:latin typeface="Consolas" panose="020B0609020204030204" pitchFamily="49" charset="0"/>
              </a:rPr>
              <a:t>	</a:t>
            </a:r>
            <a:r>
              <a:rPr lang="en-GB" sz="1600" b="1" dirty="0" err="1">
                <a:solidFill>
                  <a:srgbClr val="7F0055"/>
                </a:solidFill>
                <a:latin typeface="Consolas" panose="020B0609020204030204" pitchFamily="49" charset="0"/>
              </a:rPr>
              <a:t>this</a:t>
            </a:r>
            <a:r>
              <a:rPr lang="en-GB" sz="1600" b="1" dirty="0" err="1">
                <a:solidFill>
                  <a:srgbClr val="000000"/>
                </a:solidFill>
                <a:latin typeface="Consolas" panose="020B0609020204030204" pitchFamily="49" charset="0"/>
              </a:rPr>
              <a:t>.</a:t>
            </a:r>
            <a:r>
              <a:rPr lang="en-GB" sz="1600" b="1" dirty="0" err="1">
                <a:solidFill>
                  <a:srgbClr val="0000C0"/>
                </a:solidFill>
                <a:latin typeface="Consolas" panose="020B0609020204030204" pitchFamily="49" charset="0"/>
              </a:rPr>
              <a:t>width</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width</a:t>
            </a:r>
            <a:r>
              <a:rPr lang="en-GB" sz="1600" b="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a:t>
            </a:r>
            <a:r>
              <a:rPr lang="en-GB" sz="1600" b="1" dirty="0" err="1">
                <a:solidFill>
                  <a:srgbClr val="7F0055"/>
                </a:solidFill>
                <a:latin typeface="Consolas" panose="020B0609020204030204" pitchFamily="49" charset="0"/>
              </a:rPr>
              <a:t>this</a:t>
            </a:r>
            <a:r>
              <a:rPr lang="en-GB" sz="1600" b="1" dirty="0" err="1">
                <a:solidFill>
                  <a:srgbClr val="000000"/>
                </a:solidFill>
                <a:latin typeface="Consolas" panose="020B0609020204030204" pitchFamily="49" charset="0"/>
              </a:rPr>
              <a:t>.</a:t>
            </a:r>
            <a:r>
              <a:rPr lang="en-GB" sz="1600" b="1" dirty="0" err="1">
                <a:solidFill>
                  <a:srgbClr val="0000C0"/>
                </a:solidFill>
                <a:latin typeface="Consolas" panose="020B0609020204030204" pitchFamily="49" charset="0"/>
              </a:rPr>
              <a:t>height</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height</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endParaRPr lang="en-GB" sz="1600" dirty="0"/>
          </a:p>
        </p:txBody>
      </p:sp>
      <p:sp>
        <p:nvSpPr>
          <p:cNvPr id="5" name="Rounded Rectangular Callout 4"/>
          <p:cNvSpPr/>
          <p:nvPr/>
        </p:nvSpPr>
        <p:spPr>
          <a:xfrm>
            <a:off x="5935361" y="4957870"/>
            <a:ext cx="3832094" cy="395418"/>
          </a:xfrm>
          <a:prstGeom prst="wedgeRoundRectCallout">
            <a:avLst>
              <a:gd name="adj1" fmla="val -58536"/>
              <a:gd name="adj2" fmla="val -31554"/>
              <a:gd name="adj3" fmla="val 16667"/>
            </a:avLst>
          </a:prstGeom>
          <a:solidFill>
            <a:schemeClr val="accent1">
              <a:lumMod val="20000"/>
              <a:lumOff val="8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Calling base .</a:t>
            </a:r>
            <a:r>
              <a:rPr lang="en-GB" sz="1400" dirty="0" err="1">
                <a:solidFill>
                  <a:schemeClr val="tx1"/>
                </a:solidFill>
              </a:rPr>
              <a:t>ctor</a:t>
            </a:r>
            <a:r>
              <a:rPr lang="en-GB" sz="1400" dirty="0">
                <a:solidFill>
                  <a:schemeClr val="tx1"/>
                </a:solidFill>
              </a:rPr>
              <a:t> to initialise base fields</a:t>
            </a:r>
            <a:endParaRPr lang="en-GB" sz="14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5883188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latin typeface="Krana Fat B" panose="00000B00000000000000" pitchFamily="50" charset="0"/>
              </a:rPr>
              <a:t>THANK YOU</a:t>
            </a:r>
            <a:endParaRPr lang="en-GB" dirty="0">
              <a:latin typeface="Krana Fat B" panose="00000B00000000000000" pitchFamily="50" charset="0"/>
            </a:endParaRPr>
          </a:p>
        </p:txBody>
      </p:sp>
      <p:sp>
        <p:nvSpPr>
          <p:cNvPr id="5" name="Text Placeholder 4"/>
          <p:cNvSpPr>
            <a:spLocks noGrp="1"/>
          </p:cNvSpPr>
          <p:nvPr>
            <p:ph type="body" sz="quarter" idx="12"/>
          </p:nvPr>
        </p:nvSpPr>
        <p:spPr/>
        <p:txBody>
          <a:bodyPr/>
          <a:lstStyle/>
          <a:p>
            <a:pPr defTabSz="762000"/>
            <a:r>
              <a:rPr lang="en-GB" dirty="0">
                <a:cs typeface="Arial" charset="0"/>
              </a:rPr>
              <a:t>Hope you </a:t>
            </a:r>
            <a:r>
              <a:rPr lang="en-GB" dirty="0" smtClean="0">
                <a:cs typeface="Arial" charset="0"/>
              </a:rPr>
              <a:t>enjoyed this learning journey.</a:t>
            </a:r>
            <a:endParaRPr lang="en-GB" baseline="30000" dirty="0">
              <a:cs typeface="Arial" charset="0"/>
            </a:endParaRPr>
          </a:p>
          <a:p>
            <a:endParaRPr lang="en-GB" dirty="0"/>
          </a:p>
          <a:p>
            <a:endParaRPr lang="en-GB" dirty="0"/>
          </a:p>
          <a:p>
            <a:endParaRPr lang="en-GB" dirty="0"/>
          </a:p>
        </p:txBody>
      </p:sp>
    </p:spTree>
    <p:extLst>
      <p:ext uri="{BB962C8B-B14F-4D97-AF65-F5344CB8AC3E}">
        <p14:creationId xmlns:p14="http://schemas.microsoft.com/office/powerpoint/2010/main" val="983629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dirty="0" smtClean="0"/>
              <a:t>Derived class constructor – Constructor chaining</a:t>
            </a:r>
          </a:p>
        </p:txBody>
      </p:sp>
      <p:sp>
        <p:nvSpPr>
          <p:cNvPr id="8" name="Rectangle 6"/>
          <p:cNvSpPr>
            <a:spLocks noChangeArrowheads="1"/>
          </p:cNvSpPr>
          <p:nvPr/>
        </p:nvSpPr>
        <p:spPr bwMode="auto">
          <a:xfrm>
            <a:off x="1845274" y="4744997"/>
            <a:ext cx="8192533" cy="366767"/>
          </a:xfrm>
          <a:prstGeom prst="rect">
            <a:avLst/>
          </a:prstGeom>
          <a:solidFill>
            <a:srgbClr val="F3622C">
              <a:alpha val="40000"/>
            </a:srgbClr>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Ellipse e1 = </a:t>
            </a:r>
            <a:r>
              <a:rPr lang="en-GB" dirty="0">
                <a:solidFill>
                  <a:srgbClr val="0000C8"/>
                </a:solidFill>
                <a:latin typeface="Lucida Console" pitchFamily="49" charset="0"/>
              </a:rPr>
              <a:t>new</a:t>
            </a:r>
            <a:r>
              <a:rPr lang="en-GB" dirty="0">
                <a:solidFill>
                  <a:srgbClr val="000000"/>
                </a:solidFill>
                <a:latin typeface="Lucida Console" pitchFamily="49" charset="0"/>
              </a:rPr>
              <a:t> Ellipse(</a:t>
            </a:r>
            <a:r>
              <a:rPr lang="en-GB" dirty="0">
                <a:solidFill>
                  <a:srgbClr val="0000C8"/>
                </a:solidFill>
                <a:latin typeface="Lucida Console" pitchFamily="49" charset="0"/>
              </a:rPr>
              <a:t>new</a:t>
            </a:r>
            <a:r>
              <a:rPr lang="en-GB" dirty="0">
                <a:solidFill>
                  <a:srgbClr val="000000"/>
                </a:solidFill>
                <a:latin typeface="Lucida Console" pitchFamily="49" charset="0"/>
              </a:rPr>
              <a:t> Point(4,7));</a:t>
            </a:r>
          </a:p>
        </p:txBody>
      </p:sp>
      <p:sp>
        <p:nvSpPr>
          <p:cNvPr id="4" name="Rectangle 3"/>
          <p:cNvSpPr/>
          <p:nvPr/>
        </p:nvSpPr>
        <p:spPr>
          <a:xfrm>
            <a:off x="1869987" y="1377711"/>
            <a:ext cx="8192532" cy="3046988"/>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Ellipse </a:t>
            </a:r>
            <a:r>
              <a:rPr lang="en-GB" sz="1600" b="1" dirty="0">
                <a:solidFill>
                  <a:srgbClr val="7F0055"/>
                </a:solidFill>
                <a:latin typeface="Consolas" panose="020B0609020204030204" pitchFamily="49" charset="0"/>
              </a:rPr>
              <a:t>extends</a:t>
            </a:r>
            <a:r>
              <a:rPr lang="en-GB" sz="1600" b="1" dirty="0">
                <a:solidFill>
                  <a:srgbClr val="000000"/>
                </a:solidFill>
                <a:latin typeface="Consolas" panose="020B0609020204030204" pitchFamily="49" charset="0"/>
              </a:rPr>
              <a:t> Shape {</a:t>
            </a:r>
          </a:p>
          <a:p>
            <a:r>
              <a:rPr lang="en-GB" sz="1600" b="1" dirty="0">
                <a:solidFill>
                  <a:srgbClr val="7F0055"/>
                </a:solidFill>
                <a:latin typeface="Consolas" panose="020B0609020204030204" pitchFamily="49" charset="0"/>
              </a:rPr>
              <a:t>  private</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width</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height</a:t>
            </a:r>
            <a:r>
              <a:rPr lang="en-GB" sz="1600" b="1"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Ellipse(Point </a:t>
            </a:r>
            <a:r>
              <a:rPr lang="en-GB" sz="1600" b="1" dirty="0">
                <a:solidFill>
                  <a:srgbClr val="6A3E3E"/>
                </a:solidFill>
                <a:latin typeface="Consolas" panose="020B0609020204030204" pitchFamily="49" charset="0"/>
              </a:rPr>
              <a:t>position</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width</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height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Color</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colour</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super</a:t>
            </a:r>
            <a:r>
              <a:rPr lang="en-GB" sz="1600" b="1" dirty="0">
                <a:solidFill>
                  <a:srgbClr val="000000"/>
                </a:solidFill>
                <a:latin typeface="Consolas" panose="020B0609020204030204" pitchFamily="49" charset="0"/>
              </a:rPr>
              <a:t>(</a:t>
            </a:r>
            <a:r>
              <a:rPr lang="en-GB" sz="1600" b="1" dirty="0">
                <a:solidFill>
                  <a:srgbClr val="6A3E3E"/>
                </a:solidFill>
                <a:latin typeface="Consolas" panose="020B0609020204030204" pitchFamily="49" charset="0"/>
              </a:rPr>
              <a:t>position</a:t>
            </a:r>
            <a:r>
              <a:rPr lang="en-GB" sz="1600" b="1" dirty="0">
                <a:solidFill>
                  <a:srgbClr val="000000"/>
                </a:solidFill>
                <a:latin typeface="Consolas" panose="020B0609020204030204" pitchFamily="49" charset="0"/>
              </a:rPr>
              <a:t>, colour);</a:t>
            </a:r>
          </a:p>
          <a:p>
            <a:r>
              <a:rPr lang="en-GB" sz="1600" b="1" dirty="0">
                <a:solidFill>
                  <a:srgbClr val="7F0055"/>
                </a:solidFill>
                <a:latin typeface="Consolas" panose="020B0609020204030204" pitchFamily="49" charset="0"/>
              </a:rPr>
              <a:t>	</a:t>
            </a:r>
            <a:r>
              <a:rPr lang="en-GB" sz="1600" b="1" dirty="0" err="1">
                <a:solidFill>
                  <a:srgbClr val="7F0055"/>
                </a:solidFill>
                <a:latin typeface="Consolas" panose="020B0609020204030204" pitchFamily="49" charset="0"/>
              </a:rPr>
              <a:t>this</a:t>
            </a:r>
            <a:r>
              <a:rPr lang="en-GB" sz="1600" b="1" dirty="0" err="1">
                <a:solidFill>
                  <a:srgbClr val="000000"/>
                </a:solidFill>
                <a:latin typeface="Consolas" panose="020B0609020204030204" pitchFamily="49" charset="0"/>
              </a:rPr>
              <a:t>.</a:t>
            </a:r>
            <a:r>
              <a:rPr lang="en-GB" sz="1600" b="1" dirty="0" err="1">
                <a:solidFill>
                  <a:srgbClr val="0000C0"/>
                </a:solidFill>
                <a:latin typeface="Consolas" panose="020B0609020204030204" pitchFamily="49" charset="0"/>
              </a:rPr>
              <a:t>width</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width</a:t>
            </a:r>
            <a:r>
              <a:rPr lang="en-GB" sz="1600" b="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a:t>
            </a:r>
            <a:r>
              <a:rPr lang="en-GB" sz="1600" b="1" dirty="0" err="1">
                <a:solidFill>
                  <a:srgbClr val="7F0055"/>
                </a:solidFill>
                <a:latin typeface="Consolas" panose="020B0609020204030204" pitchFamily="49" charset="0"/>
              </a:rPr>
              <a:t>this</a:t>
            </a:r>
            <a:r>
              <a:rPr lang="en-GB" sz="1600" b="1" dirty="0" err="1">
                <a:solidFill>
                  <a:srgbClr val="000000"/>
                </a:solidFill>
                <a:latin typeface="Consolas" panose="020B0609020204030204" pitchFamily="49" charset="0"/>
              </a:rPr>
              <a:t>.</a:t>
            </a:r>
            <a:r>
              <a:rPr lang="en-GB" sz="1600" b="1" dirty="0" err="1">
                <a:solidFill>
                  <a:srgbClr val="0000C0"/>
                </a:solidFill>
                <a:latin typeface="Consolas" panose="020B0609020204030204" pitchFamily="49" charset="0"/>
              </a:rPr>
              <a:t>height</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height</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Ellipse(Point </a:t>
            </a:r>
            <a:r>
              <a:rPr lang="en-GB" sz="1600" b="1" dirty="0" err="1">
                <a:solidFill>
                  <a:srgbClr val="6A3E3E"/>
                </a:solidFill>
                <a:latin typeface="Consolas" panose="020B0609020204030204" pitchFamily="49" charset="0"/>
              </a:rPr>
              <a:t>pos</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this</a:t>
            </a:r>
            <a:r>
              <a:rPr lang="en-GB" sz="1600" b="1" dirty="0">
                <a:solidFill>
                  <a:srgbClr val="000000"/>
                </a:solidFill>
                <a:latin typeface="Consolas" panose="020B0609020204030204" pitchFamily="49" charset="0"/>
              </a:rPr>
              <a:t>(</a:t>
            </a:r>
            <a:r>
              <a:rPr lang="en-GB" sz="1600" b="1" dirty="0" err="1">
                <a:solidFill>
                  <a:srgbClr val="6A3E3E"/>
                </a:solidFill>
                <a:latin typeface="Consolas" panose="020B0609020204030204" pitchFamily="49" charset="0"/>
              </a:rPr>
              <a:t>pos</a:t>
            </a:r>
            <a:r>
              <a:rPr lang="en-GB" sz="1600" b="1" dirty="0">
                <a:solidFill>
                  <a:srgbClr val="000000"/>
                </a:solidFill>
                <a:latin typeface="Consolas" panose="020B0609020204030204" pitchFamily="49" charset="0"/>
              </a:rPr>
              <a:t>, 10, 10, </a:t>
            </a:r>
            <a:r>
              <a:rPr lang="en-GB" sz="1600" b="1" dirty="0" err="1">
                <a:solidFill>
                  <a:srgbClr val="000000"/>
                </a:solidFill>
                <a:latin typeface="Consolas" panose="020B0609020204030204" pitchFamily="49" charset="0"/>
              </a:rPr>
              <a:t>Color.BLUE</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endParaRPr lang="en-GB" sz="1600" dirty="0"/>
          </a:p>
        </p:txBody>
      </p:sp>
      <p:sp>
        <p:nvSpPr>
          <p:cNvPr id="5" name="Rounded Rectangular Callout 4"/>
          <p:cNvSpPr/>
          <p:nvPr/>
        </p:nvSpPr>
        <p:spPr>
          <a:xfrm>
            <a:off x="5819452" y="2505787"/>
            <a:ext cx="4218355" cy="395418"/>
          </a:xfrm>
          <a:prstGeom prst="wedgeRoundRectCallout">
            <a:avLst>
              <a:gd name="adj1" fmla="val -55511"/>
              <a:gd name="adj2" fmla="val -31554"/>
              <a:gd name="adj3" fmla="val 16667"/>
            </a:avLst>
          </a:prstGeom>
          <a:solidFill>
            <a:schemeClr val="accent1">
              <a:lumMod val="20000"/>
              <a:lumOff val="8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Calling base constructor initialise base fields</a:t>
            </a:r>
            <a:endParaRPr lang="en-GB" sz="1400" dirty="0">
              <a:solidFill>
                <a:schemeClr val="tx1"/>
              </a:solidFill>
              <a:latin typeface="Arial" pitchFamily="34" charset="0"/>
              <a:cs typeface="Arial" pitchFamily="34" charset="0"/>
            </a:endParaRPr>
          </a:p>
        </p:txBody>
      </p:sp>
      <p:sp>
        <p:nvSpPr>
          <p:cNvPr id="9" name="Rounded Rectangular Callout 8"/>
          <p:cNvSpPr/>
          <p:nvPr/>
        </p:nvSpPr>
        <p:spPr>
          <a:xfrm>
            <a:off x="6693243" y="3711149"/>
            <a:ext cx="2627401" cy="456134"/>
          </a:xfrm>
          <a:prstGeom prst="wedgeRoundRectCallout">
            <a:avLst>
              <a:gd name="adj1" fmla="val -58536"/>
              <a:gd name="adj2" fmla="val -31554"/>
              <a:gd name="adj3" fmla="val 16667"/>
            </a:avLst>
          </a:prstGeom>
          <a:solidFill>
            <a:schemeClr val="accent1">
              <a:lumMod val="20000"/>
              <a:lumOff val="8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Calling Ellipse constructor</a:t>
            </a:r>
            <a:endParaRPr lang="en-GB" sz="1400" dirty="0">
              <a:solidFill>
                <a:schemeClr val="tx1"/>
              </a:solidFill>
              <a:latin typeface="Arial" pitchFamily="34" charset="0"/>
              <a:cs typeface="Arial" pitchFamily="34" charset="0"/>
            </a:endParaRPr>
          </a:p>
        </p:txBody>
      </p:sp>
      <p:sp>
        <p:nvSpPr>
          <p:cNvPr id="7" name="Freeform 6"/>
          <p:cNvSpPr/>
          <p:nvPr/>
        </p:nvSpPr>
        <p:spPr>
          <a:xfrm>
            <a:off x="1754986" y="2458994"/>
            <a:ext cx="671058" cy="1309816"/>
          </a:xfrm>
          <a:custGeom>
            <a:avLst/>
            <a:gdLst>
              <a:gd name="connsiteX0" fmla="*/ 448637 w 671058"/>
              <a:gd name="connsiteY0" fmla="*/ 1309816 h 1309816"/>
              <a:gd name="connsiteX1" fmla="*/ 3793 w 671058"/>
              <a:gd name="connsiteY1" fmla="*/ 1000897 h 1309816"/>
              <a:gd name="connsiteX2" fmla="*/ 671058 w 671058"/>
              <a:gd name="connsiteY2" fmla="*/ 0 h 1309816"/>
            </a:gdLst>
            <a:ahLst/>
            <a:cxnLst>
              <a:cxn ang="0">
                <a:pos x="connsiteX0" y="connsiteY0"/>
              </a:cxn>
              <a:cxn ang="0">
                <a:pos x="connsiteX1" y="connsiteY1"/>
              </a:cxn>
              <a:cxn ang="0">
                <a:pos x="connsiteX2" y="connsiteY2"/>
              </a:cxn>
            </a:cxnLst>
            <a:rect l="l" t="t" r="r" b="b"/>
            <a:pathLst>
              <a:path w="671058" h="1309816">
                <a:moveTo>
                  <a:pt x="448637" y="1309816"/>
                </a:moveTo>
                <a:cubicBezTo>
                  <a:pt x="207680" y="1264508"/>
                  <a:pt x="-33277" y="1219200"/>
                  <a:pt x="3793" y="1000897"/>
                </a:cubicBezTo>
                <a:cubicBezTo>
                  <a:pt x="40863" y="782594"/>
                  <a:pt x="355960" y="391297"/>
                  <a:pt x="671058" y="0"/>
                </a:cubicBezTo>
              </a:path>
            </a:pathLst>
          </a:custGeom>
          <a:noFill/>
          <a:ln w="19050">
            <a:solidFill>
              <a:srgbClr val="004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280456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dirty="0" smtClean="0"/>
              <a:t>C#: Derived class constructor – example</a:t>
            </a:r>
          </a:p>
        </p:txBody>
      </p:sp>
      <p:sp>
        <p:nvSpPr>
          <p:cNvPr id="8" name="Rectangle 6"/>
          <p:cNvSpPr>
            <a:spLocks noChangeArrowheads="1"/>
          </p:cNvSpPr>
          <p:nvPr/>
        </p:nvSpPr>
        <p:spPr bwMode="auto">
          <a:xfrm>
            <a:off x="1845273" y="6414259"/>
            <a:ext cx="8436359" cy="303467"/>
          </a:xfrm>
          <a:prstGeom prst="rect">
            <a:avLst/>
          </a:prstGeom>
          <a:solidFill>
            <a:srgbClr val="F3622C">
              <a:alpha val="40000"/>
            </a:srgbClr>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400" dirty="0">
                <a:solidFill>
                  <a:srgbClr val="000000"/>
                </a:solidFill>
                <a:latin typeface="Lucida Console" pitchFamily="49" charset="0"/>
              </a:rPr>
              <a:t>Ellipse e1 = </a:t>
            </a:r>
            <a:r>
              <a:rPr lang="en-GB" sz="1400" dirty="0">
                <a:solidFill>
                  <a:srgbClr val="0000C8"/>
                </a:solidFill>
                <a:latin typeface="Lucida Console" pitchFamily="49" charset="0"/>
              </a:rPr>
              <a:t>new</a:t>
            </a:r>
            <a:r>
              <a:rPr lang="en-GB" sz="1400" dirty="0">
                <a:solidFill>
                  <a:srgbClr val="000000"/>
                </a:solidFill>
                <a:latin typeface="Lucida Console" pitchFamily="49" charset="0"/>
              </a:rPr>
              <a:t> Ellipse(</a:t>
            </a:r>
            <a:r>
              <a:rPr lang="en-GB" sz="1400" dirty="0">
                <a:solidFill>
                  <a:srgbClr val="0000C8"/>
                </a:solidFill>
                <a:latin typeface="Lucida Console" pitchFamily="49" charset="0"/>
              </a:rPr>
              <a:t>new</a:t>
            </a:r>
            <a:r>
              <a:rPr lang="en-GB" sz="1400" dirty="0">
                <a:solidFill>
                  <a:srgbClr val="000000"/>
                </a:solidFill>
                <a:latin typeface="Lucida Console" pitchFamily="49" charset="0"/>
              </a:rPr>
              <a:t> Point(4,7), 23, 24, </a:t>
            </a:r>
            <a:r>
              <a:rPr lang="en-GB" sz="1400" dirty="0" err="1">
                <a:solidFill>
                  <a:srgbClr val="000000"/>
                </a:solidFill>
                <a:latin typeface="Lucida Console" pitchFamily="49" charset="0"/>
              </a:rPr>
              <a:t>Color.RED</a:t>
            </a:r>
            <a:r>
              <a:rPr lang="en-GB" sz="1400" dirty="0">
                <a:solidFill>
                  <a:srgbClr val="000000"/>
                </a:solidFill>
                <a:latin typeface="Lucida Console" pitchFamily="49" charset="0"/>
              </a:rPr>
              <a:t>);</a:t>
            </a:r>
          </a:p>
        </p:txBody>
      </p:sp>
      <p:sp>
        <p:nvSpPr>
          <p:cNvPr id="2" name="Rectangle 1"/>
          <p:cNvSpPr/>
          <p:nvPr/>
        </p:nvSpPr>
        <p:spPr>
          <a:xfrm>
            <a:off x="1832918" y="1244877"/>
            <a:ext cx="8448715" cy="2308324"/>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Shape {</a:t>
            </a:r>
          </a:p>
          <a:p>
            <a:r>
              <a:rPr lang="en-GB" sz="1600" b="1" dirty="0">
                <a:solidFill>
                  <a:srgbClr val="7F0055"/>
                </a:solidFill>
                <a:latin typeface="Consolas" panose="020B0609020204030204" pitchFamily="49" charset="0"/>
              </a:rPr>
              <a:t>  private</a:t>
            </a:r>
            <a:r>
              <a:rPr lang="en-GB" sz="1600" b="1" dirty="0">
                <a:solidFill>
                  <a:srgbClr val="000000"/>
                </a:solidFill>
                <a:latin typeface="Consolas" panose="020B0609020204030204" pitchFamily="49" charset="0"/>
              </a:rPr>
              <a:t> Point </a:t>
            </a:r>
            <a:r>
              <a:rPr lang="en-GB" sz="1600" b="1" dirty="0">
                <a:solidFill>
                  <a:srgbClr val="0000C0"/>
                </a:solidFill>
                <a:latin typeface="Consolas" panose="020B0609020204030204" pitchFamily="49" charset="0"/>
              </a:rPr>
              <a:t>position</a:t>
            </a:r>
            <a:r>
              <a:rPr lang="en-GB" sz="1600" b="1" dirty="0">
                <a:solidFill>
                  <a:srgbClr val="000000"/>
                </a:solidFill>
                <a:latin typeface="Consolas" panose="020B0609020204030204" pitchFamily="49" charset="0"/>
              </a:rPr>
              <a:t>;</a:t>
            </a:r>
            <a:endParaRPr lang="en-GB" sz="1600" b="1" dirty="0">
              <a:solidFill>
                <a:srgbClr val="0000C0"/>
              </a:solidFill>
              <a:latin typeface="Consolas" panose="020B0609020204030204" pitchFamily="49" charset="0"/>
            </a:endParaRPr>
          </a:p>
          <a:p>
            <a:r>
              <a:rPr lang="en-GB" sz="1600" b="1" dirty="0">
                <a:solidFill>
                  <a:srgbClr val="7F0055"/>
                </a:solidFill>
                <a:latin typeface="Consolas" panose="020B0609020204030204" pitchFamily="49" charset="0"/>
              </a:rPr>
              <a:t>  private</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Color</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colour</a:t>
            </a:r>
            <a:r>
              <a:rPr lang="en-GB" sz="1600" b="1"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Shape(Point </a:t>
            </a:r>
            <a:r>
              <a:rPr lang="en-GB" sz="1600" b="1" dirty="0" err="1">
                <a:solidFill>
                  <a:srgbClr val="6A3E3E"/>
                </a:solidFill>
                <a:latin typeface="Consolas" panose="020B0609020204030204" pitchFamily="49" charset="0"/>
              </a:rPr>
              <a:t>pos</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Color</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col</a:t>
            </a:r>
            <a:r>
              <a:rPr lang="en-GB" sz="1600" b="1" dirty="0">
                <a:solidFill>
                  <a:srgbClr val="000000"/>
                </a:solidFill>
                <a:latin typeface="Consolas" panose="020B0609020204030204" pitchFamily="49" charset="0"/>
              </a:rPr>
              <a:t>) {</a:t>
            </a:r>
          </a:p>
          <a:p>
            <a:r>
              <a:rPr lang="en-GB" sz="1600" dirty="0">
                <a:solidFill>
                  <a:srgbClr val="0000C0"/>
                </a:solidFill>
                <a:latin typeface="Consolas" panose="020B0609020204030204" pitchFamily="49" charset="0"/>
              </a:rPr>
              <a:t>	</a:t>
            </a:r>
            <a:r>
              <a:rPr lang="en-GB" sz="1600" b="1" dirty="0">
                <a:solidFill>
                  <a:srgbClr val="0000C0"/>
                </a:solidFill>
                <a:latin typeface="Consolas" panose="020B0609020204030204" pitchFamily="49" charset="0"/>
              </a:rPr>
              <a:t>position = </a:t>
            </a:r>
            <a:r>
              <a:rPr lang="en-GB" sz="1600" b="1" dirty="0" err="1">
                <a:solidFill>
                  <a:srgbClr val="6A3E3E"/>
                </a:solidFill>
                <a:latin typeface="Consolas" panose="020B0609020204030204" pitchFamily="49" charset="0"/>
              </a:rPr>
              <a:t>pos</a:t>
            </a:r>
            <a:r>
              <a:rPr lang="en-GB" sz="1600" dirty="0">
                <a:solidFill>
                  <a:srgbClr val="000000"/>
                </a:solidFill>
                <a:latin typeface="Consolas" panose="020B0609020204030204" pitchFamily="49" charset="0"/>
              </a:rPr>
              <a:t>;</a:t>
            </a:r>
            <a:endParaRPr lang="en-GB" sz="1600" dirty="0">
              <a:solidFill>
                <a:srgbClr val="000000"/>
              </a:solidFill>
              <a:highlight>
                <a:srgbClr val="F0D8A8"/>
              </a:highlight>
              <a:latin typeface="Consolas" panose="020B0609020204030204" pitchFamily="49" charset="0"/>
            </a:endParaRPr>
          </a:p>
          <a:p>
            <a:r>
              <a:rPr lang="en-GB" sz="1600" dirty="0">
                <a:solidFill>
                  <a:srgbClr val="0000C0"/>
                </a:solidFill>
                <a:latin typeface="Consolas" panose="020B0609020204030204" pitchFamily="49" charset="0"/>
              </a:rPr>
              <a:t>	colour</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col</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p:txBody>
      </p:sp>
      <p:sp>
        <p:nvSpPr>
          <p:cNvPr id="3" name="Rounded Rectangular Callout 2"/>
          <p:cNvSpPr/>
          <p:nvPr/>
        </p:nvSpPr>
        <p:spPr>
          <a:xfrm>
            <a:off x="6182501" y="1521905"/>
            <a:ext cx="4588939" cy="640805"/>
          </a:xfrm>
          <a:prstGeom prst="wedgeRoundRectCallout">
            <a:avLst>
              <a:gd name="adj1" fmla="val -56302"/>
              <a:gd name="adj2" fmla="val 50442"/>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No default constructor</a:t>
            </a:r>
            <a:br>
              <a:rPr lang="en-GB" sz="1400" dirty="0">
                <a:solidFill>
                  <a:schemeClr val="tx1"/>
                </a:solidFill>
              </a:rPr>
            </a:br>
            <a:r>
              <a:rPr lang="en-GB" sz="1400" dirty="0">
                <a:solidFill>
                  <a:schemeClr val="tx1"/>
                </a:solidFill>
              </a:rPr>
              <a:t>All derived classes must invoke this constructor</a:t>
            </a:r>
          </a:p>
        </p:txBody>
      </p:sp>
      <p:sp>
        <p:nvSpPr>
          <p:cNvPr id="4" name="Rectangle 3"/>
          <p:cNvSpPr/>
          <p:nvPr/>
        </p:nvSpPr>
        <p:spPr>
          <a:xfrm>
            <a:off x="1845273" y="3762854"/>
            <a:ext cx="8435994" cy="2554545"/>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Ellipse </a:t>
            </a:r>
            <a:r>
              <a:rPr lang="en-GB" sz="1600" b="1" dirty="0">
                <a:solidFill>
                  <a:srgbClr val="7F0055"/>
                </a:solidFill>
                <a:latin typeface="Consolas" panose="020B0609020204030204" pitchFamily="49" charset="0"/>
              </a:rPr>
              <a:t>extends</a:t>
            </a:r>
            <a:r>
              <a:rPr lang="en-GB" sz="1600" b="1" dirty="0">
                <a:solidFill>
                  <a:srgbClr val="000000"/>
                </a:solidFill>
                <a:latin typeface="Consolas" panose="020B0609020204030204" pitchFamily="49" charset="0"/>
              </a:rPr>
              <a:t> Shape {</a:t>
            </a:r>
          </a:p>
          <a:p>
            <a:r>
              <a:rPr lang="en-GB" sz="1600" b="1" dirty="0">
                <a:solidFill>
                  <a:srgbClr val="7F0055"/>
                </a:solidFill>
                <a:latin typeface="Consolas" panose="020B0609020204030204" pitchFamily="49" charset="0"/>
              </a:rPr>
              <a:t>  private</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width</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height</a:t>
            </a:r>
            <a:r>
              <a:rPr lang="en-GB" sz="1600" b="1"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Ellipse(Point </a:t>
            </a:r>
            <a:r>
              <a:rPr lang="en-GB" sz="1600" b="1" dirty="0">
                <a:solidFill>
                  <a:srgbClr val="6A3E3E"/>
                </a:solidFill>
                <a:latin typeface="Consolas" panose="020B0609020204030204" pitchFamily="49" charset="0"/>
              </a:rPr>
              <a:t>position</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width</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height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Color</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colour</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 base</a:t>
            </a:r>
            <a:r>
              <a:rPr lang="en-GB" sz="1600" b="1" dirty="0">
                <a:solidFill>
                  <a:srgbClr val="000000"/>
                </a:solidFill>
                <a:latin typeface="Consolas" panose="020B0609020204030204" pitchFamily="49" charset="0"/>
              </a:rPr>
              <a:t>(</a:t>
            </a:r>
            <a:r>
              <a:rPr lang="en-GB" sz="1600" b="1" dirty="0">
                <a:solidFill>
                  <a:srgbClr val="6A3E3E"/>
                </a:solidFill>
                <a:latin typeface="Consolas" panose="020B0609020204030204" pitchFamily="49" charset="0"/>
              </a:rPr>
              <a:t>position</a:t>
            </a:r>
            <a:r>
              <a:rPr lang="en-GB" sz="1600" b="1" dirty="0">
                <a:solidFill>
                  <a:srgbClr val="000000"/>
                </a:solidFill>
                <a:latin typeface="Consolas" panose="020B0609020204030204" pitchFamily="49" charset="0"/>
              </a:rPr>
              <a:t>, colour)</a:t>
            </a:r>
          </a:p>
          <a:p>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a:t>
            </a:r>
            <a:r>
              <a:rPr lang="en-GB" sz="1600" b="1" dirty="0" err="1">
                <a:solidFill>
                  <a:srgbClr val="7F0055"/>
                </a:solidFill>
                <a:latin typeface="Consolas" panose="020B0609020204030204" pitchFamily="49" charset="0"/>
              </a:rPr>
              <a:t>this</a:t>
            </a:r>
            <a:r>
              <a:rPr lang="en-GB" sz="1600" b="1" dirty="0" err="1">
                <a:solidFill>
                  <a:srgbClr val="000000"/>
                </a:solidFill>
                <a:latin typeface="Consolas" panose="020B0609020204030204" pitchFamily="49" charset="0"/>
              </a:rPr>
              <a:t>.</a:t>
            </a:r>
            <a:r>
              <a:rPr lang="en-GB" sz="1600" b="1" dirty="0" err="1">
                <a:solidFill>
                  <a:srgbClr val="0000C0"/>
                </a:solidFill>
                <a:latin typeface="Consolas" panose="020B0609020204030204" pitchFamily="49" charset="0"/>
              </a:rPr>
              <a:t>width</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width</a:t>
            </a:r>
            <a:r>
              <a:rPr lang="en-GB" sz="1600" b="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a:t>
            </a:r>
            <a:r>
              <a:rPr lang="en-GB" sz="1600" b="1" dirty="0" err="1">
                <a:solidFill>
                  <a:srgbClr val="7F0055"/>
                </a:solidFill>
                <a:latin typeface="Consolas" panose="020B0609020204030204" pitchFamily="49" charset="0"/>
              </a:rPr>
              <a:t>this</a:t>
            </a:r>
            <a:r>
              <a:rPr lang="en-GB" sz="1600" b="1" dirty="0" err="1">
                <a:solidFill>
                  <a:srgbClr val="000000"/>
                </a:solidFill>
                <a:latin typeface="Consolas" panose="020B0609020204030204" pitchFamily="49" charset="0"/>
              </a:rPr>
              <a:t>.</a:t>
            </a:r>
            <a:r>
              <a:rPr lang="en-GB" sz="1600" b="1" dirty="0" err="1">
                <a:solidFill>
                  <a:srgbClr val="0000C0"/>
                </a:solidFill>
                <a:latin typeface="Consolas" panose="020B0609020204030204" pitchFamily="49" charset="0"/>
              </a:rPr>
              <a:t>height</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height</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endParaRPr lang="en-GB" sz="1600" dirty="0"/>
          </a:p>
        </p:txBody>
      </p:sp>
      <p:sp>
        <p:nvSpPr>
          <p:cNvPr id="5" name="Rounded Rectangular Callout 4"/>
          <p:cNvSpPr/>
          <p:nvPr/>
        </p:nvSpPr>
        <p:spPr>
          <a:xfrm>
            <a:off x="5935359" y="4905915"/>
            <a:ext cx="4476331" cy="395418"/>
          </a:xfrm>
          <a:prstGeom prst="wedgeRoundRectCallout">
            <a:avLst>
              <a:gd name="adj1" fmla="val -58536"/>
              <a:gd name="adj2" fmla="val -31554"/>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Calling base constructor to initialise base fields</a:t>
            </a:r>
            <a:endParaRPr lang="en-GB" sz="14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6483741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dirty="0" smtClean="0"/>
              <a:t>C#: Derived class constructor – Constructor chaining</a:t>
            </a:r>
          </a:p>
        </p:txBody>
      </p:sp>
      <p:sp>
        <p:nvSpPr>
          <p:cNvPr id="8" name="Rectangle 6"/>
          <p:cNvSpPr>
            <a:spLocks noChangeArrowheads="1"/>
          </p:cNvSpPr>
          <p:nvPr/>
        </p:nvSpPr>
        <p:spPr bwMode="auto">
          <a:xfrm>
            <a:off x="1869987" y="5183147"/>
            <a:ext cx="8192532" cy="366767"/>
          </a:xfrm>
          <a:prstGeom prst="rect">
            <a:avLst/>
          </a:prstGeom>
          <a:solidFill>
            <a:srgbClr val="F3622C">
              <a:alpha val="40000"/>
            </a:srgbClr>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Ellipse e1 = </a:t>
            </a:r>
            <a:r>
              <a:rPr lang="en-GB" dirty="0">
                <a:solidFill>
                  <a:srgbClr val="0000C8"/>
                </a:solidFill>
                <a:latin typeface="Lucida Console" pitchFamily="49" charset="0"/>
              </a:rPr>
              <a:t>new</a:t>
            </a:r>
            <a:r>
              <a:rPr lang="en-GB" dirty="0">
                <a:solidFill>
                  <a:srgbClr val="000000"/>
                </a:solidFill>
                <a:latin typeface="Lucida Console" pitchFamily="49" charset="0"/>
              </a:rPr>
              <a:t> Ellipse(</a:t>
            </a:r>
            <a:r>
              <a:rPr lang="en-GB" dirty="0">
                <a:solidFill>
                  <a:srgbClr val="0000C8"/>
                </a:solidFill>
                <a:latin typeface="Lucida Console" pitchFamily="49" charset="0"/>
              </a:rPr>
              <a:t>new</a:t>
            </a:r>
            <a:r>
              <a:rPr lang="en-GB" dirty="0">
                <a:solidFill>
                  <a:srgbClr val="000000"/>
                </a:solidFill>
                <a:latin typeface="Lucida Console" pitchFamily="49" charset="0"/>
              </a:rPr>
              <a:t> Point(4,7));</a:t>
            </a:r>
          </a:p>
        </p:txBody>
      </p:sp>
      <p:sp>
        <p:nvSpPr>
          <p:cNvPr id="4" name="Rectangle 3"/>
          <p:cNvSpPr/>
          <p:nvPr/>
        </p:nvSpPr>
        <p:spPr>
          <a:xfrm>
            <a:off x="1869987" y="1377711"/>
            <a:ext cx="8192532" cy="353943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Ellipse </a:t>
            </a:r>
            <a:r>
              <a:rPr lang="en-GB" sz="1600" b="1" dirty="0">
                <a:solidFill>
                  <a:srgbClr val="7F0055"/>
                </a:solidFill>
                <a:latin typeface="Consolas" panose="020B0609020204030204" pitchFamily="49" charset="0"/>
              </a:rPr>
              <a:t>:</a:t>
            </a:r>
            <a:r>
              <a:rPr lang="en-GB" sz="1600" b="1" dirty="0">
                <a:solidFill>
                  <a:srgbClr val="000000"/>
                </a:solidFill>
                <a:latin typeface="Consolas" panose="020B0609020204030204" pitchFamily="49" charset="0"/>
              </a:rPr>
              <a:t> Shape {</a:t>
            </a:r>
          </a:p>
          <a:p>
            <a:r>
              <a:rPr lang="en-GB" sz="1600" b="1" dirty="0">
                <a:solidFill>
                  <a:srgbClr val="7F0055"/>
                </a:solidFill>
                <a:latin typeface="Consolas" panose="020B0609020204030204" pitchFamily="49" charset="0"/>
              </a:rPr>
              <a:t>  private</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width</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height</a:t>
            </a:r>
            <a:r>
              <a:rPr lang="en-GB" sz="1600" b="1"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Ellipse(Point </a:t>
            </a:r>
            <a:r>
              <a:rPr lang="en-GB" sz="1600" b="1" dirty="0">
                <a:solidFill>
                  <a:srgbClr val="6A3E3E"/>
                </a:solidFill>
                <a:latin typeface="Consolas" panose="020B0609020204030204" pitchFamily="49" charset="0"/>
              </a:rPr>
              <a:t>position</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width</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height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Color</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colour</a:t>
            </a:r>
            <a:r>
              <a:rPr lang="en-GB" sz="1600" b="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 base</a:t>
            </a:r>
            <a:r>
              <a:rPr lang="en-GB" sz="1600" b="1" dirty="0">
                <a:solidFill>
                  <a:srgbClr val="000000"/>
                </a:solidFill>
                <a:latin typeface="Consolas" panose="020B0609020204030204" pitchFamily="49" charset="0"/>
              </a:rPr>
              <a:t>(</a:t>
            </a:r>
            <a:r>
              <a:rPr lang="en-GB" sz="1600" b="1" dirty="0">
                <a:solidFill>
                  <a:srgbClr val="6A3E3E"/>
                </a:solidFill>
                <a:latin typeface="Consolas" panose="020B0609020204030204" pitchFamily="49" charset="0"/>
              </a:rPr>
              <a:t>position</a:t>
            </a:r>
            <a:r>
              <a:rPr lang="en-GB" sz="1600" b="1" dirty="0">
                <a:solidFill>
                  <a:srgbClr val="000000"/>
                </a:solidFill>
                <a:latin typeface="Consolas" panose="020B0609020204030204" pitchFamily="49" charset="0"/>
              </a:rPr>
              <a:t>, colour) </a:t>
            </a:r>
          </a:p>
          <a:p>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a:t>
            </a:r>
            <a:r>
              <a:rPr lang="en-GB" sz="1600" b="1" dirty="0" err="1">
                <a:solidFill>
                  <a:srgbClr val="7F0055"/>
                </a:solidFill>
                <a:latin typeface="Consolas" panose="020B0609020204030204" pitchFamily="49" charset="0"/>
              </a:rPr>
              <a:t>this</a:t>
            </a:r>
            <a:r>
              <a:rPr lang="en-GB" sz="1600" b="1" dirty="0" err="1">
                <a:solidFill>
                  <a:srgbClr val="000000"/>
                </a:solidFill>
                <a:latin typeface="Consolas" panose="020B0609020204030204" pitchFamily="49" charset="0"/>
              </a:rPr>
              <a:t>.</a:t>
            </a:r>
            <a:r>
              <a:rPr lang="en-GB" sz="1600" b="1" dirty="0" err="1">
                <a:solidFill>
                  <a:srgbClr val="0000C0"/>
                </a:solidFill>
                <a:latin typeface="Consolas" panose="020B0609020204030204" pitchFamily="49" charset="0"/>
              </a:rPr>
              <a:t>width</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width</a:t>
            </a:r>
            <a:r>
              <a:rPr lang="en-GB" sz="1600" b="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a:t>
            </a:r>
            <a:r>
              <a:rPr lang="en-GB" sz="1600" b="1" dirty="0" err="1">
                <a:solidFill>
                  <a:srgbClr val="7F0055"/>
                </a:solidFill>
                <a:latin typeface="Consolas" panose="020B0609020204030204" pitchFamily="49" charset="0"/>
              </a:rPr>
              <a:t>this</a:t>
            </a:r>
            <a:r>
              <a:rPr lang="en-GB" sz="1600" b="1" dirty="0" err="1">
                <a:solidFill>
                  <a:srgbClr val="000000"/>
                </a:solidFill>
                <a:latin typeface="Consolas" panose="020B0609020204030204" pitchFamily="49" charset="0"/>
              </a:rPr>
              <a:t>.</a:t>
            </a:r>
            <a:r>
              <a:rPr lang="en-GB" sz="1600" b="1" dirty="0" err="1">
                <a:solidFill>
                  <a:srgbClr val="0000C0"/>
                </a:solidFill>
                <a:latin typeface="Consolas" panose="020B0609020204030204" pitchFamily="49" charset="0"/>
              </a:rPr>
              <a:t>height</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height</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Ellipse(Point </a:t>
            </a:r>
            <a:r>
              <a:rPr lang="en-GB" sz="1600" b="1" dirty="0" err="1">
                <a:solidFill>
                  <a:srgbClr val="6A3E3E"/>
                </a:solidFill>
                <a:latin typeface="Consolas" panose="020B0609020204030204" pitchFamily="49" charset="0"/>
              </a:rPr>
              <a:t>pos</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this</a:t>
            </a:r>
            <a:r>
              <a:rPr lang="en-GB" sz="1600" b="1" dirty="0">
                <a:solidFill>
                  <a:srgbClr val="000000"/>
                </a:solidFill>
                <a:latin typeface="Consolas" panose="020B0609020204030204" pitchFamily="49" charset="0"/>
              </a:rPr>
              <a:t>(</a:t>
            </a:r>
            <a:r>
              <a:rPr lang="en-GB" sz="1600" b="1" dirty="0" err="1">
                <a:solidFill>
                  <a:srgbClr val="6A3E3E"/>
                </a:solidFill>
                <a:latin typeface="Consolas" panose="020B0609020204030204" pitchFamily="49" charset="0"/>
              </a:rPr>
              <a:t>pos</a:t>
            </a:r>
            <a:r>
              <a:rPr lang="en-GB" sz="1600" b="1" dirty="0">
                <a:solidFill>
                  <a:srgbClr val="000000"/>
                </a:solidFill>
                <a:latin typeface="Consolas" panose="020B0609020204030204" pitchFamily="49" charset="0"/>
              </a:rPr>
              <a:t>, 10, 10, </a:t>
            </a:r>
            <a:r>
              <a:rPr lang="en-GB" sz="1600" b="1" dirty="0" err="1">
                <a:solidFill>
                  <a:srgbClr val="000000"/>
                </a:solidFill>
                <a:latin typeface="Consolas" panose="020B0609020204030204" pitchFamily="49" charset="0"/>
              </a:rPr>
              <a:t>Color.BLUE</a:t>
            </a:r>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endParaRPr lang="en-GB" sz="1600" dirty="0"/>
          </a:p>
        </p:txBody>
      </p:sp>
      <p:sp>
        <p:nvSpPr>
          <p:cNvPr id="5" name="Rounded Rectangular Callout 4"/>
          <p:cNvSpPr/>
          <p:nvPr/>
        </p:nvSpPr>
        <p:spPr>
          <a:xfrm>
            <a:off x="5935361" y="2520773"/>
            <a:ext cx="3832094" cy="395418"/>
          </a:xfrm>
          <a:prstGeom prst="wedgeRoundRectCallout">
            <a:avLst>
              <a:gd name="adj1" fmla="val -58536"/>
              <a:gd name="adj2" fmla="val -31554"/>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Calling base .</a:t>
            </a:r>
            <a:r>
              <a:rPr lang="en-GB" sz="1400" dirty="0" err="1">
                <a:solidFill>
                  <a:schemeClr val="tx1"/>
                </a:solidFill>
              </a:rPr>
              <a:t>ctor</a:t>
            </a:r>
            <a:r>
              <a:rPr lang="en-GB" sz="1400" dirty="0">
                <a:solidFill>
                  <a:schemeClr val="tx1"/>
                </a:solidFill>
              </a:rPr>
              <a:t> to initialise base fields</a:t>
            </a:r>
            <a:endParaRPr lang="en-GB" sz="1400" dirty="0">
              <a:solidFill>
                <a:schemeClr val="tx1"/>
              </a:solidFill>
              <a:latin typeface="Arial" pitchFamily="34" charset="0"/>
              <a:cs typeface="Arial" pitchFamily="34" charset="0"/>
            </a:endParaRPr>
          </a:p>
        </p:txBody>
      </p:sp>
      <p:sp>
        <p:nvSpPr>
          <p:cNvPr id="9" name="Rounded Rectangular Callout 8"/>
          <p:cNvSpPr/>
          <p:nvPr/>
        </p:nvSpPr>
        <p:spPr>
          <a:xfrm>
            <a:off x="6693244" y="3711149"/>
            <a:ext cx="2294238" cy="348104"/>
          </a:xfrm>
          <a:prstGeom prst="wedgeRoundRectCallout">
            <a:avLst>
              <a:gd name="adj1" fmla="val -58536"/>
              <a:gd name="adj2" fmla="val -31554"/>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Calling Ellipse .</a:t>
            </a:r>
            <a:r>
              <a:rPr lang="en-GB" sz="1400" dirty="0" err="1">
                <a:solidFill>
                  <a:schemeClr val="tx1"/>
                </a:solidFill>
              </a:rPr>
              <a:t>ctor</a:t>
            </a:r>
            <a:endParaRPr lang="en-GB" sz="1400" dirty="0">
              <a:solidFill>
                <a:schemeClr val="tx1"/>
              </a:solidFill>
              <a:latin typeface="Arial" pitchFamily="34" charset="0"/>
              <a:cs typeface="Arial" pitchFamily="34" charset="0"/>
            </a:endParaRPr>
          </a:p>
        </p:txBody>
      </p:sp>
      <p:sp>
        <p:nvSpPr>
          <p:cNvPr id="7" name="Freeform 6"/>
          <p:cNvSpPr/>
          <p:nvPr/>
        </p:nvSpPr>
        <p:spPr>
          <a:xfrm>
            <a:off x="1716886" y="2363744"/>
            <a:ext cx="671058" cy="1309816"/>
          </a:xfrm>
          <a:custGeom>
            <a:avLst/>
            <a:gdLst>
              <a:gd name="connsiteX0" fmla="*/ 448637 w 671058"/>
              <a:gd name="connsiteY0" fmla="*/ 1309816 h 1309816"/>
              <a:gd name="connsiteX1" fmla="*/ 3793 w 671058"/>
              <a:gd name="connsiteY1" fmla="*/ 1000897 h 1309816"/>
              <a:gd name="connsiteX2" fmla="*/ 671058 w 671058"/>
              <a:gd name="connsiteY2" fmla="*/ 0 h 1309816"/>
            </a:gdLst>
            <a:ahLst/>
            <a:cxnLst>
              <a:cxn ang="0">
                <a:pos x="connsiteX0" y="connsiteY0"/>
              </a:cxn>
              <a:cxn ang="0">
                <a:pos x="connsiteX1" y="connsiteY1"/>
              </a:cxn>
              <a:cxn ang="0">
                <a:pos x="connsiteX2" y="connsiteY2"/>
              </a:cxn>
            </a:cxnLst>
            <a:rect l="l" t="t" r="r" b="b"/>
            <a:pathLst>
              <a:path w="671058" h="1309816">
                <a:moveTo>
                  <a:pt x="448637" y="1309816"/>
                </a:moveTo>
                <a:cubicBezTo>
                  <a:pt x="207680" y="1264508"/>
                  <a:pt x="-33277" y="1219200"/>
                  <a:pt x="3793" y="1000897"/>
                </a:cubicBezTo>
                <a:cubicBezTo>
                  <a:pt x="40863" y="782594"/>
                  <a:pt x="355960" y="391297"/>
                  <a:pt x="671058" y="0"/>
                </a:cubicBezTo>
              </a:path>
            </a:pathLst>
          </a:custGeom>
          <a:noFill/>
          <a:ln w="190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831036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4784" y="1242034"/>
            <a:ext cx="3511807" cy="2917842"/>
          </a:xfrm>
        </p:spPr>
        <p:txBody>
          <a:bodyPr/>
          <a:lstStyle/>
          <a:p>
            <a:r>
              <a:rPr lang="en-GB" dirty="0" smtClean="0"/>
              <a:t>Inheritance and </a:t>
            </a:r>
            <a:r>
              <a:rPr lang="en-GB" dirty="0"/>
              <a:t>your exception types</a:t>
            </a:r>
            <a:endParaRPr lang="en-IN" dirty="0"/>
          </a:p>
        </p:txBody>
      </p:sp>
      <p:sp>
        <p:nvSpPr>
          <p:cNvPr id="3" name="Text Placeholder 2"/>
          <p:cNvSpPr>
            <a:spLocks noGrp="1"/>
          </p:cNvSpPr>
          <p:nvPr>
            <p:ph type="body" sz="quarter" idx="11"/>
          </p:nvPr>
        </p:nvSpPr>
        <p:spPr/>
        <p:txBody>
          <a:bodyPr vert="horz" lIns="0" tIns="0" rIns="0" bIns="0" rtlCol="0" anchor="t" anchorCtr="0">
            <a:noAutofit/>
          </a:bodyPr>
          <a:lstStyle/>
          <a:p>
            <a:pPr marL="342900" indent="-342900">
              <a:buChar char="•"/>
            </a:pPr>
            <a:r>
              <a:rPr lang="en-GB" b="1" dirty="0"/>
              <a:t>Custom exception class must derive from </a:t>
            </a:r>
            <a:r>
              <a:rPr lang="en-GB" dirty="0" err="1">
                <a:latin typeface="Lucida Console" panose="020B0609040504020204" pitchFamily="49" charset="0"/>
              </a:rPr>
              <a:t>System.Exception</a:t>
            </a:r>
            <a:r>
              <a:rPr lang="en-GB" dirty="0">
                <a:latin typeface="Lucida Console" panose="020B0609040504020204" pitchFamily="49" charset="0"/>
              </a:rPr>
              <a:t> </a:t>
            </a:r>
          </a:p>
          <a:p>
            <a:pPr marL="684000" lvl="1" indent="-342900">
              <a:spcAft>
                <a:spcPts val="650"/>
              </a:spcAft>
              <a:buSzPct val="115000"/>
            </a:pPr>
            <a:r>
              <a:rPr lang="en-GB" dirty="0"/>
              <a:t>Duplicate  .</a:t>
            </a:r>
            <a:r>
              <a:rPr lang="en-GB" dirty="0" err="1"/>
              <a:t>ctors</a:t>
            </a:r>
            <a:r>
              <a:rPr lang="en-GB" dirty="0"/>
              <a:t> </a:t>
            </a:r>
          </a:p>
          <a:p>
            <a:pPr marL="1026000" lvl="2" indent="-342900">
              <a:buSzPct val="115000"/>
            </a:pPr>
            <a:r>
              <a:rPr lang="en-GB" dirty="0"/>
              <a:t>Pass  </a:t>
            </a:r>
            <a:r>
              <a:rPr lang="en-GB" dirty="0">
                <a:latin typeface="Lucida Console" panose="020B0609040504020204" pitchFamily="49" charset="0"/>
              </a:rPr>
              <a:t>‘String message’ </a:t>
            </a:r>
            <a:r>
              <a:rPr lang="en-GB" dirty="0"/>
              <a:t>up to base </a:t>
            </a:r>
            <a:r>
              <a:rPr lang="en-GB" dirty="0" smtClean="0"/>
              <a:t>class</a:t>
            </a:r>
            <a:br>
              <a:rPr lang="en-GB" dirty="0" smtClean="0"/>
            </a:br>
            <a:r>
              <a:rPr lang="en-GB" dirty="0" smtClean="0"/>
              <a:t>The </a:t>
            </a:r>
            <a:r>
              <a:rPr lang="en-GB" dirty="0"/>
              <a:t>only ‘write’ access  you have to the inherited message field</a:t>
            </a:r>
          </a:p>
          <a:p>
            <a:pPr marL="1026000" lvl="2" indent="-342900">
              <a:buSzPct val="115000"/>
            </a:pPr>
            <a:r>
              <a:rPr lang="en-GB" dirty="0"/>
              <a:t>Can add additional methods</a:t>
            </a:r>
            <a:br>
              <a:rPr lang="en-GB" dirty="0"/>
            </a:br>
            <a:endParaRPr lang="en-GB" dirty="0"/>
          </a:p>
          <a:p>
            <a:pPr marL="342900" indent="-342900">
              <a:buChar char="•"/>
            </a:pPr>
            <a:r>
              <a:rPr lang="en-GB" b="1" dirty="0"/>
              <a:t>View code example on the next slide </a:t>
            </a:r>
            <a:r>
              <a:rPr lang="en-GB" b="1" dirty="0" smtClean="0"/>
              <a:t>…</a:t>
            </a:r>
            <a:endParaRPr lang="en-GB" b="1" dirty="0"/>
          </a:p>
          <a:p>
            <a:pPr marL="342900" indent="-342900">
              <a:buChar char="•"/>
            </a:pPr>
            <a:endParaRPr lang="en-IN" b="1" dirty="0"/>
          </a:p>
        </p:txBody>
      </p:sp>
    </p:spTree>
    <p:extLst>
      <p:ext uri="{BB962C8B-B14F-4D97-AF65-F5344CB8AC3E}">
        <p14:creationId xmlns:p14="http://schemas.microsoft.com/office/powerpoint/2010/main" val="337489217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Java Example</a:t>
            </a:r>
            <a:endParaRPr lang="en-GB" dirty="0"/>
          </a:p>
        </p:txBody>
      </p:sp>
      <p:sp>
        <p:nvSpPr>
          <p:cNvPr id="5" name="Rectangle 4"/>
          <p:cNvSpPr/>
          <p:nvPr/>
        </p:nvSpPr>
        <p:spPr>
          <a:xfrm>
            <a:off x="3469173" y="1282332"/>
            <a:ext cx="5611093" cy="2062103"/>
          </a:xfrm>
          <a:prstGeom prst="rect">
            <a:avLst/>
          </a:prstGeom>
          <a:solidFill>
            <a:schemeClr val="bg1"/>
          </a:solidFill>
          <a:ln w="19050">
            <a:solidFill>
              <a:srgbClr val="004050"/>
            </a:solidFill>
          </a:ln>
        </p:spPr>
        <p:txBody>
          <a:bodyPr wrap="square">
            <a:spAutoFit/>
          </a:bodyPr>
          <a:lstStyle/>
          <a:p>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methodX</a:t>
            </a:r>
            <a:r>
              <a:rPr lang="en-GB" sz="1600" b="1" dirty="0">
                <a:solidFill>
                  <a:srgbClr val="000000"/>
                </a:solidFill>
                <a:latin typeface="Consolas" panose="020B0609020204030204" pitchFamily="49" charset="0"/>
              </a:rPr>
              <a:t>() {</a:t>
            </a:r>
          </a:p>
          <a:p>
            <a:pPr lvl="1"/>
            <a:r>
              <a:rPr lang="en-GB" sz="1600" b="1" dirty="0">
                <a:solidFill>
                  <a:srgbClr val="7F0055"/>
                </a:solidFill>
                <a:latin typeface="Consolas" panose="020B0609020204030204" pitchFamily="49" charset="0"/>
              </a:rPr>
              <a:t>try</a:t>
            </a:r>
            <a:r>
              <a:rPr lang="en-GB" sz="1600" b="1" dirty="0">
                <a:solidFill>
                  <a:srgbClr val="000000"/>
                </a:solidFill>
                <a:latin typeface="Consolas" panose="020B0609020204030204" pitchFamily="49" charset="0"/>
              </a:rPr>
              <a:t> {</a:t>
            </a:r>
          </a:p>
          <a:p>
            <a:pPr lvl="1"/>
            <a:r>
              <a:rPr lang="en-GB" sz="1600" b="1"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methodY</a:t>
            </a:r>
            <a:r>
              <a:rPr lang="en-GB" sz="1600"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catch</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QAException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e</a:t>
            </a:r>
            <a:r>
              <a:rPr lang="en-GB" sz="1600" b="1" dirty="0">
                <a:solidFill>
                  <a:srgbClr val="000000"/>
                </a:solidFill>
                <a:latin typeface="Consolas" panose="020B0609020204030204" pitchFamily="49" charset="0"/>
              </a:rPr>
              <a:t>) {</a:t>
            </a:r>
          </a:p>
          <a:p>
            <a:pPr lvl="2"/>
            <a:r>
              <a:rPr lang="en-GB" sz="1600" dirty="0" err="1">
                <a:solidFill>
                  <a:srgbClr val="000000"/>
                </a:solidFill>
                <a:latin typeface="Consolas" panose="020B0609020204030204" pitchFamily="49" charset="0"/>
              </a:rPr>
              <a:t>System.</a:t>
            </a:r>
            <a:r>
              <a:rPr lang="en-GB" sz="1600" b="1" i="1" dirty="0" err="1">
                <a:solidFill>
                  <a:srgbClr val="0000C0"/>
                </a:solidFill>
                <a:latin typeface="Consolas" panose="020B0609020204030204" pitchFamily="49" charset="0"/>
              </a:rPr>
              <a:t>out</a:t>
            </a:r>
            <a:r>
              <a:rPr lang="en-GB" sz="1600" b="1" i="1" dirty="0" err="1">
                <a:solidFill>
                  <a:srgbClr val="000000"/>
                </a:solidFill>
                <a:latin typeface="Consolas" panose="020B0609020204030204" pitchFamily="49" charset="0"/>
              </a:rPr>
              <a:t>.println</a:t>
            </a:r>
            <a:r>
              <a:rPr lang="en-GB" sz="1600" b="1" i="1" dirty="0">
                <a:solidFill>
                  <a:srgbClr val="000000"/>
                </a:solidFill>
                <a:latin typeface="Consolas" panose="020B0609020204030204" pitchFamily="49" charset="0"/>
              </a:rPr>
              <a:t>(</a:t>
            </a:r>
            <a:r>
              <a:rPr lang="en-GB" sz="1600" b="1" i="1" dirty="0" err="1">
                <a:solidFill>
                  <a:srgbClr val="6A3E3E"/>
                </a:solidFill>
                <a:latin typeface="Consolas" panose="020B0609020204030204" pitchFamily="49" charset="0"/>
              </a:rPr>
              <a:t>e</a:t>
            </a:r>
            <a:r>
              <a:rPr lang="en-GB" sz="1600" b="1" i="1" dirty="0" err="1">
                <a:solidFill>
                  <a:srgbClr val="000000"/>
                </a:solidFill>
                <a:latin typeface="Consolas" panose="020B0609020204030204" pitchFamily="49" charset="0"/>
              </a:rPr>
              <a:t>.getMessage</a:t>
            </a:r>
            <a:r>
              <a:rPr lang="en-GB" sz="1600" b="1" i="1" dirty="0">
                <a:solidFill>
                  <a:srgbClr val="000000"/>
                </a:solidFill>
                <a:latin typeface="Consolas" panose="020B0609020204030204" pitchFamily="49" charset="0"/>
              </a:rPr>
              <a:t>());</a:t>
            </a:r>
          </a:p>
          <a:p>
            <a:pPr lvl="2"/>
            <a:r>
              <a:rPr lang="en-GB" sz="1600" dirty="0">
                <a:solidFill>
                  <a:srgbClr val="6A3E3E"/>
                </a:solidFill>
                <a:latin typeface="Consolas" panose="020B0609020204030204" pitchFamily="49" charset="0"/>
              </a:rPr>
              <a:t>e</a:t>
            </a:r>
            <a:r>
              <a:rPr lang="en-GB" sz="1600" dirty="0">
                <a:solidFill>
                  <a:srgbClr val="000000"/>
                </a:solidFill>
                <a:latin typeface="Consolas" panose="020B0609020204030204" pitchFamily="49" charset="0"/>
              </a:rPr>
              <a:t>.log();</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p:txBody>
      </p:sp>
      <p:sp>
        <p:nvSpPr>
          <p:cNvPr id="6" name="Rectangle 5"/>
          <p:cNvSpPr/>
          <p:nvPr/>
        </p:nvSpPr>
        <p:spPr>
          <a:xfrm>
            <a:off x="8107668" y="1354323"/>
            <a:ext cx="3649294" cy="738664"/>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b="1" dirty="0">
                <a:solidFill>
                  <a:srgbClr val="7F0055"/>
                </a:solidFill>
                <a:latin typeface="Consolas" panose="020B0609020204030204" pitchFamily="49" charset="0"/>
              </a:rPr>
              <a:t>void</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methodY</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throws</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QAException</a:t>
            </a:r>
            <a:r>
              <a:rPr lang="en-GB" sz="1400" b="1" dirty="0">
                <a:solidFill>
                  <a:srgbClr val="000000"/>
                </a:solidFill>
                <a:latin typeface="Consolas" panose="020B0609020204030204" pitchFamily="49" charset="0"/>
              </a:rPr>
              <a:t> {</a:t>
            </a:r>
          </a:p>
          <a:p>
            <a:r>
              <a:rPr lang="en-GB" sz="1400" b="1" dirty="0">
                <a:solidFill>
                  <a:srgbClr val="7F0055"/>
                </a:solidFill>
                <a:latin typeface="Consolas" panose="020B0609020204030204" pitchFamily="49" charset="0"/>
              </a:rPr>
              <a:t>    throw</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new</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QAException</a:t>
            </a:r>
            <a:r>
              <a:rPr lang="en-GB" sz="1400" b="1"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a:t>
            </a:r>
          </a:p>
        </p:txBody>
      </p:sp>
      <p:cxnSp>
        <p:nvCxnSpPr>
          <p:cNvPr id="8" name="Straight Arrow Connector 7"/>
          <p:cNvCxnSpPr>
            <a:endCxn id="6" idx="1"/>
          </p:cNvCxnSpPr>
          <p:nvPr/>
        </p:nvCxnSpPr>
        <p:spPr>
          <a:xfrm flipV="1">
            <a:off x="5638796" y="1723655"/>
            <a:ext cx="2468873" cy="269582"/>
          </a:xfrm>
          <a:prstGeom prst="straightConnector1">
            <a:avLst/>
          </a:prstGeom>
          <a:ln>
            <a:solidFill>
              <a:schemeClr val="tx1"/>
            </a:solidFill>
            <a:tailEnd type="triangle"/>
          </a:ln>
        </p:spPr>
        <p:style>
          <a:lnRef idx="3">
            <a:schemeClr val="accent4"/>
          </a:lnRef>
          <a:fillRef idx="0">
            <a:schemeClr val="accent4"/>
          </a:fillRef>
          <a:effectRef idx="2">
            <a:schemeClr val="accent4"/>
          </a:effectRef>
          <a:fontRef idx="minor">
            <a:schemeClr val="tx1"/>
          </a:fontRef>
        </p:style>
      </p:cxnSp>
      <p:sp>
        <p:nvSpPr>
          <p:cNvPr id="9" name="Rectangle 8"/>
          <p:cNvSpPr/>
          <p:nvPr/>
        </p:nvSpPr>
        <p:spPr>
          <a:xfrm>
            <a:off x="3469173" y="3429549"/>
            <a:ext cx="5611092" cy="3293209"/>
          </a:xfrm>
          <a:prstGeom prst="rect">
            <a:avLst/>
          </a:prstGeom>
          <a:solidFill>
            <a:schemeClr val="bg1"/>
          </a:solidFill>
          <a:ln w="19050">
            <a:solidFill>
              <a:srgbClr val="004050"/>
            </a:solidFill>
          </a:ln>
        </p:spPr>
        <p:style>
          <a:lnRef idx="2">
            <a:schemeClr val="dk1"/>
          </a:lnRef>
          <a:fillRef idx="1">
            <a:schemeClr val="lt1"/>
          </a:fillRef>
          <a:effectRef idx="0">
            <a:schemeClr val="dk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QAException</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extends</a:t>
            </a:r>
            <a:r>
              <a:rPr lang="en-GB" sz="1600" b="1" dirty="0">
                <a:solidFill>
                  <a:srgbClr val="000000"/>
                </a:solidFill>
                <a:latin typeface="Consolas" panose="020B0609020204030204" pitchFamily="49" charset="0"/>
              </a:rPr>
              <a:t> Exception {</a:t>
            </a:r>
            <a:br>
              <a:rPr lang="en-GB" sz="1600" b="1" dirty="0">
                <a:solidFill>
                  <a:srgbClr val="000000"/>
                </a:solidFill>
                <a:latin typeface="Consolas" panose="020B0609020204030204" pitchFamily="49" charset="0"/>
              </a:rPr>
            </a:br>
            <a:endParaRPr lang="en-GB" sz="1600" dirty="0">
              <a:latin typeface="Consolas" panose="020B0609020204030204" pitchFamily="49" charset="0"/>
            </a:endParaRP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QAException</a:t>
            </a:r>
            <a:r>
              <a:rPr lang="en-GB" sz="1600" b="1" dirty="0">
                <a:solidFill>
                  <a:srgbClr val="000000"/>
                </a:solidFill>
                <a:latin typeface="Consolas" panose="020B0609020204030204" pitchFamily="49" charset="0"/>
              </a:rPr>
              <a:t>(String </a:t>
            </a:r>
            <a:r>
              <a:rPr lang="en-GB" sz="1600" b="1" dirty="0">
                <a:solidFill>
                  <a:srgbClr val="6A3E3E"/>
                </a:solidFill>
                <a:latin typeface="Consolas" panose="020B0609020204030204" pitchFamily="49" charset="0"/>
              </a:rPr>
              <a:t>message</a:t>
            </a:r>
            <a:r>
              <a:rPr lang="en-GB" sz="1600" b="1" dirty="0">
                <a:solidFill>
                  <a:srgbClr val="000000"/>
                </a:solidFill>
                <a:latin typeface="Consolas" panose="020B0609020204030204" pitchFamily="49" charset="0"/>
              </a:rPr>
              <a:t>) {</a:t>
            </a:r>
          </a:p>
          <a:p>
            <a:pPr lvl="1"/>
            <a:r>
              <a:rPr lang="en-GB" sz="1600" b="1" dirty="0">
                <a:solidFill>
                  <a:srgbClr val="7F0055"/>
                </a:solidFill>
                <a:latin typeface="Consolas" panose="020B0609020204030204" pitchFamily="49" charset="0"/>
              </a:rPr>
              <a:t>	super</a:t>
            </a:r>
            <a:r>
              <a:rPr lang="en-GB" sz="1600" b="1" dirty="0">
                <a:solidFill>
                  <a:srgbClr val="000000"/>
                </a:solidFill>
                <a:latin typeface="Consolas" panose="020B0609020204030204" pitchFamily="49" charset="0"/>
              </a:rPr>
              <a:t>(</a:t>
            </a:r>
            <a:r>
              <a:rPr lang="en-GB" sz="1600" b="1" dirty="0">
                <a:solidFill>
                  <a:srgbClr val="6A3E3E"/>
                </a:solidFill>
                <a:latin typeface="Consolas" panose="020B0609020204030204" pitchFamily="49" charset="0"/>
              </a:rPr>
              <a:t>message</a:t>
            </a:r>
            <a:r>
              <a:rPr lang="en-GB" sz="1600" b="1"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a:t>
            </a: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QAException</a:t>
            </a:r>
            <a:r>
              <a:rPr lang="en-GB" sz="1600" b="1" dirty="0">
                <a:solidFill>
                  <a:srgbClr val="000000"/>
                </a:solidFill>
                <a:latin typeface="Consolas" panose="020B0609020204030204" pitchFamily="49" charset="0"/>
              </a:rPr>
              <a:t>() {</a:t>
            </a:r>
          </a:p>
          <a:p>
            <a:pPr lvl="1"/>
            <a:r>
              <a:rPr lang="en-GB" sz="1600" b="1" dirty="0">
                <a:solidFill>
                  <a:srgbClr val="7F0055"/>
                </a:solidFill>
                <a:latin typeface="Consolas" panose="020B0609020204030204" pitchFamily="49" charset="0"/>
              </a:rPr>
              <a:t>	super</a:t>
            </a:r>
            <a:r>
              <a:rPr lang="en-GB" sz="1600" b="1" dirty="0">
                <a:solidFill>
                  <a:srgbClr val="000000"/>
                </a:solidFill>
                <a:latin typeface="Consolas" panose="020B0609020204030204" pitchFamily="49" charset="0"/>
              </a:rPr>
              <a:t>(</a:t>
            </a:r>
            <a:r>
              <a:rPr lang="en-GB" sz="1600" b="1" dirty="0">
                <a:solidFill>
                  <a:srgbClr val="2A00FF"/>
                </a:solidFill>
                <a:latin typeface="Consolas" panose="020B0609020204030204" pitchFamily="49" charset="0"/>
              </a:rPr>
              <a:t>"General error"</a:t>
            </a:r>
            <a:r>
              <a:rPr lang="en-GB" sz="1600" b="1"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a:t>
            </a:r>
          </a:p>
          <a:p>
            <a:pPr lvl="1"/>
            <a:endParaRPr lang="en-GB" sz="1600" dirty="0">
              <a:latin typeface="Consolas" panose="020B0609020204030204" pitchFamily="49" charset="0"/>
            </a:endParaRP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log() {</a:t>
            </a:r>
          </a:p>
          <a:p>
            <a:pPr lvl="1"/>
            <a:r>
              <a:rPr lang="en-GB" sz="1600" dirty="0">
                <a:solidFill>
                  <a:srgbClr val="3F7F5F"/>
                </a:solidFill>
                <a:latin typeface="Consolas" panose="020B0609020204030204" pitchFamily="49" charset="0"/>
              </a:rPr>
              <a:t>	// log the message field</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06471776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ookTypeField0 xmlns="E64DA411-94AE-4202-97C9-83273A834252">
      <Terms xmlns="http://schemas.microsoft.com/office/infopath/2007/PartnerControls">
        <TermInfo xmlns="http://schemas.microsoft.com/office/infopath/2007/PartnerControls">
          <TermName xmlns="http://schemas.microsoft.com/office/infopath/2007/PartnerControls">IK</TermName>
          <TermId xmlns="http://schemas.microsoft.com/office/infopath/2007/PartnerControls">5abe6401-e87a-4499-80b4-3d21a1a6ebd7</TermId>
        </TermInfo>
      </Terms>
    </BookTypeField0>
    <SequenceNumber xmlns="E64DA411-94AE-4202-97C9-83273A834252" xsi:nil="true"/>
    <IsBuildFile xmlns="E64DA411-94AE-4202-97C9-83273A83425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Courseware" ma:contentTypeID="0x010100F0967B7CEE8D417F966757887D9466FB00BF827E6A33EABC489C0FABBC440ED818" ma:contentTypeVersion="0" ma:contentTypeDescription="Base content type which represents courseware documents" ma:contentTypeScope="" ma:versionID="8a59d95b2d855327d0cb7580dd693dff">
  <xsd:schema xmlns:xsd="http://www.w3.org/2001/XMLSchema" xmlns:xs="http://www.w3.org/2001/XMLSchema" xmlns:p="http://schemas.microsoft.com/office/2006/metadata/properties" xmlns:ns2="E64DA411-94AE-4202-97C9-83273A834252" targetNamespace="http://schemas.microsoft.com/office/2006/metadata/properties" ma:root="true" ma:fieldsID="926c69dd6e25a8455cbd6f3669752403" ns2:_="">
    <xsd:import namespace="E64DA411-94AE-4202-97C9-83273A834252"/>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4DA411-94AE-4202-97C9-83273A834252"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B002782-C0E5-4A6E-ADDD-C83D4552F6A7}">
  <ds:schemaRef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E64DA411-94AE-4202-97C9-83273A834252"/>
    <ds:schemaRef ds:uri="http://www.w3.org/XML/1998/namespace"/>
  </ds:schemaRefs>
</ds:datastoreItem>
</file>

<file path=customXml/itemProps2.xml><?xml version="1.0" encoding="utf-8"?>
<ds:datastoreItem xmlns:ds="http://schemas.openxmlformats.org/officeDocument/2006/customXml" ds:itemID="{D942655C-D894-4165-B08C-29D1ED96561C}"/>
</file>

<file path=customXml/itemProps3.xml><?xml version="1.0" encoding="utf-8"?>
<ds:datastoreItem xmlns:ds="http://schemas.openxmlformats.org/officeDocument/2006/customXml" ds:itemID="{49B953F8-652C-430A-8D9D-5F0B70E6D4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2126</TotalTime>
  <Words>5686</Words>
  <Application>Microsoft Office PowerPoint</Application>
  <PresentationFormat>Widescreen</PresentationFormat>
  <Paragraphs>805</Paragraphs>
  <Slides>40</Slides>
  <Notes>40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Calibri</vt:lpstr>
      <vt:lpstr>Consolas</vt:lpstr>
      <vt:lpstr>Courier New</vt:lpstr>
      <vt:lpstr>Krana Fat B</vt:lpstr>
      <vt:lpstr>Lucida Console</vt:lpstr>
      <vt:lpstr>Montserrat</vt:lpstr>
      <vt:lpstr>Wingdings</vt:lpstr>
      <vt:lpstr>Master</vt:lpstr>
      <vt:lpstr>Inheritance – Towards Polymorphism</vt:lpstr>
      <vt:lpstr>PowerPoint Presentation</vt:lpstr>
      <vt:lpstr>Constructing the derived objects</vt:lpstr>
      <vt:lpstr>Java: Derived class constructor – example</vt:lpstr>
      <vt:lpstr>Derived class constructor – Constructor chaining</vt:lpstr>
      <vt:lpstr>C#: Derived class constructor – example</vt:lpstr>
      <vt:lpstr>C#: Derived class constructor – Constructor chaining</vt:lpstr>
      <vt:lpstr>PowerPoint Presentation</vt:lpstr>
      <vt:lpstr>Java Example</vt:lpstr>
      <vt:lpstr>C# Example</vt:lpstr>
      <vt:lpstr>The principle of substitutability</vt:lpstr>
      <vt:lpstr>Why use substitution of references?</vt:lpstr>
      <vt:lpstr>Why use substitution of references?</vt:lpstr>
      <vt:lpstr>Towards polymorphism…</vt:lpstr>
      <vt:lpstr>Polymorphism  Java – Overriding base class methods</vt:lpstr>
      <vt:lpstr>Polymorphism  Java – Overriding base class methods</vt:lpstr>
      <vt:lpstr>Polymorphism  C# – Overriding base class methods</vt:lpstr>
      <vt:lpstr>Polymorphism  C# – Overriding base class methods</vt:lpstr>
      <vt:lpstr>Java: Enabling overriding</vt:lpstr>
      <vt:lpstr>C# – Enabling overriding – virtual and override keywords</vt:lpstr>
      <vt:lpstr>Polymorphism – Lists and Arrays</vt:lpstr>
      <vt:lpstr>C#: Polymorphism – Lists and Arrays</vt:lpstr>
      <vt:lpstr>Basics of casting – downcasting</vt:lpstr>
      <vt:lpstr>Basics of casting – downcasting safely</vt:lpstr>
      <vt:lpstr>C#: Basics of casting – downcasting safely</vt:lpstr>
      <vt:lpstr>Inheritance – Protected Final</vt:lpstr>
      <vt:lpstr>PowerPoint Presentation</vt:lpstr>
      <vt:lpstr>Java Protected example</vt:lpstr>
      <vt:lpstr>Java Protected example …</vt:lpstr>
      <vt:lpstr>C# Protected example</vt:lpstr>
      <vt:lpstr>C# Protected example</vt:lpstr>
      <vt:lpstr>C#: internal access modifiers</vt:lpstr>
      <vt:lpstr>C#: protected internal</vt:lpstr>
      <vt:lpstr>Invoking base class functionality</vt:lpstr>
      <vt:lpstr>Non extendible classes and methods</vt:lpstr>
      <vt:lpstr>PowerPoint Presentation</vt:lpstr>
      <vt:lpstr>Hands-on labs</vt:lpstr>
      <vt:lpstr>PowerPoint Presentation</vt:lpstr>
      <vt:lpstr>PowerPoint Presentation</vt:lpstr>
      <vt:lpstr>THANK YOU</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Serdar, Heather</cp:lastModifiedBy>
  <cp:revision>209</cp:revision>
  <cp:lastPrinted>2019-07-03T09:46:41Z</cp:lastPrinted>
  <dcterms:created xsi:type="dcterms:W3CDTF">2019-09-05T08:17:12Z</dcterms:created>
  <dcterms:modified xsi:type="dcterms:W3CDTF">2020-04-02T17:48:29Z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0x010100F0967B7CEE8D417F966757887D9466FB00BF827E6A33EABC489C0FABBC440ED818</vt:lpwstr>
  </property>
  <property fmtid="{D5CDD505-2E9C-101B-9397-08002B2CF9AE}" pid="3" name="BookType">
    <vt:lpwstr>4</vt:lpwstr>
  </property>
</Properties>
</file>