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776" r:id="rId5"/>
    <p:sldId id="794" r:id="rId6"/>
    <p:sldId id="795" r:id="rId7"/>
    <p:sldId id="796" r:id="rId8"/>
    <p:sldId id="797" r:id="rId9"/>
    <p:sldId id="798" r:id="rId10"/>
    <p:sldId id="799" r:id="rId11"/>
    <p:sldId id="800" r:id="rId12"/>
    <p:sldId id="801" r:id="rId13"/>
    <p:sldId id="802" r:id="rId14"/>
    <p:sldId id="803" r:id="rId15"/>
    <p:sldId id="804" r:id="rId16"/>
    <p:sldId id="805" r:id="rId17"/>
    <p:sldId id="806" r:id="rId18"/>
    <p:sldId id="807" r:id="rId19"/>
    <p:sldId id="808" r:id="rId20"/>
    <p:sldId id="809" r:id="rId21"/>
    <p:sldId id="810" r:id="rId22"/>
    <p:sldId id="811" r:id="rId23"/>
    <p:sldId id="814" r:id="rId24"/>
    <p:sldId id="815" r:id="rId25"/>
    <p:sldId id="812" r:id="rId26"/>
    <p:sldId id="813" r:id="rId27"/>
    <p:sldId id="750" r:id="rId28"/>
  </p:sldIdLst>
  <p:sldSz cx="12192000" cy="6858000"/>
  <p:notesSz cx="6645275" cy="9775825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776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4"/>
            <p14:sldId id="815"/>
            <p14:sldId id="812"/>
            <p14:sldId id="813"/>
            <p14:sldId id="75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E007C"/>
    <a:srgbClr val="09EDB8"/>
    <a:srgbClr val="FDE0D5"/>
    <a:srgbClr val="28CFF9"/>
    <a:srgbClr val="F91258"/>
    <a:srgbClr val="31D3AE"/>
    <a:srgbClr val="F3F3F3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0" autoAdjust="0"/>
    <p:restoredTop sz="77215" autoAdjust="0"/>
  </p:normalViewPr>
  <p:slideViewPr>
    <p:cSldViewPr snapToGrid="0" snapToObjects="1" showGuides="1">
      <p:cViewPr varScale="1">
        <p:scale>
          <a:sx n="89" d="100"/>
          <a:sy n="89" d="100"/>
        </p:scale>
        <p:origin x="1110" y="78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1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17/02/2020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9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3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0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284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methods most likely to be used all start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assertEquals</a:t>
            </a:r>
            <a:r>
              <a:rPr lang="en-GB" baseline="0" dirty="0" smtClean="0"/>
              <a:t>(…)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the order of parameters – expected then actual. Tests that pass will still work if the parameters are the other way around. Tests that fail will still fail – however, the parameters are used in error reporting which could be confusing for other developers working on this code.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As well as overloaded </a:t>
            </a:r>
            <a:r>
              <a:rPr lang="en-GB" baseline="0" dirty="0" err="1" smtClean="0"/>
              <a:t>assertEquals</a:t>
            </a:r>
            <a:r>
              <a:rPr lang="en-GB" baseline="0" dirty="0" smtClean="0"/>
              <a:t> methods there are also </a:t>
            </a:r>
            <a:r>
              <a:rPr lang="en-GB" baseline="0" dirty="0" err="1" smtClean="0"/>
              <a:t>assertArrayEquals</a:t>
            </a:r>
            <a:r>
              <a:rPr lang="en-GB" baseline="0" dirty="0" smtClean="0"/>
              <a:t> methods.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Best practice would be to use the String version of an assert method so that the reason for failure will be stated if the assert fails.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8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assertSame()/assertNotSame() will determine if two objects refer to the same object.</a:t>
            </a:r>
          </a:p>
          <a:p>
            <a:endParaRPr lang="en-GB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1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098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39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51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82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2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78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approach using </a:t>
            </a:r>
            <a:r>
              <a:rPr lang="en-GB" b="1" dirty="0" smtClean="0">
                <a:latin typeface="Lux"/>
              </a:rPr>
              <a:t>ExpectedException</a:t>
            </a:r>
            <a:r>
              <a:rPr lang="en-GB" dirty="0" smtClean="0"/>
              <a:t> is the most flexible one because you can test the exception message.  The class allows in-test specification of expected exception types and messages.  The static </a:t>
            </a:r>
            <a:r>
              <a:rPr lang="en-GB" b="1" dirty="0" smtClean="0">
                <a:latin typeface="Lucida Console" panose="020B0609040504020204" pitchFamily="49" charset="0"/>
              </a:rPr>
              <a:t>none()</a:t>
            </a:r>
            <a:r>
              <a:rPr lang="en-GB" dirty="0" smtClean="0"/>
              <a:t> method returns a rule that expects no exception to be thrown.</a:t>
            </a:r>
          </a:p>
          <a:p>
            <a:r>
              <a:rPr lang="en-GB" dirty="0" smtClean="0"/>
              <a:t>The second approach using </a:t>
            </a:r>
            <a:r>
              <a:rPr lang="en-GB" b="1" dirty="0" smtClean="0">
                <a:latin typeface="Lucida Console" panose="020B0609040504020204" pitchFamily="49" charset="0"/>
              </a:rPr>
              <a:t>@Test</a:t>
            </a:r>
            <a:r>
              <a:rPr lang="en-GB" dirty="0" smtClean="0"/>
              <a:t> is the most straight-forward.  The third one using a </a:t>
            </a:r>
            <a:r>
              <a:rPr lang="en-GB" b="1" dirty="0">
                <a:latin typeface="Lucida Console" panose="020B0609040504020204" pitchFamily="49" charset="0"/>
              </a:rPr>
              <a:t>try</a:t>
            </a:r>
            <a:r>
              <a:rPr lang="en-GB" dirty="0" smtClean="0"/>
              <a:t>-</a:t>
            </a:r>
            <a:r>
              <a:rPr lang="en-GB" b="1" dirty="0">
                <a:latin typeface="Lucida Console" panose="020B0609040504020204" pitchFamily="49" charset="0"/>
              </a:rPr>
              <a:t>catch</a:t>
            </a:r>
            <a:r>
              <a:rPr lang="en-GB" dirty="0" smtClean="0"/>
              <a:t> block uses a familiar traditional approach, and it was used in older versions of JUnit.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132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58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422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77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8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>
                <a:latin typeface="Arial" charset="0"/>
              </a:rPr>
              <a:t>Tests are checked into source control, just like regular code – because they are as much a part of th</a:t>
            </a:r>
            <a:r>
              <a:rPr lang="en-GB" dirty="0" smtClean="0"/>
              <a:t>e </a:t>
            </a:r>
            <a:r>
              <a:rPr lang="en-GB" dirty="0" smtClean="0">
                <a:latin typeface="Arial" charset="0"/>
              </a:rPr>
              <a:t>project as the code</a:t>
            </a:r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64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5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may see the acronyms</a:t>
            </a:r>
          </a:p>
          <a:p>
            <a:endParaRPr lang="en-GB" dirty="0" smtClean="0"/>
          </a:p>
          <a:p>
            <a:r>
              <a:rPr lang="en-GB" dirty="0" smtClean="0"/>
              <a:t>SUT: System Under Test</a:t>
            </a:r>
          </a:p>
          <a:p>
            <a:r>
              <a:rPr lang="en-GB" dirty="0" smtClean="0"/>
              <a:t>CUT: Class Under 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23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Unit Testing is also known as Component or Module Testing. It is a form of “White Box” testing – in other words, where the author of</a:t>
            </a:r>
            <a:r>
              <a:rPr lang="en-GB" baseline="0" dirty="0" smtClean="0"/>
              <a:t> the test has complete knowledge of the internals of the component being tested.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contrasts with “Black Box” testing, in which only the interface of the component being tested is known and only that interface is tested.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7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684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23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71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43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40"/>
            <a:ext cx="12192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6" y="2130432"/>
            <a:ext cx="11049077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894080" y="785794"/>
            <a:ext cx="991616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82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90463" y="928694"/>
            <a:ext cx="11715792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5" r:id="rId36"/>
    <p:sldLayoutId id="2147483906" r:id="rId37"/>
    <p:sldLayoutId id="2147483907" r:id="rId3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5300" y="1914129"/>
            <a:ext cx="3401391" cy="2277604"/>
          </a:xfrm>
        </p:spPr>
        <p:txBody>
          <a:bodyPr/>
          <a:lstStyle/>
          <a:p>
            <a:r>
              <a:rPr lang="en-GB" dirty="0" smtClean="0"/>
              <a:t>Introduction to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create a test?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6378505" cy="4955354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Right click on the package name and select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New &gt; Other &gt; JUnit &gt; JUnit test case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Select the CUT </a:t>
            </a:r>
            <a:r>
              <a:rPr lang="en-GB" b="1" dirty="0" smtClean="0"/>
              <a:t>in </a:t>
            </a:r>
            <a:r>
              <a:rPr lang="en-GB" b="1" dirty="0"/>
              <a:t>the dialog</a:t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and then write code: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Run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4663485" y="2116359"/>
            <a:ext cx="5811250" cy="26161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import static </a:t>
            </a:r>
            <a:r>
              <a:rPr lang="en-GB" sz="1400" dirty="0" err="1"/>
              <a:t>org.junit.jupiter.api.Assertions</a:t>
            </a:r>
            <a:r>
              <a:rPr lang="en-GB" sz="1400" dirty="0"/>
              <a:t>.*;</a:t>
            </a:r>
          </a:p>
          <a:p>
            <a:r>
              <a:rPr lang="en-GB" sz="1400" dirty="0"/>
              <a:t>import </a:t>
            </a:r>
            <a:r>
              <a:rPr lang="en-GB" sz="1400" dirty="0" err="1"/>
              <a:t>org.junit.jupiter.api.Test</a:t>
            </a:r>
            <a:r>
              <a:rPr lang="en-GB" sz="1400" dirty="0"/>
              <a:t>;</a:t>
            </a:r>
          </a:p>
          <a:p>
            <a:endParaRPr lang="en-GB" sz="800" dirty="0"/>
          </a:p>
          <a:p>
            <a:r>
              <a:rPr lang="en-GB" sz="1600" b="1" dirty="0">
                <a:solidFill>
                  <a:srgbClr val="C00000"/>
                </a:solidFill>
              </a:rPr>
              <a:t>class</a:t>
            </a:r>
            <a:r>
              <a:rPr lang="en-GB" sz="1600" b="1" dirty="0"/>
              <a:t> </a:t>
            </a:r>
            <a:r>
              <a:rPr lang="en-GB" sz="1600" b="1" dirty="0" err="1"/>
              <a:t>testCar</a:t>
            </a:r>
            <a:r>
              <a:rPr lang="en-GB" sz="1600" b="1" dirty="0"/>
              <a:t> {</a:t>
            </a:r>
          </a:p>
          <a:p>
            <a:r>
              <a:rPr lang="en-GB" sz="1600" b="1" dirty="0"/>
              <a:t>	</a:t>
            </a:r>
            <a:r>
              <a:rPr lang="en-US" sz="1600" b="1" dirty="0">
                <a:solidFill>
                  <a:srgbClr val="0000C8"/>
                </a:solidFill>
              </a:rPr>
              <a:t>@Test</a:t>
            </a:r>
            <a:endParaRPr lang="en-GB" sz="1600" b="1" dirty="0"/>
          </a:p>
          <a:p>
            <a:r>
              <a:rPr lang="en-GB" sz="1600" b="1" dirty="0"/>
              <a:t>	</a:t>
            </a:r>
            <a:r>
              <a:rPr lang="en-GB" sz="1600" b="1" dirty="0">
                <a:solidFill>
                  <a:srgbClr val="C00000"/>
                </a:solidFill>
              </a:rPr>
              <a:t>void</a:t>
            </a:r>
            <a:r>
              <a:rPr lang="en-GB" sz="1600" b="1" dirty="0"/>
              <a:t> </a:t>
            </a:r>
            <a:r>
              <a:rPr lang="en-GB" sz="1600" b="1" dirty="0" err="1"/>
              <a:t>testCarAccelerate</a:t>
            </a:r>
            <a:r>
              <a:rPr lang="en-GB" sz="1600" b="1" dirty="0"/>
              <a:t>() {</a:t>
            </a:r>
          </a:p>
          <a:p>
            <a:r>
              <a:rPr lang="en-GB" sz="1600" b="1" dirty="0"/>
              <a:t>		Car </a:t>
            </a:r>
            <a:r>
              <a:rPr lang="en-GB" sz="1600" b="1" dirty="0" err="1"/>
              <a:t>car</a:t>
            </a:r>
            <a:r>
              <a:rPr lang="en-GB" sz="1600" b="1" dirty="0"/>
              <a:t> = new Car(</a:t>
            </a:r>
            <a:r>
              <a:rPr lang="en-GB" sz="1600" b="1" dirty="0">
                <a:solidFill>
                  <a:srgbClr val="0000C8"/>
                </a:solidFill>
              </a:rPr>
              <a:t>"Ford"</a:t>
            </a:r>
            <a:r>
              <a:rPr lang="en-GB" sz="1600" b="1" dirty="0"/>
              <a:t>);</a:t>
            </a:r>
          </a:p>
          <a:p>
            <a:r>
              <a:rPr lang="en-GB" sz="1600" b="1" dirty="0"/>
              <a:t>		</a:t>
            </a:r>
            <a:r>
              <a:rPr lang="en-GB" sz="1600" b="1" dirty="0" err="1"/>
              <a:t>car.accelerate</a:t>
            </a:r>
            <a:r>
              <a:rPr lang="en-GB" sz="1600" b="1" dirty="0"/>
              <a:t>(10);		</a:t>
            </a:r>
          </a:p>
          <a:p>
            <a:r>
              <a:rPr lang="en-GB" sz="1600" b="1" dirty="0"/>
              <a:t>		</a:t>
            </a:r>
            <a:r>
              <a:rPr lang="en-GB" sz="1600" b="1" dirty="0" err="1"/>
              <a:t>assertEquals</a:t>
            </a:r>
            <a:r>
              <a:rPr lang="en-GB" sz="1600" b="1" dirty="0"/>
              <a:t>(50, </a:t>
            </a:r>
            <a:r>
              <a:rPr lang="en-GB" sz="1600" b="1" dirty="0" err="1"/>
              <a:t>car.getSpeed</a:t>
            </a:r>
            <a:r>
              <a:rPr lang="en-GB" sz="1600" b="1" dirty="0"/>
              <a:t>());</a:t>
            </a:r>
          </a:p>
          <a:p>
            <a:r>
              <a:rPr lang="en-GB" sz="1600" b="1" dirty="0"/>
              <a:t>	}</a:t>
            </a:r>
          </a:p>
          <a:p>
            <a:r>
              <a:rPr lang="en-GB" sz="1600" b="1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91" y="4830187"/>
            <a:ext cx="2088261" cy="1872806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767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JUnit </a:t>
            </a:r>
            <a:r>
              <a:rPr lang="en-GB" b="0" dirty="0" smtClean="0">
                <a:latin typeface="+mj-lt"/>
                <a:cs typeface="Courier New" pitchFamily="49" charset="0"/>
              </a:rPr>
              <a:t>@Before </a:t>
            </a:r>
            <a:r>
              <a:rPr lang="en-GB" dirty="0" smtClean="0">
                <a:latin typeface="+mj-lt"/>
              </a:rPr>
              <a:t>and </a:t>
            </a:r>
            <a:r>
              <a:rPr lang="en-GB" b="0" dirty="0" smtClean="0">
                <a:latin typeface="+mj-lt"/>
                <a:cs typeface="Courier New" pitchFamily="49" charset="0"/>
              </a:rPr>
              <a:t>@After </a:t>
            </a:r>
            <a:r>
              <a:rPr lang="en-GB" dirty="0" smtClean="0">
                <a:latin typeface="+mj-lt"/>
              </a:rPr>
              <a:t>annotations</a:t>
            </a:r>
            <a:endParaRPr lang="en-GB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2012" y="1273982"/>
            <a:ext cx="6216558" cy="50167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6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BeforeEach</a:t>
            </a:r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	car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"Ford"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6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AfterEach</a:t>
            </a:r>
            <a:endParaRPr lang="en-GB" sz="16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tearDown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	car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testCarAccelerate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"@test"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car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.accelerate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(50, </a:t>
            </a:r>
            <a:r>
              <a:rPr lang="en-GB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car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.getSpeed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837900" y="2062871"/>
            <a:ext cx="2118149" cy="832514"/>
          </a:xfrm>
          <a:prstGeom prst="wedgeRoundRectCallout">
            <a:avLst>
              <a:gd name="adj1" fmla="val 66247"/>
              <a:gd name="adj2" fmla="val -315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</a:t>
            </a:r>
            <a:r>
              <a:rPr lang="en-US" sz="1400" dirty="0">
                <a:solidFill>
                  <a:schemeClr val="tx1"/>
                </a:solidFill>
              </a:rPr>
              <a:t>arks method to run </a:t>
            </a:r>
            <a:r>
              <a:rPr lang="en-US" sz="1400" i="1" dirty="0">
                <a:solidFill>
                  <a:schemeClr val="tx1"/>
                </a:solidFill>
              </a:rPr>
              <a:t>before</a:t>
            </a:r>
            <a:r>
              <a:rPr lang="en-US" sz="1400" dirty="0">
                <a:solidFill>
                  <a:schemeClr val="tx1"/>
                </a:solidFill>
              </a:rPr>
              <a:t> each </a:t>
            </a:r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@Test</a:t>
            </a:r>
            <a:endParaRPr lang="en-GB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840176" y="3375333"/>
            <a:ext cx="2118149" cy="832514"/>
          </a:xfrm>
          <a:prstGeom prst="wedgeRoundRectCallout">
            <a:avLst>
              <a:gd name="adj1" fmla="val 66247"/>
              <a:gd name="adj2" fmla="val -315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</a:t>
            </a:r>
            <a:r>
              <a:rPr lang="en-US" sz="1400" dirty="0">
                <a:solidFill>
                  <a:schemeClr val="tx1"/>
                </a:solidFill>
              </a:rPr>
              <a:t>arks method to run </a:t>
            </a:r>
            <a:r>
              <a:rPr lang="en-US" sz="1400" i="1" dirty="0">
                <a:solidFill>
                  <a:schemeClr val="tx1"/>
                </a:solidFill>
              </a:rPr>
              <a:t>after</a:t>
            </a:r>
            <a:r>
              <a:rPr lang="en-US" sz="1400" dirty="0">
                <a:solidFill>
                  <a:schemeClr val="tx1"/>
                </a:solidFill>
              </a:rPr>
              <a:t> each </a:t>
            </a:r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@Test</a:t>
            </a:r>
            <a:endParaRPr lang="en-GB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Statuses of a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0886709" cy="3086786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Passing: ultimately all our tests must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Failing: in TDD we always start with a test which fails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Erroring</a:t>
            </a:r>
            <a:r>
              <a:rPr lang="en-GB" b="1" dirty="0"/>
              <a:t>: test neither passes nor fails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Something has gone wrong, a run time error has occurred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Ignored: Using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@Test @Ignore </a:t>
            </a:r>
            <a:r>
              <a:rPr lang="en-GB" b="1" dirty="0"/>
              <a:t>annotation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344" y="4628348"/>
            <a:ext cx="4357688" cy="1879600"/>
          </a:xfrm>
          <a:prstGeom prst="rect">
            <a:avLst/>
          </a:prstGeom>
          <a:noFill/>
          <a:ln w="19050">
            <a:solidFill>
              <a:srgbClr val="004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JUnit Assertions methods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3498605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Methods are overloaded, e.g.</a:t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Use String version: on failure message is displayed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Remember order: expected then actual – used in error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Comparing doubles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4666" y="1820918"/>
            <a:ext cx="8048844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(Object expected, Object actual)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expected,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actual)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(String message, Object expected, Object actual)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(String message,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expected,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actual)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4666" y="4866861"/>
            <a:ext cx="7749502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expected,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actual)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expected,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actual,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delta)</a:t>
            </a:r>
          </a:p>
        </p:txBody>
      </p:sp>
    </p:spTree>
    <p:extLst>
      <p:ext uri="{BB962C8B-B14F-4D97-AF65-F5344CB8AC3E}">
        <p14:creationId xmlns:p14="http://schemas.microsoft.com/office/powerpoint/2010/main" val="25936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JUnit Assertion methods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4047672"/>
            <a:ext cx="2731537" cy="4390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Fail method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15928" y="1388467"/>
            <a:ext cx="7219508" cy="2308324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assertSame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– identity of reference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assertNotSame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– check Boolean value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assertNull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– check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an object is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assertNotNull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929" y="4614587"/>
            <a:ext cx="3327989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fail()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fail(String message)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JUnit</a:t>
            </a:r>
            <a:r>
              <a:rPr lang="en-GB" dirty="0">
                <a:latin typeface="+mj-lt"/>
              </a:rPr>
              <a:t> </a:t>
            </a:r>
            <a:r>
              <a:rPr lang="en-GB" dirty="0">
                <a:latin typeface="+mj-lt"/>
                <a:cs typeface="Courier New" pitchFamily="49" charset="0"/>
              </a:rPr>
              <a:t>@Test </a:t>
            </a:r>
            <a:r>
              <a:rPr lang="en-GB" dirty="0">
                <a:latin typeface="+mj-lt"/>
              </a:rPr>
              <a:t>annotation</a:t>
            </a:r>
            <a:endParaRPr lang="en-IN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000" indent="-342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8"/>
                </a:solidFill>
              </a:rPr>
              <a:t>@Test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dirty="0"/>
              <a:t>marks method as a unit test</a:t>
            </a:r>
            <a:endParaRPr lang="en-US" sz="1800" dirty="0">
              <a:latin typeface="Lucida Console" pitchFamily="49" charset="0"/>
              <a:cs typeface="Courier New" pitchFamily="49" charset="0"/>
            </a:endParaRPr>
          </a:p>
          <a:p>
            <a:pPr marL="342000" indent="-342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@Test(expected = </a:t>
            </a:r>
            <a:r>
              <a:rPr lang="en-US" dirty="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Exception.class</a:t>
            </a:r>
            <a:r>
              <a:rPr lang="en-US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684000" lvl="1" indent="-342000">
              <a:buSzPct val="115000"/>
            </a:pPr>
            <a:r>
              <a:rPr lang="en-US" dirty="0"/>
              <a:t>Will fail if the method does </a:t>
            </a:r>
            <a:r>
              <a:rPr lang="en-US" u="sng" dirty="0"/>
              <a:t>not</a:t>
            </a:r>
            <a:r>
              <a:rPr lang="en-US" dirty="0"/>
              <a:t> throw the expected exception</a:t>
            </a:r>
          </a:p>
          <a:p>
            <a:pPr marL="342000" lvl="1" indent="0">
              <a:buSzPct val="115000"/>
              <a:buNone/>
            </a:pP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@Test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expected 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IndexOutOfBoundsException</a:t>
            </a:r>
            <a:r>
              <a:rPr lang="en-US" b="1" dirty="0" err="1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.class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Lucida Console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Lucida Console" pitchFamily="49" charset="0"/>
                <a:cs typeface="Courier New" pitchFamily="49" charset="0"/>
              </a:rPr>
            </a:br>
            <a:endParaRPr lang="en-US" sz="1800" dirty="0">
              <a:latin typeface="Lucida Console" pitchFamily="49" charset="0"/>
              <a:cs typeface="Courier New" pitchFamily="49" charset="0"/>
            </a:endParaRPr>
          </a:p>
          <a:p>
            <a:pPr marL="342000" indent="-342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@Test(timeout = 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200</a:t>
            </a:r>
            <a:r>
              <a:rPr lang="en-US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684000" lvl="1" indent="-342000">
              <a:buSzPct val="115000"/>
            </a:pPr>
            <a:r>
              <a:rPr lang="en-US" dirty="0"/>
              <a:t>Will fail if the method takes longer than 200 milliseconds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8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testing method for .NET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0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MS-Test project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3" y="1368256"/>
            <a:ext cx="10025472" cy="2810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Right mouse click on a method and then create a unit test project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1" y="1928886"/>
            <a:ext cx="5343525" cy="26289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948" y="1928886"/>
            <a:ext cx="4070419" cy="2635295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3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test code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04732" y="1353109"/>
            <a:ext cx="5616054" cy="4770537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CarTests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Car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car 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"Ford"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TestCleanup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TearDown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car 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accelerateTest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car.accelerate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(50,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car.Speed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3015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the tests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88" y="1449239"/>
            <a:ext cx="4378279" cy="2257715"/>
          </a:xfrm>
          <a:prstGeom prst="rect">
            <a:avLst/>
          </a:prstGeom>
          <a:ln w="19050">
            <a:solidFill>
              <a:srgbClr val="00405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269" y="1449239"/>
            <a:ext cx="3028955" cy="2636716"/>
          </a:xfrm>
          <a:prstGeom prst="rect">
            <a:avLst/>
          </a:prstGeom>
          <a:ln w="19050">
            <a:solidFill>
              <a:srgbClr val="004050"/>
            </a:solidFill>
          </a:ln>
        </p:spPr>
      </p:pic>
    </p:spTree>
    <p:extLst>
      <p:ext uri="{BB962C8B-B14F-4D97-AF65-F5344CB8AC3E}">
        <p14:creationId xmlns:p14="http://schemas.microsoft.com/office/powerpoint/2010/main" val="11421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37138" y="1349984"/>
            <a:ext cx="5803900" cy="4561718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Objectives</a:t>
            </a:r>
          </a:p>
          <a:p>
            <a:pPr marL="684000" lvl="1" indent="-342900">
              <a:buSzPct val="115000"/>
            </a:pPr>
            <a:r>
              <a:rPr lang="en-GB" dirty="0"/>
              <a:t>Look at the main testing framework used in Java development</a:t>
            </a:r>
          </a:p>
          <a:p>
            <a:pPr marL="684000" lvl="1" indent="-342900">
              <a:buSzPct val="115000"/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Contents</a:t>
            </a:r>
          </a:p>
          <a:p>
            <a:pPr marL="684000" lvl="1" indent="-342900">
              <a:buSzPct val="115000"/>
            </a:pPr>
            <a:r>
              <a:rPr lang="en-GB" dirty="0" err="1"/>
              <a:t>JUnit</a:t>
            </a:r>
            <a:endParaRPr lang="en-GB" dirty="0"/>
          </a:p>
          <a:p>
            <a:pPr marL="1026000" lvl="1" indent="-342900">
              <a:buSzPct val="115000"/>
            </a:pPr>
            <a:r>
              <a:rPr lang="en-GB" dirty="0"/>
              <a:t>How to set up and run</a:t>
            </a:r>
          </a:p>
          <a:p>
            <a:pPr marL="1026000" lvl="1" indent="-342900">
              <a:buSzPct val="115000"/>
            </a:pPr>
            <a:r>
              <a:rPr lang="en-GB" dirty="0"/>
              <a:t>Annotations</a:t>
            </a:r>
          </a:p>
          <a:p>
            <a:pPr marL="684000" lvl="1" indent="-342900">
              <a:buSzPct val="115000"/>
            </a:pPr>
            <a:r>
              <a:rPr lang="en-GB" dirty="0" err="1"/>
              <a:t>NUnit</a:t>
            </a:r>
            <a:r>
              <a:rPr lang="en-GB" dirty="0"/>
              <a:t> for .NET later</a:t>
            </a:r>
          </a:p>
          <a:p>
            <a:pPr lvl="1"/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Hands on lab</a:t>
            </a:r>
          </a:p>
          <a:p>
            <a:pPr marL="684000" lvl="1" indent="-342900">
              <a:buSzPct val="115000"/>
            </a:pPr>
            <a:r>
              <a:rPr lang="en-GB" dirty="0"/>
              <a:t>Author Unit Tests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1527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Expected Exceptions with JUnit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1272" y="1368256"/>
            <a:ext cx="9809595" cy="1231106"/>
          </a:xfrm>
        </p:spPr>
        <p:txBody>
          <a:bodyPr/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800" b="1" dirty="0"/>
              <a:t>3 approaches to testing for expected exceptions</a:t>
            </a:r>
          </a:p>
          <a:p>
            <a:pPr marL="684000" lvl="1" indent="-342900">
              <a:spcAft>
                <a:spcPts val="3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sz="1800" dirty="0"/>
              <a:t>Use the </a:t>
            </a:r>
            <a:r>
              <a:rPr lang="en-GB" sz="1800" b="1" noProof="1">
                <a:latin typeface="Lucida Console" panose="020B0609040504020204" pitchFamily="49" charset="0"/>
              </a:rPr>
              <a:t>ExpectedException</a:t>
            </a:r>
            <a:r>
              <a:rPr lang="en-GB" sz="1800" dirty="0"/>
              <a:t> rule</a:t>
            </a:r>
          </a:p>
          <a:p>
            <a:pPr marL="684000" lvl="1" indent="-342900">
              <a:spcAft>
                <a:spcPts val="3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sz="1800" dirty="0"/>
              <a:t>Use the </a:t>
            </a:r>
            <a:r>
              <a:rPr lang="en-GB" sz="1800" b="1" dirty="0">
                <a:latin typeface="Lucida Console" panose="020B0609040504020204" pitchFamily="49" charset="0"/>
              </a:rPr>
              <a:t>expected</a:t>
            </a:r>
            <a:r>
              <a:rPr lang="en-GB" sz="1800" dirty="0"/>
              <a:t> parameter with </a:t>
            </a:r>
            <a:r>
              <a:rPr lang="en-GB" sz="1800" b="1" dirty="0">
                <a:latin typeface="Lucida Console" panose="020B0609040504020204" pitchFamily="49" charset="0"/>
              </a:rPr>
              <a:t>@Test</a:t>
            </a:r>
          </a:p>
          <a:p>
            <a:pPr marL="684000" lvl="1" indent="-342900">
              <a:spcAft>
                <a:spcPts val="3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sz="1800" dirty="0"/>
              <a:t>Use the </a:t>
            </a:r>
            <a:r>
              <a:rPr lang="en-GB" sz="1800" b="1" dirty="0">
                <a:latin typeface="Lucida Console" panose="020B0609040504020204" pitchFamily="49" charset="0"/>
              </a:rPr>
              <a:t>try-catch</a:t>
            </a:r>
            <a:r>
              <a:rPr lang="en-GB" sz="1800" dirty="0"/>
              <a:t> block</a:t>
            </a:r>
          </a:p>
          <a:p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216564" y="2365756"/>
            <a:ext cx="6696000" cy="1708160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@Rule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public</a:t>
            </a:r>
            <a:r>
              <a:rPr lang="en-GB" altLang="en-US" sz="1300" b="1" noProof="1">
                <a:latin typeface="Lucida Console" panose="020B0609040504020204" pitchFamily="49" charset="0"/>
              </a:rPr>
              <a:t> ExpectedException exception = ExpectedException.none();</a:t>
            </a:r>
          </a:p>
          <a:p>
            <a:pPr>
              <a:lnSpc>
                <a:spcPts val="1400"/>
              </a:lnSpc>
            </a:pPr>
            <a:endParaRPr lang="en-GB" altLang="en-US" sz="1300" b="1" noProof="1">
              <a:latin typeface="Lucida Console" panose="020B0609040504020204" pitchFamily="49" charset="0"/>
            </a:endParaRP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@Test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public void </a:t>
            </a:r>
            <a:r>
              <a:rPr lang="en-GB" altLang="en-US" sz="1300" b="1" noProof="1">
                <a:latin typeface="Lucida Console" panose="020B0609040504020204" pitchFamily="49" charset="0"/>
              </a:rPr>
              <a:t>testConstrction() {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exception.expect(IllegalArgumentException.class);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exception.expectMessage(containsString(</a:t>
            </a:r>
            <a:r>
              <a:rPr lang="en-GB" altLang="en-US" sz="1300" b="1" noProof="1">
                <a:solidFill>
                  <a:srgbClr val="0000CC"/>
                </a:solidFill>
                <a:latin typeface="Lucida Console" panose="020B0609040504020204" pitchFamily="49" charset="0"/>
              </a:rPr>
              <a:t>"Invalid age"</a:t>
            </a:r>
            <a:r>
              <a:rPr lang="en-GB" altLang="en-US" sz="1300" b="1" noProof="1">
                <a:latin typeface="Lucida Console" panose="020B0609040504020204" pitchFamily="49" charset="0"/>
              </a:rPr>
              <a:t>));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</a:t>
            </a: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new</a:t>
            </a:r>
            <a:r>
              <a:rPr lang="en-GB" altLang="en-US" sz="1300" b="1" noProof="1">
                <a:latin typeface="Lucida Console" panose="020B0609040504020204" pitchFamily="49" charset="0"/>
              </a:rPr>
              <a:t> Employee(</a:t>
            </a:r>
            <a:r>
              <a:rPr lang="en-GB" altLang="en-US" sz="1300" b="1" noProof="1">
                <a:solidFill>
                  <a:srgbClr val="0000CC"/>
                </a:solidFill>
                <a:latin typeface="Lucida Console" panose="020B0609040504020204" pitchFamily="49" charset="0"/>
              </a:rPr>
              <a:t>"Fred"</a:t>
            </a:r>
            <a:r>
              <a:rPr lang="en-GB" altLang="en-US" sz="1300" b="1" noProof="1">
                <a:latin typeface="Lucida Console" panose="020B0609040504020204" pitchFamily="49" charset="0"/>
              </a:rPr>
              <a:t>, -1);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6564" y="4140450"/>
            <a:ext cx="6696000" cy="810478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@Test(expected = IllegalArgumentException.class)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public void</a:t>
            </a:r>
            <a:r>
              <a:rPr lang="en-GB" altLang="en-US" sz="1300" b="1" noProof="1">
                <a:latin typeface="Lucida Console" panose="020B0609040504020204" pitchFamily="49" charset="0"/>
              </a:rPr>
              <a:t> testConstrction() {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</a:t>
            </a: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new</a:t>
            </a:r>
            <a:r>
              <a:rPr lang="en-GB" altLang="en-US" sz="1300" b="1" noProof="1">
                <a:latin typeface="Lucida Console" panose="020B0609040504020204" pitchFamily="49" charset="0"/>
              </a:rPr>
              <a:t> Employee(</a:t>
            </a:r>
            <a:r>
              <a:rPr lang="en-GB" altLang="en-US" sz="1300" b="1" noProof="1">
                <a:solidFill>
                  <a:srgbClr val="0000CC"/>
                </a:solidFill>
                <a:latin typeface="Lucida Console" panose="020B0609040504020204" pitchFamily="49" charset="0"/>
              </a:rPr>
              <a:t>"Fred"</a:t>
            </a:r>
            <a:r>
              <a:rPr lang="en-GB" altLang="en-US" sz="1300" b="1" noProof="1">
                <a:latin typeface="Lucida Console" panose="020B0609040504020204" pitchFamily="49" charset="0"/>
              </a:rPr>
              <a:t>, -1);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6563" y="5017461"/>
            <a:ext cx="6696000" cy="1708160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@Test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public void</a:t>
            </a:r>
            <a:r>
              <a:rPr lang="en-GB" altLang="en-US" sz="1300" b="1" noProof="1">
                <a:latin typeface="Lucida Console" panose="020B0609040504020204" pitchFamily="49" charset="0"/>
              </a:rPr>
              <a:t> testExpectedException3() {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</a:t>
            </a: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try</a:t>
            </a:r>
            <a:r>
              <a:rPr lang="en-GB" altLang="en-US" sz="1300" b="1" noProof="1"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   </a:t>
            </a: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new</a:t>
            </a:r>
            <a:r>
              <a:rPr lang="en-GB" altLang="en-US" sz="1300" b="1" noProof="1">
                <a:latin typeface="Lucida Console" panose="020B0609040504020204" pitchFamily="49" charset="0"/>
              </a:rPr>
              <a:t> Employee(</a:t>
            </a:r>
            <a:r>
              <a:rPr lang="en-GB" altLang="en-US" sz="1300" b="1" noProof="1">
                <a:solidFill>
                  <a:srgbClr val="0000CC"/>
                </a:solidFill>
                <a:latin typeface="Lucida Console" panose="020B0609040504020204" pitchFamily="49" charset="0"/>
              </a:rPr>
              <a:t>"Fred"</a:t>
            </a:r>
            <a:r>
              <a:rPr lang="en-GB" altLang="en-US" sz="1300" b="1" noProof="1">
                <a:latin typeface="Lucida Console" panose="020B0609040504020204" pitchFamily="49" charset="0"/>
              </a:rPr>
              <a:t>, -1);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   fail(</a:t>
            </a:r>
            <a:r>
              <a:rPr lang="en-GB" altLang="en-US" sz="1300" b="1" noProof="1">
                <a:solidFill>
                  <a:srgbClr val="0000CC"/>
                </a:solidFill>
                <a:latin typeface="Lucida Console" panose="020B0609040504020204" pitchFamily="49" charset="0"/>
              </a:rPr>
              <a:t>"Should raise exception"</a:t>
            </a:r>
            <a:r>
              <a:rPr lang="en-GB" altLang="en-US" sz="1300" b="1" noProof="1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} </a:t>
            </a: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catch</a:t>
            </a:r>
            <a:r>
              <a:rPr lang="en-GB" altLang="en-US" sz="1300" b="1" noProof="1">
                <a:latin typeface="Lucida Console" panose="020B0609040504020204" pitchFamily="49" charset="0"/>
              </a:rPr>
              <a:t> (IllegalArgumentException e) {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   assertThat(e.getMessage(), containsString(</a:t>
            </a:r>
            <a:r>
              <a:rPr lang="en-GB" altLang="en-US" sz="1300" b="1" noProof="1">
                <a:solidFill>
                  <a:srgbClr val="0000CC"/>
                </a:solidFill>
                <a:latin typeface="Lucida Console" panose="020B0609040504020204" pitchFamily="49" charset="0"/>
              </a:rPr>
              <a:t>"Invalid age"</a:t>
            </a:r>
            <a:r>
              <a:rPr lang="en-GB" altLang="en-US" sz="1300" b="1" noProof="1">
                <a:latin typeface="Lucida Console" panose="020B0609040504020204" pitchFamily="49" charset="0"/>
              </a:rPr>
              <a:t>));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}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2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Expected Exceptions with MS-Test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 following test succeeds if null values entered as username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 Login() constructor throws exception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We test that exception is thrown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7193" y="2663664"/>
            <a:ext cx="8686498" cy="2031325"/>
          </a:xfrm>
          <a:prstGeom prst="rect">
            <a:avLst/>
          </a:prstGeom>
          <a:solidFill>
            <a:srgbClr val="28CFF9">
              <a:alpha val="50000"/>
            </a:srgbClr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ExpectedException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					    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"username not specified"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TestNullUsername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LogonInfo login = </a:t>
            </a:r>
            <a:r>
              <a:rPr lang="it-IT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 Login(</a:t>
            </a:r>
            <a:r>
              <a:rPr lang="it-IT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b="1" dirty="0">
                <a:solidFill>
                  <a:srgbClr val="A31515"/>
                </a:solidFill>
                <a:latin typeface="Consolas" panose="020B0609020204030204" pitchFamily="49" charset="0"/>
              </a:rPr>
              <a:t>"password123"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820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dirty="0"/>
              <a:t>Unit Testing and Test Driven Development are the recommended approach to produce quality software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 err="1"/>
              <a:t>JUnit</a:t>
            </a:r>
            <a:r>
              <a:rPr lang="en-GB" dirty="0"/>
              <a:t> encourages the TDD </a:t>
            </a:r>
            <a:r>
              <a:rPr lang="en-GB" dirty="0" err="1"/>
              <a:t>mindset</a:t>
            </a:r>
            <a:endParaRPr lang="en-GB" dirty="0"/>
          </a:p>
          <a:p>
            <a:pPr lvl="1">
              <a:spcAft>
                <a:spcPts val="650"/>
              </a:spcAft>
            </a:pPr>
            <a:endParaRPr lang="en-GB" dirty="0"/>
          </a:p>
          <a:p>
            <a:pPr lvl="1">
              <a:spcAft>
                <a:spcPts val="650"/>
              </a:spcAft>
            </a:pPr>
            <a:endParaRPr lang="en-GB" dirty="0"/>
          </a:p>
          <a:p>
            <a:pPr marL="342900" indent="-342900"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Hands On Lab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Writing tests for a security checker  class for </a:t>
            </a:r>
            <a:br>
              <a:rPr lang="en-GB" dirty="0"/>
            </a:br>
            <a:r>
              <a:rPr lang="en-GB" dirty="0" err="1"/>
              <a:t>userID</a:t>
            </a:r>
            <a:r>
              <a:rPr lang="en-GB" dirty="0"/>
              <a:t> / password </a:t>
            </a:r>
            <a:r>
              <a:rPr lang="en-GB" dirty="0" smtClean="0"/>
              <a:t>validation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301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Krana Fat B" panose="00000B00000000000000" pitchFamily="50" charset="0"/>
              </a:rPr>
              <a:t>THANK YOU</a:t>
            </a:r>
            <a:endParaRPr lang="en-GB" dirty="0">
              <a:latin typeface="Krana Fat B" panose="00000B00000000000000" pitchFamily="5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762000"/>
            <a:r>
              <a:rPr lang="en-GB" dirty="0">
                <a:cs typeface="Arial" charset="0"/>
              </a:rPr>
              <a:t>Hope you </a:t>
            </a:r>
            <a:r>
              <a:rPr lang="en-GB" dirty="0" smtClean="0">
                <a:cs typeface="Arial" charset="0"/>
              </a:rPr>
              <a:t>enjoyed this learning journey.</a:t>
            </a:r>
            <a:endParaRPr lang="en-GB" baseline="30000" dirty="0">
              <a:cs typeface="Arial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6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4784" y="1242034"/>
            <a:ext cx="3102695" cy="2917842"/>
          </a:xfrm>
        </p:spPr>
        <p:txBody>
          <a:bodyPr/>
          <a:lstStyle/>
          <a:p>
            <a:r>
              <a:rPr lang="en-US" dirty="0"/>
              <a:t>Unit Tests must be…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948542" cy="5899039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US" b="1" dirty="0"/>
              <a:t>Automatic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US" dirty="0"/>
              <a:t>it checks its own results</a:t>
            </a:r>
          </a:p>
          <a:p>
            <a:pPr marL="342900" indent="-342900">
              <a:buChar char="•"/>
            </a:pPr>
            <a:endParaRPr lang="en-US" b="1" dirty="0"/>
          </a:p>
          <a:p>
            <a:pPr marL="342900" indent="-342900">
              <a:buChar char="•"/>
            </a:pPr>
            <a:r>
              <a:rPr lang="en-US" b="1" dirty="0"/>
              <a:t>Repeatable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US" dirty="0"/>
              <a:t>it can be run again with the same results</a:t>
            </a:r>
          </a:p>
          <a:p>
            <a:pPr marL="342900" indent="-342900">
              <a:buChar char="•"/>
            </a:pPr>
            <a:endParaRPr lang="en-US" b="1" dirty="0"/>
          </a:p>
          <a:p>
            <a:pPr marL="342900" indent="-342900">
              <a:buChar char="•"/>
            </a:pPr>
            <a:r>
              <a:rPr lang="en-US" b="1" dirty="0"/>
              <a:t>Available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US" dirty="0"/>
              <a:t>it accompanies the code being tested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157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benefits are really for the developer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37137" y="1349984"/>
            <a:ext cx="6244007" cy="4094163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dirty="0"/>
              <a:t>You fix all the trivial problems as you go along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/>
              <a:t>You know that they have not recurred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/>
              <a:t>You document without effort, how you see other s/w interfacing with yours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/>
              <a:t>You are able to refactor your code to make it more maintainable, faster... knowing that you haven’t broken anything.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6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Test Structure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Arrange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Set the starting conditions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Act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Invoke the method (or property) that is being tested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Assert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Decide if the test has passed or failed</a:t>
            </a:r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608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Write a test harness for the Class Under Test (CUT)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Main method creates instance of class, invokes methods and outputs to console the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Drawbacks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Not structured; have to hand-craft each time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Not necessarily repeatable; may not work in 2 weeks time</a:t>
            </a:r>
          </a:p>
          <a:p>
            <a:pPr marL="1026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Should be able to run at click of button and see whether they passed or failed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Will not run all the code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No standardised reporting</a:t>
            </a:r>
          </a:p>
          <a:p>
            <a:pPr marL="1026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Requires visual inspection of console output</a:t>
            </a:r>
          </a:p>
          <a:p>
            <a:pPr marL="1026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You may miss failures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Integration with other tools (e.g. your build, code coverage)</a:t>
            </a:r>
          </a:p>
        </p:txBody>
      </p:sp>
    </p:spTree>
    <p:extLst>
      <p:ext uri="{BB962C8B-B14F-4D97-AF65-F5344CB8AC3E}">
        <p14:creationId xmlns:p14="http://schemas.microsoft.com/office/powerpoint/2010/main" val="7448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Unit Testing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37137" y="1349984"/>
            <a:ext cx="6828797" cy="4827532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Unit tests</a:t>
            </a:r>
          </a:p>
          <a:p>
            <a:pPr marL="684000" lvl="1" indent="-342900">
              <a:buSzPct val="115000"/>
            </a:pPr>
            <a:r>
              <a:rPr lang="en-GB" dirty="0"/>
              <a:t>Test one unit in isolation</a:t>
            </a:r>
          </a:p>
          <a:p>
            <a:pPr marL="684000" lvl="1" indent="-342900">
              <a:buSzPct val="115000"/>
            </a:pPr>
            <a:r>
              <a:rPr lang="en-GB" dirty="0"/>
              <a:t>Also known as Component or Module testing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What is a unit?</a:t>
            </a:r>
          </a:p>
          <a:p>
            <a:pPr marL="684000" lvl="1" indent="-342900">
              <a:buSzPct val="115000"/>
            </a:pPr>
            <a:r>
              <a:rPr lang="en-GB" dirty="0"/>
              <a:t>Method</a:t>
            </a:r>
          </a:p>
          <a:p>
            <a:pPr marL="684000" lvl="1" indent="-342900">
              <a:buSzPct val="115000"/>
            </a:pPr>
            <a:r>
              <a:rPr lang="en-GB" dirty="0"/>
              <a:t>Class</a:t>
            </a:r>
          </a:p>
          <a:p>
            <a:pPr marL="684000" lvl="1" indent="-342900">
              <a:buSzPct val="115000"/>
            </a:pPr>
            <a:r>
              <a:rPr lang="en-GB" dirty="0"/>
              <a:t>Database query or transaction</a:t>
            </a:r>
          </a:p>
          <a:p>
            <a:pPr marL="684000" lvl="1" indent="-342900">
              <a:buSzPct val="115000"/>
            </a:pPr>
            <a:r>
              <a:rPr lang="en-GB" dirty="0"/>
              <a:t>Web Page</a:t>
            </a:r>
          </a:p>
          <a:p>
            <a:pPr lvl="1"/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What are you testing?</a:t>
            </a:r>
          </a:p>
          <a:p>
            <a:pPr marL="684000" lvl="1" indent="-342900">
              <a:buSzPct val="115000"/>
            </a:pPr>
            <a:r>
              <a:rPr lang="en-GB" dirty="0"/>
              <a:t>You know the internals of the test – “White Box”</a:t>
            </a:r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80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xUnit</a:t>
            </a:r>
            <a:r>
              <a:rPr lang="en-GB" dirty="0"/>
              <a:t>?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“Family” of testing frameworks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 err="1"/>
              <a:t>JUnit</a:t>
            </a:r>
            <a:r>
              <a:rPr lang="en-GB" dirty="0"/>
              <a:t> for Java, </a:t>
            </a:r>
            <a:r>
              <a:rPr lang="en-GB" dirty="0" err="1"/>
              <a:t>NUnit</a:t>
            </a:r>
            <a:r>
              <a:rPr lang="en-GB" dirty="0"/>
              <a:t> and </a:t>
            </a:r>
            <a:r>
              <a:rPr lang="en-GB" dirty="0" err="1"/>
              <a:t>MSTest</a:t>
            </a:r>
            <a:r>
              <a:rPr lang="en-GB" dirty="0"/>
              <a:t> for .NET, Test::Unit for Perl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Simple framework with common design to organise and run tests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Setup, Test, Assertion, Tear Down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Essential for support of Extreme Programming &amp; Test Driven Development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11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38" y="2067007"/>
            <a:ext cx="6237213" cy="2353439"/>
          </a:xfrm>
        </p:spPr>
        <p:txBody>
          <a:bodyPr/>
          <a:lstStyle/>
          <a:p>
            <a:r>
              <a:rPr lang="en-GB" dirty="0" err="1"/>
              <a:t>JUnit</a:t>
            </a:r>
            <a:r>
              <a:rPr lang="en-GB" dirty="0"/>
              <a:t> test method for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853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E64DA411-94AE-4202-97C9-83273A834252" xsi:nil="true"/>
    <IsBuildFile xmlns="E64DA411-94AE-4202-97C9-83273A834252" xsi:nil="true"/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E6321C-2889-45B6-9C62-52F17AAE101C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794D9DE-4FDF-4DC0-8B2C-5438320C69D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E95748-1891-4330-BFDC-BA0435081828}"/>
</file>

<file path=customXml/itemProps3.xml><?xml version="1.0" encoding="utf-8"?>
<ds:datastoreItem xmlns:ds="http://schemas.openxmlformats.org/officeDocument/2006/customXml" ds:itemID="{19CFEB11-04EE-4A41-8B66-BAA01BA6D9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2610</TotalTime>
  <Words>1211</Words>
  <Application>Microsoft Office PowerPoint</Application>
  <PresentationFormat>Widescreen</PresentationFormat>
  <Paragraphs>273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Krana Fat B</vt:lpstr>
      <vt:lpstr>Lucida Console</vt:lpstr>
      <vt:lpstr>Lux</vt:lpstr>
      <vt:lpstr>Montserrat</vt:lpstr>
      <vt:lpstr>Wingdings</vt:lpstr>
      <vt:lpstr>Master</vt:lpstr>
      <vt:lpstr>Introduction to Testing</vt:lpstr>
      <vt:lpstr>PowerPoint Presentation</vt:lpstr>
      <vt:lpstr>PowerPoint Presentation</vt:lpstr>
      <vt:lpstr>PowerPoint Presentation</vt:lpstr>
      <vt:lpstr>PowerPoint Presentation</vt:lpstr>
      <vt:lpstr>Manual Tests</vt:lpstr>
      <vt:lpstr>PowerPoint Presentation</vt:lpstr>
      <vt:lpstr>PowerPoint Presentation</vt:lpstr>
      <vt:lpstr>JUnit test method for Java</vt:lpstr>
      <vt:lpstr>How to create a test?</vt:lpstr>
      <vt:lpstr>JUnit @Before and @After annotations</vt:lpstr>
      <vt:lpstr>Statuses of a test</vt:lpstr>
      <vt:lpstr>JUnit Assertions methods 1</vt:lpstr>
      <vt:lpstr>JUnit Assertion methods 2</vt:lpstr>
      <vt:lpstr>PowerPoint Presentation</vt:lpstr>
      <vt:lpstr>Unit testing method for .NET</vt:lpstr>
      <vt:lpstr>Create a MS-Test project</vt:lpstr>
      <vt:lpstr>Write test code</vt:lpstr>
      <vt:lpstr>Run the tests</vt:lpstr>
      <vt:lpstr>Testing Expected Exceptions with JUnit</vt:lpstr>
      <vt:lpstr>Testing Expected Exceptions with MS-Test</vt:lpstr>
      <vt:lpstr>PowerPoint Presentation</vt:lpstr>
      <vt:lpstr>Hands On Lab</vt:lpstr>
      <vt:lpstr>THANK YOU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Admin</cp:lastModifiedBy>
  <cp:revision>237</cp:revision>
  <cp:lastPrinted>2019-07-03T09:46:41Z</cp:lastPrinted>
  <dcterms:created xsi:type="dcterms:W3CDTF">2019-09-05T08:17:12Z</dcterms:created>
  <dcterms:modified xsi:type="dcterms:W3CDTF">2020-02-17T12:59:01Z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0x010100F0967B7CEE8D417F966757887D9466FB00BF827E6A33EABC489C0FABBC440ED818</vt:lpwstr>
  </property>
  <property fmtid="{D5CDD505-2E9C-101B-9397-08002B2CF9AE}" pid="3" name="BookType">
    <vt:lpwstr>7</vt:lpwstr>
  </property>
</Properties>
</file>