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99" saveSubsetFonts="1" autoCompressPictures="0">
  <p:sldMasterIdLst>
    <p:sldMasterId id="2147483648" r:id="rId4"/>
  </p:sldMasterIdLst>
  <p:notesMasterIdLst>
    <p:notesMasterId r:id="rId27"/>
  </p:notesMasterIdLst>
  <p:handoutMasterIdLst>
    <p:handoutMasterId r:id="rId28"/>
  </p:handoutMasterIdLst>
  <p:sldIdLst>
    <p:sldId id="776" r:id="rId5"/>
    <p:sldId id="790" r:id="rId6"/>
    <p:sldId id="791" r:id="rId7"/>
    <p:sldId id="792" r:id="rId8"/>
    <p:sldId id="793" r:id="rId9"/>
    <p:sldId id="794" r:id="rId10"/>
    <p:sldId id="795" r:id="rId11"/>
    <p:sldId id="796" r:id="rId12"/>
    <p:sldId id="797" r:id="rId13"/>
    <p:sldId id="798" r:id="rId14"/>
    <p:sldId id="799" r:id="rId15"/>
    <p:sldId id="800" r:id="rId16"/>
    <p:sldId id="801" r:id="rId17"/>
    <p:sldId id="802" r:id="rId18"/>
    <p:sldId id="803" r:id="rId19"/>
    <p:sldId id="804" r:id="rId20"/>
    <p:sldId id="805" r:id="rId21"/>
    <p:sldId id="806" r:id="rId22"/>
    <p:sldId id="807" r:id="rId23"/>
    <p:sldId id="808" r:id="rId24"/>
    <p:sldId id="809" r:id="rId25"/>
    <p:sldId id="750" r:id="rId26"/>
  </p:sldIdLst>
  <p:sldSz cx="12192000" cy="6858000"/>
  <p:notesSz cx="6645275" cy="9775825"/>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DE8BF54A-1323-4403-83F8-D7B5510C9D53}">
          <p14:sldIdLst>
            <p14:sldId id="776"/>
            <p14:sldId id="790"/>
            <p14:sldId id="791"/>
            <p14:sldId id="792"/>
            <p14:sldId id="793"/>
            <p14:sldId id="794"/>
            <p14:sldId id="795"/>
            <p14:sldId id="796"/>
            <p14:sldId id="797"/>
            <p14:sldId id="798"/>
            <p14:sldId id="799"/>
            <p14:sldId id="800"/>
            <p14:sldId id="801"/>
            <p14:sldId id="802"/>
            <p14:sldId id="803"/>
            <p14:sldId id="804"/>
            <p14:sldId id="805"/>
            <p14:sldId id="806"/>
            <p14:sldId id="807"/>
            <p14:sldId id="808"/>
            <p14:sldId id="809"/>
            <p14:sldId id="750"/>
          </p14:sldIdLst>
        </p14:section>
      </p14:sectionLst>
    </p:ex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7E007C"/>
    <a:srgbClr val="09EDB8"/>
    <a:srgbClr val="F3622C"/>
    <a:srgbClr val="FDE0D5"/>
    <a:srgbClr val="28CFF9"/>
    <a:srgbClr val="F91258"/>
    <a:srgbClr val="31D3AE"/>
    <a:srgbClr val="F3F3F3"/>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04" autoAdjust="0"/>
    <p:restoredTop sz="78941" autoAdjust="0"/>
  </p:normalViewPr>
  <p:slideViewPr>
    <p:cSldViewPr snapToGrid="0" snapToObjects="1" showGuides="1">
      <p:cViewPr varScale="1">
        <p:scale>
          <a:sx n="58" d="100"/>
          <a:sy n="58" d="100"/>
        </p:scale>
        <p:origin x="822" y="60"/>
      </p:cViewPr>
      <p:guideLst>
        <p:guide pos="3840"/>
        <p:guide orient="horz" pos="377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2" d="100"/>
          <a:sy n="82" d="100"/>
        </p:scale>
        <p:origin x="3156" y="12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t>02/04/2020</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atin typeface="Montserrat" panose="00000500000000000000" pitchFamily="2" charset="0"/>
              </a:defRPr>
            </a:lvl1pPr>
          </a:lstStyle>
          <a:p>
            <a:endParaRPr lang="en-GB" dirty="0"/>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atin typeface="Montserrat" panose="00000500000000000000" pitchFamily="2" charset="0"/>
              </a:defRPr>
            </a:lvl1pPr>
          </a:lstStyle>
          <a:p>
            <a:fld id="{1D6B66C6-1E92-0F4E-A300-9D4ED1F0C23F}" type="datetimeFigureOut">
              <a:rPr lang="en-GB" smtClean="0"/>
              <a:pPr/>
              <a:t>02/04/2020</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atin typeface="Montserrat" panose="00000500000000000000" pitchFamily="2" charset="0"/>
              </a:defRPr>
            </a:lvl1pPr>
          </a:lstStyle>
          <a:p>
            <a:endParaRPr lang="en-GB"/>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atin typeface="Montserrat" panose="00000500000000000000" pitchFamily="2" charset="0"/>
              </a:defRPr>
            </a:lvl1pPr>
          </a:lstStyle>
          <a:p>
            <a:fld id="{548901C6-1DA1-FB44-ABEE-06A0FEB7738E}" type="slidenum">
              <a:rPr lang="en-GB" smtClean="0"/>
              <a:pPr/>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ontserrat" panose="00000500000000000000" pitchFamily="2" charset="0"/>
        <a:ea typeface="+mn-ea"/>
        <a:cs typeface="+mn-cs"/>
      </a:defRPr>
    </a:lvl1pPr>
    <a:lvl2pPr marL="457200" algn="l" defTabSz="914400" rtl="0" eaLnBrk="1" latinLnBrk="0" hangingPunct="1">
      <a:defRPr sz="1200" kern="1200">
        <a:solidFill>
          <a:schemeClr val="tx1"/>
        </a:solidFill>
        <a:latin typeface="Montserrat" panose="00000500000000000000" pitchFamily="2" charset="0"/>
        <a:ea typeface="+mn-ea"/>
        <a:cs typeface="+mn-cs"/>
      </a:defRPr>
    </a:lvl2pPr>
    <a:lvl3pPr marL="914400" algn="l" defTabSz="914400" rtl="0" eaLnBrk="1" latinLnBrk="0" hangingPunct="1">
      <a:defRPr sz="1200" kern="1200">
        <a:solidFill>
          <a:schemeClr val="tx1"/>
        </a:solidFill>
        <a:latin typeface="Montserrat" panose="00000500000000000000" pitchFamily="2" charset="0"/>
        <a:ea typeface="+mn-ea"/>
        <a:cs typeface="+mn-cs"/>
      </a:defRPr>
    </a:lvl3pPr>
    <a:lvl4pPr marL="1371600" algn="l" defTabSz="914400" rtl="0" eaLnBrk="1" latinLnBrk="0" hangingPunct="1">
      <a:defRPr sz="1200" kern="1200">
        <a:solidFill>
          <a:schemeClr val="tx1"/>
        </a:solidFill>
        <a:latin typeface="Montserrat" panose="00000500000000000000" pitchFamily="2" charset="0"/>
        <a:ea typeface="+mn-ea"/>
        <a:cs typeface="+mn-cs"/>
      </a:defRPr>
    </a:lvl4pPr>
    <a:lvl5pPr marL="1828800" algn="l" defTabSz="914400" rtl="0" eaLnBrk="1" latinLnBrk="0" hangingPunct="1">
      <a:defRPr sz="1200" kern="1200">
        <a:solidFill>
          <a:schemeClr val="tx1"/>
        </a:solidFill>
        <a:latin typeface="Montserrat"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8901C6-1DA1-FB44-ABEE-06A0FEB7738E}" type="slidenum">
              <a:rPr lang="en-GB" smtClean="0"/>
              <a:pPr/>
              <a:t>99</a:t>
            </a:fld>
            <a:endParaRPr lang="en-GB"/>
          </a:p>
        </p:txBody>
      </p:sp>
    </p:spTree>
    <p:extLst>
      <p:ext uri="{BB962C8B-B14F-4D97-AF65-F5344CB8AC3E}">
        <p14:creationId xmlns:p14="http://schemas.microsoft.com/office/powerpoint/2010/main" val="110649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p:spPr>
        <p:txBody>
          <a:bodyPr/>
          <a:lstStyle/>
          <a:p>
            <a:r>
              <a:rPr lang="en-GB" dirty="0" smtClean="0"/>
              <a:t>As you would expect, you can use a reference to an abstract base class to refer to objects of a concrete derived class. Remember that you cannot instantiate an abstract base class, but there is nothing to stop you invoking abstract methods </a:t>
            </a:r>
            <a:r>
              <a:rPr lang="en-GB" dirty="0" err="1" smtClean="0"/>
              <a:t>polymorphically</a:t>
            </a:r>
            <a:r>
              <a:rPr lang="en-GB" dirty="0" smtClean="0"/>
              <a:t>, as you know that the method from the concrete class will be called at run-time.</a:t>
            </a:r>
          </a:p>
          <a:p>
            <a:r>
              <a:rPr lang="en-GB" dirty="0" smtClean="0"/>
              <a:t>As you use the IDE you will note that when coding a method like </a:t>
            </a:r>
            <a:r>
              <a:rPr lang="en-GB" dirty="0" err="1" smtClean="0"/>
              <a:t>processShape</a:t>
            </a:r>
            <a:r>
              <a:rPr lang="en-GB" dirty="0" smtClean="0"/>
              <a:t> when you type the line s.&lt;dot&gt; and see ‘draw’ appear there is nothing in the </a:t>
            </a:r>
            <a:r>
              <a:rPr lang="en-GB" dirty="0" err="1" smtClean="0"/>
              <a:t>Intellisense</a:t>
            </a:r>
            <a:r>
              <a:rPr lang="en-GB" dirty="0" smtClean="0"/>
              <a:t> that suggests the method that you are invoking</a:t>
            </a:r>
            <a:r>
              <a:rPr lang="en-GB" baseline="0" dirty="0" smtClean="0"/>
              <a:t> is abstract. The reason being you, as the client code developer, just do not need to know. You can be 100% certain that if this code ever runs, the object on the end of the ‘s’ reference will have a draw() method or the class (of this unknown shape derived type) would never have compiled.  </a:t>
            </a:r>
            <a:endParaRPr lang="en-GB" dirty="0" smtClean="0"/>
          </a:p>
          <a:p>
            <a:endParaRPr lang="en-GB" dirty="0" smtClean="0"/>
          </a:p>
          <a:p>
            <a:endParaRPr lang="en-GB" dirty="0" smtClean="0"/>
          </a:p>
        </p:txBody>
      </p:sp>
    </p:spTree>
    <p:extLst>
      <p:ext uri="{BB962C8B-B14F-4D97-AF65-F5344CB8AC3E}">
        <p14:creationId xmlns:p14="http://schemas.microsoft.com/office/powerpoint/2010/main" val="1525570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171450" y="428625"/>
            <a:ext cx="7200900" cy="40513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Arial" charset="0"/>
              <a:cs typeface="Arial" charset="0"/>
            </a:endParaRPr>
          </a:p>
        </p:txBody>
      </p:sp>
    </p:spTree>
    <p:extLst>
      <p:ext uri="{BB962C8B-B14F-4D97-AF65-F5344CB8AC3E}">
        <p14:creationId xmlns:p14="http://schemas.microsoft.com/office/powerpoint/2010/main" val="4283966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r>
              <a:rPr lang="en-GB" dirty="0" smtClean="0"/>
              <a:t>An interface is conceptually similar to a abstract class, except that it cannot have any concrete methods or instance variables. In other words, it is simply a collection of abstract methods. Any class that implements an interface must implement all of the methods specified in that interface. The class can be marked abstract and can implement a method of the interface using the abstract keyword, thus delegating the implementation to its concrete derived classes.</a:t>
            </a:r>
          </a:p>
          <a:p>
            <a:r>
              <a:rPr lang="en-GB" dirty="0" smtClean="0"/>
              <a:t>Note: </a:t>
            </a:r>
            <a:r>
              <a:rPr lang="en-GB" dirty="0"/>
              <a:t>i</a:t>
            </a:r>
            <a:r>
              <a:rPr lang="en-GB" dirty="0" smtClean="0"/>
              <a:t>t is very important to remember the difference between an abstract base class and an interface. An abstract base class can have instance fields and can provide implementation for a number of methods. An interface does not have fields, and can never provide an implementation for any of its methods.</a:t>
            </a:r>
          </a:p>
        </p:txBody>
      </p:sp>
    </p:spTree>
    <p:extLst>
      <p:ext uri="{BB962C8B-B14F-4D97-AF65-F5344CB8AC3E}">
        <p14:creationId xmlns:p14="http://schemas.microsoft.com/office/powerpoint/2010/main" val="2377988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r>
              <a:rPr lang="en-GB" dirty="0" smtClean="0"/>
              <a:t>As shown on the slide, an interface is defined using the keyword interface. Any methods or properties are implicitly publicly accessible and abstract. Interface names often end with ‘able’ such as the standard java interfaces Comparable and </a:t>
            </a:r>
            <a:r>
              <a:rPr lang="en-GB" dirty="0" err="1" smtClean="0"/>
              <a:t>Serializable</a:t>
            </a:r>
            <a:r>
              <a:rPr lang="en-GB" dirty="0" smtClean="0"/>
              <a:t>.</a:t>
            </a:r>
          </a:p>
        </p:txBody>
      </p:sp>
    </p:spTree>
    <p:extLst>
      <p:ext uri="{BB962C8B-B14F-4D97-AF65-F5344CB8AC3E}">
        <p14:creationId xmlns:p14="http://schemas.microsoft.com/office/powerpoint/2010/main" val="13474576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p:spPr>
        <p:txBody>
          <a:bodyPr/>
          <a:lstStyle/>
          <a:p>
            <a:r>
              <a:rPr lang="en-GB" dirty="0" smtClean="0"/>
              <a:t>Both concrete and abstract classes can implement an interface, and both must implement all the methods defined in the interface (an abstract class can implement the methods abstractly).</a:t>
            </a:r>
          </a:p>
          <a:p>
            <a:r>
              <a:rPr lang="en-GB" dirty="0" smtClean="0"/>
              <a:t>A class specifies that it implements an interface after its base-class specification using keyword implements. A class can also implement more than one interface by specifying a list of interfaces, separated by commas. For example:</a:t>
            </a:r>
          </a:p>
          <a:p>
            <a:endParaRPr lang="en-GB" dirty="0" smtClean="0"/>
          </a:p>
          <a:p>
            <a:r>
              <a:rPr lang="en-GB" dirty="0" smtClean="0"/>
              <a:t>	public class Rectangle implements</a:t>
            </a:r>
            <a:r>
              <a:rPr lang="en-GB" baseline="0" dirty="0" smtClean="0"/>
              <a:t> </a:t>
            </a:r>
            <a:r>
              <a:rPr lang="en-GB" dirty="0" err="1" smtClean="0"/>
              <a:t>Renderable</a:t>
            </a:r>
            <a:r>
              <a:rPr lang="en-GB" dirty="0" smtClean="0"/>
              <a:t>, </a:t>
            </a:r>
            <a:r>
              <a:rPr lang="en-GB" dirty="0" err="1" smtClean="0"/>
              <a:t>Serializable</a:t>
            </a:r>
            <a:r>
              <a:rPr lang="en-GB" dirty="0" smtClean="0"/>
              <a:t> {</a:t>
            </a:r>
          </a:p>
          <a:p>
            <a:r>
              <a:rPr lang="en-GB" dirty="0" smtClean="0"/>
              <a:t>		...</a:t>
            </a:r>
          </a:p>
          <a:p>
            <a:r>
              <a:rPr lang="en-GB" dirty="0" smtClean="0"/>
              <a:t>	}</a:t>
            </a:r>
          </a:p>
          <a:p>
            <a:r>
              <a:rPr lang="en-GB" dirty="0" smtClean="0"/>
              <a:t>Any class can implement an interface, regardless of whether its base class does or not. However, you must implement all of the methods on the interface, otherwise you will get a compiler error.</a:t>
            </a:r>
          </a:p>
          <a:p>
            <a:endParaRPr lang="en-GB" dirty="0" smtClean="0"/>
          </a:p>
        </p:txBody>
      </p:sp>
    </p:spTree>
    <p:extLst>
      <p:ext uri="{BB962C8B-B14F-4D97-AF65-F5344CB8AC3E}">
        <p14:creationId xmlns:p14="http://schemas.microsoft.com/office/powerpoint/2010/main" val="1441964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p:spPr>
        <p:txBody>
          <a:bodyPr/>
          <a:lstStyle/>
          <a:p>
            <a:r>
              <a:rPr lang="en-GB" dirty="0" smtClean="0"/>
              <a:t>Remember that an object reference has a type, and that type may be either a class or an interface. If it is a class type, the reference may refer to an object of that class or any of its derived classes. If it is an interface, the reference may refer to an object of any class that implements the interface or any class that derives from that class, e.g. if a Rectangle is </a:t>
            </a:r>
            <a:r>
              <a:rPr lang="en-GB" dirty="0" err="1" smtClean="0"/>
              <a:t>Renderable</a:t>
            </a:r>
            <a:r>
              <a:rPr lang="en-GB" dirty="0" smtClean="0"/>
              <a:t> then so is a Square (a specialism of Rectangle). </a:t>
            </a:r>
          </a:p>
        </p:txBody>
      </p:sp>
    </p:spTree>
    <p:extLst>
      <p:ext uri="{BB962C8B-B14F-4D97-AF65-F5344CB8AC3E}">
        <p14:creationId xmlns:p14="http://schemas.microsoft.com/office/powerpoint/2010/main" val="3876167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p:spPr>
        <p:txBody>
          <a:bodyPr/>
          <a:lstStyle/>
          <a:p>
            <a:r>
              <a:rPr lang="en-GB" smtClean="0"/>
              <a:t>Here's the big difference between implementing interfaces and performing inheritance. A type can only derive from one base class, but it can implement multiple interfaces. Of course, a base class can have implementation, whereas an interface provides no default implementation. </a:t>
            </a:r>
          </a:p>
          <a:p>
            <a:endParaRPr lang="en-GB" smtClean="0"/>
          </a:p>
        </p:txBody>
      </p:sp>
    </p:spTree>
    <p:extLst>
      <p:ext uri="{BB962C8B-B14F-4D97-AF65-F5344CB8AC3E}">
        <p14:creationId xmlns:p14="http://schemas.microsoft.com/office/powerpoint/2010/main" val="12486368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p:spPr>
        <p:txBody>
          <a:bodyPr/>
          <a:lstStyle/>
          <a:p>
            <a:endParaRPr lang="en-GB" dirty="0" smtClean="0"/>
          </a:p>
        </p:txBody>
      </p:sp>
    </p:spTree>
    <p:extLst>
      <p:ext uri="{BB962C8B-B14F-4D97-AF65-F5344CB8AC3E}">
        <p14:creationId xmlns:p14="http://schemas.microsoft.com/office/powerpoint/2010/main" val="23685964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p:spPr>
        <p:txBody>
          <a:bodyPr/>
          <a:lstStyle/>
          <a:p>
            <a:endParaRPr lang="en-GB" dirty="0" smtClean="0"/>
          </a:p>
        </p:txBody>
      </p:sp>
    </p:spTree>
    <p:extLst>
      <p:ext uri="{BB962C8B-B14F-4D97-AF65-F5344CB8AC3E}">
        <p14:creationId xmlns:p14="http://schemas.microsoft.com/office/powerpoint/2010/main" val="37328360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p:spPr>
        <p:txBody>
          <a:bodyPr/>
          <a:lstStyle/>
          <a:p>
            <a:endParaRPr lang="en-GB" dirty="0" smtClean="0"/>
          </a:p>
        </p:txBody>
      </p:sp>
    </p:spTree>
    <p:extLst>
      <p:ext uri="{BB962C8B-B14F-4D97-AF65-F5344CB8AC3E}">
        <p14:creationId xmlns:p14="http://schemas.microsoft.com/office/powerpoint/2010/main" val="1064095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p:spPr>
        <p:txBody>
          <a:bodyPr/>
          <a:lstStyle/>
          <a:p>
            <a:r>
              <a:rPr lang="en-GB" dirty="0" smtClean="0"/>
              <a:t>So far, you have learned how to extend a class to provide more specialised derived classes with more functionality. In this chapter, we are going to look at how to design and implement higher-level abstract classes that derived classes can use. We will also look at interfaces, which are collections of abstract methods.</a:t>
            </a:r>
          </a:p>
          <a:p>
            <a:r>
              <a:rPr lang="en-GB" dirty="0" smtClean="0"/>
              <a:t>By the end of this chapter, you will be able to:</a:t>
            </a:r>
          </a:p>
          <a:p>
            <a:pPr marL="619125" lvl="1" indent="-171450">
              <a:buFont typeface="Arial" panose="020B0604020202020204" pitchFamily="34" charset="0"/>
              <a:buChar char="•"/>
            </a:pPr>
            <a:r>
              <a:rPr lang="en-GB" dirty="0" smtClean="0"/>
              <a:t>Design and implement an abstract class</a:t>
            </a:r>
          </a:p>
          <a:p>
            <a:pPr marL="619125" lvl="1" indent="-171450">
              <a:buFont typeface="Arial" panose="020B0604020202020204" pitchFamily="34" charset="0"/>
              <a:buChar char="•"/>
            </a:pPr>
            <a:r>
              <a:rPr lang="en-GB" dirty="0" smtClean="0"/>
              <a:t>Define and use an interface</a:t>
            </a:r>
          </a:p>
          <a:p>
            <a:r>
              <a:rPr lang="en-GB" dirty="0" smtClean="0"/>
              <a:t> </a:t>
            </a:r>
          </a:p>
        </p:txBody>
      </p:sp>
    </p:spTree>
    <p:extLst>
      <p:ext uri="{BB962C8B-B14F-4D97-AF65-F5344CB8AC3E}">
        <p14:creationId xmlns:p14="http://schemas.microsoft.com/office/powerpoint/2010/main" val="10793453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7854675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endParaRPr lang="en-GB" b="0" dirty="0"/>
          </a:p>
        </p:txBody>
      </p:sp>
      <p:sp>
        <p:nvSpPr>
          <p:cNvPr id="4" name="Slide Number Placeholder 3"/>
          <p:cNvSpPr>
            <a:spLocks noGrp="1"/>
          </p:cNvSpPr>
          <p:nvPr>
            <p:ph type="sldNum" sz="quarter" idx="10"/>
          </p:nvPr>
        </p:nvSpPr>
        <p:spPr/>
        <p:txBody>
          <a:bodyPr/>
          <a:lstStyle/>
          <a:p>
            <a:fld id="{548901C6-1DA1-FB44-ABEE-06A0FEB7738E}" type="slidenum">
              <a:rPr lang="en-GB" smtClean="0"/>
              <a:t>120</a:t>
            </a:fld>
            <a:endParaRPr lang="en-GB"/>
          </a:p>
        </p:txBody>
      </p:sp>
    </p:spTree>
    <p:extLst>
      <p:ext uri="{BB962C8B-B14F-4D97-AF65-F5344CB8AC3E}">
        <p14:creationId xmlns:p14="http://schemas.microsoft.com/office/powerpoint/2010/main" val="2108083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p:spPr>
        <p:txBody>
          <a:bodyPr/>
          <a:lstStyle/>
          <a:p>
            <a:r>
              <a:rPr lang="en-GB" dirty="0" smtClean="0"/>
              <a:t>In the code above, </a:t>
            </a:r>
            <a:r>
              <a:rPr lang="en-GB" baseline="0" dirty="0" smtClean="0"/>
              <a:t>Account is initially defined without a withdraw(</a:t>
            </a:r>
            <a:r>
              <a:rPr lang="en-GB" baseline="0" dirty="0" err="1" smtClean="0"/>
              <a:t>int</a:t>
            </a:r>
            <a:r>
              <a:rPr lang="en-GB" baseline="0" dirty="0" smtClean="0"/>
              <a:t> amt) method.</a:t>
            </a:r>
          </a:p>
          <a:p>
            <a:r>
              <a:rPr lang="en-GB" baseline="0" dirty="0" smtClean="0"/>
              <a:t>The result of this is the derived classes would not actually be allowed to override (nothing to override) and the ‘</a:t>
            </a:r>
            <a:r>
              <a:rPr lang="en-GB" baseline="0" dirty="0" err="1" smtClean="0"/>
              <a:t>foreach</a:t>
            </a:r>
            <a:r>
              <a:rPr lang="en-GB" baseline="0" dirty="0" smtClean="0"/>
              <a:t>’ loop that processes the accounts is using a loop variable ‘a’ whose type is Account and therefore no </a:t>
            </a:r>
            <a:r>
              <a:rPr lang="en-GB" baseline="0" dirty="0" err="1" smtClean="0"/>
              <a:t>withDraw</a:t>
            </a:r>
            <a:r>
              <a:rPr lang="en-GB" baseline="0" dirty="0" smtClean="0"/>
              <a:t>() method is callable.</a:t>
            </a:r>
          </a:p>
          <a:p>
            <a:r>
              <a:rPr lang="en-GB" baseline="0" dirty="0" smtClean="0"/>
              <a:t>If the base class offered public void </a:t>
            </a:r>
            <a:r>
              <a:rPr lang="en-GB" baseline="0" dirty="0" err="1" smtClean="0"/>
              <a:t>withDraw</a:t>
            </a:r>
            <a:r>
              <a:rPr lang="en-GB" baseline="0" dirty="0" smtClean="0"/>
              <a:t>(</a:t>
            </a:r>
            <a:r>
              <a:rPr lang="en-GB" baseline="0" dirty="0" err="1" smtClean="0"/>
              <a:t>int</a:t>
            </a:r>
            <a:r>
              <a:rPr lang="en-GB" baseline="0" dirty="0" smtClean="0"/>
              <a:t> amt) {} then derived classes could override and provide a real implementation, but would not be forced to. A new sort of derived Account class could simply inherit the useless empty one in Account which would appear to ‘work’ but do nothing.</a:t>
            </a:r>
          </a:p>
          <a:p>
            <a:r>
              <a:rPr lang="en-GB" baseline="0" dirty="0" smtClean="0"/>
              <a:t>What we need is ‘must be overridden’ in all future derived types – bearing in mind that when Account is authored there cannot be any derived types in existence. This is achieved by defining methods with no implementation, no code block, simply a semi colon instead.</a:t>
            </a:r>
          </a:p>
          <a:p>
            <a:r>
              <a:rPr lang="en-GB" baseline="0" dirty="0" smtClean="0"/>
              <a:t>The compiler then demands that it is decorated with the ‘abstract’ modifier and then requires that the class itself is marked as abstract.</a:t>
            </a:r>
          </a:p>
          <a:p>
            <a:r>
              <a:rPr lang="en-GB" baseline="0" dirty="0" smtClean="0"/>
              <a:t>This then stops the class being instantiated – good, and forces all derived classes to either </a:t>
            </a:r>
            <a:r>
              <a:rPr lang="en-GB" dirty="0" smtClean="0"/>
              <a:t> </a:t>
            </a:r>
            <a:r>
              <a:rPr lang="en-GB" baseline="0" dirty="0" smtClean="0"/>
              <a:t>a) provide an implementation of every abstract method of their base classes or b) implement just some of them and mark themselves as abstract (although perhaps not as abstract as their base type was).</a:t>
            </a:r>
          </a:p>
          <a:p>
            <a:r>
              <a:rPr lang="en-GB" baseline="0" dirty="0" smtClean="0"/>
              <a:t>Anyone processing a collection of the base type is then 100% happy because of the type safety that whatever ends up being on the end of the base type reference is an instance of a class that derives from the base type and implements every method.</a:t>
            </a:r>
            <a:endParaRPr lang="en-GB" dirty="0" smtClean="0"/>
          </a:p>
        </p:txBody>
      </p:sp>
    </p:spTree>
    <p:extLst>
      <p:ext uri="{BB962C8B-B14F-4D97-AF65-F5344CB8AC3E}">
        <p14:creationId xmlns:p14="http://schemas.microsoft.com/office/powerpoint/2010/main" val="2676598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p:spPr>
        <p:txBody>
          <a:bodyPr/>
          <a:lstStyle/>
          <a:p>
            <a:r>
              <a:rPr lang="en-GB" dirty="0" smtClean="0"/>
              <a:t>In the code above, </a:t>
            </a:r>
            <a:r>
              <a:rPr lang="en-GB" baseline="0" dirty="0" smtClean="0"/>
              <a:t>Account is initially defined without a withdraw(</a:t>
            </a:r>
            <a:r>
              <a:rPr lang="en-GB" baseline="0" dirty="0" err="1" smtClean="0"/>
              <a:t>int</a:t>
            </a:r>
            <a:r>
              <a:rPr lang="en-GB" baseline="0" dirty="0" smtClean="0"/>
              <a:t> amt) method.</a:t>
            </a:r>
          </a:p>
          <a:p>
            <a:r>
              <a:rPr lang="en-GB" baseline="0" dirty="0" smtClean="0"/>
              <a:t>The result of this is the derived classes would not actually be allowed to override (nothing to override) and the ‘</a:t>
            </a:r>
            <a:r>
              <a:rPr lang="en-GB" baseline="0" dirty="0" err="1" smtClean="0"/>
              <a:t>foreach</a:t>
            </a:r>
            <a:r>
              <a:rPr lang="en-GB" baseline="0" dirty="0" smtClean="0"/>
              <a:t>’ loop that processes the accounts is using a loop variable ‘a’ whose type is Account and therefore no </a:t>
            </a:r>
            <a:r>
              <a:rPr lang="en-GB" baseline="0" dirty="0" err="1" smtClean="0"/>
              <a:t>withDraw</a:t>
            </a:r>
            <a:r>
              <a:rPr lang="en-GB" baseline="0" dirty="0" smtClean="0"/>
              <a:t>() method is callable.</a:t>
            </a:r>
          </a:p>
          <a:p>
            <a:r>
              <a:rPr lang="en-GB" baseline="0" dirty="0" smtClean="0"/>
              <a:t>If the base class offered public void withdraw(</a:t>
            </a:r>
            <a:r>
              <a:rPr lang="en-GB" baseline="0" dirty="0" err="1" smtClean="0"/>
              <a:t>int</a:t>
            </a:r>
            <a:r>
              <a:rPr lang="en-GB" baseline="0" dirty="0" smtClean="0"/>
              <a:t> amt) {} then derived classes could override and provide a real implementation, but would not be forced to. A new sort of derived Account class could simply inherit the useless empty one in Account which would appear to ‘work’ but do nothing.</a:t>
            </a:r>
          </a:p>
          <a:p>
            <a:r>
              <a:rPr lang="en-GB" baseline="0" dirty="0" smtClean="0"/>
              <a:t>What we need is ‘must be overridden’ in all future derived types – bearing in mind that when Account is authored there cannot be any derived types in existence. This is achieved by defining methods with no implementation, no code block, simply a semi colon instead.</a:t>
            </a:r>
          </a:p>
          <a:p>
            <a:r>
              <a:rPr lang="en-GB" baseline="0" dirty="0" smtClean="0"/>
              <a:t>The compiler then demands that it is decorated with the ‘abstract’ modifier and then requires that the class itself is marked as abstract.</a:t>
            </a:r>
          </a:p>
          <a:p>
            <a:r>
              <a:rPr lang="en-GB" baseline="0" dirty="0" smtClean="0"/>
              <a:t>This then stops the class being instantiated – good, and forces all derived classes to either </a:t>
            </a:r>
            <a:r>
              <a:rPr lang="en-GB" dirty="0" smtClean="0"/>
              <a:t> </a:t>
            </a:r>
            <a:r>
              <a:rPr lang="en-GB" baseline="0" dirty="0" smtClean="0"/>
              <a:t>a) provide an implementation of every abstract method of their base classes or b) implement just some of them and mark themselves as abstract (although perhaps not as abstract as their base type was).</a:t>
            </a:r>
          </a:p>
          <a:p>
            <a:r>
              <a:rPr lang="en-GB" baseline="0" dirty="0" smtClean="0"/>
              <a:t>Anyone processing a collection of the base type is then 100% happy because of the type safety that whatever ends up being on the end of the base type reference is an instance of a class that derives from the base type and implements every method.</a:t>
            </a:r>
            <a:endParaRPr lang="en-GB" dirty="0" smtClean="0"/>
          </a:p>
        </p:txBody>
      </p:sp>
    </p:spTree>
    <p:extLst>
      <p:ext uri="{BB962C8B-B14F-4D97-AF65-F5344CB8AC3E}">
        <p14:creationId xmlns:p14="http://schemas.microsoft.com/office/powerpoint/2010/main" val="891514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p:spPr>
        <p:txBody>
          <a:bodyPr/>
          <a:lstStyle/>
          <a:p>
            <a:r>
              <a:rPr lang="en-GB" dirty="0" smtClean="0"/>
              <a:t>The</a:t>
            </a:r>
            <a:r>
              <a:rPr lang="en-GB" baseline="0" dirty="0" smtClean="0"/>
              <a:t> above code example will not compile because the </a:t>
            </a:r>
            <a:r>
              <a:rPr lang="en-GB" baseline="0" dirty="0" err="1" smtClean="0"/>
              <a:t>CurrentAccount</a:t>
            </a:r>
            <a:r>
              <a:rPr lang="en-GB" baseline="0" dirty="0" smtClean="0"/>
              <a:t> and </a:t>
            </a:r>
            <a:r>
              <a:rPr lang="en-GB" baseline="0" dirty="0" err="1" smtClean="0"/>
              <a:t>SavingAccount</a:t>
            </a:r>
            <a:r>
              <a:rPr lang="en-GB" baseline="0" dirty="0" smtClean="0"/>
              <a:t> classes are </a:t>
            </a:r>
            <a:r>
              <a:rPr lang="en-GB" baseline="0" dirty="0" err="1" smtClean="0"/>
              <a:t>reffered</a:t>
            </a:r>
            <a:r>
              <a:rPr lang="en-GB" baseline="0" dirty="0" smtClean="0"/>
              <a:t> to by an Account reference which has a withdraw() method.</a:t>
            </a:r>
          </a:p>
          <a:p>
            <a:endParaRPr lang="en-GB" dirty="0" smtClean="0"/>
          </a:p>
        </p:txBody>
      </p:sp>
    </p:spTree>
    <p:extLst>
      <p:ext uri="{BB962C8B-B14F-4D97-AF65-F5344CB8AC3E}">
        <p14:creationId xmlns:p14="http://schemas.microsoft.com/office/powerpoint/2010/main" val="4286247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p:spPr>
        <p:txBody>
          <a:bodyPr/>
          <a:lstStyle/>
          <a:p>
            <a:r>
              <a:rPr lang="en-GB" dirty="0" smtClean="0"/>
              <a:t>The</a:t>
            </a:r>
            <a:r>
              <a:rPr lang="en-GB" baseline="0" dirty="0" smtClean="0"/>
              <a:t> above code example will compile because the </a:t>
            </a:r>
            <a:r>
              <a:rPr lang="en-GB" baseline="0" dirty="0" err="1" smtClean="0"/>
              <a:t>CurrentAccount</a:t>
            </a:r>
            <a:r>
              <a:rPr lang="en-GB" baseline="0" dirty="0" smtClean="0"/>
              <a:t> and </a:t>
            </a:r>
            <a:r>
              <a:rPr lang="en-GB" baseline="0" dirty="0" err="1" smtClean="0"/>
              <a:t>SavingAccount</a:t>
            </a:r>
            <a:r>
              <a:rPr lang="en-GB" baseline="0" dirty="0" smtClean="0"/>
              <a:t> classes are referred to by an Account reference. However, because each instance of </a:t>
            </a:r>
            <a:r>
              <a:rPr lang="en-GB" baseline="0" dirty="0" err="1" smtClean="0"/>
              <a:t>CurrentAccount</a:t>
            </a:r>
            <a:r>
              <a:rPr lang="en-GB" baseline="0" dirty="0" smtClean="0"/>
              <a:t> and </a:t>
            </a:r>
            <a:r>
              <a:rPr lang="en-GB" baseline="0" dirty="0" err="1" smtClean="0"/>
              <a:t>SavingAccount</a:t>
            </a:r>
            <a:r>
              <a:rPr lang="en-GB" baseline="0" dirty="0" smtClean="0"/>
              <a:t> is referred to using the base class Account's withdraw() method, only the Account class's withdraw() method is called which does nothing! </a:t>
            </a:r>
            <a:endParaRPr lang="en-GB" dirty="0" smtClean="0"/>
          </a:p>
        </p:txBody>
      </p:sp>
    </p:spTree>
    <p:extLst>
      <p:ext uri="{BB962C8B-B14F-4D97-AF65-F5344CB8AC3E}">
        <p14:creationId xmlns:p14="http://schemas.microsoft.com/office/powerpoint/2010/main" val="1274765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p:spPr>
        <p:txBody>
          <a:bodyPr/>
          <a:lstStyle/>
          <a:p>
            <a:r>
              <a:rPr lang="en-GB" dirty="0" smtClean="0"/>
              <a:t>In the code above, </a:t>
            </a:r>
            <a:r>
              <a:rPr lang="en-GB" baseline="0" dirty="0" smtClean="0"/>
              <a:t>Account is initially defined without a </a:t>
            </a:r>
            <a:r>
              <a:rPr lang="en-GB" baseline="0" dirty="0" err="1" smtClean="0"/>
              <a:t>withDraw</a:t>
            </a:r>
            <a:r>
              <a:rPr lang="en-GB" baseline="0" dirty="0" smtClean="0"/>
              <a:t>(</a:t>
            </a:r>
            <a:r>
              <a:rPr lang="en-GB" baseline="0" dirty="0" err="1" smtClean="0"/>
              <a:t>int</a:t>
            </a:r>
            <a:r>
              <a:rPr lang="en-GB" baseline="0" dirty="0" smtClean="0"/>
              <a:t> amt) method.</a:t>
            </a:r>
          </a:p>
          <a:p>
            <a:r>
              <a:rPr lang="en-GB" baseline="0" dirty="0" smtClean="0"/>
              <a:t>The result of this is the derived classes would not actually be allowed to override (nothing to override) and the ‘</a:t>
            </a:r>
            <a:r>
              <a:rPr lang="en-GB" baseline="0" dirty="0" err="1" smtClean="0"/>
              <a:t>foreach</a:t>
            </a:r>
            <a:r>
              <a:rPr lang="en-GB" baseline="0" dirty="0" smtClean="0"/>
              <a:t>’ loop that processes the accounts is using a loop variable ‘a’ whose type is Account and therefore no </a:t>
            </a:r>
            <a:r>
              <a:rPr lang="en-GB" baseline="0" dirty="0" err="1" smtClean="0"/>
              <a:t>withDraw</a:t>
            </a:r>
            <a:r>
              <a:rPr lang="en-GB" baseline="0" dirty="0" smtClean="0"/>
              <a:t>() method is callable.</a:t>
            </a:r>
          </a:p>
          <a:p>
            <a:r>
              <a:rPr lang="en-GB" baseline="0" dirty="0" smtClean="0"/>
              <a:t>If the base class offered public void </a:t>
            </a:r>
            <a:r>
              <a:rPr lang="en-GB" baseline="0" dirty="0" err="1" smtClean="0"/>
              <a:t>withDraw</a:t>
            </a:r>
            <a:r>
              <a:rPr lang="en-GB" baseline="0" dirty="0" smtClean="0"/>
              <a:t>(</a:t>
            </a:r>
            <a:r>
              <a:rPr lang="en-GB" baseline="0" dirty="0" err="1" smtClean="0"/>
              <a:t>int</a:t>
            </a:r>
            <a:r>
              <a:rPr lang="en-GB" baseline="0" dirty="0" smtClean="0"/>
              <a:t> amt) {} then derived classes could override and provide a real implementation, but would not be forced to. A new sort of derived Account class could simply inherit the useless empty one in Account which would appear to ‘work’ but do nothing.</a:t>
            </a:r>
          </a:p>
          <a:p>
            <a:r>
              <a:rPr lang="en-GB" baseline="0" dirty="0" smtClean="0"/>
              <a:t>What we need is ‘must be overridden’ in all future derived types – bearing in mind that when Account is authored there cannot be any derived types in existence. This is achieved by defining methods with no implementation, no code block, simply a semi colon instead.</a:t>
            </a:r>
          </a:p>
          <a:p>
            <a:r>
              <a:rPr lang="en-GB" baseline="0" dirty="0" smtClean="0"/>
              <a:t>The compiler then demands that it is decorated with the ‘abstract’ modifier and then requires that the class itself is marked as abstract.</a:t>
            </a:r>
          </a:p>
          <a:p>
            <a:r>
              <a:rPr lang="en-GB" baseline="0" dirty="0" smtClean="0"/>
              <a:t>This then stops the class being instantiated – good, and forces all derived classes to either </a:t>
            </a:r>
            <a:r>
              <a:rPr lang="en-GB" dirty="0" smtClean="0"/>
              <a:t> </a:t>
            </a:r>
            <a:r>
              <a:rPr lang="en-GB" baseline="0" dirty="0" smtClean="0"/>
              <a:t>a) provide an implementation of every abstract method of their base classes or b) implement just some of them and mark themselves as abstract (although perhaps not as abstract as their base type was).</a:t>
            </a:r>
          </a:p>
          <a:p>
            <a:r>
              <a:rPr lang="en-GB" baseline="0" dirty="0" smtClean="0"/>
              <a:t>Anyone processing a collection of the base type is then 100% happy because of the type safety that whatever ends up being on the end of the base type reference is an instance of a class that derives from the base type and implements every method.</a:t>
            </a:r>
          </a:p>
          <a:p>
            <a:endParaRPr lang="en-GB" dirty="0" smtClean="0"/>
          </a:p>
          <a:p>
            <a:r>
              <a:rPr lang="en-GB" dirty="0" smtClean="0"/>
              <a:t>When you design a set of classes, it is often a good idea to factor out as much common data and behaviour as possible into a shared base class. If this base class becomes so general or abstract that it is used only as a framework by derived classes and is never instantiated, that class is known as an abstract class. </a:t>
            </a:r>
          </a:p>
          <a:p>
            <a:r>
              <a:rPr lang="en-GB" dirty="0" smtClean="0"/>
              <a:t>For example, the author of the Shape class that we were looking at in the last chapter has no real idea of how a specific shape will be drawn, nor can they possibly know how to calculate the area of a specific shape. However, they can determine that shapes can be drawn or have their area calculated. Thus, they can add an abstract definition of this behaviour without actually providing any implementation at all. The derived classes can then replace (by implementing) the abstract with a concrete implementation.</a:t>
            </a:r>
          </a:p>
          <a:p>
            <a:r>
              <a:rPr lang="en-GB" dirty="0" smtClean="0"/>
              <a:t>A class can be declared as abstract using the abstract keyword as shown in the example on the slide. It can contain anything a normal class can contain, such as instance variables and instance methods, plus usually some abstract methods. </a:t>
            </a:r>
          </a:p>
          <a:p>
            <a:endParaRPr lang="en-GB" dirty="0" smtClean="0"/>
          </a:p>
        </p:txBody>
      </p:sp>
    </p:spTree>
    <p:extLst>
      <p:ext uri="{BB962C8B-B14F-4D97-AF65-F5344CB8AC3E}">
        <p14:creationId xmlns:p14="http://schemas.microsoft.com/office/powerpoint/2010/main" val="2543330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p:spPr>
        <p:txBody>
          <a:bodyPr/>
          <a:lstStyle/>
          <a:p>
            <a:r>
              <a:rPr lang="en-GB" dirty="0" smtClean="0"/>
              <a:t>As you would expect, you can use a reference to an abstract base class to refer to objects of a concrete derived class. Remember that you cannot instantiate an abstract base class, but there is nothing to stop you invoking abstract methods </a:t>
            </a:r>
            <a:r>
              <a:rPr lang="en-GB" dirty="0" err="1" smtClean="0"/>
              <a:t>polymorphically</a:t>
            </a:r>
            <a:r>
              <a:rPr lang="en-GB" dirty="0" smtClean="0"/>
              <a:t>, as you know that the method from the concrete class will be called at run-time.</a:t>
            </a:r>
          </a:p>
          <a:p>
            <a:r>
              <a:rPr lang="en-GB" dirty="0" smtClean="0"/>
              <a:t>As you use the IDE you will note that when coding a method like </a:t>
            </a:r>
            <a:r>
              <a:rPr lang="en-GB" dirty="0" err="1" smtClean="0"/>
              <a:t>processShape</a:t>
            </a:r>
            <a:r>
              <a:rPr lang="en-GB" dirty="0" smtClean="0"/>
              <a:t> when you type the line s.&lt;dot&gt; and see ‘draw’ appear there is nothing in the </a:t>
            </a:r>
            <a:r>
              <a:rPr lang="en-GB" dirty="0" err="1" smtClean="0"/>
              <a:t>Intellisense</a:t>
            </a:r>
            <a:r>
              <a:rPr lang="en-GB" dirty="0" smtClean="0"/>
              <a:t> that suggests the method that you are invoking</a:t>
            </a:r>
            <a:r>
              <a:rPr lang="en-GB" baseline="0" dirty="0" smtClean="0"/>
              <a:t> is abstract. The reason being you, as the client code developer, just do not need to know. You can be 100% certain that if this code ever runs, the object on the end of the ‘s’ reference will have a draw() method or the class (of this unknown shape derived type) would never have compiled.  </a:t>
            </a:r>
            <a:endParaRPr lang="en-GB" dirty="0" smtClean="0"/>
          </a:p>
          <a:p>
            <a:endParaRPr lang="en-GB" dirty="0" smtClean="0"/>
          </a:p>
          <a:p>
            <a:endParaRPr lang="en-GB" dirty="0" smtClean="0"/>
          </a:p>
        </p:txBody>
      </p:sp>
    </p:spTree>
    <p:extLst>
      <p:ext uri="{BB962C8B-B14F-4D97-AF65-F5344CB8AC3E}">
        <p14:creationId xmlns:p14="http://schemas.microsoft.com/office/powerpoint/2010/main" val="3127028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p:spPr>
        <p:txBody>
          <a:bodyPr/>
          <a:lstStyle/>
          <a:p>
            <a:r>
              <a:rPr lang="en-GB" dirty="0" smtClean="0"/>
              <a:t>In the code above, </a:t>
            </a:r>
            <a:r>
              <a:rPr lang="en-GB" baseline="0" dirty="0" smtClean="0"/>
              <a:t>Account is initially defined without a </a:t>
            </a:r>
            <a:r>
              <a:rPr lang="en-GB" baseline="0" dirty="0" err="1" smtClean="0"/>
              <a:t>withDraw</a:t>
            </a:r>
            <a:r>
              <a:rPr lang="en-GB" baseline="0" dirty="0" smtClean="0"/>
              <a:t>(</a:t>
            </a:r>
            <a:r>
              <a:rPr lang="en-GB" baseline="0" dirty="0" err="1" smtClean="0"/>
              <a:t>int</a:t>
            </a:r>
            <a:r>
              <a:rPr lang="en-GB" baseline="0" dirty="0" smtClean="0"/>
              <a:t> amt) method.</a:t>
            </a:r>
          </a:p>
          <a:p>
            <a:r>
              <a:rPr lang="en-GB" baseline="0" dirty="0" smtClean="0"/>
              <a:t>The result of this is the derived classes would not actually be allowed to override (nothing to override) and the ‘</a:t>
            </a:r>
            <a:r>
              <a:rPr lang="en-GB" baseline="0" dirty="0" err="1" smtClean="0"/>
              <a:t>foreach</a:t>
            </a:r>
            <a:r>
              <a:rPr lang="en-GB" baseline="0" dirty="0" smtClean="0"/>
              <a:t>’ loop that processes the accounts is using a loop variable ‘a’ whose type is Account and therefore no </a:t>
            </a:r>
            <a:r>
              <a:rPr lang="en-GB" baseline="0" dirty="0" err="1" smtClean="0"/>
              <a:t>withDraw</a:t>
            </a:r>
            <a:r>
              <a:rPr lang="en-GB" baseline="0" dirty="0" smtClean="0"/>
              <a:t>() method is callable.</a:t>
            </a:r>
          </a:p>
          <a:p>
            <a:r>
              <a:rPr lang="en-GB" baseline="0" dirty="0" smtClean="0"/>
              <a:t>If the base class offered public void </a:t>
            </a:r>
            <a:r>
              <a:rPr lang="en-GB" baseline="0" dirty="0" err="1" smtClean="0"/>
              <a:t>withDraw</a:t>
            </a:r>
            <a:r>
              <a:rPr lang="en-GB" baseline="0" dirty="0" smtClean="0"/>
              <a:t>(</a:t>
            </a:r>
            <a:r>
              <a:rPr lang="en-GB" baseline="0" dirty="0" err="1" smtClean="0"/>
              <a:t>int</a:t>
            </a:r>
            <a:r>
              <a:rPr lang="en-GB" baseline="0" dirty="0" smtClean="0"/>
              <a:t> amt) {} then derived classes could override and provide a real implementation, but would not be forced to. A new sort of derived Account class could simply inherit the useless empty one in Account which would appear to ‘work’ but do nothing.</a:t>
            </a:r>
          </a:p>
          <a:p>
            <a:r>
              <a:rPr lang="en-GB" baseline="0" dirty="0" smtClean="0"/>
              <a:t>What we need is ‘must be overridden’ in all future derived types – bearing in mind that when Account is authored there cannot be any derived types in existence. This is achieved by defining methods with no implementation, no code block, simply a semi colon instead.</a:t>
            </a:r>
          </a:p>
          <a:p>
            <a:r>
              <a:rPr lang="en-GB" baseline="0" dirty="0" smtClean="0"/>
              <a:t>The compiler then demands that it is decorated with the ‘abstract’ modifier and then requires that the class itself is marked as abstract.</a:t>
            </a:r>
          </a:p>
          <a:p>
            <a:r>
              <a:rPr lang="en-GB" baseline="0" dirty="0" smtClean="0"/>
              <a:t>This then stops the class being instantiated – good, and forces all derived classes to either </a:t>
            </a:r>
            <a:r>
              <a:rPr lang="en-GB" dirty="0" smtClean="0"/>
              <a:t> </a:t>
            </a:r>
            <a:r>
              <a:rPr lang="en-GB" baseline="0" dirty="0" smtClean="0"/>
              <a:t>a) provide an implementation of every abstract method of their base classes or b) implement just some of them and mark themselves as abstract (although perhaps not as abstract as their base type was).</a:t>
            </a:r>
          </a:p>
          <a:p>
            <a:r>
              <a:rPr lang="en-GB" baseline="0" dirty="0" smtClean="0"/>
              <a:t>Anyone processing a collection of the base type is then 100% happy because of the type safety that whatever ends up being on the end of the base type reference is an instance of a class that derives from the base type and implements every method.</a:t>
            </a:r>
          </a:p>
          <a:p>
            <a:endParaRPr lang="en-GB" dirty="0" smtClean="0"/>
          </a:p>
          <a:p>
            <a:r>
              <a:rPr lang="en-GB" dirty="0" smtClean="0"/>
              <a:t>When you design a set of classes, it is often a good idea to factor out as much common data and behaviour as possible into a shared base class. If this base class becomes so general or abstract that it is used only as a framework by derived classes and is never instantiated, that class is known as an abstract class. </a:t>
            </a:r>
          </a:p>
          <a:p>
            <a:r>
              <a:rPr lang="en-GB" dirty="0" smtClean="0"/>
              <a:t>For example, the author of the Shape class that we were looking at in the last chapter has no real idea of how a specific shape will be drawn, nor can they possibly know how to calculate the area of a specific shape. However, they can determine that shapes can be drawn or have their area calculated. Thus, they can add an abstract definition of this behaviour without actually providing any implementation at all. The derived classes can then replace (by implementing) the abstract with a concrete implementation.</a:t>
            </a:r>
          </a:p>
          <a:p>
            <a:r>
              <a:rPr lang="en-GB" dirty="0" smtClean="0"/>
              <a:t>A class can be declared as abstract using the abstract keyword as shown in the example on the slide. It can contain anything a normal class can contain, such as instance variables and instance methods, plus usually some abstract methods. </a:t>
            </a:r>
          </a:p>
          <a:p>
            <a:endParaRPr lang="en-GB" dirty="0" smtClean="0"/>
          </a:p>
        </p:txBody>
      </p:sp>
    </p:spTree>
    <p:extLst>
      <p:ext uri="{BB962C8B-B14F-4D97-AF65-F5344CB8AC3E}">
        <p14:creationId xmlns:p14="http://schemas.microsoft.com/office/powerpoint/2010/main" val="9097891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NUL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128098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smtClean="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614484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82210675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2894767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smtClean="0"/>
              <a:t>CLICK TO EDIT </a:t>
            </a:r>
            <a:br>
              <a:rPr lang="en-US" noProof="0" dirty="0" smtClean="0"/>
            </a:br>
            <a:r>
              <a:rPr lang="en-US" noProof="0" dirty="0" smtClean="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356146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4161484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864344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377112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smtClean="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4578805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59614847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smtClean="0"/>
              <a:t>Click to edit instructions</a:t>
            </a:r>
            <a:endParaRPr lang="en-US" dirty="0"/>
          </a:p>
        </p:txBody>
      </p:sp>
    </p:spTree>
    <p:extLst>
      <p:ext uri="{BB962C8B-B14F-4D97-AF65-F5344CB8AC3E}">
        <p14:creationId xmlns:p14="http://schemas.microsoft.com/office/powerpoint/2010/main" val="31756808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2125889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9887642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smtClean="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smtClean="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smtClean="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88784966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90463" y="928670"/>
            <a:ext cx="11715792" cy="5214974"/>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a:xfrm>
            <a:off x="190459" y="357166"/>
            <a:ext cx="11715832"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40075718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33974439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QA Template_Title Slide">
    <p:spTree>
      <p:nvGrpSpPr>
        <p:cNvPr id="1" name=""/>
        <p:cNvGrpSpPr/>
        <p:nvPr/>
      </p:nvGrpSpPr>
      <p:grpSpPr>
        <a:xfrm>
          <a:off x="0" y="0"/>
          <a:ext cx="0" cy="0"/>
          <a:chOff x="0" y="0"/>
          <a:chExt cx="0" cy="0"/>
        </a:xfrm>
      </p:grpSpPr>
      <p:pic>
        <p:nvPicPr>
          <p:cNvPr id="5" name="Picture 4" descr="NewSwoop_Footer.jpg"/>
          <p:cNvPicPr>
            <a:picLocks noChangeAspect="1"/>
          </p:cNvPicPr>
          <p:nvPr userDrawn="1"/>
        </p:nvPicPr>
        <p:blipFill>
          <a:blip r:embed="rId2" cstate="print"/>
          <a:srcRect b="6922"/>
          <a:stretch>
            <a:fillRect/>
          </a:stretch>
        </p:blipFill>
        <p:spPr>
          <a:xfrm>
            <a:off x="0" y="4980440"/>
            <a:ext cx="12192000" cy="1775961"/>
          </a:xfrm>
          <a:prstGeom prst="rect">
            <a:avLst/>
          </a:prstGeom>
        </p:spPr>
      </p:pic>
      <p:sp>
        <p:nvSpPr>
          <p:cNvPr id="2" name="Title 1"/>
          <p:cNvSpPr>
            <a:spLocks noGrp="1"/>
          </p:cNvSpPr>
          <p:nvPr>
            <p:ph type="ctrTitle"/>
          </p:nvPr>
        </p:nvSpPr>
        <p:spPr>
          <a:xfrm>
            <a:off x="571466" y="2130432"/>
            <a:ext cx="11049077" cy="1470025"/>
          </a:xfrm>
        </p:spPr>
        <p:txBody>
          <a:bodyPr>
            <a:normAutofit/>
          </a:bodyPr>
          <a:lstStyle>
            <a:lvl1pPr algn="ctr">
              <a:defRPr sz="3600">
                <a:solidFill>
                  <a:srgbClr val="0070C0"/>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1828800" y="3886200"/>
            <a:ext cx="8534400" cy="1752600"/>
          </a:xfrm>
        </p:spPr>
        <p:txBody>
          <a:bodyPr>
            <a:normAutofit/>
          </a:bodyPr>
          <a:lstStyle>
            <a:lvl1pPr marL="0" indent="0" algn="ctr">
              <a:buNone/>
              <a:defRPr sz="2400" b="1">
                <a:solidFill>
                  <a:srgbClr val="AAAAA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06966" y="785794"/>
            <a:ext cx="965844" cy="707136"/>
          </a:xfrm>
          <a:prstGeom prst="rect">
            <a:avLst/>
          </a:prstGeom>
        </p:spPr>
      </p:pic>
    </p:spTree>
    <p:extLst>
      <p:ext uri="{BB962C8B-B14F-4D97-AF65-F5344CB8AC3E}">
        <p14:creationId xmlns:p14="http://schemas.microsoft.com/office/powerpoint/2010/main" val="2351574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6561057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smtClean="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Tree>
    <p:extLst>
      <p:ext uri="{BB962C8B-B14F-4D97-AF65-F5344CB8AC3E}">
        <p14:creationId xmlns:p14="http://schemas.microsoft.com/office/powerpoint/2010/main" val="427687933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smtClean="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404595973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smtClean="0"/>
              <a:t>CLICK TO EDIT </a:t>
            </a:r>
            <a:br>
              <a:rPr lang="en-US" noProof="0" dirty="0" smtClean="0"/>
            </a:br>
            <a:r>
              <a:rPr lang="en-US" noProof="0" dirty="0" smtClean="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0029218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smtClean="0"/>
              <a:t>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37035841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798" r:id="rId4"/>
    <p:sldLayoutId id="2147483806" r:id="rId5"/>
    <p:sldLayoutId id="2147483709" r:id="rId6"/>
    <p:sldLayoutId id="2147483822" r:id="rId7"/>
    <p:sldLayoutId id="2147483802" r:id="rId8"/>
    <p:sldLayoutId id="2147483792" r:id="rId9"/>
    <p:sldLayoutId id="2147483810" r:id="rId10"/>
    <p:sldLayoutId id="2147483804" r:id="rId11"/>
    <p:sldLayoutId id="2147483821" r:id="rId12"/>
    <p:sldLayoutId id="2147483824" r:id="rId13"/>
    <p:sldLayoutId id="2147483828" r:id="rId14"/>
    <p:sldLayoutId id="2147483853" r:id="rId15"/>
    <p:sldLayoutId id="2147483899" r:id="rId16"/>
    <p:sldLayoutId id="2147483832" r:id="rId17"/>
    <p:sldLayoutId id="2147483833" r:id="rId18"/>
    <p:sldLayoutId id="2147483836" r:id="rId19"/>
    <p:sldLayoutId id="2147483852" r:id="rId20"/>
    <p:sldLayoutId id="2147483900" r:id="rId21"/>
    <p:sldLayoutId id="2147483820" r:id="rId22"/>
    <p:sldLayoutId id="2147483842" r:id="rId23"/>
    <p:sldLayoutId id="2147483845" r:id="rId24"/>
    <p:sldLayoutId id="2147483851" r:id="rId25"/>
    <p:sldLayoutId id="2147483901" r:id="rId26"/>
    <p:sldLayoutId id="2147483650" r:id="rId27"/>
    <p:sldLayoutId id="2147483734" r:id="rId28"/>
    <p:sldLayoutId id="2147483796" r:id="rId29"/>
    <p:sldLayoutId id="2147483719" r:id="rId30"/>
    <p:sldLayoutId id="2147483721" r:id="rId31"/>
    <p:sldLayoutId id="2147483724" r:id="rId32"/>
    <p:sldLayoutId id="2147483797" r:id="rId33"/>
    <p:sldLayoutId id="2147483814" r:id="rId34"/>
    <p:sldLayoutId id="2147483903" r:id="rId35"/>
    <p:sldLayoutId id="2147483905" r:id="rId36"/>
    <p:sldLayoutId id="2147483906" r:id="rId37"/>
  </p:sldLayoutIdLst>
  <p:timing>
    <p:tnLst>
      <p:par>
        <p:cTn id="1" dur="indefinite" restart="never" nodeType="tmRoot"/>
      </p:par>
    </p:tnLst>
  </p:timing>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9"/>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9"/>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9"/>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9"/>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a:t>Abstract Classes</a:t>
            </a:r>
            <a:endParaRPr lang="en-IN" dirty="0"/>
          </a:p>
        </p:txBody>
      </p:sp>
    </p:spTree>
    <p:extLst>
      <p:ext uri="{BB962C8B-B14F-4D97-AF65-F5344CB8AC3E}">
        <p14:creationId xmlns:p14="http://schemas.microsoft.com/office/powerpoint/2010/main" val="15796940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GB" dirty="0" smtClean="0"/>
              <a:t>C#: Using an abstract class – Problem solved!</a:t>
            </a:r>
          </a:p>
        </p:txBody>
      </p:sp>
      <p:sp>
        <p:nvSpPr>
          <p:cNvPr id="9" name="Rectangle 8"/>
          <p:cNvSpPr/>
          <p:nvPr/>
        </p:nvSpPr>
        <p:spPr>
          <a:xfrm>
            <a:off x="1657350" y="1317224"/>
            <a:ext cx="5581650" cy="156966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00"/>
                </a:solidFill>
                <a:latin typeface="Consolas" panose="020B0609020204030204" pitchFamily="49" charset="0"/>
              </a:rPr>
              <a:t>Account[] </a:t>
            </a:r>
            <a:r>
              <a:rPr lang="en-GB" sz="1600" dirty="0">
                <a:solidFill>
                  <a:srgbClr val="6A3E3E"/>
                </a:solidFill>
                <a:latin typeface="Consolas" panose="020B0609020204030204" pitchFamily="49" charset="0"/>
              </a:rPr>
              <a:t>accounts</a:t>
            </a:r>
            <a:r>
              <a:rPr lang="en-GB" sz="1600" dirty="0">
                <a:solidFill>
                  <a:srgbClr val="000000"/>
                </a:solidFill>
                <a:latin typeface="Consolas" panose="020B0609020204030204" pitchFamily="49" charset="0"/>
              </a:rPr>
              <a:t> =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CurrentAccount</a:t>
            </a:r>
            <a:r>
              <a:rPr lang="en-GB" sz="1600" b="1" dirty="0">
                <a:solidFill>
                  <a:srgbClr val="000000"/>
                </a:solidFill>
                <a:latin typeface="Consolas" panose="020B0609020204030204" pitchFamily="49" charset="0"/>
              </a:rPr>
              <a:t>(), </a:t>
            </a:r>
            <a:br>
              <a:rPr lang="en-GB" sz="1600" b="1" dirty="0">
                <a:solidFill>
                  <a:srgbClr val="000000"/>
                </a:solidFill>
                <a:latin typeface="Consolas" panose="020B0609020204030204" pitchFamily="49" charset="0"/>
              </a:rPr>
            </a:b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SavingsAccount</a:t>
            </a:r>
            <a:r>
              <a:rPr lang="en-GB" sz="1600" b="1" dirty="0">
                <a:solidFill>
                  <a:srgbClr val="000000"/>
                </a:solidFill>
                <a:latin typeface="Consolas" panose="020B0609020204030204" pitchFamily="49" charset="0"/>
              </a:rPr>
              <a:t>() };</a:t>
            </a:r>
          </a:p>
          <a:p>
            <a:endParaRPr lang="en-GB" sz="1600" b="1" dirty="0">
              <a:solidFill>
                <a:srgbClr val="7F0055"/>
              </a:solidFill>
              <a:latin typeface="Consolas" panose="020B0609020204030204" pitchFamily="49" charset="0"/>
            </a:endParaRPr>
          </a:p>
          <a:p>
            <a:r>
              <a:rPr lang="en-GB" sz="1600" b="1" dirty="0" err="1">
                <a:solidFill>
                  <a:srgbClr val="7F0055"/>
                </a:solidFill>
                <a:latin typeface="Consolas" panose="020B0609020204030204" pitchFamily="49" charset="0"/>
              </a:rPr>
              <a:t>foreach</a:t>
            </a:r>
            <a:r>
              <a:rPr lang="en-GB" sz="1600" b="1" dirty="0">
                <a:solidFill>
                  <a:srgbClr val="000000"/>
                </a:solidFill>
                <a:latin typeface="Consolas" panose="020B0609020204030204" pitchFamily="49" charset="0"/>
              </a:rPr>
              <a:t> (Account </a:t>
            </a:r>
            <a:r>
              <a:rPr lang="en-GB" sz="1600" b="1" dirty="0" err="1">
                <a:solidFill>
                  <a:srgbClr val="6A3E3E"/>
                </a:solidFill>
                <a:latin typeface="Consolas" panose="020B0609020204030204" pitchFamily="49" charset="0"/>
              </a:rPr>
              <a:t>acc</a:t>
            </a:r>
            <a:r>
              <a:rPr lang="en-GB" sz="1600" b="1" dirty="0">
                <a:solidFill>
                  <a:srgbClr val="000000"/>
                </a:solidFill>
                <a:latin typeface="Consolas" panose="020B0609020204030204" pitchFamily="49" charset="0"/>
              </a:rPr>
              <a:t> in </a:t>
            </a:r>
            <a:r>
              <a:rPr lang="en-GB" sz="1600" b="1" dirty="0">
                <a:solidFill>
                  <a:srgbClr val="6A3E3E"/>
                </a:solidFill>
                <a:latin typeface="Consolas" panose="020B0609020204030204" pitchFamily="49" charset="0"/>
              </a:rPr>
              <a:t>accounts</a:t>
            </a:r>
            <a:r>
              <a:rPr lang="en-GB" sz="1600" b="1" dirty="0">
                <a:solidFill>
                  <a:srgbClr val="000000"/>
                </a:solidFill>
                <a:latin typeface="Consolas" panose="020B0609020204030204" pitchFamily="49" charset="0"/>
              </a:rPr>
              <a:t>) {</a:t>
            </a:r>
          </a:p>
          <a:p>
            <a:r>
              <a:rPr lang="en-GB" sz="1600" dirty="0">
                <a:solidFill>
                  <a:srgbClr val="6A3E3E"/>
                </a:solidFill>
                <a:latin typeface="Consolas" panose="020B0609020204030204" pitchFamily="49" charset="0"/>
              </a:rPr>
              <a:t>    </a:t>
            </a:r>
            <a:r>
              <a:rPr lang="en-GB" sz="1600" dirty="0" err="1">
                <a:solidFill>
                  <a:srgbClr val="6A3E3E"/>
                </a:solidFill>
                <a:latin typeface="Consolas" panose="020B0609020204030204" pitchFamily="49" charset="0"/>
              </a:rPr>
              <a:t>acc</a:t>
            </a:r>
            <a:r>
              <a:rPr lang="en-GB" sz="1600" dirty="0" err="1">
                <a:solidFill>
                  <a:srgbClr val="000000"/>
                </a:solidFill>
                <a:latin typeface="Consolas" panose="020B0609020204030204" pitchFamily="49" charset="0"/>
              </a:rPr>
              <a:t>.withdraw</a:t>
            </a:r>
            <a:r>
              <a:rPr lang="en-GB" sz="1600" dirty="0">
                <a:solidFill>
                  <a:srgbClr val="000000"/>
                </a:solidFill>
                <a:latin typeface="Consolas" panose="020B0609020204030204" pitchFamily="49" charset="0"/>
              </a:rPr>
              <a:t>(50);</a:t>
            </a:r>
          </a:p>
          <a:p>
            <a:r>
              <a:rPr lang="en-GB" sz="1600" dirty="0">
                <a:solidFill>
                  <a:srgbClr val="000000"/>
                </a:solidFill>
                <a:latin typeface="Consolas" panose="020B0609020204030204" pitchFamily="49" charset="0"/>
              </a:rPr>
              <a:t>}</a:t>
            </a:r>
          </a:p>
        </p:txBody>
      </p:sp>
      <p:sp>
        <p:nvSpPr>
          <p:cNvPr id="10" name="Rectangle 9"/>
          <p:cNvSpPr/>
          <p:nvPr/>
        </p:nvSpPr>
        <p:spPr>
          <a:xfrm>
            <a:off x="1657350" y="2933762"/>
            <a:ext cx="5581650" cy="3693319"/>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400" dirty="0">
                <a:solidFill>
                  <a:srgbClr val="FA3200"/>
                </a:solidFill>
                <a:latin typeface="Lucida Console" pitchFamily="49" charset="0"/>
              </a:rPr>
              <a:t>abstract</a:t>
            </a:r>
            <a:r>
              <a:rPr lang="en-GB" sz="1400" dirty="0">
                <a:solidFill>
                  <a:srgbClr val="0000FF"/>
                </a:solidFill>
                <a:latin typeface="Lucida Console" pitchFamily="49" charset="0"/>
              </a:rPr>
              <a:t> </a:t>
            </a:r>
            <a:r>
              <a:rPr lang="en-GB" sz="1400" b="1" dirty="0">
                <a:solidFill>
                  <a:srgbClr val="7F0055"/>
                </a:solidFill>
                <a:latin typeface="Consolas" panose="020B0609020204030204" pitchFamily="49" charset="0"/>
              </a:rPr>
              <a:t>class</a:t>
            </a:r>
            <a:r>
              <a:rPr lang="en-GB" sz="1400" b="1" dirty="0">
                <a:solidFill>
                  <a:srgbClr val="000000"/>
                </a:solidFill>
                <a:latin typeface="Consolas" panose="020B0609020204030204" pitchFamily="49" charset="0"/>
              </a:rPr>
              <a:t> Account {</a:t>
            </a:r>
          </a:p>
          <a:p>
            <a:r>
              <a:rPr lang="en-GB" sz="1400" b="1" dirty="0">
                <a:solidFill>
                  <a:srgbClr val="7F0055"/>
                </a:solidFill>
                <a:latin typeface="Consolas" panose="020B0609020204030204" pitchFamily="49" charset="0"/>
              </a:rPr>
              <a:t>   double</a:t>
            </a:r>
            <a:r>
              <a:rPr lang="en-GB" sz="1400" b="1" dirty="0">
                <a:solidFill>
                  <a:srgbClr val="000000"/>
                </a:solidFill>
                <a:latin typeface="Consolas" panose="020B0609020204030204" pitchFamily="49" charset="0"/>
              </a:rPr>
              <a:t> </a:t>
            </a:r>
            <a:r>
              <a:rPr lang="en-GB" sz="1400" b="1" dirty="0">
                <a:solidFill>
                  <a:srgbClr val="0000C0"/>
                </a:solidFill>
                <a:latin typeface="Consolas" panose="020B0609020204030204" pitchFamily="49" charset="0"/>
              </a:rPr>
              <a:t>balance</a:t>
            </a:r>
            <a:r>
              <a:rPr lang="en-GB" sz="1400" b="1" dirty="0">
                <a:solidFill>
                  <a:srgbClr val="000000"/>
                </a:solidFill>
                <a:latin typeface="Consolas" panose="020B0609020204030204" pitchFamily="49" charset="0"/>
              </a:rPr>
              <a:t>;</a:t>
            </a:r>
            <a:br>
              <a:rPr lang="en-GB" sz="1400" b="1" dirty="0">
                <a:solidFill>
                  <a:srgbClr val="000000"/>
                </a:solidFill>
                <a:latin typeface="Consolas" panose="020B0609020204030204" pitchFamily="49" charset="0"/>
              </a:rPr>
            </a:b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public</a:t>
            </a:r>
            <a:r>
              <a:rPr lang="en-GB" sz="1400" b="1" dirty="0">
                <a:solidFill>
                  <a:srgbClr val="000000"/>
                </a:solidFill>
                <a:latin typeface="Consolas" panose="020B0609020204030204" pitchFamily="49" charset="0"/>
              </a:rPr>
              <a:t> </a:t>
            </a:r>
            <a:r>
              <a:rPr lang="en-GB" sz="1400" dirty="0">
                <a:solidFill>
                  <a:srgbClr val="FA3200"/>
                </a:solidFill>
                <a:latin typeface="Lucida Console" pitchFamily="49" charset="0"/>
              </a:rPr>
              <a:t>abstract</a:t>
            </a:r>
            <a:r>
              <a:rPr lang="en-GB" sz="1400" dirty="0">
                <a:solidFill>
                  <a:srgbClr val="0000FF"/>
                </a:solidFill>
                <a:latin typeface="Lucida Console" pitchFamily="49" charset="0"/>
              </a:rPr>
              <a:t> </a:t>
            </a:r>
            <a:r>
              <a:rPr lang="en-GB" sz="1400" b="1" dirty="0">
                <a:solidFill>
                  <a:srgbClr val="7F0055"/>
                </a:solidFill>
                <a:latin typeface="Consolas" panose="020B0609020204030204" pitchFamily="49" charset="0"/>
              </a:rPr>
              <a:t>void</a:t>
            </a:r>
            <a:r>
              <a:rPr lang="en-GB" sz="1400" b="1" dirty="0">
                <a:solidFill>
                  <a:srgbClr val="000000"/>
                </a:solidFill>
                <a:latin typeface="Consolas" panose="020B0609020204030204" pitchFamily="49" charset="0"/>
              </a:rPr>
              <a:t> withdraw(</a:t>
            </a:r>
            <a:r>
              <a:rPr lang="en-GB" sz="1400" b="1" dirty="0" err="1">
                <a:solidFill>
                  <a:srgbClr val="7F0055"/>
                </a:solidFill>
                <a:latin typeface="Consolas" panose="020B0609020204030204" pitchFamily="49" charset="0"/>
              </a:rPr>
              <a:t>int</a:t>
            </a:r>
            <a:r>
              <a:rPr lang="en-GB" sz="1400" b="1" dirty="0">
                <a:solidFill>
                  <a:srgbClr val="000000"/>
                </a:solidFill>
                <a:latin typeface="Consolas" panose="020B0609020204030204" pitchFamily="49" charset="0"/>
              </a:rPr>
              <a:t> </a:t>
            </a:r>
            <a:r>
              <a:rPr lang="en-GB" sz="1400" b="1" dirty="0" err="1">
                <a:solidFill>
                  <a:srgbClr val="6A3E3E"/>
                </a:solidFill>
                <a:latin typeface="Consolas" panose="020B0609020204030204" pitchFamily="49" charset="0"/>
              </a:rPr>
              <a:t>amt</a:t>
            </a:r>
            <a:r>
              <a:rPr lang="en-GB" sz="1400" b="1"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a:t>
            </a:r>
          </a:p>
          <a:p>
            <a:endParaRPr lang="en-GB" sz="1200" dirty="0">
              <a:latin typeface="Consolas" panose="020B0609020204030204" pitchFamily="49" charset="0"/>
            </a:endParaRPr>
          </a:p>
          <a:p>
            <a:r>
              <a:rPr lang="en-GB" sz="1400" b="1" dirty="0">
                <a:solidFill>
                  <a:srgbClr val="7F0055"/>
                </a:solidFill>
                <a:latin typeface="Consolas" panose="020B0609020204030204" pitchFamily="49" charset="0"/>
              </a:rPr>
              <a:t>class</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CurrentAccount</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a:t>
            </a:r>
            <a:r>
              <a:rPr lang="en-GB" sz="1400" b="1" dirty="0">
                <a:solidFill>
                  <a:srgbClr val="000000"/>
                </a:solidFill>
                <a:latin typeface="Consolas" panose="020B0609020204030204" pitchFamily="49" charset="0"/>
              </a:rPr>
              <a:t> Account {</a:t>
            </a:r>
          </a:p>
          <a:p>
            <a:r>
              <a:rPr lang="en-GB" sz="1400" b="1" dirty="0">
                <a:solidFill>
                  <a:srgbClr val="7F0055"/>
                </a:solidFill>
                <a:latin typeface="Consolas" panose="020B0609020204030204" pitchFamily="49" charset="0"/>
              </a:rPr>
              <a:t>   public</a:t>
            </a:r>
            <a:r>
              <a:rPr lang="en-GB" sz="1400" b="1" dirty="0">
                <a:solidFill>
                  <a:srgbClr val="000000"/>
                </a:solidFill>
                <a:latin typeface="Consolas" panose="020B0609020204030204" pitchFamily="49" charset="0"/>
              </a:rPr>
              <a:t> </a:t>
            </a:r>
            <a:r>
              <a:rPr lang="en-GB" sz="1600" dirty="0">
                <a:solidFill>
                  <a:srgbClr val="FA3200"/>
                </a:solidFill>
                <a:latin typeface="Lucida Console" pitchFamily="49" charset="0"/>
              </a:rPr>
              <a:t>override </a:t>
            </a:r>
            <a:r>
              <a:rPr lang="en-GB" sz="1400" b="1" dirty="0">
                <a:solidFill>
                  <a:srgbClr val="7F0055"/>
                </a:solidFill>
                <a:latin typeface="Consolas" panose="020B0609020204030204" pitchFamily="49" charset="0"/>
              </a:rPr>
              <a:t>void</a:t>
            </a:r>
            <a:r>
              <a:rPr lang="en-GB" sz="1400" b="1" dirty="0">
                <a:solidFill>
                  <a:srgbClr val="000000"/>
                </a:solidFill>
                <a:latin typeface="Consolas" panose="020B0609020204030204" pitchFamily="49" charset="0"/>
              </a:rPr>
              <a:t> withdraw(</a:t>
            </a:r>
            <a:r>
              <a:rPr lang="en-GB" sz="1400" b="1" dirty="0" err="1">
                <a:solidFill>
                  <a:srgbClr val="7F0055"/>
                </a:solidFill>
                <a:latin typeface="Consolas" panose="020B0609020204030204" pitchFamily="49" charset="0"/>
              </a:rPr>
              <a:t>int</a:t>
            </a:r>
            <a:r>
              <a:rPr lang="en-GB" sz="1400" b="1" dirty="0">
                <a:solidFill>
                  <a:srgbClr val="000000"/>
                </a:solidFill>
                <a:latin typeface="Consolas" panose="020B0609020204030204" pitchFamily="49" charset="0"/>
              </a:rPr>
              <a:t> </a:t>
            </a:r>
            <a:r>
              <a:rPr lang="en-GB" sz="1400" b="1" dirty="0" err="1">
                <a:solidFill>
                  <a:srgbClr val="6A3E3E"/>
                </a:solidFill>
                <a:latin typeface="Consolas" panose="020B0609020204030204" pitchFamily="49" charset="0"/>
              </a:rPr>
              <a:t>amt</a:t>
            </a:r>
            <a:r>
              <a:rPr lang="en-GB" sz="1400" b="1" dirty="0">
                <a:solidFill>
                  <a:srgbClr val="000000"/>
                </a:solidFill>
                <a:latin typeface="Consolas" panose="020B0609020204030204" pitchFamily="49" charset="0"/>
              </a:rPr>
              <a:t>) {</a:t>
            </a:r>
          </a:p>
          <a:p>
            <a:r>
              <a:rPr lang="en-GB" sz="1400" dirty="0">
                <a:solidFill>
                  <a:srgbClr val="0000C0"/>
                </a:solidFill>
                <a:latin typeface="Consolas" panose="020B0609020204030204" pitchFamily="49" charset="0"/>
              </a:rPr>
              <a:t>	balance</a:t>
            </a:r>
            <a:r>
              <a:rPr lang="en-GB" sz="1400" dirty="0">
                <a:solidFill>
                  <a:srgbClr val="000000"/>
                </a:solidFill>
                <a:latin typeface="Consolas" panose="020B0609020204030204" pitchFamily="49" charset="0"/>
              </a:rPr>
              <a:t> -= </a:t>
            </a:r>
            <a:r>
              <a:rPr lang="en-GB" sz="1400" dirty="0" err="1">
                <a:solidFill>
                  <a:srgbClr val="6A3E3E"/>
                </a:solidFill>
                <a:latin typeface="Consolas" panose="020B0609020204030204" pitchFamily="49" charset="0"/>
              </a:rPr>
              <a:t>amt</a:t>
            </a:r>
            <a:r>
              <a:rPr lang="en-GB" sz="1400" dirty="0">
                <a:solidFill>
                  <a:srgbClr val="000000"/>
                </a:solidFill>
                <a:latin typeface="Consolas" panose="020B0609020204030204" pitchFamily="49" charset="0"/>
              </a:rPr>
              <a:t> + 1;</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a:t>
            </a:r>
          </a:p>
          <a:p>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class</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SavingsAccount</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a:t>
            </a:r>
            <a:r>
              <a:rPr lang="en-GB" sz="1400" b="1" dirty="0">
                <a:solidFill>
                  <a:srgbClr val="000000"/>
                </a:solidFill>
                <a:latin typeface="Consolas" panose="020B0609020204030204" pitchFamily="49" charset="0"/>
              </a:rPr>
              <a:t> Account {</a:t>
            </a:r>
          </a:p>
          <a:p>
            <a:r>
              <a:rPr lang="en-GB" sz="1400" b="1" dirty="0">
                <a:solidFill>
                  <a:srgbClr val="7F0055"/>
                </a:solidFill>
                <a:latin typeface="Consolas" panose="020B0609020204030204" pitchFamily="49" charset="0"/>
              </a:rPr>
              <a:t>   public</a:t>
            </a:r>
            <a:r>
              <a:rPr lang="en-GB" sz="1400" b="1" dirty="0">
                <a:solidFill>
                  <a:srgbClr val="000000"/>
                </a:solidFill>
                <a:latin typeface="Consolas" panose="020B0609020204030204" pitchFamily="49" charset="0"/>
              </a:rPr>
              <a:t> </a:t>
            </a:r>
            <a:r>
              <a:rPr lang="en-GB" sz="1600" dirty="0">
                <a:solidFill>
                  <a:srgbClr val="FA3200"/>
                </a:solidFill>
                <a:latin typeface="Lucida Console" pitchFamily="49" charset="0"/>
              </a:rPr>
              <a:t>override</a:t>
            </a:r>
            <a:r>
              <a:rPr lang="en-GB" sz="1400" dirty="0">
                <a:solidFill>
                  <a:srgbClr val="FA3200"/>
                </a:solidFill>
                <a:latin typeface="Lucida Console" pitchFamily="49" charset="0"/>
              </a:rPr>
              <a:t> </a:t>
            </a:r>
            <a:r>
              <a:rPr lang="en-GB" sz="1400" b="1" dirty="0">
                <a:solidFill>
                  <a:srgbClr val="7F0055"/>
                </a:solidFill>
                <a:latin typeface="Consolas" panose="020B0609020204030204" pitchFamily="49" charset="0"/>
              </a:rPr>
              <a:t>void</a:t>
            </a:r>
            <a:r>
              <a:rPr lang="en-GB" sz="1400" b="1" dirty="0">
                <a:solidFill>
                  <a:srgbClr val="000000"/>
                </a:solidFill>
                <a:latin typeface="Consolas" panose="020B0609020204030204" pitchFamily="49" charset="0"/>
              </a:rPr>
              <a:t> withdraw(</a:t>
            </a:r>
            <a:r>
              <a:rPr lang="en-GB" sz="1400" b="1" dirty="0" err="1">
                <a:solidFill>
                  <a:srgbClr val="7F0055"/>
                </a:solidFill>
                <a:latin typeface="Consolas" panose="020B0609020204030204" pitchFamily="49" charset="0"/>
              </a:rPr>
              <a:t>int</a:t>
            </a:r>
            <a:r>
              <a:rPr lang="en-GB" sz="1400" b="1" dirty="0">
                <a:solidFill>
                  <a:srgbClr val="000000"/>
                </a:solidFill>
                <a:latin typeface="Consolas" panose="020B0609020204030204" pitchFamily="49" charset="0"/>
              </a:rPr>
              <a:t> </a:t>
            </a:r>
            <a:r>
              <a:rPr lang="en-GB" sz="1400" b="1" dirty="0" err="1">
                <a:solidFill>
                  <a:srgbClr val="6A3E3E"/>
                </a:solidFill>
                <a:latin typeface="Consolas" panose="020B0609020204030204" pitchFamily="49" charset="0"/>
              </a:rPr>
              <a:t>amt</a:t>
            </a:r>
            <a:r>
              <a:rPr lang="en-GB" sz="1400" b="1" dirty="0">
                <a:solidFill>
                  <a:srgbClr val="000000"/>
                </a:solidFill>
                <a:latin typeface="Consolas" panose="020B0609020204030204" pitchFamily="49" charset="0"/>
              </a:rPr>
              <a:t>) {</a:t>
            </a:r>
          </a:p>
          <a:p>
            <a:r>
              <a:rPr lang="en-GB" sz="1400" dirty="0">
                <a:solidFill>
                  <a:srgbClr val="0000C0"/>
                </a:solidFill>
                <a:latin typeface="Consolas" panose="020B0609020204030204" pitchFamily="49" charset="0"/>
              </a:rPr>
              <a:t>	balance</a:t>
            </a:r>
            <a:r>
              <a:rPr lang="en-GB" sz="1400" dirty="0">
                <a:solidFill>
                  <a:srgbClr val="000000"/>
                </a:solidFill>
                <a:latin typeface="Consolas" panose="020B0609020204030204" pitchFamily="49" charset="0"/>
              </a:rPr>
              <a:t> -= </a:t>
            </a:r>
            <a:r>
              <a:rPr lang="en-GB" sz="1400" dirty="0" err="1">
                <a:solidFill>
                  <a:srgbClr val="6A3E3E"/>
                </a:solidFill>
                <a:latin typeface="Consolas" panose="020B0609020204030204" pitchFamily="49" charset="0"/>
              </a:rPr>
              <a:t>amt</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a:t>
            </a:r>
          </a:p>
        </p:txBody>
      </p:sp>
      <p:sp>
        <p:nvSpPr>
          <p:cNvPr id="11" name="Text Box 7"/>
          <p:cNvSpPr txBox="1">
            <a:spLocks noChangeArrowheads="1"/>
          </p:cNvSpPr>
          <p:nvPr/>
        </p:nvSpPr>
        <p:spPr bwMode="auto">
          <a:xfrm>
            <a:off x="7404106" y="1367915"/>
            <a:ext cx="3049612" cy="923330"/>
          </a:xfrm>
          <a:prstGeom prst="rect">
            <a:avLst/>
          </a:prstGeom>
          <a:ln w="19050">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eaLnBrk="0" hangingPunct="0">
              <a:spcBef>
                <a:spcPct val="50000"/>
              </a:spcBef>
            </a:pPr>
            <a:r>
              <a:rPr lang="en-GB" dirty="0"/>
              <a:t>Cannot create an instance of </a:t>
            </a:r>
            <a:r>
              <a:rPr lang="en-GB" dirty="0">
                <a:solidFill>
                  <a:srgbClr val="FA3200"/>
                </a:solidFill>
                <a:latin typeface="Lucida Console" pitchFamily="49" charset="0"/>
              </a:rPr>
              <a:t>abstract</a:t>
            </a:r>
            <a:r>
              <a:rPr lang="en-GB" dirty="0"/>
              <a:t> Account</a:t>
            </a:r>
          </a:p>
        </p:txBody>
      </p:sp>
      <p:sp>
        <p:nvSpPr>
          <p:cNvPr id="12" name="Text Box 7"/>
          <p:cNvSpPr txBox="1">
            <a:spLocks noChangeArrowheads="1"/>
          </p:cNvSpPr>
          <p:nvPr/>
        </p:nvSpPr>
        <p:spPr bwMode="auto">
          <a:xfrm>
            <a:off x="7404106" y="5004054"/>
            <a:ext cx="3049613" cy="1615827"/>
          </a:xfrm>
          <a:prstGeom prst="rect">
            <a:avLst/>
          </a:prstGeom>
          <a:ln w="19050">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eaLnBrk="0" hangingPunct="0">
              <a:spcBef>
                <a:spcPct val="50000"/>
              </a:spcBef>
            </a:pPr>
            <a:r>
              <a:rPr lang="en-GB" dirty="0">
                <a:solidFill>
                  <a:srgbClr val="FA3200"/>
                </a:solidFill>
                <a:latin typeface="Lucida Console" pitchFamily="49" charset="0"/>
              </a:rPr>
              <a:t>abstract</a:t>
            </a:r>
            <a:r>
              <a:rPr lang="en-GB" dirty="0"/>
              <a:t> methods</a:t>
            </a:r>
            <a:r>
              <a:rPr lang="en-GB" u="sng" dirty="0"/>
              <a:t/>
            </a:r>
            <a:br>
              <a:rPr lang="en-GB" u="sng" dirty="0"/>
            </a:br>
            <a:r>
              <a:rPr lang="en-GB" u="sng" dirty="0"/>
              <a:t>must be overridden</a:t>
            </a:r>
            <a:r>
              <a:rPr lang="en-GB" dirty="0"/>
              <a:t> </a:t>
            </a:r>
            <a:br>
              <a:rPr lang="en-GB" dirty="0"/>
            </a:br>
            <a:r>
              <a:rPr lang="en-GB" dirty="0"/>
              <a:t>in every derived class</a:t>
            </a:r>
          </a:p>
          <a:p>
            <a:pPr algn="ctr" eaLnBrk="0" hangingPunct="0">
              <a:spcBef>
                <a:spcPct val="50000"/>
              </a:spcBef>
            </a:pPr>
            <a:r>
              <a:rPr lang="en-GB" dirty="0"/>
              <a:t>C#: requires the </a:t>
            </a:r>
            <a:r>
              <a:rPr lang="en-GB" dirty="0">
                <a:solidFill>
                  <a:srgbClr val="FA3200"/>
                </a:solidFill>
                <a:latin typeface="Lucida Console" pitchFamily="49" charset="0"/>
              </a:rPr>
              <a:t>override </a:t>
            </a:r>
            <a:r>
              <a:rPr lang="en-GB" dirty="0">
                <a:solidFill>
                  <a:schemeClr val="tx1"/>
                </a:solidFill>
                <a:latin typeface="Lucida Console" pitchFamily="49" charset="0"/>
              </a:rPr>
              <a:t>keyword</a:t>
            </a:r>
            <a:endParaRPr lang="en-GB" dirty="0">
              <a:solidFill>
                <a:schemeClr val="tx1"/>
              </a:solidFill>
            </a:endParaRPr>
          </a:p>
        </p:txBody>
      </p:sp>
      <p:sp>
        <p:nvSpPr>
          <p:cNvPr id="13" name="Text Box 7"/>
          <p:cNvSpPr txBox="1">
            <a:spLocks noChangeArrowheads="1"/>
          </p:cNvSpPr>
          <p:nvPr/>
        </p:nvSpPr>
        <p:spPr bwMode="auto">
          <a:xfrm>
            <a:off x="7404107" y="3164543"/>
            <a:ext cx="3049613" cy="1477328"/>
          </a:xfrm>
          <a:prstGeom prst="rect">
            <a:avLst/>
          </a:prstGeom>
          <a:ln w="19050">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eaLnBrk="0" hangingPunct="0">
              <a:spcBef>
                <a:spcPct val="50000"/>
              </a:spcBef>
            </a:pPr>
            <a:r>
              <a:rPr lang="en-GB" dirty="0">
                <a:solidFill>
                  <a:srgbClr val="FA3200"/>
                </a:solidFill>
                <a:latin typeface="Lucida Console" pitchFamily="49" charset="0"/>
              </a:rPr>
              <a:t>abstract</a:t>
            </a:r>
            <a:r>
              <a:rPr lang="en-GB" dirty="0"/>
              <a:t> methods live in </a:t>
            </a:r>
            <a:r>
              <a:rPr lang="en-GB" dirty="0">
                <a:solidFill>
                  <a:srgbClr val="FA3200"/>
                </a:solidFill>
                <a:latin typeface="Lucida Console" pitchFamily="49" charset="0"/>
              </a:rPr>
              <a:t>abstract</a:t>
            </a:r>
            <a:r>
              <a:rPr lang="en-GB" dirty="0"/>
              <a:t> classes. </a:t>
            </a:r>
          </a:p>
          <a:p>
            <a:pPr algn="ctr" eaLnBrk="0" hangingPunct="0">
              <a:spcBef>
                <a:spcPct val="50000"/>
              </a:spcBef>
            </a:pPr>
            <a:r>
              <a:rPr lang="en-GB" dirty="0"/>
              <a:t>Have no code</a:t>
            </a:r>
          </a:p>
          <a:p>
            <a:pPr algn="ctr" eaLnBrk="0" hangingPunct="0">
              <a:spcBef>
                <a:spcPct val="50000"/>
              </a:spcBef>
            </a:pPr>
            <a:r>
              <a:rPr lang="en-GB" dirty="0"/>
              <a:t>Are also </a:t>
            </a:r>
            <a:r>
              <a:rPr lang="en-GB" dirty="0">
                <a:solidFill>
                  <a:srgbClr val="FA3200"/>
                </a:solidFill>
                <a:latin typeface="Lucida Console" pitchFamily="49" charset="0"/>
              </a:rPr>
              <a:t>virtual</a:t>
            </a:r>
          </a:p>
        </p:txBody>
      </p:sp>
      <p:sp>
        <p:nvSpPr>
          <p:cNvPr id="3" name="Oval Callout 2"/>
          <p:cNvSpPr/>
          <p:nvPr/>
        </p:nvSpPr>
        <p:spPr>
          <a:xfrm>
            <a:off x="6362700" y="2971862"/>
            <a:ext cx="838200" cy="600545"/>
          </a:xfrm>
          <a:prstGeom prst="wedgeEllipseCallout">
            <a:avLst>
              <a:gd name="adj1" fmla="val -29924"/>
              <a:gd name="adj2" fmla="val 5932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cs typeface="Arial" pitchFamily="34" charset="0"/>
              </a:rPr>
              <a:t>No code</a:t>
            </a:r>
          </a:p>
        </p:txBody>
      </p:sp>
    </p:spTree>
    <p:extLst>
      <p:ext uri="{BB962C8B-B14F-4D97-AF65-F5344CB8AC3E}">
        <p14:creationId xmlns:p14="http://schemas.microsoft.com/office/powerpoint/2010/main" val="413558215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dirty="0" smtClean="0"/>
              <a:t>C#: Polymorphism with abstract classes - examples</a:t>
            </a:r>
          </a:p>
        </p:txBody>
      </p:sp>
      <p:sp>
        <p:nvSpPr>
          <p:cNvPr id="13" name="Text Box 7"/>
          <p:cNvSpPr txBox="1">
            <a:spLocks noChangeArrowheads="1"/>
          </p:cNvSpPr>
          <p:nvPr/>
        </p:nvSpPr>
        <p:spPr bwMode="auto">
          <a:xfrm>
            <a:off x="6541490" y="3596901"/>
            <a:ext cx="3628571" cy="1477328"/>
          </a:xfrm>
          <a:prstGeom prst="rect">
            <a:avLst/>
          </a:prstGeom>
          <a:solidFill>
            <a:srgbClr val="FFCCFF"/>
          </a:solidFill>
          <a:ln w="19050">
            <a:solidFill>
              <a:schemeClr val="tx1"/>
            </a:solidFill>
            <a:miter lim="800000"/>
            <a:headEnd/>
            <a:tailEnd/>
          </a:ln>
        </p:spPr>
        <p:txBody>
          <a:bodyPr wrap="square">
            <a:spAutoFit/>
          </a:bodyPr>
          <a:lstStyle/>
          <a:p>
            <a:pPr algn="ctr" eaLnBrk="0" hangingPunct="0">
              <a:spcBef>
                <a:spcPct val="50000"/>
              </a:spcBef>
            </a:pPr>
            <a:r>
              <a:rPr lang="en-GB" dirty="0"/>
              <a:t>The code ostensibly sent to the </a:t>
            </a:r>
            <a:r>
              <a:rPr lang="en-GB" dirty="0" smtClean="0"/>
              <a:t>base </a:t>
            </a:r>
            <a:r>
              <a:rPr lang="en-GB" dirty="0"/>
              <a:t>type is handled by the derived type, and in the future could be handled by as yet unwritten derived types </a:t>
            </a:r>
          </a:p>
        </p:txBody>
      </p:sp>
      <p:sp>
        <p:nvSpPr>
          <p:cNvPr id="4" name="Rectangle 3"/>
          <p:cNvSpPr/>
          <p:nvPr/>
        </p:nvSpPr>
        <p:spPr>
          <a:xfrm>
            <a:off x="1847850" y="1330363"/>
            <a:ext cx="7105650" cy="2000548"/>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400" dirty="0">
                <a:solidFill>
                  <a:srgbClr val="000000"/>
                </a:solidFill>
                <a:latin typeface="Consolas" panose="020B0609020204030204" pitchFamily="49" charset="0"/>
              </a:rPr>
              <a:t>Shape[] </a:t>
            </a:r>
            <a:r>
              <a:rPr lang="en-GB" sz="1400" dirty="0">
                <a:solidFill>
                  <a:srgbClr val="6A3E3E"/>
                </a:solidFill>
                <a:latin typeface="Consolas" panose="020B0609020204030204" pitchFamily="49" charset="0"/>
              </a:rPr>
              <a:t>shapes</a:t>
            </a:r>
            <a:r>
              <a:rPr lang="en-GB" sz="1400" dirty="0">
                <a:solidFill>
                  <a:srgbClr val="000000"/>
                </a:solidFill>
                <a:latin typeface="Consolas" panose="020B0609020204030204" pitchFamily="49" charset="0"/>
              </a:rPr>
              <a:t> = { </a:t>
            </a:r>
            <a:r>
              <a:rPr lang="en-GB" sz="1400" b="1" dirty="0">
                <a:solidFill>
                  <a:srgbClr val="7F0055"/>
                </a:solidFill>
                <a:latin typeface="Consolas" panose="020B0609020204030204" pitchFamily="49" charset="0"/>
              </a:rPr>
              <a:t>new</a:t>
            </a:r>
            <a:r>
              <a:rPr lang="en-GB" sz="1400" b="1" dirty="0">
                <a:solidFill>
                  <a:srgbClr val="000000"/>
                </a:solidFill>
                <a:latin typeface="Consolas" panose="020B0609020204030204" pitchFamily="49" charset="0"/>
              </a:rPr>
              <a:t> Rectangle(), </a:t>
            </a:r>
            <a:r>
              <a:rPr lang="en-GB" sz="1400" b="1" dirty="0">
                <a:solidFill>
                  <a:srgbClr val="7F0055"/>
                </a:solidFill>
                <a:latin typeface="Consolas" panose="020B0609020204030204" pitchFamily="49" charset="0"/>
              </a:rPr>
              <a:t>new</a:t>
            </a:r>
            <a:r>
              <a:rPr lang="en-GB" sz="1400" b="1" dirty="0">
                <a:solidFill>
                  <a:srgbClr val="000000"/>
                </a:solidFill>
                <a:latin typeface="Consolas" panose="020B0609020204030204" pitchFamily="49" charset="0"/>
              </a:rPr>
              <a:t> Circle() };</a:t>
            </a:r>
          </a:p>
          <a:p>
            <a:endParaRPr lang="en-GB" sz="1400" b="1" dirty="0">
              <a:solidFill>
                <a:srgbClr val="7F0055"/>
              </a:solidFill>
              <a:latin typeface="Consolas" panose="020B0609020204030204" pitchFamily="49" charset="0"/>
            </a:endParaRPr>
          </a:p>
          <a:p>
            <a:r>
              <a:rPr lang="en-GB" sz="1400" b="1" dirty="0">
                <a:solidFill>
                  <a:srgbClr val="7F0055"/>
                </a:solidFill>
                <a:latin typeface="Consolas" panose="020B0609020204030204" pitchFamily="49" charset="0"/>
              </a:rPr>
              <a:t>    </a:t>
            </a:r>
            <a:r>
              <a:rPr lang="en-GB" sz="1400" b="1" dirty="0" err="1">
                <a:solidFill>
                  <a:srgbClr val="7F0055"/>
                </a:solidFill>
                <a:latin typeface="Consolas" panose="020B0609020204030204" pitchFamily="49" charset="0"/>
              </a:rPr>
              <a:t>foreach</a:t>
            </a:r>
            <a:r>
              <a:rPr lang="en-GB" sz="1400" b="1" dirty="0">
                <a:solidFill>
                  <a:srgbClr val="000000"/>
                </a:solidFill>
                <a:latin typeface="Consolas" panose="020B0609020204030204" pitchFamily="49" charset="0"/>
              </a:rPr>
              <a:t> (Shape </a:t>
            </a:r>
            <a:r>
              <a:rPr lang="en-GB" sz="1400" b="1" dirty="0" err="1">
                <a:solidFill>
                  <a:srgbClr val="6A3E3E"/>
                </a:solidFill>
                <a:latin typeface="Consolas" panose="020B0609020204030204" pitchFamily="49" charset="0"/>
              </a:rPr>
              <a:t>shape</a:t>
            </a:r>
            <a:r>
              <a:rPr lang="en-GB" sz="1400" b="1" dirty="0">
                <a:solidFill>
                  <a:srgbClr val="000000"/>
                </a:solidFill>
                <a:latin typeface="Consolas" panose="020B0609020204030204" pitchFamily="49" charset="0"/>
              </a:rPr>
              <a:t> in </a:t>
            </a:r>
            <a:r>
              <a:rPr lang="en-GB" sz="1400" b="1" dirty="0">
                <a:solidFill>
                  <a:srgbClr val="6A3E3E"/>
                </a:solidFill>
                <a:latin typeface="Consolas" panose="020B0609020204030204" pitchFamily="49" charset="0"/>
              </a:rPr>
              <a:t>shapes</a:t>
            </a:r>
            <a:r>
              <a:rPr lang="en-GB" sz="1400" b="1" dirty="0">
                <a:solidFill>
                  <a:srgbClr val="000000"/>
                </a:solidFill>
                <a:latin typeface="Consolas" panose="020B0609020204030204" pitchFamily="49" charset="0"/>
              </a:rPr>
              <a:t>) {</a:t>
            </a:r>
          </a:p>
          <a:p>
            <a:r>
              <a:rPr lang="en-GB" sz="1400" i="1" dirty="0">
                <a:solidFill>
                  <a:srgbClr val="000000"/>
                </a:solidFill>
                <a:latin typeface="Consolas" panose="020B0609020204030204" pitchFamily="49" charset="0"/>
              </a:rPr>
              <a:t>	draw(</a:t>
            </a:r>
            <a:r>
              <a:rPr lang="en-GB" sz="1400" i="1" dirty="0">
                <a:solidFill>
                  <a:srgbClr val="6A3E3E"/>
                </a:solidFill>
                <a:latin typeface="Consolas" panose="020B0609020204030204" pitchFamily="49" charset="0"/>
              </a:rPr>
              <a:t>shape</a:t>
            </a:r>
            <a:r>
              <a:rPr lang="en-GB" sz="1400" i="1"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endParaRPr lang="en-GB" sz="1200" dirty="0">
              <a:solidFill>
                <a:srgbClr val="000000"/>
              </a:solidFill>
              <a:latin typeface="Consolas" panose="020B0609020204030204" pitchFamily="49" charset="0"/>
            </a:endParaRPr>
          </a:p>
          <a:p>
            <a:r>
              <a:rPr lang="en-GB" sz="1200" dirty="0">
                <a:latin typeface="Consolas" panose="020B0609020204030204" pitchFamily="49" charset="0"/>
              </a:rPr>
              <a:t>}</a:t>
            </a:r>
          </a:p>
          <a:p>
            <a:r>
              <a:rPr lang="en-GB" sz="1400" b="1" dirty="0">
                <a:solidFill>
                  <a:srgbClr val="7F0055"/>
                </a:solidFill>
                <a:latin typeface="Consolas" panose="020B0609020204030204" pitchFamily="49" charset="0"/>
              </a:rPr>
              <a:t>void</a:t>
            </a:r>
            <a:r>
              <a:rPr lang="en-GB" sz="1400" b="1" dirty="0">
                <a:solidFill>
                  <a:srgbClr val="000000"/>
                </a:solidFill>
                <a:latin typeface="Consolas" panose="020B0609020204030204" pitchFamily="49" charset="0"/>
              </a:rPr>
              <a:t> draw(Shape </a:t>
            </a:r>
            <a:r>
              <a:rPr lang="en-GB" sz="1400" b="1" dirty="0">
                <a:solidFill>
                  <a:srgbClr val="6A3E3E"/>
                </a:solidFill>
                <a:latin typeface="Consolas" panose="020B0609020204030204" pitchFamily="49" charset="0"/>
              </a:rPr>
              <a:t>shape</a:t>
            </a:r>
            <a:r>
              <a:rPr lang="en-GB" sz="1400" b="1" dirty="0">
                <a:solidFill>
                  <a:srgbClr val="000000"/>
                </a:solidFill>
                <a:latin typeface="Consolas" panose="020B0609020204030204" pitchFamily="49" charset="0"/>
              </a:rPr>
              <a:t>) {</a:t>
            </a:r>
          </a:p>
          <a:p>
            <a:r>
              <a:rPr lang="en-GB" sz="1400" dirty="0">
                <a:solidFill>
                  <a:srgbClr val="6A3E3E"/>
                </a:solidFill>
                <a:latin typeface="Consolas" panose="020B0609020204030204" pitchFamily="49" charset="0"/>
              </a:rPr>
              <a:t>    </a:t>
            </a:r>
            <a:r>
              <a:rPr lang="en-GB" sz="1400" dirty="0" err="1">
                <a:solidFill>
                  <a:srgbClr val="6A3E3E"/>
                </a:solidFill>
                <a:latin typeface="Consolas" panose="020B0609020204030204" pitchFamily="49" charset="0"/>
              </a:rPr>
              <a:t>shape</a:t>
            </a:r>
            <a:r>
              <a:rPr lang="en-GB" sz="1400" dirty="0" err="1">
                <a:solidFill>
                  <a:srgbClr val="000000"/>
                </a:solidFill>
                <a:latin typeface="Consolas" panose="020B0609020204030204" pitchFamily="49" charset="0"/>
              </a:rPr>
              <a:t>.draw</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a:t>
            </a:r>
          </a:p>
        </p:txBody>
      </p:sp>
      <p:sp>
        <p:nvSpPr>
          <p:cNvPr id="5" name="Rectangle 4"/>
          <p:cNvSpPr/>
          <p:nvPr/>
        </p:nvSpPr>
        <p:spPr>
          <a:xfrm>
            <a:off x="1847850" y="3455545"/>
            <a:ext cx="4572000" cy="3108543"/>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a:spAutoFit/>
          </a:bodyPr>
          <a:lstStyle/>
          <a:p>
            <a:r>
              <a:rPr lang="en-GB" sz="1400" b="1" dirty="0">
                <a:solidFill>
                  <a:srgbClr val="7F0055"/>
                </a:solidFill>
                <a:latin typeface="Consolas" panose="020B0609020204030204" pitchFamily="49" charset="0"/>
              </a:rPr>
              <a:t>abstract</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class</a:t>
            </a:r>
            <a:r>
              <a:rPr lang="en-GB" sz="1400" b="1" dirty="0">
                <a:solidFill>
                  <a:srgbClr val="000000"/>
                </a:solidFill>
                <a:latin typeface="Consolas" panose="020B0609020204030204" pitchFamily="49" charset="0"/>
              </a:rPr>
              <a:t> Shape {</a:t>
            </a:r>
          </a:p>
          <a:p>
            <a:r>
              <a:rPr lang="en-GB" sz="1400" b="1" dirty="0">
                <a:solidFill>
                  <a:srgbClr val="7F0055"/>
                </a:solidFill>
                <a:latin typeface="Consolas" panose="020B0609020204030204" pitchFamily="49" charset="0"/>
              </a:rPr>
              <a:t>    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abstract</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void</a:t>
            </a:r>
            <a:r>
              <a:rPr lang="en-GB" sz="1400" b="1" dirty="0">
                <a:solidFill>
                  <a:srgbClr val="000000"/>
                </a:solidFill>
                <a:latin typeface="Consolas" panose="020B0609020204030204" pitchFamily="49" charset="0"/>
              </a:rPr>
              <a:t> draw();</a:t>
            </a:r>
          </a:p>
          <a:p>
            <a:r>
              <a:rPr lang="en-GB" sz="1400" dirty="0">
                <a:solidFill>
                  <a:srgbClr val="000000"/>
                </a:solidFill>
                <a:latin typeface="Consolas" panose="020B0609020204030204" pitchFamily="49" charset="0"/>
              </a:rPr>
              <a:t>}</a:t>
            </a:r>
          </a:p>
          <a:p>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class</a:t>
            </a:r>
            <a:r>
              <a:rPr lang="en-GB" sz="1400" b="1" dirty="0">
                <a:solidFill>
                  <a:srgbClr val="000000"/>
                </a:solidFill>
                <a:latin typeface="Consolas" panose="020B0609020204030204" pitchFamily="49" charset="0"/>
              </a:rPr>
              <a:t> Rectangle </a:t>
            </a:r>
            <a:r>
              <a:rPr lang="en-GB" sz="1400" b="1" dirty="0">
                <a:solidFill>
                  <a:srgbClr val="7F0055"/>
                </a:solidFill>
                <a:latin typeface="Consolas" panose="020B0609020204030204" pitchFamily="49" charset="0"/>
              </a:rPr>
              <a:t>extends</a:t>
            </a:r>
            <a:r>
              <a:rPr lang="en-GB" sz="1400" b="1" dirty="0">
                <a:solidFill>
                  <a:srgbClr val="000000"/>
                </a:solidFill>
                <a:latin typeface="Consolas" panose="020B0609020204030204" pitchFamily="49" charset="0"/>
              </a:rPr>
              <a:t> Shape {</a:t>
            </a:r>
          </a:p>
          <a:p>
            <a:r>
              <a:rPr lang="en-GB" sz="1400" b="1" dirty="0">
                <a:solidFill>
                  <a:srgbClr val="7F0055"/>
                </a:solidFill>
                <a:latin typeface="Consolas" panose="020B0609020204030204" pitchFamily="49" charset="0"/>
              </a:rPr>
              <a:t>    public</a:t>
            </a:r>
            <a:r>
              <a:rPr lang="en-GB" sz="1400" b="1" dirty="0">
                <a:solidFill>
                  <a:srgbClr val="000000"/>
                </a:solidFill>
                <a:latin typeface="Consolas" panose="020B0609020204030204" pitchFamily="49" charset="0"/>
              </a:rPr>
              <a:t> </a:t>
            </a:r>
            <a:r>
              <a:rPr lang="en-GB" sz="1400" dirty="0">
                <a:solidFill>
                  <a:srgbClr val="FA3200"/>
                </a:solidFill>
                <a:latin typeface="Lucida Console" pitchFamily="49" charset="0"/>
              </a:rPr>
              <a:t>override </a:t>
            </a:r>
            <a:r>
              <a:rPr lang="en-GB" sz="1400" b="1" dirty="0">
                <a:solidFill>
                  <a:srgbClr val="7F0055"/>
                </a:solidFill>
                <a:latin typeface="Consolas" panose="020B0609020204030204" pitchFamily="49" charset="0"/>
              </a:rPr>
              <a:t>void</a:t>
            </a:r>
            <a:r>
              <a:rPr lang="en-GB" sz="1400" b="1" dirty="0">
                <a:solidFill>
                  <a:srgbClr val="000000"/>
                </a:solidFill>
                <a:latin typeface="Consolas" panose="020B0609020204030204" pitchFamily="49" charset="0"/>
              </a:rPr>
              <a:t> draw() {</a:t>
            </a:r>
          </a:p>
          <a:p>
            <a:r>
              <a:rPr lang="en-GB" sz="1400" dirty="0">
                <a:solidFill>
                  <a:srgbClr val="3F7F5F"/>
                </a:solidFill>
                <a:latin typeface="Consolas" panose="020B0609020204030204" pitchFamily="49" charset="0"/>
              </a:rPr>
              <a:t>	// code to draw a rectangle</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a:t>
            </a:r>
          </a:p>
          <a:p>
            <a:r>
              <a:rPr lang="en-GB" sz="1400" b="1" dirty="0">
                <a:solidFill>
                  <a:srgbClr val="7F0055"/>
                </a:solidFill>
                <a:latin typeface="Consolas" panose="020B0609020204030204" pitchFamily="49" charset="0"/>
              </a:rPr>
              <a:t>class</a:t>
            </a:r>
            <a:r>
              <a:rPr lang="en-GB" sz="1400" b="1" dirty="0">
                <a:solidFill>
                  <a:srgbClr val="000000"/>
                </a:solidFill>
                <a:latin typeface="Consolas" panose="020B0609020204030204" pitchFamily="49" charset="0"/>
              </a:rPr>
              <a:t> Circle </a:t>
            </a:r>
            <a:r>
              <a:rPr lang="en-GB" sz="1400" b="1" dirty="0">
                <a:solidFill>
                  <a:srgbClr val="7F0055"/>
                </a:solidFill>
                <a:latin typeface="Consolas" panose="020B0609020204030204" pitchFamily="49" charset="0"/>
              </a:rPr>
              <a:t>extends</a:t>
            </a:r>
            <a:r>
              <a:rPr lang="en-GB" sz="1400" b="1" dirty="0">
                <a:solidFill>
                  <a:srgbClr val="000000"/>
                </a:solidFill>
                <a:latin typeface="Consolas" panose="020B0609020204030204" pitchFamily="49" charset="0"/>
              </a:rPr>
              <a:t> Shape {</a:t>
            </a:r>
          </a:p>
          <a:p>
            <a:r>
              <a:rPr lang="en-GB" sz="1400" b="1" dirty="0">
                <a:solidFill>
                  <a:srgbClr val="7F0055"/>
                </a:solidFill>
                <a:latin typeface="Consolas" panose="020B0609020204030204" pitchFamily="49" charset="0"/>
              </a:rPr>
              <a:t>    public</a:t>
            </a:r>
            <a:r>
              <a:rPr lang="en-GB" sz="1400" b="1" dirty="0">
                <a:solidFill>
                  <a:srgbClr val="000000"/>
                </a:solidFill>
                <a:latin typeface="Consolas" panose="020B0609020204030204" pitchFamily="49" charset="0"/>
              </a:rPr>
              <a:t> </a:t>
            </a:r>
            <a:r>
              <a:rPr lang="en-GB" sz="1400" dirty="0">
                <a:solidFill>
                  <a:srgbClr val="FA3200"/>
                </a:solidFill>
                <a:latin typeface="Lucida Console" pitchFamily="49" charset="0"/>
              </a:rPr>
              <a:t>override </a:t>
            </a:r>
            <a:r>
              <a:rPr lang="en-GB" sz="1400" b="1" dirty="0">
                <a:solidFill>
                  <a:srgbClr val="7F0055"/>
                </a:solidFill>
                <a:latin typeface="Consolas" panose="020B0609020204030204" pitchFamily="49" charset="0"/>
              </a:rPr>
              <a:t>void</a:t>
            </a:r>
            <a:r>
              <a:rPr lang="en-GB" sz="1400" b="1" dirty="0">
                <a:solidFill>
                  <a:srgbClr val="000000"/>
                </a:solidFill>
                <a:latin typeface="Consolas" panose="020B0609020204030204" pitchFamily="49" charset="0"/>
              </a:rPr>
              <a:t> draw() {</a:t>
            </a:r>
          </a:p>
          <a:p>
            <a:r>
              <a:rPr lang="en-GB" sz="1400" dirty="0">
                <a:solidFill>
                  <a:srgbClr val="3F7F5F"/>
                </a:solidFill>
                <a:latin typeface="Consolas" panose="020B0609020204030204" pitchFamily="49" charset="0"/>
              </a:rPr>
              <a:t>	// code to draw a circle</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55626154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endParaRPr lang="en-IN"/>
          </a:p>
        </p:txBody>
      </p:sp>
      <p:sp>
        <p:nvSpPr>
          <p:cNvPr id="2" name="Title 1"/>
          <p:cNvSpPr>
            <a:spLocks noGrp="1"/>
          </p:cNvSpPr>
          <p:nvPr>
            <p:ph type="ctrTitle"/>
          </p:nvPr>
        </p:nvSpPr>
        <p:spPr/>
        <p:txBody>
          <a:bodyPr/>
          <a:lstStyle/>
          <a:p>
            <a:r>
              <a:rPr lang="en-GB" dirty="0"/>
              <a:t>Interfaces</a:t>
            </a:r>
            <a:endParaRPr lang="en-IN" dirty="0"/>
          </a:p>
        </p:txBody>
      </p:sp>
    </p:spTree>
    <p:extLst>
      <p:ext uri="{BB962C8B-B14F-4D97-AF65-F5344CB8AC3E}">
        <p14:creationId xmlns:p14="http://schemas.microsoft.com/office/powerpoint/2010/main" val="14723981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smtClean="0"/>
              <a:t>Interfaces</a:t>
            </a:r>
          </a:p>
        </p:txBody>
      </p:sp>
      <p:sp>
        <p:nvSpPr>
          <p:cNvPr id="8195" name="Rectangle 3"/>
          <p:cNvSpPr>
            <a:spLocks noGrp="1" noChangeArrowheads="1"/>
          </p:cNvSpPr>
          <p:nvPr>
            <p:ph idx="1"/>
          </p:nvPr>
        </p:nvSpPr>
        <p:spPr>
          <a:xfrm>
            <a:off x="339971" y="1368256"/>
            <a:ext cx="10560093" cy="1931243"/>
          </a:xfrm>
        </p:spPr>
        <p:txBody>
          <a:bodyPr vert="horz" lIns="0" tIns="0" rIns="0" bIns="0" rtlCol="0" anchor="t" anchorCtr="0">
            <a:noAutofit/>
          </a:bodyPr>
          <a:lstStyle/>
          <a:p>
            <a:r>
              <a:rPr lang="en-GB" b="1" dirty="0" smtClean="0"/>
              <a:t>An </a:t>
            </a:r>
            <a:r>
              <a:rPr lang="en-GB" b="1" dirty="0"/>
              <a:t>interface is similar to a fully abstract class</a:t>
            </a:r>
          </a:p>
          <a:p>
            <a:pPr marL="342000" lvl="1" indent="-342900">
              <a:buSzPct val="115000"/>
              <a:buFont typeface="Arial" panose="020B0604020202020204" pitchFamily="34" charset="0"/>
              <a:buChar char="•"/>
            </a:pPr>
            <a:r>
              <a:rPr lang="en-GB" dirty="0"/>
              <a:t>All of its members are abstract, no implementation code </a:t>
            </a:r>
          </a:p>
          <a:p>
            <a:pPr marL="342000" lvl="1" indent="-342900">
              <a:buSzPct val="115000"/>
              <a:buFont typeface="Arial" panose="020B0604020202020204" pitchFamily="34" charset="0"/>
              <a:buChar char="•"/>
            </a:pPr>
            <a:r>
              <a:rPr lang="en-GB" dirty="0"/>
              <a:t>Can have no instance fields, although constants allowed</a:t>
            </a:r>
          </a:p>
          <a:p>
            <a:pPr marL="342000" lvl="1" indent="-342900">
              <a:buSzPct val="115000"/>
              <a:buFont typeface="Arial" panose="020B0604020202020204" pitchFamily="34" charset="0"/>
              <a:buChar char="•"/>
            </a:pPr>
            <a:r>
              <a:rPr lang="en-GB" dirty="0"/>
              <a:t>Clearly cannot be instantiated</a:t>
            </a:r>
          </a:p>
          <a:p>
            <a:pPr marL="342000" lvl="1" indent="-342900">
              <a:buSzPct val="115000"/>
              <a:buFont typeface="Arial" panose="020B0604020202020204" pitchFamily="34" charset="0"/>
              <a:buChar char="•"/>
            </a:pPr>
            <a:r>
              <a:rPr lang="en-GB" dirty="0"/>
              <a:t>Useful if you want to define a role that could be played by class</a:t>
            </a:r>
          </a:p>
          <a:p>
            <a:pPr marL="180000" lvl="1" indent="-180000">
              <a:buFont typeface="Arial" panose="020B0604020202020204" pitchFamily="34" charset="0"/>
              <a:buChar char="•"/>
            </a:pPr>
            <a:endParaRPr lang="en-GB" dirty="0"/>
          </a:p>
        </p:txBody>
      </p:sp>
      <p:grpSp>
        <p:nvGrpSpPr>
          <p:cNvPr id="2" name="Group 4"/>
          <p:cNvGrpSpPr>
            <a:grpSpLocks/>
          </p:cNvGrpSpPr>
          <p:nvPr/>
        </p:nvGrpSpPr>
        <p:grpSpPr bwMode="auto">
          <a:xfrm>
            <a:off x="2722564" y="3736667"/>
            <a:ext cx="3394075" cy="431800"/>
            <a:chOff x="1031" y="3355"/>
            <a:chExt cx="3130" cy="404"/>
          </a:xfrm>
        </p:grpSpPr>
        <p:sp>
          <p:nvSpPr>
            <p:cNvPr id="812037" name="AutoShape 5"/>
            <p:cNvSpPr>
              <a:spLocks noChangeArrowheads="1"/>
            </p:cNvSpPr>
            <p:nvPr/>
          </p:nvSpPr>
          <p:spPr bwMode="auto">
            <a:xfrm>
              <a:off x="1031" y="3355"/>
              <a:ext cx="517" cy="404"/>
            </a:xfrm>
            <a:prstGeom prst="bevel">
              <a:avLst>
                <a:gd name="adj" fmla="val 6236"/>
              </a:avLst>
            </a:prstGeom>
            <a:gradFill rotWithShape="1">
              <a:gsLst>
                <a:gs pos="0">
                  <a:schemeClr val="bg1"/>
                </a:gs>
                <a:gs pos="100000">
                  <a:schemeClr val="bg1">
                    <a:gamma/>
                    <a:shade val="46275"/>
                    <a:invGamma/>
                  </a:schemeClr>
                </a:gs>
              </a:gsLst>
              <a:lin ang="2700000" scaled="1"/>
            </a:gradFill>
            <a:ln w="9525">
              <a:solidFill>
                <a:schemeClr val="tx1"/>
              </a:solidFill>
              <a:miter lim="800000"/>
              <a:headEnd/>
              <a:tailEnd/>
            </a:ln>
            <a:effectLst/>
          </p:spPr>
          <p:txBody>
            <a:bodyPr wrap="none" anchor="ctr"/>
            <a:lstStyle/>
            <a:p>
              <a:pPr eaLnBrk="0" hangingPunct="0">
                <a:spcBef>
                  <a:spcPct val="50000"/>
                </a:spcBef>
                <a:defRPr/>
              </a:pPr>
              <a:endParaRPr lang="en-GB"/>
            </a:p>
          </p:txBody>
        </p:sp>
        <p:sp>
          <p:nvSpPr>
            <p:cNvPr id="8199" name="AutoShape 6"/>
            <p:cNvSpPr>
              <a:spLocks noChangeArrowheads="1"/>
            </p:cNvSpPr>
            <p:nvPr/>
          </p:nvSpPr>
          <p:spPr bwMode="auto">
            <a:xfrm rot="5400000">
              <a:off x="1197" y="3452"/>
              <a:ext cx="242" cy="209"/>
            </a:xfrm>
            <a:prstGeom prst="triangle">
              <a:avLst>
                <a:gd name="adj" fmla="val 50000"/>
              </a:avLst>
            </a:prstGeom>
            <a:gradFill rotWithShape="0">
              <a:gsLst>
                <a:gs pos="0">
                  <a:srgbClr val="33CC33"/>
                </a:gs>
                <a:gs pos="100000">
                  <a:srgbClr val="185E18"/>
                </a:gs>
              </a:gsLst>
              <a:lin ang="2700000" scaled="1"/>
            </a:gradFill>
            <a:ln w="9525">
              <a:solidFill>
                <a:schemeClr val="tx1"/>
              </a:solidFill>
              <a:miter lim="800000"/>
              <a:headEnd/>
              <a:tailEnd/>
            </a:ln>
          </p:spPr>
          <p:txBody>
            <a:bodyPr wrap="none" anchor="ctr"/>
            <a:lstStyle/>
            <a:p>
              <a:pPr eaLnBrk="0" hangingPunct="0">
                <a:spcBef>
                  <a:spcPct val="50000"/>
                </a:spcBef>
              </a:pPr>
              <a:endParaRPr lang="en-US"/>
            </a:p>
          </p:txBody>
        </p:sp>
        <p:sp>
          <p:nvSpPr>
            <p:cNvPr id="812039" name="AutoShape 7"/>
            <p:cNvSpPr>
              <a:spLocks noChangeArrowheads="1"/>
            </p:cNvSpPr>
            <p:nvPr/>
          </p:nvSpPr>
          <p:spPr bwMode="auto">
            <a:xfrm>
              <a:off x="2076" y="3355"/>
              <a:ext cx="517" cy="404"/>
            </a:xfrm>
            <a:prstGeom prst="bevel">
              <a:avLst>
                <a:gd name="adj" fmla="val 6236"/>
              </a:avLst>
            </a:prstGeom>
            <a:gradFill rotWithShape="1">
              <a:gsLst>
                <a:gs pos="0">
                  <a:schemeClr val="bg1"/>
                </a:gs>
                <a:gs pos="100000">
                  <a:schemeClr val="bg1">
                    <a:gamma/>
                    <a:shade val="46275"/>
                    <a:invGamma/>
                  </a:schemeClr>
                </a:gs>
              </a:gsLst>
              <a:lin ang="2700000" scaled="1"/>
            </a:gradFill>
            <a:ln w="9525">
              <a:solidFill>
                <a:schemeClr val="tx1"/>
              </a:solidFill>
              <a:miter lim="800000"/>
              <a:headEnd/>
              <a:tailEnd/>
            </a:ln>
            <a:effectLst/>
          </p:spPr>
          <p:txBody>
            <a:bodyPr wrap="none" anchor="ctr"/>
            <a:lstStyle/>
            <a:p>
              <a:pPr eaLnBrk="0" hangingPunct="0">
                <a:spcBef>
                  <a:spcPct val="50000"/>
                </a:spcBef>
                <a:defRPr/>
              </a:pPr>
              <a:endParaRPr lang="en-GB"/>
            </a:p>
          </p:txBody>
        </p:sp>
        <p:sp>
          <p:nvSpPr>
            <p:cNvPr id="8201" name="Rectangle 8"/>
            <p:cNvSpPr>
              <a:spLocks noChangeArrowheads="1"/>
            </p:cNvSpPr>
            <p:nvPr/>
          </p:nvSpPr>
          <p:spPr bwMode="auto">
            <a:xfrm>
              <a:off x="2237" y="3444"/>
              <a:ext cx="64" cy="226"/>
            </a:xfrm>
            <a:prstGeom prst="rect">
              <a:avLst/>
            </a:prstGeom>
            <a:gradFill rotWithShape="1">
              <a:gsLst>
                <a:gs pos="0">
                  <a:srgbClr val="0000C8"/>
                </a:gs>
                <a:gs pos="100000">
                  <a:srgbClr val="00005D"/>
                </a:gs>
              </a:gsLst>
              <a:lin ang="2700000" scaled="1"/>
            </a:gradFill>
            <a:ln w="9525">
              <a:solidFill>
                <a:schemeClr val="tx1"/>
              </a:solidFill>
              <a:miter lim="800000"/>
              <a:headEnd/>
              <a:tailEnd/>
            </a:ln>
          </p:spPr>
          <p:txBody>
            <a:bodyPr wrap="none" anchor="ctr"/>
            <a:lstStyle/>
            <a:p>
              <a:pPr eaLnBrk="0" hangingPunct="0">
                <a:spcBef>
                  <a:spcPct val="50000"/>
                </a:spcBef>
              </a:pPr>
              <a:endParaRPr lang="en-US"/>
            </a:p>
          </p:txBody>
        </p:sp>
        <p:sp>
          <p:nvSpPr>
            <p:cNvPr id="8202" name="Rectangle 9"/>
            <p:cNvSpPr>
              <a:spLocks noChangeArrowheads="1"/>
            </p:cNvSpPr>
            <p:nvPr/>
          </p:nvSpPr>
          <p:spPr bwMode="auto">
            <a:xfrm>
              <a:off x="2356" y="3444"/>
              <a:ext cx="64" cy="226"/>
            </a:xfrm>
            <a:prstGeom prst="rect">
              <a:avLst/>
            </a:prstGeom>
            <a:gradFill rotWithShape="1">
              <a:gsLst>
                <a:gs pos="0">
                  <a:srgbClr val="0000C8"/>
                </a:gs>
                <a:gs pos="100000">
                  <a:srgbClr val="00005D"/>
                </a:gs>
              </a:gsLst>
              <a:lin ang="2700000" scaled="1"/>
            </a:gradFill>
            <a:ln w="9525">
              <a:solidFill>
                <a:schemeClr val="tx1"/>
              </a:solidFill>
              <a:miter lim="800000"/>
              <a:headEnd/>
              <a:tailEnd/>
            </a:ln>
          </p:spPr>
          <p:txBody>
            <a:bodyPr wrap="none" anchor="ctr"/>
            <a:lstStyle/>
            <a:p>
              <a:pPr eaLnBrk="0" hangingPunct="0">
                <a:spcBef>
                  <a:spcPct val="50000"/>
                </a:spcBef>
              </a:pPr>
              <a:endParaRPr lang="en-US"/>
            </a:p>
          </p:txBody>
        </p:sp>
        <p:sp>
          <p:nvSpPr>
            <p:cNvPr id="812042" name="AutoShape 10"/>
            <p:cNvSpPr>
              <a:spLocks noChangeArrowheads="1"/>
            </p:cNvSpPr>
            <p:nvPr/>
          </p:nvSpPr>
          <p:spPr bwMode="auto">
            <a:xfrm>
              <a:off x="2599" y="3355"/>
              <a:ext cx="517" cy="404"/>
            </a:xfrm>
            <a:prstGeom prst="bevel">
              <a:avLst>
                <a:gd name="adj" fmla="val 6236"/>
              </a:avLst>
            </a:prstGeom>
            <a:gradFill rotWithShape="1">
              <a:gsLst>
                <a:gs pos="0">
                  <a:schemeClr val="bg1"/>
                </a:gs>
                <a:gs pos="100000">
                  <a:schemeClr val="bg1">
                    <a:gamma/>
                    <a:shade val="46275"/>
                    <a:invGamma/>
                  </a:schemeClr>
                </a:gs>
              </a:gsLst>
              <a:lin ang="2700000" scaled="1"/>
            </a:gradFill>
            <a:ln w="9525">
              <a:solidFill>
                <a:schemeClr val="tx1"/>
              </a:solidFill>
              <a:miter lim="800000"/>
              <a:headEnd/>
              <a:tailEnd/>
            </a:ln>
            <a:effectLst/>
          </p:spPr>
          <p:txBody>
            <a:bodyPr wrap="none" anchor="ctr"/>
            <a:lstStyle/>
            <a:p>
              <a:pPr eaLnBrk="0" hangingPunct="0">
                <a:spcBef>
                  <a:spcPct val="50000"/>
                </a:spcBef>
                <a:defRPr/>
              </a:pPr>
              <a:endParaRPr lang="en-GB"/>
            </a:p>
          </p:txBody>
        </p:sp>
        <p:sp>
          <p:nvSpPr>
            <p:cNvPr id="8204" name="Rectangle 11"/>
            <p:cNvSpPr>
              <a:spLocks noChangeArrowheads="1"/>
            </p:cNvSpPr>
            <p:nvPr/>
          </p:nvSpPr>
          <p:spPr bwMode="auto">
            <a:xfrm>
              <a:off x="2743" y="3444"/>
              <a:ext cx="212" cy="226"/>
            </a:xfrm>
            <a:prstGeom prst="rect">
              <a:avLst/>
            </a:prstGeom>
            <a:gradFill rotWithShape="1">
              <a:gsLst>
                <a:gs pos="0">
                  <a:srgbClr val="0000C8"/>
                </a:gs>
                <a:gs pos="100000">
                  <a:srgbClr val="00005D"/>
                </a:gs>
              </a:gsLst>
              <a:lin ang="2700000" scaled="1"/>
            </a:gradFill>
            <a:ln w="9525">
              <a:solidFill>
                <a:schemeClr val="tx1"/>
              </a:solidFill>
              <a:miter lim="800000"/>
              <a:headEnd/>
              <a:tailEnd/>
            </a:ln>
          </p:spPr>
          <p:txBody>
            <a:bodyPr wrap="none" anchor="ctr"/>
            <a:lstStyle/>
            <a:p>
              <a:pPr eaLnBrk="0" hangingPunct="0">
                <a:spcBef>
                  <a:spcPct val="50000"/>
                </a:spcBef>
              </a:pPr>
              <a:endParaRPr lang="en-US"/>
            </a:p>
          </p:txBody>
        </p:sp>
        <p:sp>
          <p:nvSpPr>
            <p:cNvPr id="812044" name="AutoShape 12"/>
            <p:cNvSpPr>
              <a:spLocks noChangeArrowheads="1"/>
            </p:cNvSpPr>
            <p:nvPr/>
          </p:nvSpPr>
          <p:spPr bwMode="auto">
            <a:xfrm>
              <a:off x="3644" y="3355"/>
              <a:ext cx="517" cy="404"/>
            </a:xfrm>
            <a:prstGeom prst="bevel">
              <a:avLst>
                <a:gd name="adj" fmla="val 6236"/>
              </a:avLst>
            </a:prstGeom>
            <a:gradFill rotWithShape="1">
              <a:gsLst>
                <a:gs pos="0">
                  <a:schemeClr val="bg1"/>
                </a:gs>
                <a:gs pos="100000">
                  <a:schemeClr val="bg1">
                    <a:gamma/>
                    <a:shade val="46275"/>
                    <a:invGamma/>
                  </a:schemeClr>
                </a:gs>
              </a:gsLst>
              <a:lin ang="2700000" scaled="1"/>
            </a:gradFill>
            <a:ln w="9525">
              <a:solidFill>
                <a:schemeClr val="tx1"/>
              </a:solidFill>
              <a:miter lim="800000"/>
              <a:headEnd/>
              <a:tailEnd/>
            </a:ln>
            <a:effectLst/>
          </p:spPr>
          <p:txBody>
            <a:bodyPr wrap="none" anchor="ctr"/>
            <a:lstStyle/>
            <a:p>
              <a:pPr eaLnBrk="0" hangingPunct="0">
                <a:spcBef>
                  <a:spcPct val="50000"/>
                </a:spcBef>
                <a:defRPr/>
              </a:pPr>
              <a:endParaRPr lang="en-GB"/>
            </a:p>
          </p:txBody>
        </p:sp>
        <p:grpSp>
          <p:nvGrpSpPr>
            <p:cNvPr id="3" name="Group 13"/>
            <p:cNvGrpSpPr>
              <a:grpSpLocks/>
            </p:cNvGrpSpPr>
            <p:nvPr/>
          </p:nvGrpSpPr>
          <p:grpSpPr bwMode="auto">
            <a:xfrm>
              <a:off x="3753" y="3472"/>
              <a:ext cx="314" cy="171"/>
              <a:chOff x="2514" y="2985"/>
              <a:chExt cx="314" cy="171"/>
            </a:xfrm>
          </p:grpSpPr>
          <p:sp>
            <p:nvSpPr>
              <p:cNvPr id="8213" name="AutoShape 14"/>
              <p:cNvSpPr>
                <a:spLocks noChangeArrowheads="1"/>
              </p:cNvSpPr>
              <p:nvPr/>
            </p:nvSpPr>
            <p:spPr bwMode="auto">
              <a:xfrm rot="5400000">
                <a:off x="2502" y="2997"/>
                <a:ext cx="171" cy="148"/>
              </a:xfrm>
              <a:prstGeom prst="triangle">
                <a:avLst>
                  <a:gd name="adj" fmla="val 50000"/>
                </a:avLst>
              </a:prstGeom>
              <a:gradFill rotWithShape="0">
                <a:gsLst>
                  <a:gs pos="0">
                    <a:srgbClr val="33CC33"/>
                  </a:gs>
                  <a:gs pos="100000">
                    <a:srgbClr val="185E18"/>
                  </a:gs>
                </a:gsLst>
                <a:lin ang="2700000" scaled="1"/>
              </a:gradFill>
              <a:ln w="9525">
                <a:solidFill>
                  <a:schemeClr val="tx1"/>
                </a:solidFill>
                <a:miter lim="800000"/>
                <a:headEnd/>
                <a:tailEnd/>
              </a:ln>
            </p:spPr>
            <p:txBody>
              <a:bodyPr wrap="none" anchor="ctr"/>
              <a:lstStyle/>
              <a:p>
                <a:pPr eaLnBrk="0" hangingPunct="0">
                  <a:spcBef>
                    <a:spcPct val="50000"/>
                  </a:spcBef>
                </a:pPr>
                <a:endParaRPr lang="en-US"/>
              </a:p>
            </p:txBody>
          </p:sp>
          <p:sp>
            <p:nvSpPr>
              <p:cNvPr id="8214" name="AutoShape 15"/>
              <p:cNvSpPr>
                <a:spLocks noChangeArrowheads="1"/>
              </p:cNvSpPr>
              <p:nvPr/>
            </p:nvSpPr>
            <p:spPr bwMode="auto">
              <a:xfrm rot="5400000">
                <a:off x="2668" y="2997"/>
                <a:ext cx="171" cy="148"/>
              </a:xfrm>
              <a:prstGeom prst="triangle">
                <a:avLst>
                  <a:gd name="adj" fmla="val 50000"/>
                </a:avLst>
              </a:prstGeom>
              <a:gradFill rotWithShape="0">
                <a:gsLst>
                  <a:gs pos="0">
                    <a:srgbClr val="33CC33"/>
                  </a:gs>
                  <a:gs pos="100000">
                    <a:srgbClr val="185E18"/>
                  </a:gs>
                </a:gsLst>
                <a:lin ang="2700000" scaled="1"/>
              </a:gradFill>
              <a:ln w="9525">
                <a:solidFill>
                  <a:schemeClr val="tx1"/>
                </a:solidFill>
                <a:miter lim="800000"/>
                <a:headEnd/>
                <a:tailEnd/>
              </a:ln>
            </p:spPr>
            <p:txBody>
              <a:bodyPr wrap="none" anchor="ctr"/>
              <a:lstStyle/>
              <a:p>
                <a:pPr eaLnBrk="0" hangingPunct="0">
                  <a:spcBef>
                    <a:spcPct val="50000"/>
                  </a:spcBef>
                </a:pPr>
                <a:endParaRPr lang="en-US"/>
              </a:p>
            </p:txBody>
          </p:sp>
        </p:grpSp>
        <p:sp>
          <p:nvSpPr>
            <p:cNvPr id="812048" name="AutoShape 16"/>
            <p:cNvSpPr>
              <a:spLocks noChangeArrowheads="1"/>
            </p:cNvSpPr>
            <p:nvPr/>
          </p:nvSpPr>
          <p:spPr bwMode="auto">
            <a:xfrm>
              <a:off x="3119" y="3355"/>
              <a:ext cx="517" cy="404"/>
            </a:xfrm>
            <a:prstGeom prst="bevel">
              <a:avLst>
                <a:gd name="adj" fmla="val 6236"/>
              </a:avLst>
            </a:prstGeom>
            <a:gradFill rotWithShape="1">
              <a:gsLst>
                <a:gs pos="0">
                  <a:schemeClr val="bg1"/>
                </a:gs>
                <a:gs pos="100000">
                  <a:schemeClr val="bg1">
                    <a:gamma/>
                    <a:shade val="46275"/>
                    <a:invGamma/>
                  </a:schemeClr>
                </a:gs>
              </a:gsLst>
              <a:lin ang="2700000" scaled="1"/>
            </a:gradFill>
            <a:ln w="9525">
              <a:solidFill>
                <a:schemeClr val="tx1"/>
              </a:solidFill>
              <a:miter lim="800000"/>
              <a:headEnd/>
              <a:tailEnd/>
            </a:ln>
            <a:effectLst/>
          </p:spPr>
          <p:txBody>
            <a:bodyPr wrap="none" anchor="ctr"/>
            <a:lstStyle/>
            <a:p>
              <a:pPr eaLnBrk="0" hangingPunct="0">
                <a:spcBef>
                  <a:spcPct val="50000"/>
                </a:spcBef>
                <a:defRPr/>
              </a:pPr>
              <a:endParaRPr lang="en-GB"/>
            </a:p>
          </p:txBody>
        </p:sp>
        <p:grpSp>
          <p:nvGrpSpPr>
            <p:cNvPr id="4" name="Group 17"/>
            <p:cNvGrpSpPr>
              <a:grpSpLocks/>
            </p:cNvGrpSpPr>
            <p:nvPr/>
          </p:nvGrpSpPr>
          <p:grpSpPr bwMode="auto">
            <a:xfrm>
              <a:off x="3227" y="3472"/>
              <a:ext cx="314" cy="171"/>
              <a:chOff x="3031" y="2985"/>
              <a:chExt cx="314" cy="171"/>
            </a:xfrm>
          </p:grpSpPr>
          <p:sp>
            <p:nvSpPr>
              <p:cNvPr id="8211" name="AutoShape 18"/>
              <p:cNvSpPr>
                <a:spLocks noChangeArrowheads="1"/>
              </p:cNvSpPr>
              <p:nvPr/>
            </p:nvSpPr>
            <p:spPr bwMode="auto">
              <a:xfrm rot="16200000" flipH="1">
                <a:off x="3019" y="2997"/>
                <a:ext cx="171" cy="148"/>
              </a:xfrm>
              <a:prstGeom prst="triangle">
                <a:avLst>
                  <a:gd name="adj" fmla="val 50000"/>
                </a:avLst>
              </a:prstGeom>
              <a:gradFill rotWithShape="0">
                <a:gsLst>
                  <a:gs pos="0">
                    <a:srgbClr val="33CC33"/>
                  </a:gs>
                  <a:gs pos="100000">
                    <a:srgbClr val="185E18"/>
                  </a:gs>
                </a:gsLst>
                <a:lin ang="2700000" scaled="1"/>
              </a:gradFill>
              <a:ln w="9525">
                <a:solidFill>
                  <a:schemeClr val="tx1"/>
                </a:solidFill>
                <a:miter lim="800000"/>
                <a:headEnd/>
                <a:tailEnd/>
              </a:ln>
            </p:spPr>
            <p:txBody>
              <a:bodyPr wrap="none" anchor="ctr"/>
              <a:lstStyle/>
              <a:p>
                <a:pPr eaLnBrk="0" hangingPunct="0">
                  <a:spcBef>
                    <a:spcPct val="50000"/>
                  </a:spcBef>
                </a:pPr>
                <a:endParaRPr lang="en-US"/>
              </a:p>
            </p:txBody>
          </p:sp>
          <p:sp>
            <p:nvSpPr>
              <p:cNvPr id="8212" name="AutoShape 19"/>
              <p:cNvSpPr>
                <a:spLocks noChangeArrowheads="1"/>
              </p:cNvSpPr>
              <p:nvPr/>
            </p:nvSpPr>
            <p:spPr bwMode="auto">
              <a:xfrm rot="16200000" flipH="1">
                <a:off x="3185" y="2997"/>
                <a:ext cx="171" cy="148"/>
              </a:xfrm>
              <a:prstGeom prst="triangle">
                <a:avLst>
                  <a:gd name="adj" fmla="val 50000"/>
                </a:avLst>
              </a:prstGeom>
              <a:gradFill rotWithShape="0">
                <a:gsLst>
                  <a:gs pos="0">
                    <a:srgbClr val="33CC33"/>
                  </a:gs>
                  <a:gs pos="100000">
                    <a:srgbClr val="185E18"/>
                  </a:gs>
                </a:gsLst>
                <a:lin ang="2700000" scaled="1"/>
              </a:gradFill>
              <a:ln w="9525">
                <a:solidFill>
                  <a:schemeClr val="tx1"/>
                </a:solidFill>
                <a:miter lim="800000"/>
                <a:headEnd/>
                <a:tailEnd/>
              </a:ln>
            </p:spPr>
            <p:txBody>
              <a:bodyPr wrap="none" anchor="ctr"/>
              <a:lstStyle/>
              <a:p>
                <a:pPr eaLnBrk="0" hangingPunct="0">
                  <a:spcBef>
                    <a:spcPct val="50000"/>
                  </a:spcBef>
                </a:pPr>
                <a:endParaRPr lang="en-US"/>
              </a:p>
            </p:txBody>
          </p:sp>
        </p:grpSp>
        <p:sp>
          <p:nvSpPr>
            <p:cNvPr id="812052" name="AutoShape 20"/>
            <p:cNvSpPr>
              <a:spLocks noChangeArrowheads="1"/>
            </p:cNvSpPr>
            <p:nvPr/>
          </p:nvSpPr>
          <p:spPr bwMode="auto">
            <a:xfrm>
              <a:off x="1548" y="3355"/>
              <a:ext cx="517" cy="404"/>
            </a:xfrm>
            <a:prstGeom prst="bevel">
              <a:avLst>
                <a:gd name="adj" fmla="val 6236"/>
              </a:avLst>
            </a:prstGeom>
            <a:gradFill rotWithShape="1">
              <a:gsLst>
                <a:gs pos="0">
                  <a:schemeClr val="bg1"/>
                </a:gs>
                <a:gs pos="100000">
                  <a:schemeClr val="bg1">
                    <a:gamma/>
                    <a:shade val="46275"/>
                    <a:invGamma/>
                  </a:schemeClr>
                </a:gs>
              </a:gsLst>
              <a:lin ang="2700000" scaled="1"/>
            </a:gradFill>
            <a:ln w="9525">
              <a:solidFill>
                <a:schemeClr val="tx1"/>
              </a:solidFill>
              <a:miter lim="800000"/>
              <a:headEnd/>
              <a:tailEnd/>
            </a:ln>
            <a:effectLst/>
          </p:spPr>
          <p:txBody>
            <a:bodyPr wrap="none" anchor="ctr"/>
            <a:lstStyle/>
            <a:p>
              <a:pPr eaLnBrk="0" hangingPunct="0">
                <a:spcBef>
                  <a:spcPct val="50000"/>
                </a:spcBef>
                <a:defRPr/>
              </a:pPr>
              <a:endParaRPr lang="en-GB"/>
            </a:p>
          </p:txBody>
        </p:sp>
        <p:sp>
          <p:nvSpPr>
            <p:cNvPr id="8210" name="Oval 21"/>
            <p:cNvSpPr>
              <a:spLocks noChangeArrowheads="1"/>
            </p:cNvSpPr>
            <p:nvPr/>
          </p:nvSpPr>
          <p:spPr bwMode="auto">
            <a:xfrm>
              <a:off x="1680" y="3431"/>
              <a:ext cx="236" cy="252"/>
            </a:xfrm>
            <a:prstGeom prst="ellipse">
              <a:avLst/>
            </a:prstGeom>
            <a:gradFill rotWithShape="1">
              <a:gsLst>
                <a:gs pos="0">
                  <a:srgbClr val="C80000"/>
                </a:gs>
                <a:gs pos="100000">
                  <a:srgbClr val="5D0000"/>
                </a:gs>
              </a:gsLst>
              <a:lin ang="2700000" scaled="1"/>
            </a:gradFill>
            <a:ln w="9525">
              <a:solidFill>
                <a:schemeClr val="tx1"/>
              </a:solidFill>
              <a:round/>
              <a:headEnd/>
              <a:tailEnd/>
            </a:ln>
          </p:spPr>
          <p:txBody>
            <a:bodyPr wrap="none" anchor="ctr"/>
            <a:lstStyle/>
            <a:p>
              <a:pPr eaLnBrk="0" hangingPunct="0">
                <a:spcBef>
                  <a:spcPct val="50000"/>
                </a:spcBef>
              </a:pPr>
              <a:endParaRPr lang="en-US"/>
            </a:p>
          </p:txBody>
        </p:sp>
      </p:grpSp>
      <p:sp>
        <p:nvSpPr>
          <p:cNvPr id="5" name="Isosceles Triangle 4"/>
          <p:cNvSpPr/>
          <p:nvPr/>
        </p:nvSpPr>
        <p:spPr>
          <a:xfrm>
            <a:off x="4327605" y="4185806"/>
            <a:ext cx="358696" cy="342900"/>
          </a:xfrm>
          <a:prstGeom prst="triangle">
            <a:avLst/>
          </a:prstGeom>
          <a:noFill/>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cxnSp>
        <p:nvCxnSpPr>
          <p:cNvPr id="7" name="Straight Connector 6"/>
          <p:cNvCxnSpPr>
            <a:stCxn id="5" idx="3"/>
            <a:endCxn id="11" idx="0"/>
          </p:cNvCxnSpPr>
          <p:nvPr/>
        </p:nvCxnSpPr>
        <p:spPr>
          <a:xfrm flipH="1">
            <a:off x="4498705" y="4528706"/>
            <a:ext cx="8248" cy="53340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53710" y="5062106"/>
            <a:ext cx="4489990" cy="102870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C00000"/>
                </a:solidFill>
                <a:latin typeface="Arial" pitchFamily="34" charset="0"/>
                <a:cs typeface="Arial" pitchFamily="34" charset="0"/>
              </a:rPr>
              <a:t>class</a:t>
            </a:r>
            <a:r>
              <a:rPr lang="en-GB" dirty="0">
                <a:solidFill>
                  <a:schemeClr val="tx1"/>
                </a:solidFill>
                <a:latin typeface="Arial" pitchFamily="34" charset="0"/>
                <a:cs typeface="Arial" pitchFamily="34" charset="0"/>
              </a:rPr>
              <a:t> </a:t>
            </a:r>
            <a:r>
              <a:rPr lang="en-GB" dirty="0" err="1">
                <a:solidFill>
                  <a:schemeClr val="tx1"/>
                </a:solidFill>
                <a:latin typeface="Arial" pitchFamily="34" charset="0"/>
                <a:cs typeface="Arial" pitchFamily="34" charset="0"/>
              </a:rPr>
              <a:t>MediaPlayer</a:t>
            </a:r>
            <a:r>
              <a:rPr lang="en-GB" dirty="0">
                <a:solidFill>
                  <a:schemeClr val="tx1"/>
                </a:solidFill>
                <a:latin typeface="Arial" pitchFamily="34" charset="0"/>
                <a:cs typeface="Arial" pitchFamily="34" charset="0"/>
              </a:rPr>
              <a:t> </a:t>
            </a:r>
            <a:r>
              <a:rPr lang="en-GB" dirty="0">
                <a:solidFill>
                  <a:srgbClr val="C00000"/>
                </a:solidFill>
                <a:latin typeface="Arial" pitchFamily="34" charset="0"/>
                <a:cs typeface="Arial" pitchFamily="34" charset="0"/>
              </a:rPr>
              <a:t>implements</a:t>
            </a:r>
            <a:r>
              <a:rPr lang="en-GB" dirty="0">
                <a:solidFill>
                  <a:schemeClr val="tx1"/>
                </a:solidFill>
                <a:latin typeface="Arial" pitchFamily="34" charset="0"/>
                <a:cs typeface="Arial" pitchFamily="34" charset="0"/>
              </a:rPr>
              <a:t> Playable  {</a:t>
            </a:r>
          </a:p>
          <a:p>
            <a:r>
              <a:rPr lang="en-GB" dirty="0">
                <a:solidFill>
                  <a:schemeClr val="tx1"/>
                </a:solidFill>
                <a:latin typeface="Arial" pitchFamily="34" charset="0"/>
                <a:cs typeface="Arial" pitchFamily="34" charset="0"/>
              </a:rPr>
              <a:t>}</a:t>
            </a:r>
            <a:endParaRPr lang="en-GB" sz="1600" dirty="0">
              <a:solidFill>
                <a:schemeClr val="tx1"/>
              </a:solidFill>
              <a:latin typeface="Arial" pitchFamily="34" charset="0"/>
              <a:cs typeface="Arial" pitchFamily="34" charset="0"/>
            </a:endParaRPr>
          </a:p>
        </p:txBody>
      </p:sp>
      <p:sp>
        <p:nvSpPr>
          <p:cNvPr id="17" name="Rectangular Callout 16"/>
          <p:cNvSpPr/>
          <p:nvPr/>
        </p:nvSpPr>
        <p:spPr>
          <a:xfrm>
            <a:off x="7031722" y="3589202"/>
            <a:ext cx="3481637" cy="1949154"/>
          </a:xfrm>
          <a:prstGeom prst="wedgeRectCallout">
            <a:avLst>
              <a:gd name="adj1" fmla="val -60411"/>
              <a:gd name="adj2" fmla="val -3373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rgbClr val="C00000"/>
                </a:solidFill>
                <a:latin typeface="Arial" pitchFamily="34" charset="0"/>
                <a:cs typeface="Arial" pitchFamily="34" charset="0"/>
              </a:rPr>
              <a:t>  Interface</a:t>
            </a:r>
            <a:r>
              <a:rPr lang="en-GB" sz="1600" dirty="0">
                <a:solidFill>
                  <a:schemeClr val="tx1"/>
                </a:solidFill>
                <a:latin typeface="Arial" pitchFamily="34" charset="0"/>
                <a:cs typeface="Arial" pitchFamily="34" charset="0"/>
              </a:rPr>
              <a:t> Playable {</a:t>
            </a:r>
          </a:p>
          <a:p>
            <a:r>
              <a:rPr lang="en-GB" sz="1600" b="1" dirty="0">
                <a:solidFill>
                  <a:srgbClr val="7F0055"/>
                </a:solidFill>
                <a:latin typeface="Consolas" panose="020B0609020204030204" pitchFamily="49" charset="0"/>
              </a:rPr>
              <a:t>    void</a:t>
            </a:r>
            <a:r>
              <a:rPr lang="en-GB" sz="1600" b="1" dirty="0">
                <a:solidFill>
                  <a:srgbClr val="000000"/>
                </a:solidFill>
                <a:latin typeface="Consolas" panose="020B0609020204030204" pitchFamily="49" charset="0"/>
              </a:rPr>
              <a:t> play(); </a:t>
            </a:r>
            <a:endParaRPr lang="en-GB" sz="1600" b="1" dirty="0">
              <a:solidFill>
                <a:srgbClr val="000000"/>
              </a:solidFill>
              <a:highlight>
                <a:srgbClr val="D4D4D4"/>
              </a:highlight>
              <a:latin typeface="Consolas" panose="020B0609020204030204" pitchFamily="49" charset="0"/>
            </a:endParaRPr>
          </a:p>
          <a:p>
            <a:r>
              <a:rPr lang="en-GB" sz="1600" b="1" dirty="0">
                <a:solidFill>
                  <a:srgbClr val="7F0055"/>
                </a:solidFill>
                <a:latin typeface="Consolas" panose="020B0609020204030204" pitchFamily="49" charset="0"/>
              </a:rPr>
              <a:t>    void</a:t>
            </a:r>
            <a:r>
              <a:rPr lang="en-GB" sz="1600" b="1" dirty="0">
                <a:solidFill>
                  <a:srgbClr val="000000"/>
                </a:solidFill>
                <a:latin typeface="Consolas" panose="020B0609020204030204" pitchFamily="49" charset="0"/>
              </a:rPr>
              <a:t> stop();</a:t>
            </a:r>
          </a:p>
          <a:p>
            <a:r>
              <a:rPr lang="en-GB" sz="1600" b="1" dirty="0">
                <a:solidFill>
                  <a:srgbClr val="7F0055"/>
                </a:solidFill>
                <a:latin typeface="Consolas" panose="020B0609020204030204" pitchFamily="49" charset="0"/>
              </a:rPr>
              <a:t>    void</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fastForward</a:t>
            </a:r>
            <a:r>
              <a:rPr lang="en-GB" sz="1600" b="1" dirty="0">
                <a:solidFill>
                  <a:srgbClr val="000000"/>
                </a:solidFill>
                <a:latin typeface="Consolas" panose="020B0609020204030204" pitchFamily="49" charset="0"/>
              </a:rPr>
              <a:t>(</a:t>
            </a:r>
            <a:r>
              <a:rPr lang="en-GB" sz="1600" b="1" dirty="0" err="1">
                <a:solidFill>
                  <a:srgbClr val="000000"/>
                </a:solidFill>
                <a:latin typeface="Consolas" panose="020B0609020204030204" pitchFamily="49" charset="0"/>
              </a:rPr>
              <a:t>int</a:t>
            </a:r>
            <a:r>
              <a:rPr lang="en-GB" sz="1600" b="1" dirty="0">
                <a:solidFill>
                  <a:srgbClr val="000000"/>
                </a:solidFill>
                <a:latin typeface="Consolas" panose="020B0609020204030204" pitchFamily="49" charset="0"/>
              </a:rPr>
              <a:t> x);</a:t>
            </a:r>
          </a:p>
          <a:p>
            <a:r>
              <a:rPr lang="en-GB" sz="1600" b="1" dirty="0">
                <a:solidFill>
                  <a:srgbClr val="7F0055"/>
                </a:solidFill>
                <a:latin typeface="Consolas" panose="020B0609020204030204" pitchFamily="49" charset="0"/>
              </a:rPr>
              <a:t>    void</a:t>
            </a:r>
            <a:r>
              <a:rPr lang="en-GB" sz="1600" b="1" dirty="0">
                <a:solidFill>
                  <a:srgbClr val="000000"/>
                </a:solidFill>
                <a:latin typeface="Consolas" panose="020B0609020204030204" pitchFamily="49" charset="0"/>
              </a:rPr>
              <a:t> fastRewinde();</a:t>
            </a:r>
          </a:p>
          <a:p>
            <a:r>
              <a:rPr lang="en-GB" sz="1600" b="1" dirty="0">
                <a:solidFill>
                  <a:srgbClr val="7F0055"/>
                </a:solidFill>
                <a:latin typeface="Consolas" panose="020B0609020204030204" pitchFamily="49" charset="0"/>
              </a:rPr>
              <a:t>    void</a:t>
            </a:r>
            <a:r>
              <a:rPr lang="en-GB" sz="1600" b="1" dirty="0">
                <a:solidFill>
                  <a:srgbClr val="000000"/>
                </a:solidFill>
                <a:latin typeface="Consolas" panose="020B0609020204030204" pitchFamily="49" charset="0"/>
              </a:rPr>
              <a:t> record();</a:t>
            </a:r>
          </a:p>
          <a:p>
            <a:r>
              <a:rPr lang="en-GB" sz="1600" b="1" dirty="0">
                <a:solidFill>
                  <a:srgbClr val="7F0055"/>
                </a:solidFill>
                <a:latin typeface="Consolas" panose="020B0609020204030204" pitchFamily="49" charset="0"/>
              </a:rPr>
              <a:t>    void</a:t>
            </a:r>
            <a:r>
              <a:rPr lang="en-GB" sz="1600" b="1" dirty="0">
                <a:solidFill>
                  <a:srgbClr val="000000"/>
                </a:solidFill>
                <a:latin typeface="Consolas" panose="020B0609020204030204" pitchFamily="49" charset="0"/>
              </a:rPr>
              <a:t> pause();</a:t>
            </a:r>
            <a:endParaRPr lang="en-GB" sz="1600" dirty="0">
              <a:solidFill>
                <a:schemeClr val="tx1"/>
              </a:solidFill>
              <a:latin typeface="Arial" pitchFamily="34" charset="0"/>
              <a:cs typeface="Arial" pitchFamily="34" charset="0"/>
            </a:endParaRPr>
          </a:p>
          <a:p>
            <a:r>
              <a:rPr lang="en-GB" sz="1600" dirty="0">
                <a:solidFill>
                  <a:schemeClr val="tx1"/>
                </a:solidFill>
                <a:latin typeface="Arial" pitchFamily="34" charset="0"/>
                <a:cs typeface="Arial" pitchFamily="34" charset="0"/>
              </a:rPr>
              <a:t>}</a:t>
            </a:r>
          </a:p>
        </p:txBody>
      </p:sp>
    </p:spTree>
    <p:extLst>
      <p:ext uri="{BB962C8B-B14F-4D97-AF65-F5344CB8AC3E}">
        <p14:creationId xmlns:p14="http://schemas.microsoft.com/office/powerpoint/2010/main" val="2974034879"/>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dirty="0" smtClean="0"/>
              <a:t>Defining an interface type</a:t>
            </a:r>
          </a:p>
        </p:txBody>
      </p:sp>
      <p:sp>
        <p:nvSpPr>
          <p:cNvPr id="9219" name="Rectangle 3"/>
          <p:cNvSpPr>
            <a:spLocks noGrp="1" noChangeArrowheads="1"/>
          </p:cNvSpPr>
          <p:nvPr>
            <p:ph idx="1"/>
          </p:nvPr>
        </p:nvSpPr>
        <p:spPr>
          <a:xfrm>
            <a:off x="341273" y="1368256"/>
            <a:ext cx="9467746" cy="2133480"/>
          </a:xfrm>
        </p:spPr>
        <p:txBody>
          <a:bodyPr vert="horz" lIns="0" tIns="0" rIns="0" bIns="0" rtlCol="0" anchor="t" anchorCtr="0">
            <a:noAutofit/>
          </a:bodyPr>
          <a:lstStyle/>
          <a:p>
            <a:pPr marL="342900" indent="-342900">
              <a:buFont typeface="Arial" panose="020B0604020202020204" pitchFamily="34" charset="0"/>
              <a:buChar char="•"/>
            </a:pPr>
            <a:r>
              <a:rPr lang="en-GB" b="1" dirty="0"/>
              <a:t>Interface defined using keyword </a:t>
            </a:r>
            <a:r>
              <a:rPr lang="en-GB" b="1" dirty="0">
                <a:latin typeface="Lucida Console" panose="020B0609040504020204" pitchFamily="49" charset="0"/>
              </a:rPr>
              <a:t>interface</a:t>
            </a:r>
          </a:p>
          <a:p>
            <a:pPr marL="684000" lvl="1" indent="-342900">
              <a:buSzPct val="115000"/>
              <a:buFont typeface="Arial" panose="020B0604020202020204" pitchFamily="34" charset="0"/>
              <a:buChar char="•"/>
            </a:pPr>
            <a:r>
              <a:rPr lang="en-GB" dirty="0"/>
              <a:t>Often end in ‘...able’ no specific naming convention otherwise</a:t>
            </a:r>
          </a:p>
          <a:p>
            <a:pPr marL="684000" lvl="1" indent="-342900">
              <a:buSzPct val="115000"/>
              <a:buFont typeface="Arial" panose="020B0604020202020204" pitchFamily="34" charset="0"/>
              <a:buChar char="•"/>
            </a:pPr>
            <a:endParaRPr lang="en-GB" dirty="0"/>
          </a:p>
          <a:p>
            <a:pPr marL="342900" indent="-342900">
              <a:buFont typeface="Arial" panose="020B0604020202020204" pitchFamily="34" charset="0"/>
              <a:buChar char="•"/>
            </a:pPr>
            <a:r>
              <a:rPr lang="en-GB" b="1" dirty="0"/>
              <a:t>Interface members</a:t>
            </a:r>
          </a:p>
          <a:p>
            <a:pPr marL="684000" lvl="1" indent="-342900">
              <a:buSzPct val="115000"/>
              <a:buFont typeface="Arial" panose="020B0604020202020204" pitchFamily="34" charset="0"/>
              <a:buChar char="•"/>
            </a:pPr>
            <a:r>
              <a:rPr lang="en-GB" dirty="0"/>
              <a:t>All methods are implicitly </a:t>
            </a:r>
            <a:r>
              <a:rPr lang="en-GB" dirty="0">
                <a:latin typeface="Lucida Console" panose="020B0609040504020204" pitchFamily="49" charset="0"/>
              </a:rPr>
              <a:t>public , abstract and </a:t>
            </a:r>
            <a:r>
              <a:rPr lang="en-GB" dirty="0" smtClean="0">
                <a:latin typeface="Lucida Console" panose="020B0609040504020204" pitchFamily="49" charset="0"/>
              </a:rPr>
              <a:t>non-static</a:t>
            </a:r>
            <a:endParaRPr lang="en-GB" b="1" dirty="0">
              <a:latin typeface="Lucida Console" panose="020B0609040504020204" pitchFamily="49" charset="0"/>
            </a:endParaRPr>
          </a:p>
        </p:txBody>
      </p:sp>
      <p:sp>
        <p:nvSpPr>
          <p:cNvPr id="814084" name="Rectangle 4"/>
          <p:cNvSpPr>
            <a:spLocks noChangeArrowheads="1"/>
          </p:cNvSpPr>
          <p:nvPr/>
        </p:nvSpPr>
        <p:spPr bwMode="auto">
          <a:xfrm>
            <a:off x="3984625" y="4040189"/>
            <a:ext cx="4076700" cy="835025"/>
          </a:xfrm>
          <a:prstGeom prst="rect">
            <a:avLst/>
          </a:prstGeom>
          <a:solidFill>
            <a:schemeClr val="bg1"/>
          </a:solidFill>
          <a:ln w="19050">
            <a:solidFill>
              <a:schemeClr val="tx1"/>
            </a:solid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rPr>
              <a:t>public</a:t>
            </a:r>
            <a:r>
              <a:rPr lang="en-GB" sz="1600" dirty="0">
                <a:solidFill>
                  <a:srgbClr val="0000FF"/>
                </a:solidFill>
                <a:latin typeface="Lucida Console" pitchFamily="49" charset="0"/>
              </a:rPr>
              <a:t> </a:t>
            </a:r>
            <a:r>
              <a:rPr lang="en-GB" sz="1600" dirty="0">
                <a:solidFill>
                  <a:srgbClr val="FF0000"/>
                </a:solidFill>
                <a:latin typeface="Lucida Console" pitchFamily="49" charset="0"/>
              </a:rPr>
              <a:t>interface </a:t>
            </a:r>
            <a:r>
              <a:rPr lang="en-GB" sz="1600" dirty="0" err="1">
                <a:solidFill>
                  <a:srgbClr val="FF0000"/>
                </a:solidFill>
                <a:latin typeface="Lucida Console" pitchFamily="49" charset="0"/>
              </a:rPr>
              <a:t>Renderable</a:t>
            </a: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void</a:t>
            </a:r>
            <a:r>
              <a:rPr lang="en-GB" sz="1600" dirty="0">
                <a:solidFill>
                  <a:srgbClr val="000000"/>
                </a:solidFill>
                <a:latin typeface="Lucida Console" pitchFamily="49" charset="0"/>
              </a:rPr>
              <a:t> draw();</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a:t>
            </a:r>
            <a:endParaRPr lang="en-GB" sz="1600" dirty="0">
              <a:solidFill>
                <a:srgbClr val="000046"/>
              </a:solidFill>
              <a:latin typeface="Lucida Console" pitchFamily="49" charset="0"/>
            </a:endParaRPr>
          </a:p>
        </p:txBody>
      </p:sp>
    </p:spTree>
    <p:extLst>
      <p:ext uri="{BB962C8B-B14F-4D97-AF65-F5344CB8AC3E}">
        <p14:creationId xmlns:p14="http://schemas.microsoft.com/office/powerpoint/2010/main" val="207643773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smtClean="0"/>
              <a:t>Implementing an interface</a:t>
            </a:r>
          </a:p>
        </p:txBody>
      </p:sp>
      <p:sp>
        <p:nvSpPr>
          <p:cNvPr id="10243" name="Rectangle 3"/>
          <p:cNvSpPr>
            <a:spLocks noGrp="1" noChangeArrowheads="1"/>
          </p:cNvSpPr>
          <p:nvPr>
            <p:ph idx="1"/>
          </p:nvPr>
        </p:nvSpPr>
        <p:spPr>
          <a:xfrm>
            <a:off x="341272" y="1368256"/>
            <a:ext cx="10132363" cy="741099"/>
          </a:xfrm>
        </p:spPr>
        <p:txBody>
          <a:bodyPr vert="horz" lIns="0" tIns="0" rIns="0" bIns="0" rtlCol="0" anchor="t" anchorCtr="0">
            <a:noAutofit/>
          </a:bodyPr>
          <a:lstStyle/>
          <a:p>
            <a:r>
              <a:rPr lang="en-GB" b="1" dirty="0"/>
              <a:t>List interfaces after the base class (if any) via keyword implements </a:t>
            </a:r>
          </a:p>
          <a:p>
            <a:pPr marL="342900" lvl="1" indent="-342900">
              <a:buSzPct val="115000"/>
              <a:buFont typeface="Arial" panose="020B0604020202020204" pitchFamily="34" charset="0"/>
              <a:buChar char="•"/>
            </a:pPr>
            <a:r>
              <a:rPr lang="en-GB" dirty="0"/>
              <a:t>All members must be implemented</a:t>
            </a:r>
          </a:p>
        </p:txBody>
      </p:sp>
      <p:sp>
        <p:nvSpPr>
          <p:cNvPr id="816132" name="Rectangle 4"/>
          <p:cNvSpPr>
            <a:spLocks noChangeArrowheads="1"/>
          </p:cNvSpPr>
          <p:nvPr/>
        </p:nvSpPr>
        <p:spPr bwMode="auto">
          <a:xfrm>
            <a:off x="1892300" y="2890118"/>
            <a:ext cx="4322970" cy="1320874"/>
          </a:xfrm>
          <a:prstGeom prst="rect">
            <a:avLst/>
          </a:prstGeom>
          <a:solidFill>
            <a:schemeClr val="bg1"/>
          </a:solidFill>
          <a:ln w="19050">
            <a:solidFill>
              <a:schemeClr val="tx1"/>
            </a:solid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rPr>
              <a:t>public abstract class</a:t>
            </a:r>
            <a:r>
              <a:rPr lang="en-GB" sz="1600" dirty="0">
                <a:latin typeface="Lucida Console" pitchFamily="49" charset="0"/>
              </a:rPr>
              <a:t> </a:t>
            </a:r>
            <a:r>
              <a:rPr lang="en-GB" sz="1600" dirty="0">
                <a:solidFill>
                  <a:srgbClr val="000000"/>
                </a:solidFill>
                <a:latin typeface="Lucida Console" pitchFamily="49" charset="0"/>
              </a:rPr>
              <a:t>Shape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height;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rPr>
              <a:t>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width;</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abstract float</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getArea</a:t>
            </a:r>
            <a:r>
              <a:rPr lang="en-GB" sz="1600" dirty="0">
                <a:solidFill>
                  <a:srgbClr val="000000"/>
                </a:solidFill>
                <a:latin typeface="Lucida Console" pitchFamily="49" charset="0"/>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a:t>
            </a:r>
          </a:p>
        </p:txBody>
      </p:sp>
      <p:sp>
        <p:nvSpPr>
          <p:cNvPr id="816133" name="Rectangle 5"/>
          <p:cNvSpPr>
            <a:spLocks noChangeArrowheads="1"/>
          </p:cNvSpPr>
          <p:nvPr/>
        </p:nvSpPr>
        <p:spPr bwMode="auto">
          <a:xfrm>
            <a:off x="6443663" y="2890119"/>
            <a:ext cx="4076700" cy="835025"/>
          </a:xfrm>
          <a:prstGeom prst="rect">
            <a:avLst/>
          </a:prstGeom>
          <a:solidFill>
            <a:schemeClr val="bg1"/>
          </a:solidFill>
          <a:ln w="19050">
            <a:solidFill>
              <a:schemeClr val="tx1"/>
            </a:solid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rPr>
              <a:t>public interface</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Renderable</a:t>
            </a: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void</a:t>
            </a:r>
            <a:r>
              <a:rPr lang="en-GB" sz="1600" dirty="0">
                <a:solidFill>
                  <a:srgbClr val="000000"/>
                </a:solidFill>
                <a:latin typeface="Lucida Console" pitchFamily="49" charset="0"/>
              </a:rPr>
              <a:t> draw();</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a:t>
            </a:r>
            <a:endParaRPr lang="en-GB" sz="1600" dirty="0">
              <a:solidFill>
                <a:srgbClr val="000046"/>
              </a:solidFill>
              <a:latin typeface="Lucida Console" pitchFamily="49" charset="0"/>
            </a:endParaRPr>
          </a:p>
        </p:txBody>
      </p:sp>
      <p:sp>
        <p:nvSpPr>
          <p:cNvPr id="816134" name="Rectangle 6"/>
          <p:cNvSpPr>
            <a:spLocks noChangeArrowheads="1"/>
          </p:cNvSpPr>
          <p:nvPr/>
        </p:nvSpPr>
        <p:spPr bwMode="auto">
          <a:xfrm>
            <a:off x="2259496" y="4367539"/>
            <a:ext cx="7593495" cy="2059538"/>
          </a:xfrm>
          <a:prstGeom prst="rect">
            <a:avLst/>
          </a:prstGeom>
          <a:solidFill>
            <a:schemeClr val="bg1"/>
          </a:solidFill>
          <a:ln w="19050">
            <a:solidFill>
              <a:schemeClr val="tx1"/>
            </a:solid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Rectangle </a:t>
            </a:r>
            <a:r>
              <a:rPr lang="en-GB" sz="1600" dirty="0">
                <a:solidFill>
                  <a:srgbClr val="0000C8"/>
                </a:solidFill>
                <a:latin typeface="Lucida Console" pitchFamily="49" charset="0"/>
              </a:rPr>
              <a:t>extends</a:t>
            </a:r>
            <a:r>
              <a:rPr lang="en-GB" sz="1600" dirty="0">
                <a:solidFill>
                  <a:srgbClr val="000000"/>
                </a:solidFill>
                <a:latin typeface="Lucida Console" pitchFamily="49" charset="0"/>
              </a:rPr>
              <a:t> </a:t>
            </a:r>
            <a:r>
              <a:rPr lang="en-GB" sz="1600" dirty="0">
                <a:solidFill>
                  <a:srgbClr val="FF0000"/>
                </a:solidFill>
                <a:latin typeface="Lucida Console" pitchFamily="49" charset="0"/>
              </a:rPr>
              <a:t>Shape </a:t>
            </a:r>
            <a:r>
              <a:rPr lang="en-GB" sz="1600" dirty="0">
                <a:solidFill>
                  <a:srgbClr val="0000C8"/>
                </a:solidFill>
                <a:latin typeface="Lucida Console" pitchFamily="49" charset="0"/>
              </a:rPr>
              <a:t>implements</a:t>
            </a:r>
            <a:r>
              <a:rPr lang="en-GB" sz="1600" dirty="0">
                <a:solidFill>
                  <a:srgbClr val="FF0000"/>
                </a:solidFill>
                <a:latin typeface="Lucida Console" pitchFamily="49" charset="0"/>
              </a:rPr>
              <a:t> </a:t>
            </a:r>
            <a:r>
              <a:rPr lang="en-GB" sz="1600" dirty="0" err="1">
                <a:solidFill>
                  <a:srgbClr val="FF0000"/>
                </a:solidFill>
                <a:latin typeface="Lucida Console" pitchFamily="49" charset="0"/>
              </a:rPr>
              <a:t>Renderable</a:t>
            </a: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FF0000"/>
                </a:solidFill>
                <a:latin typeface="Lucida Console" pitchFamily="49" charset="0"/>
              </a:rPr>
              <a:t>  public void draw() </a:t>
            </a:r>
            <a:r>
              <a:rPr lang="en-GB" sz="1600" dirty="0">
                <a:latin typeface="Lucida Console" pitchFamily="49" charset="0"/>
              </a:rPr>
              <a:t>{</a:t>
            </a:r>
            <a:r>
              <a:rPr lang="en-GB" sz="1600" dirty="0">
                <a:solidFill>
                  <a:srgbClr val="FF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FF0000"/>
                </a:solidFill>
                <a:latin typeface="Lucida Console" pitchFamily="49" charset="0"/>
              </a:rPr>
              <a:t>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FF0000"/>
                </a:solidFill>
                <a:latin typeface="Lucida Console" pitchFamily="49" charset="0"/>
              </a:rPr>
              <a:t>  </a:t>
            </a:r>
            <a:r>
              <a:rPr lang="en-GB" sz="1600" dirty="0">
                <a:latin typeface="Lucida Console" pitchFamily="49" charset="0"/>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float</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getArea</a:t>
            </a:r>
            <a:r>
              <a:rPr lang="en-GB" sz="1600" dirty="0">
                <a:solidFill>
                  <a:srgbClr val="000000"/>
                </a:solidFill>
                <a:latin typeface="Lucida Console" pitchFamily="49" charset="0"/>
              </a:rPr>
              <a:t>()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get</a:t>
            </a:r>
            <a:r>
              <a:rPr lang="en-GB" sz="1600" dirty="0">
                <a:solidFill>
                  <a:srgbClr val="000000"/>
                </a:solidFill>
                <a:latin typeface="Lucida Console" pitchFamily="49" charset="0"/>
              </a:rPr>
              <a:t> { </a:t>
            </a:r>
            <a:r>
              <a:rPr lang="en-GB" sz="1600" dirty="0">
                <a:solidFill>
                  <a:srgbClr val="0000C8"/>
                </a:solidFill>
                <a:latin typeface="Lucida Console" pitchFamily="49" charset="0"/>
              </a:rPr>
              <a:t>return</a:t>
            </a:r>
            <a:r>
              <a:rPr lang="en-GB" sz="1600" dirty="0">
                <a:solidFill>
                  <a:srgbClr val="000000"/>
                </a:solidFill>
                <a:latin typeface="Lucida Console" pitchFamily="49" charset="0"/>
              </a:rPr>
              <a:t> height * width;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p>
        </p:txBody>
      </p:sp>
      <p:sp>
        <p:nvSpPr>
          <p:cNvPr id="816135" name="AutoShape 7"/>
          <p:cNvSpPr>
            <a:spLocks/>
          </p:cNvSpPr>
          <p:nvPr/>
        </p:nvSpPr>
        <p:spPr bwMode="auto">
          <a:xfrm>
            <a:off x="7646988" y="3964314"/>
            <a:ext cx="1395412" cy="404812"/>
          </a:xfrm>
          <a:prstGeom prst="borderCallout2">
            <a:avLst>
              <a:gd name="adj1" fmla="val 28236"/>
              <a:gd name="adj2" fmla="val -5463"/>
              <a:gd name="adj3" fmla="val 28236"/>
              <a:gd name="adj4" fmla="val -57338"/>
              <a:gd name="adj5" fmla="val 101176"/>
              <a:gd name="adj6" fmla="val -90218"/>
            </a:avLst>
          </a:prstGeom>
          <a:solidFill>
            <a:srgbClr val="FFCCFF"/>
          </a:solidFill>
          <a:ln w="19050">
            <a:solidFill>
              <a:schemeClr val="tx1"/>
            </a:solidFill>
            <a:miter lim="800000"/>
            <a:headEnd/>
            <a:tailEnd/>
          </a:ln>
          <a:effectLst/>
        </p:spPr>
        <p:txBody>
          <a:bodyPr/>
          <a:lstStyle/>
          <a:p>
            <a:pPr eaLnBrk="0" hangingPunct="0">
              <a:defRPr/>
            </a:pPr>
            <a:r>
              <a:rPr lang="en-GB" dirty="0"/>
              <a:t>Base class</a:t>
            </a:r>
          </a:p>
        </p:txBody>
      </p:sp>
      <p:sp>
        <p:nvSpPr>
          <p:cNvPr id="816136" name="AutoShape 8"/>
          <p:cNvSpPr>
            <a:spLocks/>
          </p:cNvSpPr>
          <p:nvPr/>
        </p:nvSpPr>
        <p:spPr bwMode="auto">
          <a:xfrm>
            <a:off x="9163948" y="4913639"/>
            <a:ext cx="1309687" cy="404812"/>
          </a:xfrm>
          <a:prstGeom prst="borderCallout2">
            <a:avLst>
              <a:gd name="adj1" fmla="val 28236"/>
              <a:gd name="adj2" fmla="val -5819"/>
              <a:gd name="adj3" fmla="val 28236"/>
              <a:gd name="adj4" fmla="val -28606"/>
              <a:gd name="adj5" fmla="val -41943"/>
              <a:gd name="adj6" fmla="val -50684"/>
            </a:avLst>
          </a:prstGeom>
          <a:solidFill>
            <a:srgbClr val="FFCCFF"/>
          </a:solidFill>
          <a:ln w="19050">
            <a:solidFill>
              <a:schemeClr val="tx1"/>
            </a:solidFill>
            <a:miter lim="800000"/>
            <a:headEnd/>
            <a:tailEnd/>
          </a:ln>
          <a:effectLst/>
        </p:spPr>
        <p:txBody>
          <a:bodyPr/>
          <a:lstStyle/>
          <a:p>
            <a:pPr eaLnBrk="0" hangingPunct="0">
              <a:defRPr/>
            </a:pPr>
            <a:r>
              <a:rPr lang="en-GB" dirty="0"/>
              <a:t>Interface</a:t>
            </a:r>
          </a:p>
        </p:txBody>
      </p:sp>
      <p:sp>
        <p:nvSpPr>
          <p:cNvPr id="816137" name="AutoShape 9"/>
          <p:cNvSpPr>
            <a:spLocks/>
          </p:cNvSpPr>
          <p:nvPr/>
        </p:nvSpPr>
        <p:spPr bwMode="auto">
          <a:xfrm>
            <a:off x="4913313" y="2248768"/>
            <a:ext cx="5799714" cy="414338"/>
          </a:xfrm>
          <a:prstGeom prst="borderCallout2">
            <a:avLst>
              <a:gd name="adj1" fmla="val 27588"/>
              <a:gd name="adj2" fmla="val -1431"/>
              <a:gd name="adj3" fmla="val 27588"/>
              <a:gd name="adj4" fmla="val -3731"/>
              <a:gd name="adj5" fmla="val 167051"/>
              <a:gd name="adj6" fmla="val -4833"/>
            </a:avLst>
          </a:prstGeom>
          <a:solidFill>
            <a:srgbClr val="FFCCFF"/>
          </a:solidFill>
          <a:ln w="19050">
            <a:solidFill>
              <a:schemeClr val="tx1"/>
            </a:solidFill>
            <a:miter lim="800000"/>
            <a:headEnd/>
            <a:tailEnd/>
          </a:ln>
          <a:effectLst/>
        </p:spPr>
        <p:txBody>
          <a:bodyPr/>
          <a:lstStyle/>
          <a:p>
            <a:pPr algn="ctr" eaLnBrk="0" hangingPunct="0">
              <a:defRPr/>
            </a:pPr>
            <a:r>
              <a:rPr lang="en-GB" dirty="0"/>
              <a:t>Being able to draw() is now optional for a Shape</a:t>
            </a:r>
          </a:p>
        </p:txBody>
      </p:sp>
    </p:spTree>
    <p:extLst>
      <p:ext uri="{BB962C8B-B14F-4D97-AF65-F5344CB8AC3E}">
        <p14:creationId xmlns:p14="http://schemas.microsoft.com/office/powerpoint/2010/main" val="151610532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dirty="0" smtClean="0"/>
              <a:t>Polymorphism again</a:t>
            </a:r>
          </a:p>
        </p:txBody>
      </p:sp>
      <p:sp>
        <p:nvSpPr>
          <p:cNvPr id="11267" name="Rectangle 3"/>
          <p:cNvSpPr>
            <a:spLocks noGrp="1" noChangeArrowheads="1"/>
          </p:cNvSpPr>
          <p:nvPr>
            <p:ph idx="1"/>
          </p:nvPr>
        </p:nvSpPr>
        <p:spPr>
          <a:xfrm>
            <a:off x="341273" y="1368256"/>
            <a:ext cx="11338110" cy="1351770"/>
          </a:xfrm>
        </p:spPr>
        <p:txBody>
          <a:bodyPr vert="horz" lIns="0" tIns="0" rIns="0" bIns="0" rtlCol="0" anchor="t" anchorCtr="0">
            <a:noAutofit/>
          </a:bodyPr>
          <a:lstStyle/>
          <a:p>
            <a:r>
              <a:rPr lang="en-GB" b="1" dirty="0"/>
              <a:t>An interface defines a new type, just like a class</a:t>
            </a:r>
          </a:p>
          <a:p>
            <a:pPr marL="342900" lvl="1" indent="-342900">
              <a:buSzPct val="115000"/>
              <a:buFont typeface="Arial" panose="020B0604020202020204" pitchFamily="34" charset="0"/>
              <a:buChar char="•"/>
            </a:pPr>
            <a:r>
              <a:rPr lang="en-GB" dirty="0"/>
              <a:t>If method has parameter of an interface type, it can be passed a reference to an object of any class that implements the interface</a:t>
            </a:r>
          </a:p>
          <a:p>
            <a:pPr marL="342900" lvl="1" indent="-342900">
              <a:buSzPct val="115000"/>
              <a:buFont typeface="Arial" panose="020B0604020202020204" pitchFamily="34" charset="0"/>
              <a:buChar char="•"/>
            </a:pPr>
            <a:r>
              <a:rPr lang="en-GB" dirty="0"/>
              <a:t>Can also have collections of objects that implement a specific interface  </a:t>
            </a:r>
          </a:p>
        </p:txBody>
      </p:sp>
      <p:sp>
        <p:nvSpPr>
          <p:cNvPr id="818180" name="Rectangle 4"/>
          <p:cNvSpPr>
            <a:spLocks noChangeArrowheads="1"/>
          </p:cNvSpPr>
          <p:nvPr/>
        </p:nvSpPr>
        <p:spPr bwMode="auto">
          <a:xfrm>
            <a:off x="2022186" y="3168136"/>
            <a:ext cx="5645150" cy="2301875"/>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rPr>
              <a:t>public class</a:t>
            </a:r>
            <a:r>
              <a:rPr lang="en-GB" sz="1600" dirty="0">
                <a:latin typeface="Lucida Console" pitchFamily="49" charset="0"/>
              </a:rPr>
              <a:t> </a:t>
            </a:r>
            <a:r>
              <a:rPr lang="en-GB" sz="1600" dirty="0">
                <a:solidFill>
                  <a:srgbClr val="000000"/>
                </a:solidFill>
                <a:latin typeface="Lucida Console" pitchFamily="49" charset="0"/>
              </a:rPr>
              <a:t>Canvas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FF"/>
                </a:solidFill>
                <a:latin typeface="Lucida Console" pitchFamily="49" charset="0"/>
              </a:rPr>
              <a:t>private</a:t>
            </a:r>
            <a:r>
              <a:rPr lang="en-GB" sz="1600" dirty="0">
                <a:solidFill>
                  <a:srgbClr val="000000"/>
                </a:solidFill>
                <a:latin typeface="Lucida Console" pitchFamily="49" charset="0"/>
              </a:rPr>
              <a:t> Shape[] shapes;</a:t>
            </a:r>
            <a:endParaRPr lang="en-GB" sz="1600" dirty="0">
              <a:solidFill>
                <a:srgbClr val="008000"/>
              </a:solidFill>
              <a:latin typeface="Lucida Console" pitchFamily="49" charset="0"/>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FF"/>
                </a:solidFill>
                <a:latin typeface="Lucida Console" pitchFamily="49" charset="0"/>
              </a:rPr>
              <a:t>private void</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renderRenderables</a:t>
            </a: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FF"/>
                </a:solidFill>
                <a:latin typeface="Lucida Console" pitchFamily="49" charset="0"/>
              </a:rPr>
              <a:t>for</a:t>
            </a:r>
            <a:r>
              <a:rPr lang="en-GB" sz="1600" dirty="0">
                <a:solidFill>
                  <a:srgbClr val="000000"/>
                </a:solidFill>
                <a:latin typeface="Lucida Console" pitchFamily="49" charset="0"/>
              </a:rPr>
              <a:t>( </a:t>
            </a:r>
            <a:r>
              <a:rPr lang="en-GB" sz="1600" dirty="0">
                <a:solidFill>
                  <a:srgbClr val="FF0000"/>
                </a:solidFill>
                <a:latin typeface="Lucida Console" pitchFamily="49" charset="0"/>
              </a:rPr>
              <a:t>Shape</a:t>
            </a:r>
            <a:r>
              <a:rPr lang="en-GB" sz="1600" dirty="0">
                <a:solidFill>
                  <a:srgbClr val="000000"/>
                </a:solidFill>
                <a:latin typeface="Lucida Console" pitchFamily="49" charset="0"/>
              </a:rPr>
              <a:t> s : shapes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rPr>
              <a:t>      if</a:t>
            </a:r>
            <a:r>
              <a:rPr lang="en-GB" sz="1600" dirty="0">
                <a:solidFill>
                  <a:srgbClr val="000000"/>
                </a:solidFill>
                <a:latin typeface="Lucida Console" pitchFamily="49" charset="0"/>
              </a:rPr>
              <a:t> (s </a:t>
            </a:r>
            <a:r>
              <a:rPr lang="en-GB" sz="1600" dirty="0" err="1">
                <a:solidFill>
                  <a:srgbClr val="0000FF"/>
                </a:solidFill>
                <a:latin typeface="Lucida Console" pitchFamily="49" charset="0"/>
              </a:rPr>
              <a:t>instancof</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Renderable</a:t>
            </a:r>
            <a:r>
              <a:rPr lang="en-GB" sz="1600" dirty="0">
                <a:solidFill>
                  <a:srgbClr val="000000"/>
                </a:solidFill>
                <a:latin typeface="Lucida Console" pitchFamily="49" charset="0"/>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err="1">
                <a:solidFill>
                  <a:srgbClr val="000000"/>
                </a:solidFill>
                <a:latin typeface="Lucida Console" pitchFamily="49" charset="0"/>
              </a:rPr>
              <a:t>Renderable</a:t>
            </a:r>
            <a:r>
              <a:rPr lang="en-GB" sz="1600" dirty="0">
                <a:solidFill>
                  <a:srgbClr val="000000"/>
                </a:solidFill>
                <a:latin typeface="Lucida Console" pitchFamily="49" charset="0"/>
              </a:rPr>
              <a:t>)s).draw();</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a:t>
            </a:r>
          </a:p>
        </p:txBody>
      </p:sp>
      <p:sp>
        <p:nvSpPr>
          <p:cNvPr id="818181" name="Rectangle 5"/>
          <p:cNvSpPr>
            <a:spLocks noChangeArrowheads="1"/>
          </p:cNvSpPr>
          <p:nvPr/>
        </p:nvSpPr>
        <p:spPr bwMode="auto">
          <a:xfrm>
            <a:off x="3598614" y="5142603"/>
            <a:ext cx="6394450" cy="1323975"/>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rPr>
              <a:t>public class</a:t>
            </a:r>
            <a:r>
              <a:rPr lang="en-GB" sz="1600" dirty="0">
                <a:latin typeface="Lucida Console" pitchFamily="49" charset="0"/>
              </a:rPr>
              <a:t> </a:t>
            </a:r>
            <a:r>
              <a:rPr lang="en-GB" sz="1600" dirty="0">
                <a:solidFill>
                  <a:srgbClr val="000000"/>
                </a:solidFill>
                <a:latin typeface="Lucida Console" pitchFamily="49" charset="0"/>
              </a:rPr>
              <a:t>Canvas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FF"/>
                </a:solidFill>
                <a:latin typeface="Lucida Console" pitchFamily="49" charset="0"/>
              </a:rPr>
              <a:t>private void</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processRenderable</a:t>
            </a:r>
            <a:r>
              <a:rPr lang="en-GB" sz="1600" dirty="0">
                <a:solidFill>
                  <a:srgbClr val="000000"/>
                </a:solidFill>
                <a:latin typeface="Lucida Console" pitchFamily="49" charset="0"/>
              </a:rPr>
              <a:t>(</a:t>
            </a:r>
            <a:r>
              <a:rPr lang="en-GB" sz="1600" dirty="0" err="1">
                <a:solidFill>
                  <a:srgbClr val="000000"/>
                </a:solidFill>
                <a:latin typeface="Lucida Console" pitchFamily="49" charset="0"/>
              </a:rPr>
              <a:t>Renderable</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ir</a:t>
            </a: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rPr>
              <a:t>    </a:t>
            </a:r>
            <a:r>
              <a:rPr lang="en-GB" sz="1600" dirty="0" err="1">
                <a:latin typeface="Lucida Console" pitchFamily="49" charset="0"/>
              </a:rPr>
              <a:t>ir.draw</a:t>
            </a:r>
            <a:r>
              <a:rPr lang="en-GB" sz="1600" dirty="0">
                <a:latin typeface="Lucida Console" pitchFamily="49" charset="0"/>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a:t>
            </a:r>
          </a:p>
        </p:txBody>
      </p:sp>
      <p:sp>
        <p:nvSpPr>
          <p:cNvPr id="818183" name="AutoShape 7"/>
          <p:cNvSpPr>
            <a:spLocks/>
          </p:cNvSpPr>
          <p:nvPr/>
        </p:nvSpPr>
        <p:spPr bwMode="auto">
          <a:xfrm>
            <a:off x="6968837" y="2995098"/>
            <a:ext cx="2689225" cy="384175"/>
          </a:xfrm>
          <a:prstGeom prst="borderCallout2">
            <a:avLst>
              <a:gd name="adj1" fmla="val 29750"/>
              <a:gd name="adj2" fmla="val -2833"/>
              <a:gd name="adj3" fmla="val 29750"/>
              <a:gd name="adj4" fmla="val -2833"/>
              <a:gd name="adj5" fmla="val 132231"/>
              <a:gd name="adj6" fmla="val -90556"/>
            </a:avLst>
          </a:prstGeom>
          <a:solidFill>
            <a:srgbClr val="FFCCFF"/>
          </a:solidFill>
          <a:ln w="19050">
            <a:solidFill>
              <a:schemeClr val="tx1"/>
            </a:solidFill>
            <a:miter lim="800000"/>
            <a:headEnd/>
            <a:tailEnd/>
          </a:ln>
          <a:effectLst/>
        </p:spPr>
        <p:txBody>
          <a:bodyPr/>
          <a:lstStyle/>
          <a:p>
            <a:pPr eaLnBrk="0" hangingPunct="0">
              <a:defRPr/>
            </a:pPr>
            <a:r>
              <a:rPr lang="en-GB" dirty="0"/>
              <a:t>Stores ‘shape’ refs</a:t>
            </a:r>
          </a:p>
        </p:txBody>
      </p:sp>
      <p:sp>
        <p:nvSpPr>
          <p:cNvPr id="818184" name="AutoShape 8"/>
          <p:cNvSpPr>
            <a:spLocks/>
          </p:cNvSpPr>
          <p:nvPr/>
        </p:nvSpPr>
        <p:spPr bwMode="auto">
          <a:xfrm>
            <a:off x="5112327" y="6009378"/>
            <a:ext cx="2083563" cy="358775"/>
          </a:xfrm>
          <a:prstGeom prst="borderCallout2">
            <a:avLst>
              <a:gd name="adj1" fmla="val 31856"/>
              <a:gd name="adj2" fmla="val 103972"/>
              <a:gd name="adj3" fmla="val 31856"/>
              <a:gd name="adj4" fmla="val 103972"/>
              <a:gd name="adj5" fmla="val -83630"/>
              <a:gd name="adj6" fmla="val 151116"/>
            </a:avLst>
          </a:prstGeom>
          <a:solidFill>
            <a:srgbClr val="FFCCFF"/>
          </a:solidFill>
          <a:ln w="19050">
            <a:solidFill>
              <a:schemeClr val="tx1"/>
            </a:solidFill>
            <a:miter lim="800000"/>
            <a:headEnd/>
            <a:tailEnd/>
          </a:ln>
          <a:effectLst/>
        </p:spPr>
        <p:txBody>
          <a:bodyPr/>
          <a:lstStyle/>
          <a:p>
            <a:pPr eaLnBrk="0" hangingPunct="0">
              <a:defRPr/>
            </a:pPr>
            <a:r>
              <a:rPr lang="en-GB" dirty="0"/>
              <a:t>Get used to this!</a:t>
            </a:r>
          </a:p>
        </p:txBody>
      </p:sp>
      <p:sp>
        <p:nvSpPr>
          <p:cNvPr id="9" name="AutoShape 7"/>
          <p:cNvSpPr>
            <a:spLocks/>
          </p:cNvSpPr>
          <p:nvPr/>
        </p:nvSpPr>
        <p:spPr bwMode="auto">
          <a:xfrm>
            <a:off x="6968838" y="4104761"/>
            <a:ext cx="3048000" cy="625475"/>
          </a:xfrm>
          <a:prstGeom prst="borderCallout2">
            <a:avLst>
              <a:gd name="adj1" fmla="val 29750"/>
              <a:gd name="adj2" fmla="val -2833"/>
              <a:gd name="adj3" fmla="val 29750"/>
              <a:gd name="adj4" fmla="val -2833"/>
              <a:gd name="adj5" fmla="val 61902"/>
              <a:gd name="adj6" fmla="val -31816"/>
            </a:avLst>
          </a:prstGeom>
          <a:solidFill>
            <a:srgbClr val="FFCCFF"/>
          </a:solidFill>
          <a:ln w="19050">
            <a:solidFill>
              <a:schemeClr val="tx1"/>
            </a:solidFill>
            <a:miter lim="800000"/>
            <a:headEnd/>
            <a:tailEnd/>
          </a:ln>
          <a:effectLst/>
        </p:spPr>
        <p:txBody>
          <a:bodyPr/>
          <a:lstStyle/>
          <a:p>
            <a:pPr algn="ctr" eaLnBrk="0" hangingPunct="0">
              <a:defRPr/>
            </a:pPr>
            <a:r>
              <a:rPr lang="en-GB" dirty="0"/>
              <a:t>‘Dynamic’ cast produces </a:t>
            </a:r>
            <a:br>
              <a:rPr lang="en-GB" dirty="0"/>
            </a:br>
            <a:r>
              <a:rPr lang="en-GB" dirty="0"/>
              <a:t>an </a:t>
            </a:r>
            <a:r>
              <a:rPr lang="en-GB" dirty="0" err="1"/>
              <a:t>Renderable</a:t>
            </a:r>
            <a:r>
              <a:rPr lang="en-GB" dirty="0"/>
              <a:t> reference </a:t>
            </a:r>
          </a:p>
        </p:txBody>
      </p:sp>
    </p:spTree>
    <p:extLst>
      <p:ext uri="{BB962C8B-B14F-4D97-AF65-F5344CB8AC3E}">
        <p14:creationId xmlns:p14="http://schemas.microsoft.com/office/powerpoint/2010/main" val="35026025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dirty="0" smtClean="0"/>
              <a:t>Multiple interfaces</a:t>
            </a:r>
          </a:p>
        </p:txBody>
      </p:sp>
      <p:sp>
        <p:nvSpPr>
          <p:cNvPr id="12291" name="Rectangle 3"/>
          <p:cNvSpPr>
            <a:spLocks noGrp="1" noChangeArrowheads="1"/>
          </p:cNvSpPr>
          <p:nvPr>
            <p:ph idx="1"/>
          </p:nvPr>
        </p:nvSpPr>
        <p:spPr>
          <a:xfrm>
            <a:off x="341272" y="1368256"/>
            <a:ext cx="10693873" cy="772271"/>
          </a:xfrm>
        </p:spPr>
        <p:txBody>
          <a:bodyPr vert="horz" lIns="0" tIns="0" rIns="0" bIns="0" rtlCol="0" anchor="t" anchorCtr="0">
            <a:noAutofit/>
          </a:bodyPr>
          <a:lstStyle/>
          <a:p>
            <a:r>
              <a:rPr lang="en-GB" b="1" dirty="0"/>
              <a:t>A class can implement multiple interfaces</a:t>
            </a:r>
          </a:p>
          <a:p>
            <a:pPr marL="342900" lvl="1" indent="-342900">
              <a:buSzPct val="115000"/>
              <a:buFont typeface="Arial" panose="020B0604020202020204" pitchFamily="34" charset="0"/>
              <a:buChar char="•"/>
            </a:pPr>
            <a:r>
              <a:rPr lang="en-GB" dirty="0"/>
              <a:t>You do not </a:t>
            </a:r>
            <a:r>
              <a:rPr lang="en-GB" i="1" dirty="0"/>
              <a:t>inherit</a:t>
            </a:r>
            <a:r>
              <a:rPr lang="en-GB" dirty="0"/>
              <a:t> from an interface, you </a:t>
            </a:r>
            <a:r>
              <a:rPr lang="en-GB" i="1" dirty="0"/>
              <a:t>implement</a:t>
            </a:r>
            <a:r>
              <a:rPr lang="en-GB" dirty="0"/>
              <a:t> it</a:t>
            </a:r>
          </a:p>
        </p:txBody>
      </p:sp>
      <p:sp>
        <p:nvSpPr>
          <p:cNvPr id="820228" name="Rectangle 4"/>
          <p:cNvSpPr>
            <a:spLocks noChangeArrowheads="1"/>
          </p:cNvSpPr>
          <p:nvPr/>
        </p:nvSpPr>
        <p:spPr bwMode="auto">
          <a:xfrm>
            <a:off x="6254750" y="2224089"/>
            <a:ext cx="4076700" cy="835025"/>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rPr>
              <a:t>public interface</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Renderable</a:t>
            </a: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void</a:t>
            </a:r>
            <a:r>
              <a:rPr lang="en-GB" sz="1600" dirty="0">
                <a:solidFill>
                  <a:srgbClr val="000000"/>
                </a:solidFill>
                <a:latin typeface="Lucida Console" pitchFamily="49" charset="0"/>
              </a:rPr>
              <a:t> draw();</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a:t>
            </a:r>
            <a:endParaRPr lang="en-GB" sz="1600" dirty="0">
              <a:solidFill>
                <a:srgbClr val="000046"/>
              </a:solidFill>
              <a:latin typeface="Lucida Console" pitchFamily="49" charset="0"/>
            </a:endParaRPr>
          </a:p>
        </p:txBody>
      </p:sp>
      <p:sp>
        <p:nvSpPr>
          <p:cNvPr id="820229" name="Rectangle 5"/>
          <p:cNvSpPr>
            <a:spLocks noChangeArrowheads="1"/>
          </p:cNvSpPr>
          <p:nvPr/>
        </p:nvSpPr>
        <p:spPr bwMode="auto">
          <a:xfrm>
            <a:off x="2446339" y="3314700"/>
            <a:ext cx="7392987" cy="3290644"/>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Rectangle </a:t>
            </a:r>
            <a:r>
              <a:rPr lang="en-GB" sz="1600" dirty="0">
                <a:solidFill>
                  <a:srgbClr val="0000C8"/>
                </a:solidFill>
                <a:latin typeface="Lucida Console" pitchFamily="49" charset="0"/>
              </a:rPr>
              <a:t>extends</a:t>
            </a:r>
            <a:r>
              <a:rPr lang="en-GB" sz="1600" dirty="0">
                <a:solidFill>
                  <a:srgbClr val="000000"/>
                </a:solidFill>
                <a:latin typeface="Lucida Console" pitchFamily="49" charset="0"/>
              </a:rPr>
              <a:t> Shape</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r>
              <a:rPr lang="en-GB" sz="1600" dirty="0">
                <a:solidFill>
                  <a:srgbClr val="0000C8"/>
                </a:solidFill>
                <a:latin typeface="Lucida Console" pitchFamily="49" charset="0"/>
              </a:rPr>
              <a:t>implements</a:t>
            </a:r>
            <a:r>
              <a:rPr lang="en-GB" sz="1600" dirty="0">
                <a:solidFill>
                  <a:srgbClr val="000000"/>
                </a:solidFill>
                <a:latin typeface="Lucida Console" pitchFamily="49" charset="0"/>
              </a:rPr>
              <a:t> Comparable, </a:t>
            </a:r>
            <a:r>
              <a:rPr lang="en-GB" sz="1600" dirty="0" err="1">
                <a:solidFill>
                  <a:srgbClr val="000000"/>
                </a:solidFill>
                <a:latin typeface="Lucida Console" pitchFamily="49" charset="0"/>
              </a:rPr>
              <a:t>Renderable</a:t>
            </a: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private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height;</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r>
              <a:rPr lang="en-GB" sz="1600" dirty="0">
                <a:solidFill>
                  <a:srgbClr val="0000C8"/>
                </a:solidFill>
                <a:latin typeface="Lucida Console" pitchFamily="49" charset="0"/>
              </a:rPr>
              <a:t>private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width;</a:t>
            </a:r>
            <a:br>
              <a:rPr lang="en-GB" sz="1600" dirty="0">
                <a:solidFill>
                  <a:srgbClr val="000000"/>
                </a:solidFill>
                <a:latin typeface="Lucida Console" pitchFamily="49" charset="0"/>
              </a:rPr>
            </a:br>
            <a:r>
              <a:rPr lang="en-GB" sz="1600" dirty="0">
                <a:solidFill>
                  <a:srgbClr val="000000"/>
                </a:solidFill>
                <a:latin typeface="Lucida Console" pitchFamily="49" charset="0"/>
              </a:rPr>
              <a:t/>
            </a:r>
            <a:br>
              <a:rPr lang="en-GB" sz="1600" dirty="0">
                <a:solidFill>
                  <a:srgbClr val="000000"/>
                </a:solidFill>
                <a:latin typeface="Lucida Console" pitchFamily="49" charset="0"/>
              </a:rPr>
            </a:br>
            <a:r>
              <a:rPr lang="en-GB" sz="1600" dirty="0">
                <a:solidFill>
                  <a:srgbClr val="0000FF"/>
                </a:solidFill>
                <a:latin typeface="Lucida Console" pitchFamily="49" charset="0"/>
              </a:rPr>
              <a:t>  </a:t>
            </a:r>
            <a:r>
              <a:rPr lang="en-GB" sz="1600" dirty="0">
                <a:solidFill>
                  <a:srgbClr val="0000C8"/>
                </a:solidFill>
                <a:latin typeface="Lucida Console" pitchFamily="49" charset="0"/>
              </a:rPr>
              <a:t>public void</a:t>
            </a:r>
            <a:r>
              <a:rPr lang="en-GB" sz="1600" dirty="0">
                <a:solidFill>
                  <a:srgbClr val="0000FF"/>
                </a:solidFill>
                <a:latin typeface="Lucida Console" pitchFamily="49" charset="0"/>
              </a:rPr>
              <a:t> </a:t>
            </a:r>
            <a:r>
              <a:rPr lang="en-GB" sz="1600" dirty="0">
                <a:solidFill>
                  <a:srgbClr val="FF0000"/>
                </a:solidFill>
                <a:latin typeface="Lucida Console" pitchFamily="49" charset="0"/>
              </a:rPr>
              <a:t>draw</a:t>
            </a:r>
            <a:r>
              <a:rPr lang="en-GB" sz="1600" dirty="0">
                <a:solidFill>
                  <a:srgbClr val="000000"/>
                </a:solidFill>
                <a:latin typeface="Lucida Console" pitchFamily="49" charset="0"/>
              </a:rPr>
              <a:t>()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rPr>
              <a:t>  </a:t>
            </a:r>
            <a:r>
              <a:rPr lang="en-GB" sz="1600" dirty="0">
                <a:solidFill>
                  <a:srgbClr val="0000C8"/>
                </a:solidFill>
                <a:latin typeface="Lucida Console" pitchFamily="49" charset="0"/>
              </a:rPr>
              <a:t>public </a:t>
            </a:r>
            <a:r>
              <a:rPr lang="en-GB" sz="1600" dirty="0" err="1">
                <a:solidFill>
                  <a:srgbClr val="0000C8"/>
                </a:solidFill>
                <a:latin typeface="Lucida Console" pitchFamily="49" charset="0"/>
              </a:rPr>
              <a:t>int</a:t>
            </a:r>
            <a:r>
              <a:rPr lang="en-GB" sz="1600" dirty="0">
                <a:solidFill>
                  <a:srgbClr val="0000FF"/>
                </a:solidFill>
                <a:latin typeface="Lucida Console" pitchFamily="49" charset="0"/>
              </a:rPr>
              <a:t> </a:t>
            </a:r>
            <a:r>
              <a:rPr lang="en-GB" sz="1600" dirty="0" err="1">
                <a:solidFill>
                  <a:srgbClr val="FF0000"/>
                </a:solidFill>
                <a:latin typeface="Lucida Console" pitchFamily="49" charset="0"/>
              </a:rPr>
              <a:t>compareTo</a:t>
            </a:r>
            <a:r>
              <a:rPr lang="en-GB" sz="1600" dirty="0">
                <a:solidFill>
                  <a:srgbClr val="000000"/>
                </a:solidFill>
                <a:latin typeface="Lucida Console" pitchFamily="49" charset="0"/>
              </a:rPr>
              <a:t>( </a:t>
            </a:r>
            <a:r>
              <a:rPr lang="en-GB" sz="1600" dirty="0">
                <a:latin typeface="Lucida Console" pitchFamily="49" charset="0"/>
              </a:rPr>
              <a:t>Object</a:t>
            </a:r>
            <a:r>
              <a:rPr lang="en-GB" sz="1600" dirty="0">
                <a:solidFill>
                  <a:srgbClr val="000000"/>
                </a:solidFill>
                <a:latin typeface="Lucida Console" pitchFamily="49" charset="0"/>
              </a:rPr>
              <a:t> o )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Rectangle</a:t>
            </a:r>
            <a:r>
              <a:rPr lang="en-GB" sz="1600" dirty="0">
                <a:solidFill>
                  <a:srgbClr val="0000FF"/>
                </a:solidFill>
                <a:latin typeface="Lucida Console" pitchFamily="49" charset="0"/>
              </a:rPr>
              <a:t> </a:t>
            </a:r>
            <a:r>
              <a:rPr lang="en-GB" sz="1600" dirty="0">
                <a:solidFill>
                  <a:srgbClr val="000000"/>
                </a:solidFill>
                <a:latin typeface="Lucida Console" pitchFamily="49" charset="0"/>
              </a:rPr>
              <a:t>r = (Rectangle)o;</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rPr>
              <a:t>    </a:t>
            </a:r>
            <a:r>
              <a:rPr lang="en-GB" sz="1600" dirty="0">
                <a:solidFill>
                  <a:srgbClr val="0000C8"/>
                </a:solidFill>
                <a:latin typeface="Lucida Console" pitchFamily="49" charset="0"/>
              </a:rPr>
              <a:t>return</a:t>
            </a:r>
            <a:r>
              <a:rPr lang="en-GB" sz="1600" dirty="0">
                <a:solidFill>
                  <a:srgbClr val="0000FF"/>
                </a:solidFill>
                <a:latin typeface="Lucida Console" pitchFamily="49" charset="0"/>
              </a:rPr>
              <a:t> </a:t>
            </a: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p>
        </p:txBody>
      </p:sp>
      <p:sp>
        <p:nvSpPr>
          <p:cNvPr id="820230" name="Rectangle 6"/>
          <p:cNvSpPr>
            <a:spLocks noChangeArrowheads="1"/>
          </p:cNvSpPr>
          <p:nvPr/>
        </p:nvSpPr>
        <p:spPr bwMode="auto">
          <a:xfrm>
            <a:off x="1914525" y="2224089"/>
            <a:ext cx="4076700" cy="835025"/>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rPr>
              <a:t>public interface</a:t>
            </a:r>
            <a:r>
              <a:rPr lang="en-GB" sz="1600" dirty="0">
                <a:solidFill>
                  <a:srgbClr val="000000"/>
                </a:solidFill>
                <a:latin typeface="Lucida Console" pitchFamily="49" charset="0"/>
              </a:rPr>
              <a:t> Comparable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compareTo</a:t>
            </a:r>
            <a:r>
              <a:rPr lang="en-GB" sz="1600" dirty="0">
                <a:solidFill>
                  <a:srgbClr val="000000"/>
                </a:solidFill>
                <a:latin typeface="Lucida Console" pitchFamily="49" charset="0"/>
              </a:rPr>
              <a:t>( </a:t>
            </a:r>
            <a:r>
              <a:rPr lang="en-GB" sz="1600" dirty="0">
                <a:latin typeface="Lucida Console" pitchFamily="49" charset="0"/>
              </a:rPr>
              <a:t>Object</a:t>
            </a:r>
            <a:r>
              <a:rPr lang="en-GB" sz="1600" dirty="0">
                <a:solidFill>
                  <a:srgbClr val="000000"/>
                </a:solidFill>
                <a:latin typeface="Lucida Console" pitchFamily="49" charset="0"/>
              </a:rPr>
              <a:t> o1 );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a:t>
            </a:r>
            <a:endParaRPr lang="en-GB" sz="1600" dirty="0">
              <a:solidFill>
                <a:srgbClr val="000046"/>
              </a:solidFill>
              <a:latin typeface="Lucida Console" pitchFamily="49" charset="0"/>
            </a:endParaRPr>
          </a:p>
        </p:txBody>
      </p:sp>
    </p:spTree>
    <p:extLst>
      <p:ext uri="{BB962C8B-B14F-4D97-AF65-F5344CB8AC3E}">
        <p14:creationId xmlns:p14="http://schemas.microsoft.com/office/powerpoint/2010/main" val="3079509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dirty="0" smtClean="0"/>
              <a:t>C#: Implementing an interface (code differences)</a:t>
            </a:r>
          </a:p>
        </p:txBody>
      </p:sp>
      <p:sp>
        <p:nvSpPr>
          <p:cNvPr id="816132" name="Rectangle 4"/>
          <p:cNvSpPr>
            <a:spLocks noChangeArrowheads="1"/>
          </p:cNvSpPr>
          <p:nvPr/>
        </p:nvSpPr>
        <p:spPr bwMode="auto">
          <a:xfrm>
            <a:off x="1829954" y="2081359"/>
            <a:ext cx="4322970" cy="828432"/>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rPr>
              <a:t>public abstract class</a:t>
            </a:r>
            <a:r>
              <a:rPr lang="en-GB" sz="1600" dirty="0">
                <a:latin typeface="Lucida Console" pitchFamily="49" charset="0"/>
              </a:rPr>
              <a:t> </a:t>
            </a:r>
            <a:r>
              <a:rPr lang="en-GB" sz="1600" dirty="0">
                <a:solidFill>
                  <a:srgbClr val="000000"/>
                </a:solidFill>
                <a:latin typeface="Lucida Console" pitchFamily="49" charset="0"/>
              </a:rPr>
              <a:t>Shape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abstract float</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getArea</a:t>
            </a:r>
            <a:r>
              <a:rPr lang="en-GB" sz="1600" dirty="0">
                <a:solidFill>
                  <a:srgbClr val="000000"/>
                </a:solidFill>
                <a:latin typeface="Lucida Console" pitchFamily="49" charset="0"/>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a:t>
            </a:r>
          </a:p>
        </p:txBody>
      </p:sp>
      <p:sp>
        <p:nvSpPr>
          <p:cNvPr id="816133" name="Rectangle 5"/>
          <p:cNvSpPr>
            <a:spLocks noChangeArrowheads="1"/>
          </p:cNvSpPr>
          <p:nvPr/>
        </p:nvSpPr>
        <p:spPr bwMode="auto">
          <a:xfrm>
            <a:off x="6381317" y="2081360"/>
            <a:ext cx="4076700" cy="835025"/>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rPr>
              <a:t>public interface</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Renderable</a:t>
            </a: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void</a:t>
            </a:r>
            <a:r>
              <a:rPr lang="en-GB" sz="1600" dirty="0">
                <a:solidFill>
                  <a:srgbClr val="000000"/>
                </a:solidFill>
                <a:latin typeface="Lucida Console" pitchFamily="49" charset="0"/>
              </a:rPr>
              <a:t> draw();</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a:t>
            </a:r>
            <a:endParaRPr lang="en-GB" sz="1600" dirty="0">
              <a:solidFill>
                <a:srgbClr val="000046"/>
              </a:solidFill>
              <a:latin typeface="Lucida Console" pitchFamily="49" charset="0"/>
            </a:endParaRPr>
          </a:p>
        </p:txBody>
      </p:sp>
      <p:sp>
        <p:nvSpPr>
          <p:cNvPr id="816134" name="Rectangle 6"/>
          <p:cNvSpPr>
            <a:spLocks noChangeArrowheads="1"/>
          </p:cNvSpPr>
          <p:nvPr/>
        </p:nvSpPr>
        <p:spPr bwMode="auto">
          <a:xfrm>
            <a:off x="2197150" y="3730773"/>
            <a:ext cx="7593495" cy="2551981"/>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Rectangle </a:t>
            </a:r>
            <a:r>
              <a:rPr lang="en-GB" sz="1600" dirty="0">
                <a:solidFill>
                  <a:srgbClr val="0000C8"/>
                </a:solidFill>
                <a:latin typeface="Lucida Console" pitchFamily="49" charset="0"/>
              </a:rPr>
              <a:t>:</a:t>
            </a:r>
            <a:r>
              <a:rPr lang="en-GB" sz="1600" dirty="0">
                <a:solidFill>
                  <a:srgbClr val="000000"/>
                </a:solidFill>
                <a:latin typeface="Lucida Console" pitchFamily="49" charset="0"/>
              </a:rPr>
              <a:t> </a:t>
            </a:r>
            <a:r>
              <a:rPr lang="en-GB" sz="1600" dirty="0">
                <a:solidFill>
                  <a:srgbClr val="FF0000"/>
                </a:solidFill>
                <a:latin typeface="Lucida Console" pitchFamily="49" charset="0"/>
              </a:rPr>
              <a:t>Shape </a:t>
            </a:r>
            <a:r>
              <a:rPr lang="en-GB" sz="1600" dirty="0">
                <a:solidFill>
                  <a:srgbClr val="0000C8"/>
                </a:solidFill>
                <a:latin typeface="Lucida Console" pitchFamily="49" charset="0"/>
              </a:rPr>
              <a:t>,</a:t>
            </a:r>
            <a:r>
              <a:rPr lang="en-GB" sz="1600" dirty="0">
                <a:solidFill>
                  <a:srgbClr val="FF0000"/>
                </a:solidFill>
                <a:latin typeface="Lucida Console" pitchFamily="49" charset="0"/>
              </a:rPr>
              <a:t> </a:t>
            </a:r>
            <a:r>
              <a:rPr lang="en-GB" sz="1600" dirty="0" err="1">
                <a:solidFill>
                  <a:srgbClr val="FF0000"/>
                </a:solidFill>
                <a:latin typeface="Lucida Console" pitchFamily="49" charset="0"/>
              </a:rPr>
              <a:t>Renderable</a:t>
            </a: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private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height;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rPr>
              <a:t>  </a:t>
            </a:r>
            <a:r>
              <a:rPr lang="en-GB" sz="1600" dirty="0">
                <a:solidFill>
                  <a:srgbClr val="0000C8"/>
                </a:solidFill>
                <a:latin typeface="Lucida Console" pitchFamily="49" charset="0"/>
              </a:rPr>
              <a:t>private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width;</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FF0000"/>
                </a:solidFill>
                <a:latin typeface="Lucida Console" pitchFamily="49" charset="0"/>
              </a:rPr>
              <a:t>public void draw() </a:t>
            </a:r>
            <a:r>
              <a:rPr lang="en-GB" sz="1600" dirty="0">
                <a:latin typeface="Lucida Console" pitchFamily="49" charset="0"/>
              </a:rPr>
              <a:t>{</a:t>
            </a:r>
            <a:r>
              <a:rPr lang="en-GB" sz="1600" dirty="0">
                <a:solidFill>
                  <a:srgbClr val="FF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FF0000"/>
                </a:solidFill>
                <a:latin typeface="Lucida Console" pitchFamily="49" charset="0"/>
              </a:rPr>
              <a:t>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FF0000"/>
                </a:solidFill>
                <a:latin typeface="Lucida Console" pitchFamily="49" charset="0"/>
              </a:rPr>
              <a:t>  </a:t>
            </a:r>
            <a:r>
              <a:rPr lang="en-GB" sz="1600" dirty="0">
                <a:latin typeface="Lucida Console" pitchFamily="49" charset="0"/>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public float</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getArea</a:t>
            </a:r>
            <a:r>
              <a:rPr lang="en-GB" sz="1600" dirty="0">
                <a:solidFill>
                  <a:srgbClr val="000000"/>
                </a:solidFill>
                <a:latin typeface="Lucida Console" pitchFamily="49" charset="0"/>
              </a:rPr>
              <a:t>()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get</a:t>
            </a:r>
            <a:r>
              <a:rPr lang="en-GB" sz="1600" dirty="0">
                <a:solidFill>
                  <a:srgbClr val="000000"/>
                </a:solidFill>
                <a:latin typeface="Lucida Console" pitchFamily="49" charset="0"/>
              </a:rPr>
              <a:t> { </a:t>
            </a:r>
            <a:r>
              <a:rPr lang="en-GB" sz="1600" dirty="0">
                <a:solidFill>
                  <a:srgbClr val="0000C8"/>
                </a:solidFill>
                <a:latin typeface="Lucida Console" pitchFamily="49" charset="0"/>
              </a:rPr>
              <a:t>return</a:t>
            </a:r>
            <a:r>
              <a:rPr lang="en-GB" sz="1600" dirty="0">
                <a:solidFill>
                  <a:srgbClr val="000000"/>
                </a:solidFill>
                <a:latin typeface="Lucida Console" pitchFamily="49" charset="0"/>
              </a:rPr>
              <a:t> height * width;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p>
        </p:txBody>
      </p:sp>
      <p:sp>
        <p:nvSpPr>
          <p:cNvPr id="816135" name="AutoShape 7"/>
          <p:cNvSpPr>
            <a:spLocks/>
          </p:cNvSpPr>
          <p:nvPr/>
        </p:nvSpPr>
        <p:spPr bwMode="auto">
          <a:xfrm>
            <a:off x="7146492" y="3327547"/>
            <a:ext cx="1395412" cy="404812"/>
          </a:xfrm>
          <a:prstGeom prst="borderCallout2">
            <a:avLst>
              <a:gd name="adj1" fmla="val 28236"/>
              <a:gd name="adj2" fmla="val -5463"/>
              <a:gd name="adj3" fmla="val 28236"/>
              <a:gd name="adj4" fmla="val -57338"/>
              <a:gd name="adj5" fmla="val 101176"/>
              <a:gd name="adj6" fmla="val -90218"/>
            </a:avLst>
          </a:prstGeom>
          <a:solidFill>
            <a:srgbClr val="FFCCFF"/>
          </a:solidFill>
          <a:ln w="19050">
            <a:solidFill>
              <a:srgbClr val="004050"/>
            </a:solidFill>
            <a:miter lim="800000"/>
            <a:headEnd/>
            <a:tailEnd/>
          </a:ln>
          <a:effectLst/>
        </p:spPr>
        <p:txBody>
          <a:bodyPr/>
          <a:lstStyle/>
          <a:p>
            <a:pPr eaLnBrk="0" hangingPunct="0">
              <a:defRPr/>
            </a:pPr>
            <a:r>
              <a:rPr lang="en-GB" dirty="0"/>
              <a:t>Base class</a:t>
            </a:r>
          </a:p>
        </p:txBody>
      </p:sp>
      <p:sp>
        <p:nvSpPr>
          <p:cNvPr id="816136" name="AutoShape 8"/>
          <p:cNvSpPr>
            <a:spLocks/>
          </p:cNvSpPr>
          <p:nvPr/>
        </p:nvSpPr>
        <p:spPr bwMode="auto">
          <a:xfrm>
            <a:off x="7882402" y="4276872"/>
            <a:ext cx="1309687" cy="404812"/>
          </a:xfrm>
          <a:prstGeom prst="borderCallout2">
            <a:avLst>
              <a:gd name="adj1" fmla="val 28236"/>
              <a:gd name="adj2" fmla="val -5819"/>
              <a:gd name="adj3" fmla="val 28236"/>
              <a:gd name="adj4" fmla="val -28606"/>
              <a:gd name="adj5" fmla="val -41943"/>
              <a:gd name="adj6" fmla="val -50684"/>
            </a:avLst>
          </a:prstGeom>
          <a:solidFill>
            <a:srgbClr val="FFCCFF"/>
          </a:solidFill>
          <a:ln w="19050">
            <a:solidFill>
              <a:srgbClr val="004050"/>
            </a:solidFill>
            <a:miter lim="800000"/>
            <a:headEnd/>
            <a:tailEnd/>
          </a:ln>
          <a:effectLst/>
        </p:spPr>
        <p:txBody>
          <a:bodyPr/>
          <a:lstStyle/>
          <a:p>
            <a:pPr eaLnBrk="0" hangingPunct="0">
              <a:defRPr/>
            </a:pPr>
            <a:r>
              <a:rPr lang="en-GB"/>
              <a:t>Interface</a:t>
            </a:r>
          </a:p>
        </p:txBody>
      </p:sp>
      <p:sp>
        <p:nvSpPr>
          <p:cNvPr id="816137" name="AutoShape 9"/>
          <p:cNvSpPr>
            <a:spLocks/>
          </p:cNvSpPr>
          <p:nvPr/>
        </p:nvSpPr>
        <p:spPr bwMode="auto">
          <a:xfrm>
            <a:off x="4850967" y="1440009"/>
            <a:ext cx="5768542" cy="414338"/>
          </a:xfrm>
          <a:prstGeom prst="borderCallout2">
            <a:avLst>
              <a:gd name="adj1" fmla="val 27588"/>
              <a:gd name="adj2" fmla="val -1431"/>
              <a:gd name="adj3" fmla="val 27588"/>
              <a:gd name="adj4" fmla="val -3731"/>
              <a:gd name="adj5" fmla="val 167051"/>
              <a:gd name="adj6" fmla="val -4833"/>
            </a:avLst>
          </a:prstGeom>
          <a:solidFill>
            <a:srgbClr val="FFCCFF"/>
          </a:solidFill>
          <a:ln w="19050">
            <a:solidFill>
              <a:srgbClr val="004050"/>
            </a:solidFill>
            <a:miter lim="800000"/>
            <a:headEnd/>
            <a:tailEnd/>
          </a:ln>
          <a:effectLst/>
        </p:spPr>
        <p:txBody>
          <a:bodyPr/>
          <a:lstStyle/>
          <a:p>
            <a:pPr algn="ctr" eaLnBrk="0" hangingPunct="0">
              <a:defRPr/>
            </a:pPr>
            <a:r>
              <a:rPr lang="en-GB" dirty="0"/>
              <a:t>Being able to draw() is now optional for a Shape</a:t>
            </a:r>
          </a:p>
        </p:txBody>
      </p:sp>
    </p:spTree>
    <p:extLst>
      <p:ext uri="{BB962C8B-B14F-4D97-AF65-F5344CB8AC3E}">
        <p14:creationId xmlns:p14="http://schemas.microsoft.com/office/powerpoint/2010/main" val="104962675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dirty="0" smtClean="0"/>
              <a:t>C#: </a:t>
            </a:r>
            <a:r>
              <a:rPr lang="en-GB" dirty="0"/>
              <a:t>Polymorphism again (code differences)</a:t>
            </a:r>
            <a:endParaRPr lang="en-GB" dirty="0" smtClean="0"/>
          </a:p>
        </p:txBody>
      </p:sp>
      <p:sp>
        <p:nvSpPr>
          <p:cNvPr id="818180" name="Rectangle 4"/>
          <p:cNvSpPr>
            <a:spLocks noChangeArrowheads="1"/>
          </p:cNvSpPr>
          <p:nvPr/>
        </p:nvSpPr>
        <p:spPr bwMode="auto">
          <a:xfrm>
            <a:off x="2063750" y="1486539"/>
            <a:ext cx="5645150" cy="2551981"/>
          </a:xfrm>
          <a:prstGeom prst="rect">
            <a:avLst/>
          </a:prstGeom>
          <a:solidFill>
            <a:schemeClr val="bg1"/>
          </a:solidFill>
          <a:ln w="19050">
            <a:solidFill>
              <a:schemeClr val="tx1"/>
            </a:solid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rPr>
              <a:t>public class</a:t>
            </a:r>
            <a:r>
              <a:rPr lang="en-GB" sz="1600" dirty="0">
                <a:latin typeface="Lucida Console" pitchFamily="49" charset="0"/>
              </a:rPr>
              <a:t> </a:t>
            </a:r>
            <a:r>
              <a:rPr lang="en-GB" sz="1600" dirty="0">
                <a:solidFill>
                  <a:srgbClr val="000000"/>
                </a:solidFill>
                <a:latin typeface="Lucida Console" pitchFamily="49" charset="0"/>
              </a:rPr>
              <a:t>Canvas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FF"/>
                </a:solidFill>
                <a:latin typeface="Lucida Console" pitchFamily="49" charset="0"/>
              </a:rPr>
              <a:t>private</a:t>
            </a:r>
            <a:r>
              <a:rPr lang="en-GB" sz="1600" dirty="0">
                <a:solidFill>
                  <a:srgbClr val="000000"/>
                </a:solidFill>
                <a:latin typeface="Lucida Console" pitchFamily="49" charset="0"/>
              </a:rPr>
              <a:t> Shape[] shapes;</a:t>
            </a:r>
            <a:endParaRPr lang="en-GB" sz="1600" dirty="0">
              <a:solidFill>
                <a:srgbClr val="008000"/>
              </a:solidFill>
              <a:latin typeface="Lucida Console" pitchFamily="49" charset="0"/>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FF"/>
                </a:solidFill>
                <a:latin typeface="Lucida Console" pitchFamily="49" charset="0"/>
              </a:rPr>
              <a:t>private void</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renderRenderables</a:t>
            </a: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endParaRPr lang="en-GB" sz="1600" dirty="0">
              <a:solidFill>
                <a:srgbClr val="000000"/>
              </a:solidFill>
              <a:latin typeface="Lucida Console" pitchFamily="49" charset="0"/>
            </a:endParaRP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err="1">
                <a:solidFill>
                  <a:srgbClr val="0000FF"/>
                </a:solidFill>
                <a:latin typeface="Lucida Console" pitchFamily="49" charset="0"/>
              </a:rPr>
              <a:t>foreach</a:t>
            </a:r>
            <a:r>
              <a:rPr lang="en-GB" sz="1600" dirty="0">
                <a:solidFill>
                  <a:srgbClr val="000000"/>
                </a:solidFill>
                <a:latin typeface="Lucida Console" pitchFamily="49" charset="0"/>
              </a:rPr>
              <a:t>( </a:t>
            </a:r>
            <a:r>
              <a:rPr lang="en-GB" sz="1600" dirty="0">
                <a:solidFill>
                  <a:srgbClr val="FF0000"/>
                </a:solidFill>
                <a:latin typeface="Lucida Console" pitchFamily="49" charset="0"/>
              </a:rPr>
              <a:t>Shape</a:t>
            </a:r>
            <a:r>
              <a:rPr lang="en-GB" sz="1600" dirty="0">
                <a:solidFill>
                  <a:srgbClr val="000000"/>
                </a:solidFill>
                <a:latin typeface="Lucida Console" pitchFamily="49" charset="0"/>
              </a:rPr>
              <a:t> s in shapes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rPr>
              <a:t>      if</a:t>
            </a:r>
            <a:r>
              <a:rPr lang="en-GB" sz="1600" dirty="0">
                <a:solidFill>
                  <a:srgbClr val="000000"/>
                </a:solidFill>
                <a:latin typeface="Lucida Console" pitchFamily="49" charset="0"/>
              </a:rPr>
              <a:t> (s </a:t>
            </a:r>
            <a:r>
              <a:rPr lang="en-GB" sz="1600" dirty="0">
                <a:solidFill>
                  <a:srgbClr val="0000FF"/>
                </a:solidFill>
                <a:latin typeface="Lucida Console" pitchFamily="49" charset="0"/>
              </a:rPr>
              <a:t>is</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Renderable</a:t>
            </a:r>
            <a:r>
              <a:rPr lang="en-GB" sz="1600" dirty="0">
                <a:solidFill>
                  <a:srgbClr val="000000"/>
                </a:solidFill>
                <a:latin typeface="Lucida Console" pitchFamily="49" charset="0"/>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err="1">
                <a:solidFill>
                  <a:srgbClr val="000000"/>
                </a:solidFill>
                <a:latin typeface="Lucida Console" pitchFamily="49" charset="0"/>
              </a:rPr>
              <a:t>Renderable</a:t>
            </a:r>
            <a:r>
              <a:rPr lang="en-GB" sz="1600" dirty="0">
                <a:solidFill>
                  <a:srgbClr val="000000"/>
                </a:solidFill>
                <a:latin typeface="Lucida Console" pitchFamily="49" charset="0"/>
              </a:rPr>
              <a:t>)s).draw();</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a:t>
            </a:r>
          </a:p>
        </p:txBody>
      </p:sp>
      <p:sp>
        <p:nvSpPr>
          <p:cNvPr id="818181" name="Rectangle 5"/>
          <p:cNvSpPr>
            <a:spLocks noChangeArrowheads="1"/>
          </p:cNvSpPr>
          <p:nvPr/>
        </p:nvSpPr>
        <p:spPr bwMode="auto">
          <a:xfrm>
            <a:off x="2071150" y="4319986"/>
            <a:ext cx="6394450" cy="1323975"/>
          </a:xfrm>
          <a:prstGeom prst="rect">
            <a:avLst/>
          </a:prstGeom>
          <a:solidFill>
            <a:schemeClr val="bg1"/>
          </a:solidFill>
          <a:ln w="19050">
            <a:solidFill>
              <a:schemeClr val="tx1"/>
            </a:solid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rPr>
              <a:t>public class</a:t>
            </a:r>
            <a:r>
              <a:rPr lang="en-GB" sz="1600" dirty="0">
                <a:latin typeface="Lucida Console" pitchFamily="49" charset="0"/>
              </a:rPr>
              <a:t> </a:t>
            </a:r>
            <a:r>
              <a:rPr lang="en-GB" sz="1600" dirty="0">
                <a:solidFill>
                  <a:srgbClr val="000000"/>
                </a:solidFill>
                <a:latin typeface="Lucida Console" pitchFamily="49" charset="0"/>
              </a:rPr>
              <a:t>Canvas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FF"/>
                </a:solidFill>
                <a:latin typeface="Lucida Console" pitchFamily="49" charset="0"/>
              </a:rPr>
              <a:t>private void</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processRenderable</a:t>
            </a:r>
            <a:r>
              <a:rPr lang="en-GB" sz="1600" dirty="0">
                <a:solidFill>
                  <a:srgbClr val="000000"/>
                </a:solidFill>
                <a:latin typeface="Lucida Console" pitchFamily="49" charset="0"/>
              </a:rPr>
              <a:t>(</a:t>
            </a:r>
            <a:r>
              <a:rPr lang="en-GB" sz="1600" dirty="0" err="1">
                <a:solidFill>
                  <a:srgbClr val="000000"/>
                </a:solidFill>
                <a:latin typeface="Lucida Console" pitchFamily="49" charset="0"/>
              </a:rPr>
              <a:t>Renderable</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ir</a:t>
            </a: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rPr>
              <a:t>    </a:t>
            </a:r>
            <a:r>
              <a:rPr lang="en-GB" sz="1600" dirty="0" err="1">
                <a:latin typeface="Lucida Console" pitchFamily="49" charset="0"/>
              </a:rPr>
              <a:t>ir.draw</a:t>
            </a:r>
            <a:r>
              <a:rPr lang="en-GB" sz="1600" dirty="0">
                <a:latin typeface="Lucida Console" pitchFamily="49" charset="0"/>
              </a:rPr>
              <a:t>();</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a:t>
            </a:r>
          </a:p>
        </p:txBody>
      </p:sp>
      <p:sp>
        <p:nvSpPr>
          <p:cNvPr id="818184" name="AutoShape 8"/>
          <p:cNvSpPr>
            <a:spLocks/>
          </p:cNvSpPr>
          <p:nvPr/>
        </p:nvSpPr>
        <p:spPr bwMode="auto">
          <a:xfrm>
            <a:off x="3636817" y="5186761"/>
            <a:ext cx="2140528" cy="358775"/>
          </a:xfrm>
          <a:prstGeom prst="borderCallout2">
            <a:avLst>
              <a:gd name="adj1" fmla="val 31856"/>
              <a:gd name="adj2" fmla="val 103972"/>
              <a:gd name="adj3" fmla="val 31856"/>
              <a:gd name="adj4" fmla="val 103972"/>
              <a:gd name="adj5" fmla="val -83630"/>
              <a:gd name="adj6" fmla="val 151116"/>
            </a:avLst>
          </a:prstGeom>
          <a:solidFill>
            <a:srgbClr val="FFCCFF"/>
          </a:solidFill>
          <a:ln w="19050">
            <a:solidFill>
              <a:schemeClr val="tx1"/>
            </a:solidFill>
            <a:miter lim="800000"/>
            <a:headEnd/>
            <a:tailEnd/>
          </a:ln>
          <a:effectLst/>
        </p:spPr>
        <p:txBody>
          <a:bodyPr/>
          <a:lstStyle/>
          <a:p>
            <a:pPr eaLnBrk="0" hangingPunct="0">
              <a:defRPr/>
            </a:pPr>
            <a:r>
              <a:rPr lang="en-GB" dirty="0"/>
              <a:t>Get used to this!</a:t>
            </a:r>
          </a:p>
        </p:txBody>
      </p:sp>
      <p:sp>
        <p:nvSpPr>
          <p:cNvPr id="9" name="AutoShape 7"/>
          <p:cNvSpPr>
            <a:spLocks/>
          </p:cNvSpPr>
          <p:nvPr/>
        </p:nvSpPr>
        <p:spPr bwMode="auto">
          <a:xfrm>
            <a:off x="7032626" y="2804164"/>
            <a:ext cx="3202419" cy="625475"/>
          </a:xfrm>
          <a:prstGeom prst="borderCallout2">
            <a:avLst>
              <a:gd name="adj1" fmla="val 29750"/>
              <a:gd name="adj2" fmla="val -2833"/>
              <a:gd name="adj3" fmla="val 29750"/>
              <a:gd name="adj4" fmla="val -2833"/>
              <a:gd name="adj5" fmla="val 61902"/>
              <a:gd name="adj6" fmla="val -31816"/>
            </a:avLst>
          </a:prstGeom>
          <a:solidFill>
            <a:srgbClr val="FFCCFF"/>
          </a:solidFill>
          <a:ln w="19050">
            <a:solidFill>
              <a:schemeClr val="tx1"/>
            </a:solidFill>
            <a:miter lim="800000"/>
            <a:headEnd/>
            <a:tailEnd/>
          </a:ln>
          <a:effectLst/>
        </p:spPr>
        <p:txBody>
          <a:bodyPr/>
          <a:lstStyle/>
          <a:p>
            <a:pPr algn="ctr" eaLnBrk="0" hangingPunct="0">
              <a:defRPr/>
            </a:pPr>
            <a:r>
              <a:rPr lang="en-GB" dirty="0"/>
              <a:t>‘Dynamic’ cast produces </a:t>
            </a:r>
            <a:br>
              <a:rPr lang="en-GB" dirty="0"/>
            </a:br>
            <a:r>
              <a:rPr lang="en-GB" dirty="0"/>
              <a:t>an </a:t>
            </a:r>
            <a:r>
              <a:rPr lang="en-GB" dirty="0" err="1"/>
              <a:t>Renderable</a:t>
            </a:r>
            <a:r>
              <a:rPr lang="en-GB" dirty="0"/>
              <a:t> reference </a:t>
            </a:r>
          </a:p>
        </p:txBody>
      </p:sp>
    </p:spTree>
    <p:extLst>
      <p:ext uri="{BB962C8B-B14F-4D97-AF65-F5344CB8AC3E}">
        <p14:creationId xmlns:p14="http://schemas.microsoft.com/office/powerpoint/2010/main" val="347820761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Abstract Classes and Interfaces</a:t>
            </a:r>
            <a:endParaRPr lang="en-IN" dirty="0"/>
          </a:p>
        </p:txBody>
      </p:sp>
      <p:sp>
        <p:nvSpPr>
          <p:cNvPr id="3" name="Text Placeholder 2"/>
          <p:cNvSpPr>
            <a:spLocks noGrp="1"/>
          </p:cNvSpPr>
          <p:nvPr>
            <p:ph type="body" sz="quarter" idx="15"/>
          </p:nvPr>
        </p:nvSpPr>
        <p:spPr>
          <a:xfrm>
            <a:off x="5037138" y="1349984"/>
            <a:ext cx="6548726" cy="4427361"/>
          </a:xfrm>
        </p:spPr>
        <p:txBody>
          <a:bodyPr vert="horz" lIns="0" tIns="0" rIns="0" bIns="0" rtlCol="0" anchor="t" anchorCtr="0">
            <a:noAutofit/>
          </a:bodyPr>
          <a:lstStyle/>
          <a:p>
            <a:pPr marL="342900" indent="-342900">
              <a:buChar char="•"/>
            </a:pPr>
            <a:r>
              <a:rPr lang="en-GB" b="1" dirty="0" smtClean="0"/>
              <a:t>Objective</a:t>
            </a:r>
            <a:endParaRPr lang="en-GB" b="1" dirty="0"/>
          </a:p>
          <a:p>
            <a:pPr marL="684000" lvl="1" indent="-342900">
              <a:buSzPct val="115000"/>
            </a:pPr>
            <a:r>
              <a:rPr lang="en-GB" dirty="0"/>
              <a:t>Improve design by using abstract classes</a:t>
            </a:r>
          </a:p>
          <a:p>
            <a:pPr marL="342900" indent="-342900">
              <a:buChar char="•"/>
            </a:pPr>
            <a:r>
              <a:rPr lang="en-GB" b="1" dirty="0"/>
              <a:t>Contents</a:t>
            </a:r>
          </a:p>
          <a:p>
            <a:pPr marL="684000" lvl="1" indent="-342900">
              <a:buSzPct val="115000"/>
            </a:pPr>
            <a:r>
              <a:rPr lang="en-GB" dirty="0"/>
              <a:t>The problem if we have no abstract classes</a:t>
            </a:r>
          </a:p>
          <a:p>
            <a:pPr marL="684000" lvl="1" indent="-342900">
              <a:buSzPct val="115000"/>
            </a:pPr>
            <a:r>
              <a:rPr lang="en-GB" dirty="0"/>
              <a:t>Abstract classes with abstract members</a:t>
            </a:r>
          </a:p>
          <a:p>
            <a:pPr marL="684000" lvl="1" indent="-342900">
              <a:buSzPct val="115000"/>
            </a:pPr>
            <a:r>
              <a:rPr lang="en-GB" dirty="0"/>
              <a:t>Polymorphism</a:t>
            </a:r>
          </a:p>
          <a:p>
            <a:pPr marL="342900" indent="-342900">
              <a:buChar char="•"/>
            </a:pPr>
            <a:r>
              <a:rPr lang="en-GB" b="1" dirty="0"/>
              <a:t>Hands-on labs</a:t>
            </a:r>
          </a:p>
          <a:p>
            <a:pPr marL="684000" lvl="1" indent="-342900">
              <a:buSzPct val="115000"/>
            </a:pPr>
            <a:r>
              <a:rPr lang="en-GB" dirty="0"/>
              <a:t>Implementing interfaces</a:t>
            </a:r>
          </a:p>
          <a:p>
            <a:pPr marL="342900" indent="-342900">
              <a:buChar char="•"/>
            </a:pPr>
            <a:endParaRPr lang="en-IN" b="1" dirty="0"/>
          </a:p>
        </p:txBody>
      </p:sp>
    </p:spTree>
    <p:extLst>
      <p:ext uri="{BB962C8B-B14F-4D97-AF65-F5344CB8AC3E}">
        <p14:creationId xmlns:p14="http://schemas.microsoft.com/office/powerpoint/2010/main" val="321331474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dirty="0" smtClean="0"/>
              <a:t>C#: </a:t>
            </a:r>
            <a:r>
              <a:rPr lang="en-GB" dirty="0"/>
              <a:t>Multiple interfaces (code differences)</a:t>
            </a:r>
            <a:endParaRPr lang="en-GB" dirty="0" smtClean="0"/>
          </a:p>
        </p:txBody>
      </p:sp>
      <p:sp>
        <p:nvSpPr>
          <p:cNvPr id="820228" name="Rectangle 4"/>
          <p:cNvSpPr>
            <a:spLocks noChangeArrowheads="1"/>
          </p:cNvSpPr>
          <p:nvPr/>
        </p:nvSpPr>
        <p:spPr bwMode="auto">
          <a:xfrm>
            <a:off x="6254750" y="1481143"/>
            <a:ext cx="4076700" cy="835025"/>
          </a:xfrm>
          <a:prstGeom prst="rect">
            <a:avLst/>
          </a:prstGeom>
          <a:solidFill>
            <a:schemeClr val="bg1"/>
          </a:solidFill>
          <a:ln w="19050">
            <a:solidFill>
              <a:schemeClr val="tx1"/>
            </a:solid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rPr>
              <a:t>public interface</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Renderable</a:t>
            </a: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void</a:t>
            </a:r>
            <a:r>
              <a:rPr lang="en-GB" sz="1600" dirty="0">
                <a:solidFill>
                  <a:srgbClr val="000000"/>
                </a:solidFill>
                <a:latin typeface="Lucida Console" pitchFamily="49" charset="0"/>
              </a:rPr>
              <a:t> draw();</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a:t>
            </a:r>
            <a:endParaRPr lang="en-GB" sz="1600" dirty="0">
              <a:solidFill>
                <a:srgbClr val="000046"/>
              </a:solidFill>
              <a:latin typeface="Lucida Console" pitchFamily="49" charset="0"/>
            </a:endParaRPr>
          </a:p>
        </p:txBody>
      </p:sp>
      <p:sp>
        <p:nvSpPr>
          <p:cNvPr id="820229" name="Rectangle 5"/>
          <p:cNvSpPr>
            <a:spLocks noChangeArrowheads="1"/>
          </p:cNvSpPr>
          <p:nvPr/>
        </p:nvSpPr>
        <p:spPr bwMode="auto">
          <a:xfrm>
            <a:off x="2446339" y="2580412"/>
            <a:ext cx="7392987" cy="3044423"/>
          </a:xfrm>
          <a:prstGeom prst="rect">
            <a:avLst/>
          </a:prstGeom>
          <a:solidFill>
            <a:schemeClr val="bg1"/>
          </a:solidFill>
          <a:ln w="19050">
            <a:solidFill>
              <a:schemeClr val="tx1"/>
            </a:solid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rPr>
              <a:t>public class</a:t>
            </a:r>
            <a:r>
              <a:rPr lang="en-GB" sz="1600" dirty="0">
                <a:solidFill>
                  <a:srgbClr val="000000"/>
                </a:solidFill>
                <a:latin typeface="Lucida Console" pitchFamily="49" charset="0"/>
              </a:rPr>
              <a:t> Rectangle </a:t>
            </a:r>
            <a:r>
              <a:rPr lang="en-GB" sz="1600" dirty="0">
                <a:solidFill>
                  <a:srgbClr val="0000C8"/>
                </a:solidFill>
                <a:latin typeface="Lucida Console" pitchFamily="49" charset="0"/>
              </a:rPr>
              <a:t>: </a:t>
            </a:r>
            <a:r>
              <a:rPr lang="en-GB" sz="1600" dirty="0">
                <a:solidFill>
                  <a:srgbClr val="000000"/>
                </a:solidFill>
                <a:latin typeface="Lucida Console" pitchFamily="49" charset="0"/>
              </a:rPr>
              <a:t>Shape, Comparable, </a:t>
            </a:r>
            <a:r>
              <a:rPr lang="en-GB" sz="1600" dirty="0" err="1">
                <a:solidFill>
                  <a:srgbClr val="000000"/>
                </a:solidFill>
                <a:latin typeface="Lucida Console" pitchFamily="49" charset="0"/>
              </a:rPr>
              <a:t>Renderable</a:t>
            </a: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a:solidFill>
                  <a:srgbClr val="0000C8"/>
                </a:solidFill>
                <a:latin typeface="Lucida Console" pitchFamily="49" charset="0"/>
              </a:rPr>
              <a:t>private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height;</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r>
              <a:rPr lang="en-GB" sz="1600" dirty="0">
                <a:solidFill>
                  <a:srgbClr val="0000C8"/>
                </a:solidFill>
                <a:latin typeface="Lucida Console" pitchFamily="49" charset="0"/>
              </a:rPr>
              <a:t>private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width;</a:t>
            </a:r>
            <a:br>
              <a:rPr lang="en-GB" sz="1600" dirty="0">
                <a:solidFill>
                  <a:srgbClr val="000000"/>
                </a:solidFill>
                <a:latin typeface="Lucida Console" pitchFamily="49" charset="0"/>
              </a:rPr>
            </a:br>
            <a:r>
              <a:rPr lang="en-GB" sz="1600" dirty="0">
                <a:solidFill>
                  <a:srgbClr val="000000"/>
                </a:solidFill>
                <a:latin typeface="Lucida Console" pitchFamily="49" charset="0"/>
              </a:rPr>
              <a:t/>
            </a:r>
            <a:br>
              <a:rPr lang="en-GB" sz="1600" dirty="0">
                <a:solidFill>
                  <a:srgbClr val="000000"/>
                </a:solidFill>
                <a:latin typeface="Lucida Console" pitchFamily="49" charset="0"/>
              </a:rPr>
            </a:br>
            <a:r>
              <a:rPr lang="en-GB" sz="1600" dirty="0">
                <a:solidFill>
                  <a:srgbClr val="0000FF"/>
                </a:solidFill>
                <a:latin typeface="Lucida Console" pitchFamily="49" charset="0"/>
              </a:rPr>
              <a:t>  </a:t>
            </a:r>
            <a:r>
              <a:rPr lang="en-GB" sz="1600" dirty="0">
                <a:solidFill>
                  <a:srgbClr val="0000C8"/>
                </a:solidFill>
                <a:latin typeface="Lucida Console" pitchFamily="49" charset="0"/>
              </a:rPr>
              <a:t>public void</a:t>
            </a:r>
            <a:r>
              <a:rPr lang="en-GB" sz="1600" dirty="0">
                <a:solidFill>
                  <a:srgbClr val="0000FF"/>
                </a:solidFill>
                <a:latin typeface="Lucida Console" pitchFamily="49" charset="0"/>
              </a:rPr>
              <a:t> </a:t>
            </a:r>
            <a:r>
              <a:rPr lang="en-GB" sz="1600" dirty="0">
                <a:solidFill>
                  <a:srgbClr val="FF0000"/>
                </a:solidFill>
                <a:latin typeface="Lucida Console" pitchFamily="49" charset="0"/>
              </a:rPr>
              <a:t>draw</a:t>
            </a:r>
            <a:r>
              <a:rPr lang="en-GB" sz="1600" dirty="0">
                <a:solidFill>
                  <a:srgbClr val="000000"/>
                </a:solidFill>
                <a:latin typeface="Lucida Console" pitchFamily="49" charset="0"/>
              </a:rPr>
              <a:t>()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rPr>
              <a:t>  </a:t>
            </a:r>
            <a:r>
              <a:rPr lang="en-GB" sz="1600" dirty="0">
                <a:solidFill>
                  <a:srgbClr val="0000C8"/>
                </a:solidFill>
                <a:latin typeface="Lucida Console" pitchFamily="49" charset="0"/>
              </a:rPr>
              <a:t>public </a:t>
            </a:r>
            <a:r>
              <a:rPr lang="en-GB" sz="1600" dirty="0" err="1">
                <a:solidFill>
                  <a:srgbClr val="0000C8"/>
                </a:solidFill>
                <a:latin typeface="Lucida Console" pitchFamily="49" charset="0"/>
              </a:rPr>
              <a:t>int</a:t>
            </a:r>
            <a:r>
              <a:rPr lang="en-GB" sz="1600" dirty="0">
                <a:solidFill>
                  <a:srgbClr val="0000FF"/>
                </a:solidFill>
                <a:latin typeface="Lucida Console" pitchFamily="49" charset="0"/>
              </a:rPr>
              <a:t> </a:t>
            </a:r>
            <a:r>
              <a:rPr lang="en-GB" sz="1600" dirty="0" err="1">
                <a:solidFill>
                  <a:srgbClr val="FF0000"/>
                </a:solidFill>
                <a:latin typeface="Lucida Console" pitchFamily="49" charset="0"/>
              </a:rPr>
              <a:t>CompareTo</a:t>
            </a:r>
            <a:r>
              <a:rPr lang="en-GB" sz="1600" dirty="0">
                <a:solidFill>
                  <a:srgbClr val="000000"/>
                </a:solidFill>
                <a:latin typeface="Lucida Console" pitchFamily="49" charset="0"/>
              </a:rPr>
              <a:t>( </a:t>
            </a:r>
            <a:r>
              <a:rPr lang="en-GB" sz="1600" dirty="0">
                <a:latin typeface="Lucida Console" pitchFamily="49" charset="0"/>
              </a:rPr>
              <a:t>Object</a:t>
            </a:r>
            <a:r>
              <a:rPr lang="en-GB" sz="1600" dirty="0">
                <a:solidFill>
                  <a:srgbClr val="000000"/>
                </a:solidFill>
                <a:latin typeface="Lucida Console" pitchFamily="49" charset="0"/>
              </a:rPr>
              <a:t> o ) {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Rectangle</a:t>
            </a:r>
            <a:r>
              <a:rPr lang="en-GB" sz="1600" dirty="0">
                <a:solidFill>
                  <a:srgbClr val="0000FF"/>
                </a:solidFill>
                <a:latin typeface="Lucida Console" pitchFamily="49" charset="0"/>
              </a:rPr>
              <a:t> </a:t>
            </a:r>
            <a:r>
              <a:rPr lang="en-GB" sz="1600" dirty="0">
                <a:solidFill>
                  <a:srgbClr val="000000"/>
                </a:solidFill>
                <a:latin typeface="Lucida Console" pitchFamily="49" charset="0"/>
              </a:rPr>
              <a:t>r = (Rectangle)o;</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FF"/>
                </a:solidFill>
                <a:latin typeface="Lucida Console" pitchFamily="49" charset="0"/>
              </a:rPr>
              <a:t>    </a:t>
            </a:r>
            <a:r>
              <a:rPr lang="en-GB" sz="1600" dirty="0">
                <a:solidFill>
                  <a:srgbClr val="0000C8"/>
                </a:solidFill>
                <a:latin typeface="Lucida Console" pitchFamily="49" charset="0"/>
              </a:rPr>
              <a:t>return</a:t>
            </a:r>
            <a:r>
              <a:rPr lang="en-GB" sz="1600" dirty="0">
                <a:solidFill>
                  <a:srgbClr val="0000FF"/>
                </a:solidFill>
                <a:latin typeface="Lucida Console" pitchFamily="49" charset="0"/>
              </a:rPr>
              <a:t> </a:t>
            </a: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p>
        </p:txBody>
      </p:sp>
      <p:sp>
        <p:nvSpPr>
          <p:cNvPr id="820230" name="Rectangle 6"/>
          <p:cNvSpPr>
            <a:spLocks noChangeArrowheads="1"/>
          </p:cNvSpPr>
          <p:nvPr/>
        </p:nvSpPr>
        <p:spPr bwMode="auto">
          <a:xfrm>
            <a:off x="1914525" y="1481143"/>
            <a:ext cx="4076700" cy="835025"/>
          </a:xfrm>
          <a:prstGeom prst="rect">
            <a:avLst/>
          </a:prstGeom>
          <a:solidFill>
            <a:schemeClr val="bg1"/>
          </a:solidFill>
          <a:ln w="19050">
            <a:solidFill>
              <a:schemeClr val="tx1"/>
            </a:solidFill>
            <a:miter lim="800000"/>
            <a:headEnd/>
            <a:tailEnd/>
          </a:ln>
          <a:effectLst>
            <a:outerShdw dist="53882" dir="2700000" algn="ctr" rotWithShape="0">
              <a:schemeClr val="bg2"/>
            </a:outerShdw>
          </a:effectLst>
        </p:spPr>
        <p:txBody>
          <a:bodyPr lIns="90488" tIns="44450" rIns="0" bIns="44450">
            <a:spAutoFit/>
          </a:bodyPr>
          <a:lstStyle/>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C8"/>
                </a:solidFill>
                <a:latin typeface="Lucida Console" pitchFamily="49" charset="0"/>
              </a:rPr>
              <a:t>public interface</a:t>
            </a:r>
            <a:r>
              <a:rPr lang="en-GB" sz="1600" dirty="0">
                <a:solidFill>
                  <a:srgbClr val="000000"/>
                </a:solidFill>
                <a:latin typeface="Lucida Console" pitchFamily="49" charset="0"/>
              </a:rPr>
              <a:t> Comparable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  </a:t>
            </a:r>
            <a:r>
              <a:rPr lang="en-GB" sz="1600" dirty="0" err="1">
                <a:solidFill>
                  <a:srgbClr val="0000C8"/>
                </a:solidFill>
                <a:latin typeface="Lucida Console" pitchFamily="49" charset="0"/>
              </a:rPr>
              <a:t>int</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compareTo</a:t>
            </a:r>
            <a:r>
              <a:rPr lang="en-GB" sz="1600" dirty="0">
                <a:solidFill>
                  <a:srgbClr val="000000"/>
                </a:solidFill>
                <a:latin typeface="Lucida Console" pitchFamily="49" charset="0"/>
              </a:rPr>
              <a:t>( </a:t>
            </a:r>
            <a:r>
              <a:rPr lang="en-GB" sz="1600" dirty="0">
                <a:latin typeface="Lucida Console" pitchFamily="49" charset="0"/>
              </a:rPr>
              <a:t>Object</a:t>
            </a:r>
            <a:r>
              <a:rPr lang="en-GB" sz="1600" dirty="0">
                <a:solidFill>
                  <a:srgbClr val="000000"/>
                </a:solidFill>
                <a:latin typeface="Lucida Console" pitchFamily="49" charset="0"/>
              </a:rPr>
              <a:t> o1 );</a:t>
            </a:r>
          </a:p>
          <a:p>
            <a:pPr defTabSz="739775" eaLnBrk="0" hangingPunct="0">
              <a:tabLst>
                <a:tab pos="347663" algn="l"/>
                <a:tab pos="685800" algn="l"/>
                <a:tab pos="1033463" algn="l"/>
                <a:tab pos="1371600" algn="l"/>
                <a:tab pos="1719263" algn="l"/>
                <a:tab pos="2057400" algn="l"/>
                <a:tab pos="2405063" algn="l"/>
                <a:tab pos="2743200" algn="l"/>
              </a:tabLst>
              <a:defRPr/>
            </a:pPr>
            <a:r>
              <a:rPr lang="en-GB" sz="1600" dirty="0">
                <a:solidFill>
                  <a:srgbClr val="000000"/>
                </a:solidFill>
                <a:latin typeface="Lucida Console" pitchFamily="49" charset="0"/>
              </a:rPr>
              <a:t>}</a:t>
            </a:r>
            <a:endParaRPr lang="en-GB" sz="1600" dirty="0">
              <a:solidFill>
                <a:srgbClr val="000046"/>
              </a:solidFill>
              <a:latin typeface="Lucida Console" pitchFamily="49" charset="0"/>
            </a:endParaRPr>
          </a:p>
        </p:txBody>
      </p:sp>
    </p:spTree>
    <p:extLst>
      <p:ext uri="{BB962C8B-B14F-4D97-AF65-F5344CB8AC3E}">
        <p14:creationId xmlns:p14="http://schemas.microsoft.com/office/powerpoint/2010/main" val="17025640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p:txBody>
          <a:bodyPr/>
          <a:lstStyle/>
          <a:p>
            <a:pPr eaLnBrk="1" hangingPunct="1"/>
            <a:r>
              <a:rPr lang="en-GB" dirty="0" smtClean="0"/>
              <a:t>Hands-on labs</a:t>
            </a:r>
          </a:p>
        </p:txBody>
      </p:sp>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GB" dirty="0"/>
              <a:t>Abstract classes and </a:t>
            </a:r>
            <a:r>
              <a:rPr lang="en-GB" dirty="0" smtClean="0"/>
              <a:t>Interfaces</a:t>
            </a:r>
            <a:endParaRPr lang="en-GB" dirty="0"/>
          </a:p>
        </p:txBody>
      </p:sp>
    </p:spTree>
    <p:extLst>
      <p:ext uri="{BB962C8B-B14F-4D97-AF65-F5344CB8AC3E}">
        <p14:creationId xmlns:p14="http://schemas.microsoft.com/office/powerpoint/2010/main" val="8904352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latin typeface="Krana Fat B" panose="00000B00000000000000" pitchFamily="50" charset="0"/>
              </a:rPr>
              <a:t>THANK YOU</a:t>
            </a:r>
            <a:endParaRPr lang="en-GB" dirty="0">
              <a:latin typeface="Krana Fat B" panose="00000B00000000000000" pitchFamily="50" charset="0"/>
            </a:endParaRPr>
          </a:p>
        </p:txBody>
      </p:sp>
      <p:sp>
        <p:nvSpPr>
          <p:cNvPr id="5" name="Text Placeholder 4"/>
          <p:cNvSpPr>
            <a:spLocks noGrp="1"/>
          </p:cNvSpPr>
          <p:nvPr>
            <p:ph type="body" sz="quarter" idx="12"/>
          </p:nvPr>
        </p:nvSpPr>
        <p:spPr/>
        <p:txBody>
          <a:bodyPr/>
          <a:lstStyle/>
          <a:p>
            <a:pPr defTabSz="762000"/>
            <a:r>
              <a:rPr lang="en-GB" dirty="0">
                <a:cs typeface="Arial" charset="0"/>
              </a:rPr>
              <a:t>Hope you </a:t>
            </a:r>
            <a:r>
              <a:rPr lang="en-GB" dirty="0" smtClean="0">
                <a:cs typeface="Arial" charset="0"/>
              </a:rPr>
              <a:t>enjoyed this learning journey.</a:t>
            </a:r>
            <a:endParaRPr lang="en-GB" baseline="30000" dirty="0">
              <a:cs typeface="Arial" charset="0"/>
            </a:endParaRPr>
          </a:p>
          <a:p>
            <a:endParaRPr lang="en-GB" dirty="0"/>
          </a:p>
          <a:p>
            <a:endParaRPr lang="en-GB" dirty="0"/>
          </a:p>
          <a:p>
            <a:endParaRPr lang="en-GB" dirty="0"/>
          </a:p>
        </p:txBody>
      </p:sp>
    </p:spTree>
    <p:extLst>
      <p:ext uri="{BB962C8B-B14F-4D97-AF65-F5344CB8AC3E}">
        <p14:creationId xmlns:p14="http://schemas.microsoft.com/office/powerpoint/2010/main" val="9836296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p:txBody>
          <a:bodyPr/>
          <a:lstStyle/>
          <a:p>
            <a:r>
              <a:rPr lang="en-GB" dirty="0"/>
              <a:t>What are abstract classes</a:t>
            </a:r>
            <a:endParaRPr lang="en-IN" dirty="0"/>
          </a:p>
        </p:txBody>
      </p:sp>
      <p:sp>
        <p:nvSpPr>
          <p:cNvPr id="12" name="Text Placeholder 11"/>
          <p:cNvSpPr>
            <a:spLocks noGrp="1"/>
          </p:cNvSpPr>
          <p:nvPr>
            <p:ph type="body" sz="quarter" idx="15"/>
          </p:nvPr>
        </p:nvSpPr>
        <p:spPr>
          <a:xfrm>
            <a:off x="5037138" y="300500"/>
            <a:ext cx="6600680" cy="6287335"/>
          </a:xfrm>
        </p:spPr>
        <p:txBody>
          <a:bodyPr/>
          <a:lstStyle/>
          <a:p>
            <a:pPr marL="342900" indent="-342900">
              <a:buFont typeface="Arial" panose="020B0604020202020204" pitchFamily="34" charset="0"/>
              <a:buChar char="•"/>
            </a:pPr>
            <a:r>
              <a:rPr lang="en-GB" b="1" dirty="0"/>
              <a:t>You would not create and draw a shape</a:t>
            </a:r>
          </a:p>
          <a:p>
            <a:pPr marL="684000" lvl="1" indent="-342900">
              <a:buSzPct val="115000"/>
            </a:pPr>
            <a:r>
              <a:rPr lang="en-GB" dirty="0"/>
              <a:t>You would draw a derived type of Shape (rectangle, circle…)</a:t>
            </a:r>
          </a:p>
          <a:p>
            <a:pPr marL="342900" indent="-342900">
              <a:buFont typeface="Arial" panose="020B0604020202020204" pitchFamily="34" charset="0"/>
              <a:buChar char="•"/>
            </a:pPr>
            <a:r>
              <a:rPr lang="en-GB" b="1" dirty="0"/>
              <a:t>You would never open an account</a:t>
            </a:r>
          </a:p>
          <a:p>
            <a:pPr marL="684000" lvl="1" indent="-342900">
              <a:buSzPct val="115000"/>
            </a:pPr>
            <a:r>
              <a:rPr lang="en-GB" dirty="0"/>
              <a:t>You would open a type of Account (savings, current…)</a:t>
            </a:r>
          </a:p>
          <a:p>
            <a:pPr marL="342900" indent="-342900">
              <a:buFont typeface="Arial" panose="020B0604020202020204" pitchFamily="34" charset="0"/>
              <a:buChar char="•"/>
            </a:pPr>
            <a:r>
              <a:rPr lang="en-GB" b="1" dirty="0"/>
              <a:t>Some classes are not meant to be instantiated</a:t>
            </a:r>
          </a:p>
          <a:p>
            <a:pPr marL="684000" lvl="1" indent="-342900">
              <a:buSzPct val="115000"/>
            </a:pPr>
            <a:r>
              <a:rPr lang="en-GB" dirty="0"/>
              <a:t>These are marked as </a:t>
            </a:r>
            <a:r>
              <a:rPr lang="en-GB" dirty="0" smtClean="0">
                <a:solidFill>
                  <a:srgbClr val="7E007C"/>
                </a:solidFill>
              </a:rPr>
              <a:t>abstract</a:t>
            </a:r>
            <a:endParaRPr lang="en-GB" dirty="0"/>
          </a:p>
          <a:p>
            <a:pPr lvl="2"/>
            <a:r>
              <a:rPr lang="en-GB" b="1" dirty="0">
                <a:solidFill>
                  <a:srgbClr val="7E007C"/>
                </a:solidFill>
              </a:rPr>
              <a:t>abstract</a:t>
            </a:r>
            <a:r>
              <a:rPr lang="en-GB" b="1" dirty="0"/>
              <a:t> classes follow these rules:</a:t>
            </a:r>
          </a:p>
          <a:p>
            <a:pPr marL="684000" lvl="1" indent="-342900">
              <a:buSzPct val="115000"/>
            </a:pPr>
            <a:r>
              <a:rPr lang="en-GB" dirty="0"/>
              <a:t>They can hold </a:t>
            </a:r>
            <a:r>
              <a:rPr lang="en-GB" b="1" dirty="0"/>
              <a:t>fields, methods, constructors</a:t>
            </a:r>
          </a:p>
          <a:p>
            <a:pPr marL="684000" lvl="1" indent="-342900">
              <a:buSzPct val="115000"/>
            </a:pPr>
            <a:r>
              <a:rPr lang="en-GB" dirty="0"/>
              <a:t>May have zero or more </a:t>
            </a:r>
            <a:r>
              <a:rPr lang="en-GB" b="1" dirty="0"/>
              <a:t>methods</a:t>
            </a:r>
            <a:r>
              <a:rPr lang="en-GB" dirty="0"/>
              <a:t> marked as </a:t>
            </a:r>
            <a:r>
              <a:rPr lang="en-GB" b="1" dirty="0">
                <a:solidFill>
                  <a:srgbClr val="7E007C"/>
                </a:solidFill>
              </a:rPr>
              <a:t>abstract</a:t>
            </a:r>
          </a:p>
          <a:p>
            <a:pPr marL="684000" lvl="1" indent="-342900">
              <a:buSzPct val="115000"/>
            </a:pPr>
            <a:r>
              <a:rPr lang="en-GB" dirty="0"/>
              <a:t>Cannot be instantiated</a:t>
            </a:r>
          </a:p>
          <a:p>
            <a:pPr marL="684000" lvl="1" indent="-342900">
              <a:buSzPct val="115000"/>
            </a:pPr>
            <a:r>
              <a:rPr lang="en-GB" dirty="0"/>
              <a:t>Are a base for inheritance</a:t>
            </a:r>
          </a:p>
          <a:p>
            <a:pPr marL="1026000" lvl="1" indent="-342900">
              <a:buSzPct val="115000"/>
            </a:pPr>
            <a:r>
              <a:rPr lang="en-GB" b="1" dirty="0"/>
              <a:t>e.g.</a:t>
            </a:r>
            <a:r>
              <a:rPr lang="en-GB" dirty="0"/>
              <a:t> what all shapes have in common (x, y, w, h, colour…)</a:t>
            </a:r>
          </a:p>
          <a:p>
            <a:endParaRPr lang="en-IN" dirty="0"/>
          </a:p>
        </p:txBody>
      </p:sp>
    </p:spTree>
    <p:extLst>
      <p:ext uri="{BB962C8B-B14F-4D97-AF65-F5344CB8AC3E}">
        <p14:creationId xmlns:p14="http://schemas.microsoft.com/office/powerpoint/2010/main" val="23508861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GB" dirty="0" smtClean="0"/>
              <a:t>Problem if base type is a ‘concrete’ class</a:t>
            </a:r>
          </a:p>
        </p:txBody>
      </p:sp>
      <p:pic>
        <p:nvPicPr>
          <p:cNvPr id="3" name="Picture 2"/>
          <p:cNvPicPr>
            <a:picLocks noChangeAspect="1"/>
          </p:cNvPicPr>
          <p:nvPr/>
        </p:nvPicPr>
        <p:blipFill>
          <a:blip r:embed="rId3"/>
          <a:stretch>
            <a:fillRect/>
          </a:stretch>
        </p:blipFill>
        <p:spPr>
          <a:xfrm>
            <a:off x="7516772" y="1255287"/>
            <a:ext cx="3057846" cy="1898824"/>
          </a:xfrm>
          <a:prstGeom prst="rect">
            <a:avLst/>
          </a:prstGeom>
        </p:spPr>
      </p:pic>
      <p:sp>
        <p:nvSpPr>
          <p:cNvPr id="26" name="Text Box 7"/>
          <p:cNvSpPr txBox="1">
            <a:spLocks noChangeArrowheads="1"/>
          </p:cNvSpPr>
          <p:nvPr/>
        </p:nvSpPr>
        <p:spPr bwMode="auto">
          <a:xfrm>
            <a:off x="7650285" y="3830644"/>
            <a:ext cx="3156260" cy="369332"/>
          </a:xfrm>
          <a:prstGeom prst="rect">
            <a:avLst/>
          </a:prstGeom>
          <a:solidFill>
            <a:schemeClr val="bg1"/>
          </a:solidFill>
          <a:ln w="19050">
            <a:solidFill>
              <a:srgbClr val="004050"/>
            </a:solidFill>
            <a:miter lim="800000"/>
            <a:headEnd/>
            <a:tailEnd/>
          </a:ln>
        </p:spPr>
        <p:txBody>
          <a:bodyPr wrap="square">
            <a:spAutoFit/>
          </a:bodyPr>
          <a:lstStyle/>
          <a:p>
            <a:pPr algn="ctr" eaLnBrk="0" hangingPunct="0">
              <a:spcBef>
                <a:spcPct val="50000"/>
              </a:spcBef>
            </a:pPr>
            <a:r>
              <a:rPr lang="en-GB" dirty="0"/>
              <a:t>Will this code compile?</a:t>
            </a:r>
          </a:p>
        </p:txBody>
      </p:sp>
      <p:sp>
        <p:nvSpPr>
          <p:cNvPr id="2" name="Rectangle 1"/>
          <p:cNvSpPr/>
          <p:nvPr/>
        </p:nvSpPr>
        <p:spPr>
          <a:xfrm>
            <a:off x="1790700" y="1299763"/>
            <a:ext cx="5581650" cy="1569660"/>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00"/>
                </a:solidFill>
                <a:latin typeface="Consolas" panose="020B0609020204030204" pitchFamily="49" charset="0"/>
              </a:rPr>
              <a:t>Account[] </a:t>
            </a:r>
            <a:r>
              <a:rPr lang="en-GB" sz="1600" dirty="0">
                <a:solidFill>
                  <a:srgbClr val="6A3E3E"/>
                </a:solidFill>
                <a:latin typeface="Consolas" panose="020B0609020204030204" pitchFamily="49" charset="0"/>
              </a:rPr>
              <a:t>accounts</a:t>
            </a:r>
            <a:r>
              <a:rPr lang="en-GB" sz="1600" dirty="0">
                <a:solidFill>
                  <a:srgbClr val="000000"/>
                </a:solidFill>
                <a:latin typeface="Consolas" panose="020B0609020204030204" pitchFamily="49" charset="0"/>
              </a:rPr>
              <a:t> =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CurrentAccount</a:t>
            </a:r>
            <a:r>
              <a:rPr lang="en-GB" sz="1600" b="1" dirty="0">
                <a:solidFill>
                  <a:srgbClr val="000000"/>
                </a:solidFill>
                <a:latin typeface="Consolas" panose="020B0609020204030204" pitchFamily="49" charset="0"/>
              </a:rPr>
              <a:t>(), </a:t>
            </a:r>
            <a:br>
              <a:rPr lang="en-GB" sz="1600" b="1" dirty="0">
                <a:solidFill>
                  <a:srgbClr val="000000"/>
                </a:solidFill>
                <a:latin typeface="Consolas" panose="020B0609020204030204" pitchFamily="49" charset="0"/>
              </a:rPr>
            </a:b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SavingsAccount</a:t>
            </a:r>
            <a:r>
              <a:rPr lang="en-GB" sz="1600" b="1" dirty="0">
                <a:solidFill>
                  <a:srgbClr val="000000"/>
                </a:solidFill>
                <a:latin typeface="Consolas" panose="020B0609020204030204" pitchFamily="49" charset="0"/>
              </a:rPr>
              <a:t>() };</a:t>
            </a:r>
          </a:p>
          <a:p>
            <a:r>
              <a:rPr lang="en-GB" sz="1600" b="1" dirty="0">
                <a:solidFill>
                  <a:srgbClr val="7F0055"/>
                </a:solidFill>
                <a:latin typeface="Consolas" panose="020B0609020204030204" pitchFamily="49" charset="0"/>
              </a:rPr>
              <a:t>    </a:t>
            </a:r>
          </a:p>
          <a:p>
            <a:r>
              <a:rPr lang="en-GB" sz="1600" b="1" dirty="0">
                <a:solidFill>
                  <a:srgbClr val="7F0055"/>
                </a:solidFill>
                <a:latin typeface="Consolas" panose="020B0609020204030204" pitchFamily="49" charset="0"/>
              </a:rPr>
              <a:t>for</a:t>
            </a:r>
            <a:r>
              <a:rPr lang="en-GB" sz="1600" b="1" dirty="0">
                <a:solidFill>
                  <a:srgbClr val="000000"/>
                </a:solidFill>
                <a:latin typeface="Consolas" panose="020B0609020204030204" pitchFamily="49" charset="0"/>
              </a:rPr>
              <a:t> (Account </a:t>
            </a:r>
            <a:r>
              <a:rPr lang="en-GB" sz="1600" b="1" dirty="0" err="1">
                <a:solidFill>
                  <a:srgbClr val="6A3E3E"/>
                </a:solidFill>
                <a:latin typeface="Consolas" panose="020B0609020204030204" pitchFamily="49" charset="0"/>
              </a:rPr>
              <a:t>acc</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accounts</a:t>
            </a:r>
            <a:r>
              <a:rPr lang="en-GB" sz="1600" b="1" dirty="0">
                <a:solidFill>
                  <a:srgbClr val="000000"/>
                </a:solidFill>
                <a:latin typeface="Consolas" panose="020B0609020204030204" pitchFamily="49" charset="0"/>
              </a:rPr>
              <a:t>) {</a:t>
            </a:r>
          </a:p>
          <a:p>
            <a:r>
              <a:rPr lang="en-GB" sz="1600" dirty="0">
                <a:solidFill>
                  <a:srgbClr val="6A3E3E"/>
                </a:solidFill>
                <a:latin typeface="Consolas" panose="020B0609020204030204" pitchFamily="49" charset="0"/>
              </a:rPr>
              <a:t>     </a:t>
            </a:r>
            <a:r>
              <a:rPr lang="en-GB" sz="1600" dirty="0" err="1">
                <a:solidFill>
                  <a:srgbClr val="6A3E3E"/>
                </a:solidFill>
                <a:latin typeface="Consolas" panose="020B0609020204030204" pitchFamily="49" charset="0"/>
              </a:rPr>
              <a:t>acc</a:t>
            </a:r>
            <a:r>
              <a:rPr lang="en-GB" sz="1600" dirty="0" err="1">
                <a:solidFill>
                  <a:srgbClr val="000000"/>
                </a:solidFill>
                <a:latin typeface="Consolas" panose="020B0609020204030204" pitchFamily="49" charset="0"/>
              </a:rPr>
              <a:t>.withdraw</a:t>
            </a:r>
            <a:r>
              <a:rPr lang="en-GB" sz="1600" dirty="0">
                <a:solidFill>
                  <a:srgbClr val="000000"/>
                </a:solidFill>
                <a:latin typeface="Consolas" panose="020B0609020204030204" pitchFamily="49" charset="0"/>
              </a:rPr>
              <a:t>(50);</a:t>
            </a:r>
          </a:p>
          <a:p>
            <a:r>
              <a:rPr lang="en-GB" sz="1600" dirty="0">
                <a:solidFill>
                  <a:srgbClr val="000000"/>
                </a:solidFill>
                <a:latin typeface="Consolas" panose="020B0609020204030204" pitchFamily="49" charset="0"/>
              </a:rPr>
              <a:t>}</a:t>
            </a:r>
          </a:p>
        </p:txBody>
      </p:sp>
      <p:sp>
        <p:nvSpPr>
          <p:cNvPr id="10" name="Rectangle 9"/>
          <p:cNvSpPr/>
          <p:nvPr/>
        </p:nvSpPr>
        <p:spPr>
          <a:xfrm>
            <a:off x="1790700" y="2969985"/>
            <a:ext cx="5581650" cy="3785652"/>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Account {</a:t>
            </a:r>
          </a:p>
          <a:p>
            <a:r>
              <a:rPr lang="en-GB" sz="1600" b="1" dirty="0">
                <a:solidFill>
                  <a:srgbClr val="7F0055"/>
                </a:solidFill>
                <a:latin typeface="Consolas" panose="020B0609020204030204" pitchFamily="49" charset="0"/>
              </a:rPr>
              <a:t>   double</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balance</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CurrentAccount</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extends</a:t>
            </a:r>
            <a:r>
              <a:rPr lang="en-GB" sz="1600" b="1" dirty="0">
                <a:solidFill>
                  <a:srgbClr val="000000"/>
                </a:solidFill>
                <a:latin typeface="Consolas" panose="020B0609020204030204" pitchFamily="49" charset="0"/>
              </a:rPr>
              <a:t> Account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withdraw(</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6A3E3E"/>
                </a:solidFill>
                <a:latin typeface="Consolas" panose="020B0609020204030204" pitchFamily="49" charset="0"/>
              </a:rPr>
              <a:t>amt</a:t>
            </a:r>
            <a:r>
              <a:rPr lang="en-GB" sz="1600" b="1" dirty="0">
                <a:solidFill>
                  <a:srgbClr val="000000"/>
                </a:solidFill>
                <a:latin typeface="Consolas" panose="020B0609020204030204" pitchFamily="49" charset="0"/>
              </a:rPr>
              <a:t>) {</a:t>
            </a:r>
          </a:p>
          <a:p>
            <a:r>
              <a:rPr lang="en-GB" sz="1600" dirty="0">
                <a:solidFill>
                  <a:srgbClr val="0000C0"/>
                </a:solidFill>
                <a:latin typeface="Consolas" panose="020B0609020204030204" pitchFamily="49" charset="0"/>
              </a:rPr>
              <a:t>	print</a:t>
            </a:r>
            <a:r>
              <a:rPr lang="en-GB" sz="1600" b="1"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a:t>
            </a:r>
            <a:r>
              <a:rPr lang="en-GB" sz="1600" b="1" dirty="0" err="1">
                <a:solidFill>
                  <a:srgbClr val="7F0055"/>
                </a:solidFill>
                <a:latin typeface="Consolas" panose="020B0609020204030204" pitchFamily="49" charset="0"/>
              </a:rPr>
              <a:t>CurrentAccount</a:t>
            </a:r>
            <a:r>
              <a:rPr lang="en-GB" sz="1600" b="1" dirty="0">
                <a:solidFill>
                  <a:srgbClr val="7F0055"/>
                </a:solidFill>
                <a:latin typeface="Consolas" panose="020B0609020204030204" pitchFamily="49" charset="0"/>
              </a:rPr>
              <a:t> withdraw'</a:t>
            </a:r>
            <a:r>
              <a:rPr lang="en-GB" sz="1600" b="1" dirty="0">
                <a:solidFill>
                  <a:srgbClr val="000000"/>
                </a:solidFill>
                <a:latin typeface="Consolas" panose="020B0609020204030204" pitchFamily="49" charset="0"/>
              </a:rPr>
              <a:t>)</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SavingsAccount</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extends</a:t>
            </a:r>
            <a:r>
              <a:rPr lang="en-GB" sz="1600" b="1" dirty="0">
                <a:solidFill>
                  <a:srgbClr val="000000"/>
                </a:solidFill>
                <a:latin typeface="Consolas" panose="020B0609020204030204" pitchFamily="49" charset="0"/>
              </a:rPr>
              <a:t> Account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withdraw(</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6A3E3E"/>
                </a:solidFill>
                <a:latin typeface="Consolas" panose="020B0609020204030204" pitchFamily="49" charset="0"/>
              </a:rPr>
              <a:t>amt</a:t>
            </a:r>
            <a:r>
              <a:rPr lang="en-GB" sz="1600" b="1" dirty="0">
                <a:solidFill>
                  <a:srgbClr val="000000"/>
                </a:solidFill>
                <a:latin typeface="Consolas" panose="020B0609020204030204" pitchFamily="49" charset="0"/>
              </a:rPr>
              <a:t>) {</a:t>
            </a:r>
          </a:p>
          <a:p>
            <a:r>
              <a:rPr lang="en-GB" sz="1600" dirty="0">
                <a:solidFill>
                  <a:srgbClr val="0000C0"/>
                </a:solidFill>
                <a:latin typeface="Consolas" panose="020B0609020204030204" pitchFamily="49" charset="0"/>
              </a:rPr>
              <a:t>	 print</a:t>
            </a:r>
            <a:r>
              <a:rPr lang="en-GB" sz="1600" b="1"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a:t>
            </a:r>
            <a:r>
              <a:rPr lang="en-GB" sz="1600" b="1" dirty="0" err="1">
                <a:solidFill>
                  <a:srgbClr val="7F0055"/>
                </a:solidFill>
                <a:latin typeface="Consolas" panose="020B0609020204030204" pitchFamily="49" charset="0"/>
              </a:rPr>
              <a:t>SavingAccount</a:t>
            </a:r>
            <a:r>
              <a:rPr lang="en-GB" sz="1600" b="1" dirty="0">
                <a:solidFill>
                  <a:srgbClr val="7F0055"/>
                </a:solidFill>
                <a:latin typeface="Consolas" panose="020B0609020204030204" pitchFamily="49" charset="0"/>
              </a:rPr>
              <a:t> withdraw'</a:t>
            </a:r>
            <a:r>
              <a:rPr lang="en-GB" sz="1600" b="1" dirty="0">
                <a:solidFill>
                  <a:srgbClr val="000000"/>
                </a:solidFill>
                <a:latin typeface="Consolas" panose="020B0609020204030204" pitchFamily="49" charset="0"/>
              </a:rPr>
              <a:t>)</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34954045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GB" dirty="0" smtClean="0"/>
              <a:t>Problem if base type is a ‘concrete’ class</a:t>
            </a:r>
          </a:p>
        </p:txBody>
      </p:sp>
      <p:sp>
        <p:nvSpPr>
          <p:cNvPr id="35" name="Text Box 7"/>
          <p:cNvSpPr txBox="1">
            <a:spLocks noChangeArrowheads="1"/>
          </p:cNvSpPr>
          <p:nvPr/>
        </p:nvSpPr>
        <p:spPr bwMode="auto">
          <a:xfrm>
            <a:off x="7905751" y="1304077"/>
            <a:ext cx="2651413" cy="646331"/>
          </a:xfrm>
          <a:prstGeom prst="rect">
            <a:avLst/>
          </a:prstGeom>
          <a:solidFill>
            <a:srgbClr val="FFCCFF"/>
          </a:solidFill>
          <a:ln w="19050">
            <a:solidFill>
              <a:schemeClr val="tx1"/>
            </a:solidFill>
            <a:miter lim="800000"/>
            <a:headEnd/>
            <a:tailEnd/>
          </a:ln>
        </p:spPr>
        <p:txBody>
          <a:bodyPr wrap="square">
            <a:spAutoFit/>
          </a:bodyPr>
          <a:lstStyle/>
          <a:p>
            <a:pPr algn="ctr" eaLnBrk="0" hangingPunct="0">
              <a:spcBef>
                <a:spcPct val="50000"/>
              </a:spcBef>
            </a:pPr>
            <a:r>
              <a:rPr lang="en-GB" dirty="0"/>
              <a:t>What is the </a:t>
            </a:r>
            <a:br>
              <a:rPr lang="en-GB" dirty="0"/>
            </a:br>
            <a:r>
              <a:rPr lang="en-GB" dirty="0"/>
              <a:t>problem now?</a:t>
            </a:r>
          </a:p>
        </p:txBody>
      </p:sp>
      <p:sp>
        <p:nvSpPr>
          <p:cNvPr id="37" name="Text Box 7"/>
          <p:cNvSpPr txBox="1">
            <a:spLocks noChangeArrowheads="1"/>
          </p:cNvSpPr>
          <p:nvPr/>
        </p:nvSpPr>
        <p:spPr bwMode="auto">
          <a:xfrm>
            <a:off x="7905751" y="2017995"/>
            <a:ext cx="2651413" cy="584775"/>
          </a:xfrm>
          <a:prstGeom prst="rect">
            <a:avLst/>
          </a:prstGeom>
          <a:solidFill>
            <a:srgbClr val="7E007C"/>
          </a:solidFill>
          <a:ln>
            <a:headEnd/>
            <a:tailEnd/>
          </a:ln>
          <a:effectLst/>
        </p:spPr>
        <p:style>
          <a:lnRef idx="0">
            <a:schemeClr val="accent4"/>
          </a:lnRef>
          <a:fillRef idx="3">
            <a:schemeClr val="accent4"/>
          </a:fillRef>
          <a:effectRef idx="3">
            <a:schemeClr val="accent4"/>
          </a:effectRef>
          <a:fontRef idx="minor">
            <a:schemeClr val="lt1"/>
          </a:fontRef>
        </p:style>
        <p:txBody>
          <a:bodyPr wrap="square">
            <a:spAutoFit/>
          </a:bodyPr>
          <a:lstStyle/>
          <a:p>
            <a:pPr eaLnBrk="0" hangingPunct="0">
              <a:spcBef>
                <a:spcPct val="50000"/>
              </a:spcBef>
            </a:pPr>
            <a:r>
              <a:rPr lang="en-GB" sz="1600" b="1" dirty="0"/>
              <a:t>You can override </a:t>
            </a:r>
            <a:br>
              <a:rPr lang="en-GB" sz="1600" b="1" dirty="0"/>
            </a:br>
            <a:r>
              <a:rPr lang="en-GB" sz="1600" b="1" dirty="0"/>
              <a:t>but don’t  have to.</a:t>
            </a:r>
          </a:p>
        </p:txBody>
      </p:sp>
      <p:sp>
        <p:nvSpPr>
          <p:cNvPr id="10" name="Rectangle 9"/>
          <p:cNvSpPr/>
          <p:nvPr/>
        </p:nvSpPr>
        <p:spPr>
          <a:xfrm>
            <a:off x="1790700" y="1317224"/>
            <a:ext cx="5581650" cy="1569660"/>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00"/>
                </a:solidFill>
                <a:latin typeface="Consolas" panose="020B0609020204030204" pitchFamily="49" charset="0"/>
              </a:rPr>
              <a:t>Account[] </a:t>
            </a:r>
            <a:r>
              <a:rPr lang="en-GB" sz="1600" dirty="0">
                <a:solidFill>
                  <a:srgbClr val="6A3E3E"/>
                </a:solidFill>
                <a:latin typeface="Consolas" panose="020B0609020204030204" pitchFamily="49" charset="0"/>
              </a:rPr>
              <a:t>accounts</a:t>
            </a:r>
            <a:r>
              <a:rPr lang="en-GB" sz="1600" dirty="0">
                <a:solidFill>
                  <a:srgbClr val="000000"/>
                </a:solidFill>
                <a:latin typeface="Consolas" panose="020B0609020204030204" pitchFamily="49" charset="0"/>
              </a:rPr>
              <a:t> =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CurrentAccount</a:t>
            </a:r>
            <a:r>
              <a:rPr lang="en-GB" sz="1600" b="1" dirty="0">
                <a:solidFill>
                  <a:srgbClr val="000000"/>
                </a:solidFill>
                <a:latin typeface="Consolas" panose="020B0609020204030204" pitchFamily="49" charset="0"/>
              </a:rPr>
              <a:t>(), </a:t>
            </a:r>
            <a:br>
              <a:rPr lang="en-GB" sz="1600" b="1" dirty="0">
                <a:solidFill>
                  <a:srgbClr val="000000"/>
                </a:solidFill>
                <a:latin typeface="Consolas" panose="020B0609020204030204" pitchFamily="49" charset="0"/>
              </a:rPr>
            </a:b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SavingsAccount</a:t>
            </a:r>
            <a:r>
              <a:rPr lang="en-GB" sz="1600" b="1" dirty="0">
                <a:solidFill>
                  <a:srgbClr val="000000"/>
                </a:solidFill>
                <a:latin typeface="Consolas" panose="020B0609020204030204" pitchFamily="49" charset="0"/>
              </a:rPr>
              <a:t>() };</a:t>
            </a:r>
          </a:p>
          <a:p>
            <a:endParaRPr lang="en-GB" sz="1600" b="1" dirty="0">
              <a:solidFill>
                <a:srgbClr val="7F0055"/>
              </a:solidFill>
              <a:latin typeface="Consolas" panose="020B0609020204030204" pitchFamily="49" charset="0"/>
            </a:endParaRPr>
          </a:p>
          <a:p>
            <a:r>
              <a:rPr lang="en-GB" sz="1600" b="1" dirty="0">
                <a:solidFill>
                  <a:srgbClr val="7F0055"/>
                </a:solidFill>
                <a:latin typeface="Consolas" panose="020B0609020204030204" pitchFamily="49" charset="0"/>
              </a:rPr>
              <a:t>for</a:t>
            </a:r>
            <a:r>
              <a:rPr lang="en-GB" sz="1600" b="1" dirty="0">
                <a:solidFill>
                  <a:srgbClr val="000000"/>
                </a:solidFill>
                <a:latin typeface="Consolas" panose="020B0609020204030204" pitchFamily="49" charset="0"/>
              </a:rPr>
              <a:t> (Account </a:t>
            </a:r>
            <a:r>
              <a:rPr lang="en-GB" sz="1600" b="1" dirty="0" err="1">
                <a:solidFill>
                  <a:srgbClr val="6A3E3E"/>
                </a:solidFill>
                <a:latin typeface="Consolas" panose="020B0609020204030204" pitchFamily="49" charset="0"/>
              </a:rPr>
              <a:t>acc</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accounts</a:t>
            </a:r>
            <a:r>
              <a:rPr lang="en-GB" sz="1600" b="1" dirty="0">
                <a:solidFill>
                  <a:srgbClr val="000000"/>
                </a:solidFill>
                <a:latin typeface="Consolas" panose="020B0609020204030204" pitchFamily="49" charset="0"/>
              </a:rPr>
              <a:t>) {</a:t>
            </a:r>
          </a:p>
          <a:p>
            <a:r>
              <a:rPr lang="en-GB" sz="1600" dirty="0">
                <a:solidFill>
                  <a:srgbClr val="6A3E3E"/>
                </a:solidFill>
                <a:latin typeface="Consolas" panose="020B0609020204030204" pitchFamily="49" charset="0"/>
              </a:rPr>
              <a:t>	</a:t>
            </a:r>
            <a:r>
              <a:rPr lang="en-GB" sz="1600" dirty="0" err="1">
                <a:solidFill>
                  <a:srgbClr val="6A3E3E"/>
                </a:solidFill>
                <a:latin typeface="Consolas" panose="020B0609020204030204" pitchFamily="49" charset="0"/>
              </a:rPr>
              <a:t>acc</a:t>
            </a:r>
            <a:r>
              <a:rPr lang="en-GB" sz="1600" dirty="0" err="1">
                <a:solidFill>
                  <a:srgbClr val="000000"/>
                </a:solidFill>
                <a:latin typeface="Consolas" panose="020B0609020204030204" pitchFamily="49" charset="0"/>
              </a:rPr>
              <a:t>.withdraw</a:t>
            </a:r>
            <a:r>
              <a:rPr lang="en-GB" sz="1600" dirty="0">
                <a:solidFill>
                  <a:srgbClr val="000000"/>
                </a:solidFill>
                <a:latin typeface="Consolas" panose="020B0609020204030204" pitchFamily="49" charset="0"/>
              </a:rPr>
              <a:t>(50);</a:t>
            </a:r>
          </a:p>
          <a:p>
            <a:r>
              <a:rPr lang="en-GB" sz="1600" dirty="0">
                <a:solidFill>
                  <a:srgbClr val="000000"/>
                </a:solidFill>
                <a:latin typeface="Consolas" panose="020B0609020204030204" pitchFamily="49" charset="0"/>
              </a:rPr>
              <a:t>}</a:t>
            </a:r>
          </a:p>
        </p:txBody>
      </p:sp>
      <p:sp>
        <p:nvSpPr>
          <p:cNvPr id="11" name="Rectangle 10"/>
          <p:cNvSpPr/>
          <p:nvPr/>
        </p:nvSpPr>
        <p:spPr>
          <a:xfrm>
            <a:off x="1790700" y="3038841"/>
            <a:ext cx="5581650" cy="3662541"/>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Account {</a:t>
            </a:r>
          </a:p>
          <a:p>
            <a:r>
              <a:rPr lang="en-GB" sz="1600" b="1" dirty="0">
                <a:solidFill>
                  <a:srgbClr val="7F0055"/>
                </a:solidFill>
                <a:latin typeface="Consolas" panose="020B0609020204030204" pitchFamily="49" charset="0"/>
              </a:rPr>
              <a:t>   double</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balance</a:t>
            </a:r>
            <a:r>
              <a:rPr lang="en-GB" sz="1600" b="1" dirty="0">
                <a:solidFill>
                  <a:srgbClr val="000000"/>
                </a:solidFill>
                <a:latin typeface="Consolas" panose="020B0609020204030204" pitchFamily="49" charset="0"/>
              </a:rPr>
              <a:t>;</a:t>
            </a:r>
            <a:br>
              <a:rPr lang="en-GB" sz="1600" b="1" dirty="0">
                <a:solidFill>
                  <a:srgbClr val="000000"/>
                </a:solidFill>
                <a:latin typeface="Consolas" panose="020B0609020204030204" pitchFamily="49" charset="0"/>
              </a:rPr>
            </a:b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withdraw(</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6A3E3E"/>
                </a:solidFill>
                <a:latin typeface="Consolas" panose="020B0609020204030204" pitchFamily="49" charset="0"/>
              </a:rPr>
              <a:t>amt</a:t>
            </a:r>
            <a:r>
              <a:rPr lang="en-GB" sz="1600" b="1" dirty="0">
                <a:solidFill>
                  <a:srgbClr val="000000"/>
                </a:solidFill>
                <a:latin typeface="Consolas" panose="020B0609020204030204" pitchFamily="49" charset="0"/>
              </a:rPr>
              <a:t>) { }</a:t>
            </a:r>
          </a:p>
          <a:p>
            <a:r>
              <a:rPr lang="en-GB" sz="1600" dirty="0">
                <a:solidFill>
                  <a:srgbClr val="000000"/>
                </a:solidFill>
                <a:latin typeface="Consolas" panose="020B0609020204030204" pitchFamily="49" charset="0"/>
              </a:rPr>
              <a:t>}</a:t>
            </a:r>
          </a:p>
          <a:p>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class</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CurrentAccount</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extends</a:t>
            </a:r>
            <a:r>
              <a:rPr lang="en-GB" sz="1400" b="1" dirty="0">
                <a:solidFill>
                  <a:srgbClr val="000000"/>
                </a:solidFill>
                <a:latin typeface="Consolas" panose="020B0609020204030204" pitchFamily="49" charset="0"/>
              </a:rPr>
              <a:t> Account {</a:t>
            </a:r>
          </a:p>
          <a:p>
            <a:r>
              <a:rPr lang="en-GB" sz="1400" b="1" dirty="0">
                <a:solidFill>
                  <a:srgbClr val="7F0055"/>
                </a:solidFill>
                <a:latin typeface="Consolas" panose="020B0609020204030204" pitchFamily="49" charset="0"/>
              </a:rPr>
              <a:t>   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void</a:t>
            </a:r>
            <a:r>
              <a:rPr lang="en-GB" sz="1400" b="1" dirty="0">
                <a:solidFill>
                  <a:srgbClr val="000000"/>
                </a:solidFill>
                <a:latin typeface="Consolas" panose="020B0609020204030204" pitchFamily="49" charset="0"/>
              </a:rPr>
              <a:t> withdraw(</a:t>
            </a:r>
            <a:r>
              <a:rPr lang="en-GB" sz="1400" b="1" dirty="0" err="1">
                <a:solidFill>
                  <a:srgbClr val="7F0055"/>
                </a:solidFill>
                <a:latin typeface="Consolas" panose="020B0609020204030204" pitchFamily="49" charset="0"/>
              </a:rPr>
              <a:t>int</a:t>
            </a:r>
            <a:r>
              <a:rPr lang="en-GB" sz="1400" b="1" dirty="0">
                <a:solidFill>
                  <a:srgbClr val="000000"/>
                </a:solidFill>
                <a:latin typeface="Consolas" panose="020B0609020204030204" pitchFamily="49" charset="0"/>
              </a:rPr>
              <a:t> </a:t>
            </a:r>
            <a:r>
              <a:rPr lang="en-GB" sz="1400" b="1" dirty="0" err="1">
                <a:solidFill>
                  <a:srgbClr val="6A3E3E"/>
                </a:solidFill>
                <a:latin typeface="Consolas" panose="020B0609020204030204" pitchFamily="49" charset="0"/>
              </a:rPr>
              <a:t>amt</a:t>
            </a:r>
            <a:r>
              <a:rPr lang="en-GB" sz="1400" b="1" dirty="0">
                <a:solidFill>
                  <a:srgbClr val="000000"/>
                </a:solidFill>
                <a:latin typeface="Consolas" panose="020B0609020204030204" pitchFamily="49" charset="0"/>
              </a:rPr>
              <a:t>) {</a:t>
            </a:r>
          </a:p>
          <a:p>
            <a:r>
              <a:rPr lang="en-GB" sz="1400" dirty="0">
                <a:solidFill>
                  <a:srgbClr val="0000C0"/>
                </a:solidFill>
                <a:latin typeface="Consolas" panose="020B0609020204030204" pitchFamily="49" charset="0"/>
              </a:rPr>
              <a:t>	print</a:t>
            </a:r>
            <a:r>
              <a:rPr lang="en-GB" sz="1400" b="1" dirty="0">
                <a:solidFill>
                  <a:srgbClr val="000000"/>
                </a:solidFill>
                <a:latin typeface="Consolas" panose="020B0609020204030204" pitchFamily="49" charset="0"/>
              </a:rPr>
              <a:t>(</a:t>
            </a:r>
            <a:r>
              <a:rPr lang="en-GB" sz="1400" b="1" dirty="0">
                <a:solidFill>
                  <a:srgbClr val="7F0055"/>
                </a:solidFill>
                <a:latin typeface="Consolas" panose="020B0609020204030204" pitchFamily="49" charset="0"/>
              </a:rPr>
              <a:t>'</a:t>
            </a:r>
            <a:r>
              <a:rPr lang="en-GB" sz="1400" b="1" dirty="0" err="1">
                <a:solidFill>
                  <a:srgbClr val="7F0055"/>
                </a:solidFill>
                <a:latin typeface="Consolas" panose="020B0609020204030204" pitchFamily="49" charset="0"/>
              </a:rPr>
              <a:t>CurrentAccount</a:t>
            </a:r>
            <a:r>
              <a:rPr lang="en-GB" sz="1400" b="1" dirty="0">
                <a:solidFill>
                  <a:srgbClr val="7F0055"/>
                </a:solidFill>
                <a:latin typeface="Consolas" panose="020B0609020204030204" pitchFamily="49" charset="0"/>
              </a:rPr>
              <a:t> withdraw'</a:t>
            </a:r>
            <a:r>
              <a:rPr lang="en-GB" sz="1400" b="1" dirty="0">
                <a:solidFill>
                  <a:srgbClr val="000000"/>
                </a:solidFill>
                <a:latin typeface="Consolas" panose="020B0609020204030204" pitchFamily="49" charset="0"/>
              </a:rPr>
              <a:t>)</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a:t>
            </a:r>
          </a:p>
          <a:p>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class</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SavingsAccount</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extends</a:t>
            </a:r>
            <a:r>
              <a:rPr lang="en-GB" sz="1400" b="1" dirty="0">
                <a:solidFill>
                  <a:srgbClr val="000000"/>
                </a:solidFill>
                <a:latin typeface="Consolas" panose="020B0609020204030204" pitchFamily="49" charset="0"/>
              </a:rPr>
              <a:t> Account {</a:t>
            </a:r>
          </a:p>
          <a:p>
            <a:r>
              <a:rPr lang="en-GB" sz="1400" b="1" dirty="0">
                <a:solidFill>
                  <a:srgbClr val="7F0055"/>
                </a:solidFill>
                <a:latin typeface="Consolas" panose="020B0609020204030204" pitchFamily="49" charset="0"/>
              </a:rPr>
              <a:t>   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void</a:t>
            </a:r>
            <a:r>
              <a:rPr lang="en-GB" sz="1400" b="1" dirty="0">
                <a:solidFill>
                  <a:srgbClr val="000000"/>
                </a:solidFill>
                <a:latin typeface="Consolas" panose="020B0609020204030204" pitchFamily="49" charset="0"/>
              </a:rPr>
              <a:t> withdraw(</a:t>
            </a:r>
            <a:r>
              <a:rPr lang="en-GB" sz="1400" b="1" dirty="0" err="1">
                <a:solidFill>
                  <a:srgbClr val="7F0055"/>
                </a:solidFill>
                <a:latin typeface="Consolas" panose="020B0609020204030204" pitchFamily="49" charset="0"/>
              </a:rPr>
              <a:t>int</a:t>
            </a:r>
            <a:r>
              <a:rPr lang="en-GB" sz="1400" b="1" dirty="0">
                <a:solidFill>
                  <a:srgbClr val="000000"/>
                </a:solidFill>
                <a:latin typeface="Consolas" panose="020B0609020204030204" pitchFamily="49" charset="0"/>
              </a:rPr>
              <a:t> </a:t>
            </a:r>
            <a:r>
              <a:rPr lang="en-GB" sz="1400" b="1" dirty="0" err="1">
                <a:solidFill>
                  <a:srgbClr val="6A3E3E"/>
                </a:solidFill>
                <a:latin typeface="Consolas" panose="020B0609020204030204" pitchFamily="49" charset="0"/>
              </a:rPr>
              <a:t>amt</a:t>
            </a:r>
            <a:r>
              <a:rPr lang="en-GB" sz="1400" b="1" dirty="0">
                <a:solidFill>
                  <a:srgbClr val="000000"/>
                </a:solidFill>
                <a:latin typeface="Consolas" panose="020B0609020204030204" pitchFamily="49" charset="0"/>
              </a:rPr>
              <a:t>) {</a:t>
            </a:r>
          </a:p>
          <a:p>
            <a:r>
              <a:rPr lang="en-GB" sz="1400" dirty="0">
                <a:solidFill>
                  <a:srgbClr val="0000C0"/>
                </a:solidFill>
                <a:latin typeface="Consolas" panose="020B0609020204030204" pitchFamily="49" charset="0"/>
              </a:rPr>
              <a:t>	 print</a:t>
            </a:r>
            <a:r>
              <a:rPr lang="en-GB" sz="1400" b="1" dirty="0">
                <a:solidFill>
                  <a:srgbClr val="000000"/>
                </a:solidFill>
                <a:latin typeface="Consolas" panose="020B0609020204030204" pitchFamily="49" charset="0"/>
              </a:rPr>
              <a:t>(</a:t>
            </a:r>
            <a:r>
              <a:rPr lang="en-GB" sz="1400" b="1" dirty="0">
                <a:solidFill>
                  <a:srgbClr val="7F0055"/>
                </a:solidFill>
                <a:latin typeface="Consolas" panose="020B0609020204030204" pitchFamily="49" charset="0"/>
              </a:rPr>
              <a:t>'</a:t>
            </a:r>
            <a:r>
              <a:rPr lang="en-GB" sz="1400" b="1" dirty="0" err="1">
                <a:solidFill>
                  <a:srgbClr val="7F0055"/>
                </a:solidFill>
                <a:latin typeface="Consolas" panose="020B0609020204030204" pitchFamily="49" charset="0"/>
              </a:rPr>
              <a:t>SavingAccount</a:t>
            </a:r>
            <a:r>
              <a:rPr lang="en-GB" sz="1400" b="1" dirty="0">
                <a:solidFill>
                  <a:srgbClr val="7F0055"/>
                </a:solidFill>
                <a:latin typeface="Consolas" panose="020B0609020204030204" pitchFamily="49" charset="0"/>
              </a:rPr>
              <a:t> withdraw'</a:t>
            </a:r>
            <a:r>
              <a:rPr lang="en-GB" sz="1400" b="1" dirty="0">
                <a:solidFill>
                  <a:srgbClr val="000000"/>
                </a:solidFill>
                <a:latin typeface="Consolas" panose="020B0609020204030204" pitchFamily="49" charset="0"/>
              </a:rPr>
              <a:t>)</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a:t>
            </a:r>
          </a:p>
        </p:txBody>
      </p:sp>
      <p:sp>
        <p:nvSpPr>
          <p:cNvPr id="3" name="Rounded Rectangular Callout 2"/>
          <p:cNvSpPr/>
          <p:nvPr/>
        </p:nvSpPr>
        <p:spPr>
          <a:xfrm>
            <a:off x="6036134" y="3145999"/>
            <a:ext cx="1317166" cy="638175"/>
          </a:xfrm>
          <a:prstGeom prst="wedgeRoundRectCallout">
            <a:avLst>
              <a:gd name="adj1" fmla="val -57833"/>
              <a:gd name="adj2" fmla="val 47575"/>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Add a withdraw() method</a:t>
            </a:r>
            <a:endParaRPr lang="en-GB" sz="1400" dirty="0">
              <a:solidFill>
                <a:schemeClr val="tx1"/>
              </a:solidFill>
              <a:latin typeface="Arial" pitchFamily="34" charset="0"/>
              <a:cs typeface="Arial" pitchFamily="34" charset="0"/>
            </a:endParaRPr>
          </a:p>
        </p:txBody>
      </p:sp>
      <p:sp>
        <p:nvSpPr>
          <p:cNvPr id="8" name="Text Box 7"/>
          <p:cNvSpPr txBox="1">
            <a:spLocks noChangeArrowheads="1"/>
          </p:cNvSpPr>
          <p:nvPr/>
        </p:nvSpPr>
        <p:spPr bwMode="auto">
          <a:xfrm>
            <a:off x="7905751" y="2856195"/>
            <a:ext cx="2651413" cy="584775"/>
          </a:xfrm>
          <a:prstGeom prst="rect">
            <a:avLst/>
          </a:prstGeom>
          <a:solidFill>
            <a:srgbClr val="7E007C"/>
          </a:solidFill>
          <a:ln>
            <a:headEnd/>
            <a:tailEnd/>
          </a:ln>
          <a:effectLst/>
        </p:spPr>
        <p:style>
          <a:lnRef idx="0">
            <a:schemeClr val="accent4"/>
          </a:lnRef>
          <a:fillRef idx="3">
            <a:schemeClr val="accent4"/>
          </a:fillRef>
          <a:effectRef idx="3">
            <a:schemeClr val="accent4"/>
          </a:effectRef>
          <a:fontRef idx="minor">
            <a:schemeClr val="lt1"/>
          </a:fontRef>
        </p:style>
        <p:txBody>
          <a:bodyPr wrap="square">
            <a:spAutoFit/>
          </a:bodyPr>
          <a:lstStyle/>
          <a:p>
            <a:pPr eaLnBrk="0" hangingPunct="0">
              <a:spcBef>
                <a:spcPct val="50000"/>
              </a:spcBef>
            </a:pPr>
            <a:r>
              <a:rPr lang="en-GB" sz="1600" b="1" dirty="0"/>
              <a:t>But, you can create an instance of Account</a:t>
            </a:r>
          </a:p>
        </p:txBody>
      </p:sp>
    </p:spTree>
    <p:extLst>
      <p:ext uri="{BB962C8B-B14F-4D97-AF65-F5344CB8AC3E}">
        <p14:creationId xmlns:p14="http://schemas.microsoft.com/office/powerpoint/2010/main" val="84990290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GB" dirty="0" smtClean="0"/>
              <a:t>C#: Problem if base type is a ‘concrete’ class</a:t>
            </a:r>
          </a:p>
        </p:txBody>
      </p:sp>
      <p:pic>
        <p:nvPicPr>
          <p:cNvPr id="3" name="Picture 2"/>
          <p:cNvPicPr>
            <a:picLocks noChangeAspect="1"/>
          </p:cNvPicPr>
          <p:nvPr/>
        </p:nvPicPr>
        <p:blipFill>
          <a:blip r:embed="rId3"/>
          <a:stretch>
            <a:fillRect/>
          </a:stretch>
        </p:blipFill>
        <p:spPr>
          <a:xfrm>
            <a:off x="7641464" y="1255287"/>
            <a:ext cx="3057846" cy="1898824"/>
          </a:xfrm>
          <a:prstGeom prst="rect">
            <a:avLst/>
          </a:prstGeom>
        </p:spPr>
      </p:pic>
      <p:sp>
        <p:nvSpPr>
          <p:cNvPr id="26" name="Text Box 7"/>
          <p:cNvSpPr txBox="1">
            <a:spLocks noChangeArrowheads="1"/>
          </p:cNvSpPr>
          <p:nvPr/>
        </p:nvSpPr>
        <p:spPr bwMode="auto">
          <a:xfrm>
            <a:off x="7650284" y="4059246"/>
            <a:ext cx="3166651" cy="369332"/>
          </a:xfrm>
          <a:prstGeom prst="rect">
            <a:avLst/>
          </a:prstGeom>
          <a:solidFill>
            <a:srgbClr val="FFCCFF"/>
          </a:solidFill>
          <a:ln w="19050">
            <a:solidFill>
              <a:schemeClr val="tx1"/>
            </a:solidFill>
            <a:miter lim="800000"/>
            <a:headEnd/>
            <a:tailEnd/>
          </a:ln>
        </p:spPr>
        <p:txBody>
          <a:bodyPr wrap="square">
            <a:spAutoFit/>
          </a:bodyPr>
          <a:lstStyle/>
          <a:p>
            <a:pPr algn="ctr" eaLnBrk="0" hangingPunct="0">
              <a:spcBef>
                <a:spcPct val="50000"/>
              </a:spcBef>
            </a:pPr>
            <a:r>
              <a:rPr lang="en-GB" dirty="0"/>
              <a:t>Will this code compile?</a:t>
            </a:r>
          </a:p>
        </p:txBody>
      </p:sp>
      <p:sp>
        <p:nvSpPr>
          <p:cNvPr id="2" name="Rectangle 1"/>
          <p:cNvSpPr/>
          <p:nvPr/>
        </p:nvSpPr>
        <p:spPr>
          <a:xfrm>
            <a:off x="1790700" y="1299763"/>
            <a:ext cx="5581650" cy="156966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00"/>
                </a:solidFill>
                <a:latin typeface="Consolas" panose="020B0609020204030204" pitchFamily="49" charset="0"/>
              </a:rPr>
              <a:t>Account[] </a:t>
            </a:r>
            <a:r>
              <a:rPr lang="en-GB" sz="1600" dirty="0">
                <a:solidFill>
                  <a:srgbClr val="6A3E3E"/>
                </a:solidFill>
                <a:latin typeface="Consolas" panose="020B0609020204030204" pitchFamily="49" charset="0"/>
              </a:rPr>
              <a:t>accounts</a:t>
            </a:r>
            <a:r>
              <a:rPr lang="en-GB" sz="1600" dirty="0">
                <a:solidFill>
                  <a:srgbClr val="000000"/>
                </a:solidFill>
                <a:latin typeface="Consolas" panose="020B0609020204030204" pitchFamily="49" charset="0"/>
              </a:rPr>
              <a:t> =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CurrentAccount</a:t>
            </a:r>
            <a:r>
              <a:rPr lang="en-GB" sz="1600" b="1" dirty="0">
                <a:solidFill>
                  <a:srgbClr val="000000"/>
                </a:solidFill>
                <a:latin typeface="Consolas" panose="020B0609020204030204" pitchFamily="49" charset="0"/>
              </a:rPr>
              <a:t>(), </a:t>
            </a:r>
            <a:br>
              <a:rPr lang="en-GB" sz="1600" b="1" dirty="0">
                <a:solidFill>
                  <a:srgbClr val="000000"/>
                </a:solidFill>
                <a:latin typeface="Consolas" panose="020B0609020204030204" pitchFamily="49" charset="0"/>
              </a:rPr>
            </a:b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SavingsAccount</a:t>
            </a:r>
            <a:r>
              <a:rPr lang="en-GB" sz="1600" b="1" dirty="0">
                <a:solidFill>
                  <a:srgbClr val="000000"/>
                </a:solidFill>
                <a:latin typeface="Consolas" panose="020B0609020204030204" pitchFamily="49" charset="0"/>
              </a:rPr>
              <a:t>() };</a:t>
            </a:r>
          </a:p>
          <a:p>
            <a:endParaRPr lang="en-GB" sz="1600" b="1" dirty="0">
              <a:solidFill>
                <a:srgbClr val="7F0055"/>
              </a:solidFill>
              <a:latin typeface="Consolas" panose="020B0609020204030204" pitchFamily="49" charset="0"/>
            </a:endParaRPr>
          </a:p>
          <a:p>
            <a:r>
              <a:rPr lang="en-GB" sz="1600" b="1" dirty="0" err="1">
                <a:solidFill>
                  <a:srgbClr val="7F0055"/>
                </a:solidFill>
                <a:latin typeface="Consolas" panose="020B0609020204030204" pitchFamily="49" charset="0"/>
              </a:rPr>
              <a:t>foreach</a:t>
            </a:r>
            <a:r>
              <a:rPr lang="en-GB" sz="1600" b="1" dirty="0">
                <a:solidFill>
                  <a:srgbClr val="000000"/>
                </a:solidFill>
                <a:latin typeface="Consolas" panose="020B0609020204030204" pitchFamily="49" charset="0"/>
              </a:rPr>
              <a:t> (Account </a:t>
            </a:r>
            <a:r>
              <a:rPr lang="en-GB" sz="1600" b="1" dirty="0" err="1">
                <a:solidFill>
                  <a:srgbClr val="6A3E3E"/>
                </a:solidFill>
                <a:latin typeface="Consolas" panose="020B0609020204030204" pitchFamily="49" charset="0"/>
              </a:rPr>
              <a:t>acc</a:t>
            </a:r>
            <a:r>
              <a:rPr lang="en-GB" sz="1600" b="1" dirty="0">
                <a:solidFill>
                  <a:srgbClr val="000000"/>
                </a:solidFill>
                <a:latin typeface="Consolas" panose="020B0609020204030204" pitchFamily="49" charset="0"/>
              </a:rPr>
              <a:t> in </a:t>
            </a:r>
            <a:r>
              <a:rPr lang="en-GB" sz="1600" b="1" dirty="0">
                <a:solidFill>
                  <a:srgbClr val="6A3E3E"/>
                </a:solidFill>
                <a:latin typeface="Consolas" panose="020B0609020204030204" pitchFamily="49" charset="0"/>
              </a:rPr>
              <a:t>accounts</a:t>
            </a:r>
            <a:r>
              <a:rPr lang="en-GB" sz="1600" b="1" dirty="0">
                <a:solidFill>
                  <a:srgbClr val="000000"/>
                </a:solidFill>
                <a:latin typeface="Consolas" panose="020B0609020204030204" pitchFamily="49" charset="0"/>
              </a:rPr>
              <a:t>) {</a:t>
            </a:r>
          </a:p>
          <a:p>
            <a:r>
              <a:rPr lang="en-GB" sz="1600" dirty="0">
                <a:solidFill>
                  <a:srgbClr val="6A3E3E"/>
                </a:solidFill>
                <a:latin typeface="Consolas" panose="020B0609020204030204" pitchFamily="49" charset="0"/>
              </a:rPr>
              <a:t>	</a:t>
            </a:r>
            <a:r>
              <a:rPr lang="en-GB" sz="1600" dirty="0" err="1">
                <a:solidFill>
                  <a:srgbClr val="6A3E3E"/>
                </a:solidFill>
                <a:latin typeface="Consolas" panose="020B0609020204030204" pitchFamily="49" charset="0"/>
              </a:rPr>
              <a:t>acc</a:t>
            </a:r>
            <a:r>
              <a:rPr lang="en-GB" sz="1600" dirty="0" err="1">
                <a:solidFill>
                  <a:srgbClr val="000000"/>
                </a:solidFill>
                <a:latin typeface="Consolas" panose="020B0609020204030204" pitchFamily="49" charset="0"/>
              </a:rPr>
              <a:t>.withdraw</a:t>
            </a:r>
            <a:r>
              <a:rPr lang="en-GB" sz="1600" dirty="0">
                <a:solidFill>
                  <a:srgbClr val="000000"/>
                </a:solidFill>
                <a:latin typeface="Consolas" panose="020B0609020204030204" pitchFamily="49" charset="0"/>
              </a:rPr>
              <a:t>(50);</a:t>
            </a:r>
          </a:p>
          <a:p>
            <a:r>
              <a:rPr lang="en-GB" sz="1600" dirty="0">
                <a:solidFill>
                  <a:srgbClr val="000000"/>
                </a:solidFill>
                <a:latin typeface="Consolas" panose="020B0609020204030204" pitchFamily="49" charset="0"/>
              </a:rPr>
              <a:t>}</a:t>
            </a:r>
          </a:p>
        </p:txBody>
      </p:sp>
      <p:sp>
        <p:nvSpPr>
          <p:cNvPr id="10" name="Rectangle 9"/>
          <p:cNvSpPr/>
          <p:nvPr/>
        </p:nvSpPr>
        <p:spPr>
          <a:xfrm>
            <a:off x="1790700" y="3008087"/>
            <a:ext cx="5581650" cy="3785652"/>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Account {</a:t>
            </a:r>
          </a:p>
          <a:p>
            <a:r>
              <a:rPr lang="en-GB" sz="1600" b="1" dirty="0">
                <a:solidFill>
                  <a:srgbClr val="7F0055"/>
                </a:solidFill>
                <a:latin typeface="Consolas" panose="020B0609020204030204" pitchFamily="49" charset="0"/>
              </a:rPr>
              <a:t>   double</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balance</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CurrentAccount</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a:t>
            </a:r>
            <a:r>
              <a:rPr lang="en-GB" sz="1600" b="1" dirty="0">
                <a:solidFill>
                  <a:srgbClr val="000000"/>
                </a:solidFill>
                <a:latin typeface="Consolas" panose="020B0609020204030204" pitchFamily="49" charset="0"/>
              </a:rPr>
              <a:t> Account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withdraw(</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6A3E3E"/>
                </a:solidFill>
                <a:latin typeface="Consolas" panose="020B0609020204030204" pitchFamily="49" charset="0"/>
              </a:rPr>
              <a:t>amt</a:t>
            </a:r>
            <a:r>
              <a:rPr lang="en-GB" sz="1600" b="1" dirty="0">
                <a:solidFill>
                  <a:srgbClr val="000000"/>
                </a:solidFill>
                <a:latin typeface="Consolas" panose="020B0609020204030204" pitchFamily="49" charset="0"/>
              </a:rPr>
              <a:t>) {</a:t>
            </a:r>
          </a:p>
          <a:p>
            <a:r>
              <a:rPr lang="en-GB" sz="1600" dirty="0">
                <a:solidFill>
                  <a:srgbClr val="0000C0"/>
                </a:solidFill>
                <a:latin typeface="Consolas" panose="020B0609020204030204" pitchFamily="49" charset="0"/>
              </a:rPr>
              <a:t>	print</a:t>
            </a:r>
            <a:r>
              <a:rPr lang="en-GB" sz="1600" b="1"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a:t>
            </a:r>
            <a:r>
              <a:rPr lang="en-GB" sz="1600" b="1" dirty="0" err="1">
                <a:solidFill>
                  <a:srgbClr val="7F0055"/>
                </a:solidFill>
                <a:latin typeface="Consolas" panose="020B0609020204030204" pitchFamily="49" charset="0"/>
              </a:rPr>
              <a:t>CurrentAccount</a:t>
            </a:r>
            <a:r>
              <a:rPr lang="en-GB" sz="1600" b="1" dirty="0">
                <a:solidFill>
                  <a:srgbClr val="7F0055"/>
                </a:solidFill>
                <a:latin typeface="Consolas" panose="020B0609020204030204" pitchFamily="49" charset="0"/>
              </a:rPr>
              <a:t> withdraw'</a:t>
            </a:r>
            <a:r>
              <a:rPr lang="en-GB" sz="1600" b="1" dirty="0">
                <a:solidFill>
                  <a:srgbClr val="000000"/>
                </a:solidFill>
                <a:latin typeface="Consolas" panose="020B0609020204030204" pitchFamily="49" charset="0"/>
              </a:rPr>
              <a:t>)</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SavingsAccount</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a:t>
            </a:r>
            <a:r>
              <a:rPr lang="en-GB" sz="1600" b="1" dirty="0">
                <a:solidFill>
                  <a:srgbClr val="000000"/>
                </a:solidFill>
                <a:latin typeface="Consolas" panose="020B0609020204030204" pitchFamily="49" charset="0"/>
              </a:rPr>
              <a:t> Account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withdraw(</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6A3E3E"/>
                </a:solidFill>
                <a:latin typeface="Consolas" panose="020B0609020204030204" pitchFamily="49" charset="0"/>
              </a:rPr>
              <a:t>amt</a:t>
            </a:r>
            <a:r>
              <a:rPr lang="en-GB" sz="1600" b="1" dirty="0">
                <a:solidFill>
                  <a:srgbClr val="000000"/>
                </a:solidFill>
                <a:latin typeface="Consolas" panose="020B0609020204030204" pitchFamily="49" charset="0"/>
              </a:rPr>
              <a:t>) {</a:t>
            </a:r>
          </a:p>
          <a:p>
            <a:r>
              <a:rPr lang="en-GB" sz="1600" dirty="0">
                <a:solidFill>
                  <a:srgbClr val="0000C0"/>
                </a:solidFill>
                <a:latin typeface="Consolas" panose="020B0609020204030204" pitchFamily="49" charset="0"/>
              </a:rPr>
              <a:t>	print</a:t>
            </a:r>
            <a:r>
              <a:rPr lang="en-GB" sz="1600" b="1"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a:t>
            </a:r>
            <a:r>
              <a:rPr lang="en-GB" sz="1600" b="1" dirty="0" err="1">
                <a:solidFill>
                  <a:srgbClr val="7F0055"/>
                </a:solidFill>
                <a:latin typeface="Consolas" panose="020B0609020204030204" pitchFamily="49" charset="0"/>
              </a:rPr>
              <a:t>SavingAccount</a:t>
            </a:r>
            <a:r>
              <a:rPr lang="en-GB" sz="1600" b="1" dirty="0">
                <a:solidFill>
                  <a:srgbClr val="7F0055"/>
                </a:solidFill>
                <a:latin typeface="Consolas" panose="020B0609020204030204" pitchFamily="49" charset="0"/>
              </a:rPr>
              <a:t> withdraw'</a:t>
            </a:r>
            <a:r>
              <a:rPr lang="en-GB" sz="1600" b="1" dirty="0">
                <a:solidFill>
                  <a:srgbClr val="000000"/>
                </a:solidFill>
                <a:latin typeface="Consolas" panose="020B0609020204030204" pitchFamily="49" charset="0"/>
              </a:rPr>
              <a:t>)</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34517403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GB" dirty="0" smtClean="0"/>
              <a:t>C#: Problem if base type is a ‘concrete’ class</a:t>
            </a:r>
          </a:p>
        </p:txBody>
      </p:sp>
      <p:pic>
        <p:nvPicPr>
          <p:cNvPr id="3" name="Picture 2"/>
          <p:cNvPicPr>
            <a:picLocks noChangeAspect="1"/>
          </p:cNvPicPr>
          <p:nvPr/>
        </p:nvPicPr>
        <p:blipFill>
          <a:blip r:embed="rId3"/>
          <a:stretch>
            <a:fillRect/>
          </a:stretch>
        </p:blipFill>
        <p:spPr>
          <a:xfrm>
            <a:off x="7516772" y="1130595"/>
            <a:ext cx="3057846" cy="1898824"/>
          </a:xfrm>
          <a:prstGeom prst="rect">
            <a:avLst/>
          </a:prstGeom>
        </p:spPr>
      </p:pic>
      <p:sp>
        <p:nvSpPr>
          <p:cNvPr id="26" name="Text Box 7"/>
          <p:cNvSpPr txBox="1">
            <a:spLocks noChangeArrowheads="1"/>
          </p:cNvSpPr>
          <p:nvPr/>
        </p:nvSpPr>
        <p:spPr bwMode="auto">
          <a:xfrm>
            <a:off x="7650285" y="3841034"/>
            <a:ext cx="2790820" cy="369332"/>
          </a:xfrm>
          <a:prstGeom prst="rect">
            <a:avLst/>
          </a:prstGeom>
          <a:solidFill>
            <a:srgbClr val="FFCCFF"/>
          </a:solidFill>
          <a:ln w="19050">
            <a:solidFill>
              <a:schemeClr val="tx1"/>
            </a:solidFill>
            <a:miter lim="800000"/>
            <a:headEnd/>
            <a:tailEnd/>
          </a:ln>
        </p:spPr>
        <p:txBody>
          <a:bodyPr wrap="square">
            <a:spAutoFit/>
          </a:bodyPr>
          <a:lstStyle/>
          <a:p>
            <a:pPr algn="ctr" eaLnBrk="0" hangingPunct="0">
              <a:spcBef>
                <a:spcPct val="50000"/>
              </a:spcBef>
            </a:pPr>
            <a:r>
              <a:rPr lang="en-GB" dirty="0"/>
              <a:t>What will this print?</a:t>
            </a:r>
          </a:p>
        </p:txBody>
      </p:sp>
      <p:sp>
        <p:nvSpPr>
          <p:cNvPr id="2" name="Rectangle 1"/>
          <p:cNvSpPr/>
          <p:nvPr/>
        </p:nvSpPr>
        <p:spPr>
          <a:xfrm>
            <a:off x="1790700" y="1156021"/>
            <a:ext cx="5581650" cy="1569660"/>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00"/>
                </a:solidFill>
                <a:latin typeface="Consolas" panose="020B0609020204030204" pitchFamily="49" charset="0"/>
              </a:rPr>
              <a:t>Account[] </a:t>
            </a:r>
            <a:r>
              <a:rPr lang="en-GB" sz="1600" dirty="0">
                <a:solidFill>
                  <a:srgbClr val="6A3E3E"/>
                </a:solidFill>
                <a:latin typeface="Consolas" panose="020B0609020204030204" pitchFamily="49" charset="0"/>
              </a:rPr>
              <a:t>accounts</a:t>
            </a:r>
            <a:r>
              <a:rPr lang="en-GB" sz="1600" dirty="0">
                <a:solidFill>
                  <a:srgbClr val="000000"/>
                </a:solidFill>
                <a:latin typeface="Consolas" panose="020B0609020204030204" pitchFamily="49" charset="0"/>
              </a:rPr>
              <a:t> =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CurrentAccount</a:t>
            </a:r>
            <a:r>
              <a:rPr lang="en-GB" sz="1600" b="1" dirty="0">
                <a:solidFill>
                  <a:srgbClr val="000000"/>
                </a:solidFill>
                <a:latin typeface="Consolas" panose="020B0609020204030204" pitchFamily="49" charset="0"/>
              </a:rPr>
              <a:t>(), </a:t>
            </a:r>
            <a:br>
              <a:rPr lang="en-GB" sz="1600" b="1" dirty="0">
                <a:solidFill>
                  <a:srgbClr val="000000"/>
                </a:solidFill>
                <a:latin typeface="Consolas" panose="020B0609020204030204" pitchFamily="49" charset="0"/>
              </a:rPr>
            </a:b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SavingsAccount</a:t>
            </a:r>
            <a:r>
              <a:rPr lang="en-GB" sz="1600" b="1" dirty="0">
                <a:solidFill>
                  <a:srgbClr val="000000"/>
                </a:solidFill>
                <a:latin typeface="Consolas" panose="020B0609020204030204" pitchFamily="49" charset="0"/>
              </a:rPr>
              <a:t>() };</a:t>
            </a:r>
          </a:p>
          <a:p>
            <a:endParaRPr lang="en-GB" sz="1600" b="1" dirty="0">
              <a:solidFill>
                <a:srgbClr val="7F0055"/>
              </a:solidFill>
              <a:latin typeface="Consolas" panose="020B0609020204030204" pitchFamily="49" charset="0"/>
            </a:endParaRPr>
          </a:p>
          <a:p>
            <a:r>
              <a:rPr lang="en-GB" sz="1600" b="1" dirty="0" err="1">
                <a:solidFill>
                  <a:srgbClr val="7F0055"/>
                </a:solidFill>
                <a:latin typeface="Consolas" panose="020B0609020204030204" pitchFamily="49" charset="0"/>
              </a:rPr>
              <a:t>foreach</a:t>
            </a:r>
            <a:r>
              <a:rPr lang="en-GB" sz="1600" b="1" dirty="0">
                <a:solidFill>
                  <a:srgbClr val="000000"/>
                </a:solidFill>
                <a:latin typeface="Consolas" panose="020B0609020204030204" pitchFamily="49" charset="0"/>
              </a:rPr>
              <a:t> (Account </a:t>
            </a:r>
            <a:r>
              <a:rPr lang="en-GB" sz="1600" b="1" dirty="0" err="1">
                <a:solidFill>
                  <a:srgbClr val="6A3E3E"/>
                </a:solidFill>
                <a:latin typeface="Consolas" panose="020B0609020204030204" pitchFamily="49" charset="0"/>
              </a:rPr>
              <a:t>acc</a:t>
            </a:r>
            <a:r>
              <a:rPr lang="en-GB" sz="1600" b="1" dirty="0">
                <a:solidFill>
                  <a:srgbClr val="000000"/>
                </a:solidFill>
                <a:latin typeface="Consolas" panose="020B0609020204030204" pitchFamily="49" charset="0"/>
              </a:rPr>
              <a:t> in </a:t>
            </a:r>
            <a:r>
              <a:rPr lang="en-GB" sz="1600" b="1" dirty="0">
                <a:solidFill>
                  <a:srgbClr val="6A3E3E"/>
                </a:solidFill>
                <a:latin typeface="Consolas" panose="020B0609020204030204" pitchFamily="49" charset="0"/>
              </a:rPr>
              <a:t>accounts</a:t>
            </a:r>
            <a:r>
              <a:rPr lang="en-GB" sz="1600" b="1" dirty="0">
                <a:solidFill>
                  <a:srgbClr val="000000"/>
                </a:solidFill>
                <a:latin typeface="Consolas" panose="020B0609020204030204" pitchFamily="49" charset="0"/>
              </a:rPr>
              <a:t>) {</a:t>
            </a:r>
          </a:p>
          <a:p>
            <a:r>
              <a:rPr lang="en-GB" sz="1600" dirty="0">
                <a:solidFill>
                  <a:srgbClr val="6A3E3E"/>
                </a:solidFill>
                <a:latin typeface="Consolas" panose="020B0609020204030204" pitchFamily="49" charset="0"/>
              </a:rPr>
              <a:t>	</a:t>
            </a:r>
            <a:r>
              <a:rPr lang="en-GB" sz="1600" dirty="0" err="1">
                <a:solidFill>
                  <a:srgbClr val="6A3E3E"/>
                </a:solidFill>
                <a:latin typeface="Consolas" panose="020B0609020204030204" pitchFamily="49" charset="0"/>
              </a:rPr>
              <a:t>acc</a:t>
            </a:r>
            <a:r>
              <a:rPr lang="en-GB" sz="1600" dirty="0" err="1">
                <a:solidFill>
                  <a:srgbClr val="000000"/>
                </a:solidFill>
                <a:latin typeface="Consolas" panose="020B0609020204030204" pitchFamily="49" charset="0"/>
              </a:rPr>
              <a:t>.withdraw</a:t>
            </a:r>
            <a:r>
              <a:rPr lang="en-GB" sz="1600" dirty="0">
                <a:solidFill>
                  <a:srgbClr val="000000"/>
                </a:solidFill>
                <a:latin typeface="Consolas" panose="020B0609020204030204" pitchFamily="49" charset="0"/>
              </a:rPr>
              <a:t>(50);</a:t>
            </a:r>
          </a:p>
          <a:p>
            <a:r>
              <a:rPr lang="en-GB" sz="1600" dirty="0">
                <a:solidFill>
                  <a:srgbClr val="000000"/>
                </a:solidFill>
                <a:latin typeface="Consolas" panose="020B0609020204030204" pitchFamily="49" charset="0"/>
              </a:rPr>
              <a:t>}</a:t>
            </a:r>
          </a:p>
        </p:txBody>
      </p:sp>
      <p:sp>
        <p:nvSpPr>
          <p:cNvPr id="10" name="Rectangle 9"/>
          <p:cNvSpPr/>
          <p:nvPr/>
        </p:nvSpPr>
        <p:spPr>
          <a:xfrm>
            <a:off x="1790700" y="2770827"/>
            <a:ext cx="5581650" cy="4031873"/>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Account {</a:t>
            </a:r>
          </a:p>
          <a:p>
            <a:r>
              <a:rPr lang="en-GB" sz="1600" b="1" dirty="0">
                <a:solidFill>
                  <a:srgbClr val="7F0055"/>
                </a:solidFill>
                <a:latin typeface="Consolas" panose="020B0609020204030204" pitchFamily="49" charset="0"/>
              </a:rPr>
              <a:t>   double</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balance</a:t>
            </a:r>
            <a:r>
              <a:rPr lang="en-GB" sz="1600" b="1"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withdraw(</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6A3E3E"/>
                </a:solidFill>
                <a:latin typeface="Consolas" panose="020B0609020204030204" pitchFamily="49" charset="0"/>
              </a:rPr>
              <a:t>amt</a:t>
            </a:r>
            <a:r>
              <a:rPr lang="en-GB" sz="1600" b="1" dirty="0">
                <a:solidFill>
                  <a:srgbClr val="000000"/>
                </a:solidFill>
                <a:latin typeface="Consolas" panose="020B0609020204030204" pitchFamily="49" charset="0"/>
              </a:rPr>
              <a:t>) {  }</a:t>
            </a:r>
          </a:p>
          <a:p>
            <a:r>
              <a:rPr lang="en-GB" sz="1600"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CurrentAccount</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a:t>
            </a:r>
            <a:r>
              <a:rPr lang="en-GB" sz="1600" b="1" dirty="0">
                <a:solidFill>
                  <a:srgbClr val="000000"/>
                </a:solidFill>
                <a:latin typeface="Consolas" panose="020B0609020204030204" pitchFamily="49" charset="0"/>
              </a:rPr>
              <a:t> Account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withdraw(</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6A3E3E"/>
                </a:solidFill>
                <a:latin typeface="Consolas" panose="020B0609020204030204" pitchFamily="49" charset="0"/>
              </a:rPr>
              <a:t>amt</a:t>
            </a:r>
            <a:r>
              <a:rPr lang="en-GB" sz="1600" b="1" dirty="0">
                <a:solidFill>
                  <a:srgbClr val="000000"/>
                </a:solidFill>
                <a:latin typeface="Consolas" panose="020B0609020204030204" pitchFamily="49" charset="0"/>
              </a:rPr>
              <a:t>) {</a:t>
            </a:r>
          </a:p>
          <a:p>
            <a:r>
              <a:rPr lang="en-GB" sz="1600" dirty="0">
                <a:solidFill>
                  <a:srgbClr val="0000C0"/>
                </a:solidFill>
                <a:latin typeface="Consolas" panose="020B0609020204030204" pitchFamily="49" charset="0"/>
              </a:rPr>
              <a:t>	print</a:t>
            </a:r>
            <a:r>
              <a:rPr lang="en-GB" sz="1600" b="1"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a:t>
            </a:r>
            <a:r>
              <a:rPr lang="en-GB" sz="1600" b="1" dirty="0" err="1">
                <a:solidFill>
                  <a:srgbClr val="7F0055"/>
                </a:solidFill>
                <a:latin typeface="Consolas" panose="020B0609020204030204" pitchFamily="49" charset="0"/>
              </a:rPr>
              <a:t>CurrentAccount</a:t>
            </a:r>
            <a:r>
              <a:rPr lang="en-GB" sz="1600" b="1" dirty="0">
                <a:solidFill>
                  <a:srgbClr val="7F0055"/>
                </a:solidFill>
                <a:latin typeface="Consolas" panose="020B0609020204030204" pitchFamily="49" charset="0"/>
              </a:rPr>
              <a:t> withdraw'</a:t>
            </a:r>
            <a:r>
              <a:rPr lang="en-GB" sz="1600" b="1" dirty="0">
                <a:solidFill>
                  <a:srgbClr val="000000"/>
                </a:solidFill>
                <a:latin typeface="Consolas" panose="020B0609020204030204" pitchFamily="49" charset="0"/>
              </a:rPr>
              <a:t>)</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SavingsAccount</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a:t>
            </a:r>
            <a:r>
              <a:rPr lang="en-GB" sz="1600" b="1" dirty="0">
                <a:solidFill>
                  <a:srgbClr val="000000"/>
                </a:solidFill>
                <a:latin typeface="Consolas" panose="020B0609020204030204" pitchFamily="49" charset="0"/>
              </a:rPr>
              <a:t> Account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withdraw(</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6A3E3E"/>
                </a:solidFill>
                <a:latin typeface="Consolas" panose="020B0609020204030204" pitchFamily="49" charset="0"/>
              </a:rPr>
              <a:t>amt</a:t>
            </a:r>
            <a:r>
              <a:rPr lang="en-GB" sz="1600" b="1" dirty="0">
                <a:solidFill>
                  <a:srgbClr val="000000"/>
                </a:solidFill>
                <a:latin typeface="Consolas" panose="020B0609020204030204" pitchFamily="49" charset="0"/>
              </a:rPr>
              <a:t>) {</a:t>
            </a:r>
          </a:p>
          <a:p>
            <a:r>
              <a:rPr lang="en-GB" sz="1600" dirty="0">
                <a:solidFill>
                  <a:srgbClr val="0000C0"/>
                </a:solidFill>
                <a:latin typeface="Consolas" panose="020B0609020204030204" pitchFamily="49" charset="0"/>
              </a:rPr>
              <a:t>	print</a:t>
            </a:r>
            <a:r>
              <a:rPr lang="en-GB" sz="1600" b="1"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a:t>
            </a:r>
            <a:r>
              <a:rPr lang="en-GB" sz="1600" b="1" dirty="0" err="1">
                <a:solidFill>
                  <a:srgbClr val="7F0055"/>
                </a:solidFill>
                <a:latin typeface="Consolas" panose="020B0609020204030204" pitchFamily="49" charset="0"/>
              </a:rPr>
              <a:t>SavingAccount</a:t>
            </a:r>
            <a:r>
              <a:rPr lang="en-GB" sz="1600" b="1" dirty="0">
                <a:solidFill>
                  <a:srgbClr val="7F0055"/>
                </a:solidFill>
                <a:latin typeface="Consolas" panose="020B0609020204030204" pitchFamily="49" charset="0"/>
              </a:rPr>
              <a:t> withdraw'</a:t>
            </a:r>
            <a:r>
              <a:rPr lang="en-GB" sz="1600" b="1" dirty="0">
                <a:solidFill>
                  <a:srgbClr val="000000"/>
                </a:solidFill>
                <a:latin typeface="Consolas" panose="020B0609020204030204" pitchFamily="49" charset="0"/>
              </a:rPr>
              <a:t>)</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50286284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GB" dirty="0" smtClean="0"/>
              <a:t>Using an abstract class – Problem solved!</a:t>
            </a:r>
          </a:p>
        </p:txBody>
      </p:sp>
      <p:sp>
        <p:nvSpPr>
          <p:cNvPr id="9" name="Rectangle 8"/>
          <p:cNvSpPr/>
          <p:nvPr/>
        </p:nvSpPr>
        <p:spPr>
          <a:xfrm>
            <a:off x="1657350" y="1213314"/>
            <a:ext cx="5581650" cy="156966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00"/>
                </a:solidFill>
                <a:latin typeface="Consolas" panose="020B0609020204030204" pitchFamily="49" charset="0"/>
              </a:rPr>
              <a:t>Account[] </a:t>
            </a:r>
            <a:r>
              <a:rPr lang="en-GB" sz="1600" dirty="0">
                <a:solidFill>
                  <a:srgbClr val="6A3E3E"/>
                </a:solidFill>
                <a:latin typeface="Consolas" panose="020B0609020204030204" pitchFamily="49" charset="0"/>
              </a:rPr>
              <a:t>accounts</a:t>
            </a:r>
            <a:r>
              <a:rPr lang="en-GB" sz="1600" dirty="0">
                <a:solidFill>
                  <a:srgbClr val="000000"/>
                </a:solidFill>
                <a:latin typeface="Consolas" panose="020B0609020204030204" pitchFamily="49" charset="0"/>
              </a:rPr>
              <a:t> =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CurrentAccount</a:t>
            </a:r>
            <a:r>
              <a:rPr lang="en-GB" sz="1600" b="1" dirty="0">
                <a:solidFill>
                  <a:srgbClr val="000000"/>
                </a:solidFill>
                <a:latin typeface="Consolas" panose="020B0609020204030204" pitchFamily="49" charset="0"/>
              </a:rPr>
              <a:t>(), </a:t>
            </a:r>
            <a:br>
              <a:rPr lang="en-GB" sz="1600" b="1" dirty="0">
                <a:solidFill>
                  <a:srgbClr val="000000"/>
                </a:solidFill>
                <a:latin typeface="Consolas" panose="020B0609020204030204" pitchFamily="49" charset="0"/>
              </a:rPr>
            </a:b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SavingsAccount</a:t>
            </a:r>
            <a:r>
              <a:rPr lang="en-GB" sz="1600" b="1" dirty="0">
                <a:solidFill>
                  <a:srgbClr val="000000"/>
                </a:solidFill>
                <a:latin typeface="Consolas" panose="020B0609020204030204" pitchFamily="49" charset="0"/>
              </a:rPr>
              <a:t>() };</a:t>
            </a:r>
          </a:p>
          <a:p>
            <a:endParaRPr lang="en-GB" sz="1600" b="1" dirty="0">
              <a:solidFill>
                <a:srgbClr val="7F0055"/>
              </a:solidFill>
              <a:latin typeface="Consolas" panose="020B0609020204030204" pitchFamily="49" charset="0"/>
            </a:endParaRPr>
          </a:p>
          <a:p>
            <a:r>
              <a:rPr lang="en-GB" sz="1600" b="1" dirty="0">
                <a:solidFill>
                  <a:srgbClr val="7F0055"/>
                </a:solidFill>
                <a:latin typeface="Consolas" panose="020B0609020204030204" pitchFamily="49" charset="0"/>
              </a:rPr>
              <a:t>for</a:t>
            </a:r>
            <a:r>
              <a:rPr lang="en-GB" sz="1600" b="1" dirty="0">
                <a:solidFill>
                  <a:srgbClr val="000000"/>
                </a:solidFill>
                <a:latin typeface="Consolas" panose="020B0609020204030204" pitchFamily="49" charset="0"/>
              </a:rPr>
              <a:t> (Account </a:t>
            </a:r>
            <a:r>
              <a:rPr lang="en-GB" sz="1600" b="1" dirty="0" err="1">
                <a:solidFill>
                  <a:srgbClr val="6A3E3E"/>
                </a:solidFill>
                <a:latin typeface="Consolas" panose="020B0609020204030204" pitchFamily="49" charset="0"/>
              </a:rPr>
              <a:t>acc</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accounts</a:t>
            </a:r>
            <a:r>
              <a:rPr lang="en-GB" sz="1600" b="1" dirty="0">
                <a:solidFill>
                  <a:srgbClr val="000000"/>
                </a:solidFill>
                <a:latin typeface="Consolas" panose="020B0609020204030204" pitchFamily="49" charset="0"/>
              </a:rPr>
              <a:t>) {</a:t>
            </a:r>
          </a:p>
          <a:p>
            <a:r>
              <a:rPr lang="en-GB" sz="1600" dirty="0">
                <a:solidFill>
                  <a:srgbClr val="6A3E3E"/>
                </a:solidFill>
                <a:latin typeface="Consolas" panose="020B0609020204030204" pitchFamily="49" charset="0"/>
              </a:rPr>
              <a:t>    </a:t>
            </a:r>
            <a:r>
              <a:rPr lang="en-GB" sz="1600" dirty="0" err="1">
                <a:solidFill>
                  <a:srgbClr val="6A3E3E"/>
                </a:solidFill>
                <a:latin typeface="Consolas" panose="020B0609020204030204" pitchFamily="49" charset="0"/>
              </a:rPr>
              <a:t>acc</a:t>
            </a:r>
            <a:r>
              <a:rPr lang="en-GB" sz="1600" dirty="0" err="1">
                <a:solidFill>
                  <a:srgbClr val="000000"/>
                </a:solidFill>
                <a:latin typeface="Consolas" panose="020B0609020204030204" pitchFamily="49" charset="0"/>
              </a:rPr>
              <a:t>.withdraw</a:t>
            </a:r>
            <a:r>
              <a:rPr lang="en-GB" sz="1600" dirty="0">
                <a:solidFill>
                  <a:srgbClr val="000000"/>
                </a:solidFill>
                <a:latin typeface="Consolas" panose="020B0609020204030204" pitchFamily="49" charset="0"/>
              </a:rPr>
              <a:t>(50);</a:t>
            </a:r>
          </a:p>
          <a:p>
            <a:r>
              <a:rPr lang="en-GB" sz="1600" dirty="0">
                <a:solidFill>
                  <a:srgbClr val="000000"/>
                </a:solidFill>
                <a:latin typeface="Consolas" panose="020B0609020204030204" pitchFamily="49" charset="0"/>
              </a:rPr>
              <a:t>}</a:t>
            </a:r>
          </a:p>
        </p:txBody>
      </p:sp>
      <p:sp>
        <p:nvSpPr>
          <p:cNvPr id="10" name="Rectangle 9"/>
          <p:cNvSpPr/>
          <p:nvPr/>
        </p:nvSpPr>
        <p:spPr>
          <a:xfrm>
            <a:off x="1657350" y="2862755"/>
            <a:ext cx="5581650" cy="3662541"/>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FA3200"/>
                </a:solidFill>
                <a:latin typeface="Lucida Console" pitchFamily="49" charset="0"/>
              </a:rPr>
              <a:t>abstract</a:t>
            </a:r>
            <a:r>
              <a:rPr lang="en-GB" sz="1600" dirty="0">
                <a:solidFill>
                  <a:srgbClr val="0000FF"/>
                </a:solidFill>
                <a:latin typeface="Lucida Console"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Account {</a:t>
            </a:r>
          </a:p>
          <a:p>
            <a:r>
              <a:rPr lang="en-GB" sz="1600" b="1" dirty="0">
                <a:solidFill>
                  <a:srgbClr val="7F0055"/>
                </a:solidFill>
                <a:latin typeface="Consolas" panose="020B0609020204030204" pitchFamily="49" charset="0"/>
              </a:rPr>
              <a:t>   double</a:t>
            </a:r>
            <a:r>
              <a:rPr lang="en-GB" sz="1600" b="1" dirty="0">
                <a:solidFill>
                  <a:srgbClr val="000000"/>
                </a:solidFill>
                <a:latin typeface="Consolas" panose="020B0609020204030204" pitchFamily="49" charset="0"/>
              </a:rPr>
              <a:t> </a:t>
            </a:r>
            <a:r>
              <a:rPr lang="en-GB" sz="1600" b="1" dirty="0">
                <a:solidFill>
                  <a:srgbClr val="0000C0"/>
                </a:solidFill>
                <a:latin typeface="Consolas" panose="020B0609020204030204" pitchFamily="49" charset="0"/>
              </a:rPr>
              <a:t>balance</a:t>
            </a:r>
            <a:r>
              <a:rPr lang="en-GB" sz="1600" b="1" dirty="0">
                <a:solidFill>
                  <a:srgbClr val="000000"/>
                </a:solidFill>
                <a:latin typeface="Consolas" panose="020B0609020204030204" pitchFamily="49" charset="0"/>
              </a:rPr>
              <a:t>;</a:t>
            </a:r>
            <a:br>
              <a:rPr lang="en-GB" sz="1600" b="1" dirty="0">
                <a:solidFill>
                  <a:srgbClr val="000000"/>
                </a:solidFill>
                <a:latin typeface="Consolas" panose="020B0609020204030204" pitchFamily="49" charset="0"/>
              </a:rPr>
            </a:b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dirty="0">
                <a:solidFill>
                  <a:srgbClr val="FA3200"/>
                </a:solidFill>
                <a:latin typeface="Lucida Console" pitchFamily="49" charset="0"/>
              </a:rPr>
              <a:t>abstract</a:t>
            </a:r>
            <a:r>
              <a:rPr lang="en-GB" sz="1600" dirty="0">
                <a:solidFill>
                  <a:srgbClr val="0000FF"/>
                </a:solidFill>
                <a:latin typeface="Lucida Console"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withdraw(</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6A3E3E"/>
                </a:solidFill>
                <a:latin typeface="Consolas" panose="020B0609020204030204" pitchFamily="49" charset="0"/>
              </a:rPr>
              <a:t>amt</a:t>
            </a:r>
            <a:r>
              <a:rPr lang="en-GB" sz="1600" b="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a:p>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class</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CurrentAccount</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extends</a:t>
            </a:r>
            <a:r>
              <a:rPr lang="en-GB" sz="1400" b="1" dirty="0">
                <a:solidFill>
                  <a:srgbClr val="000000"/>
                </a:solidFill>
                <a:latin typeface="Consolas" panose="020B0609020204030204" pitchFamily="49" charset="0"/>
              </a:rPr>
              <a:t> Account {</a:t>
            </a:r>
          </a:p>
          <a:p>
            <a:r>
              <a:rPr lang="en-GB" sz="1400" b="1" dirty="0">
                <a:solidFill>
                  <a:srgbClr val="7F0055"/>
                </a:solidFill>
                <a:latin typeface="Consolas" panose="020B0609020204030204" pitchFamily="49" charset="0"/>
              </a:rPr>
              <a:t>   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void</a:t>
            </a:r>
            <a:r>
              <a:rPr lang="en-GB" sz="1400" b="1" dirty="0">
                <a:solidFill>
                  <a:srgbClr val="000000"/>
                </a:solidFill>
                <a:latin typeface="Consolas" panose="020B0609020204030204" pitchFamily="49" charset="0"/>
              </a:rPr>
              <a:t> withdraw(</a:t>
            </a:r>
            <a:r>
              <a:rPr lang="en-GB" sz="1400" b="1" dirty="0" err="1">
                <a:solidFill>
                  <a:srgbClr val="7F0055"/>
                </a:solidFill>
                <a:latin typeface="Consolas" panose="020B0609020204030204" pitchFamily="49" charset="0"/>
              </a:rPr>
              <a:t>int</a:t>
            </a:r>
            <a:r>
              <a:rPr lang="en-GB" sz="1400" b="1" dirty="0">
                <a:solidFill>
                  <a:srgbClr val="000000"/>
                </a:solidFill>
                <a:latin typeface="Consolas" panose="020B0609020204030204" pitchFamily="49" charset="0"/>
              </a:rPr>
              <a:t> </a:t>
            </a:r>
            <a:r>
              <a:rPr lang="en-GB" sz="1400" b="1" dirty="0" err="1">
                <a:solidFill>
                  <a:srgbClr val="6A3E3E"/>
                </a:solidFill>
                <a:latin typeface="Consolas" panose="020B0609020204030204" pitchFamily="49" charset="0"/>
              </a:rPr>
              <a:t>amt</a:t>
            </a:r>
            <a:r>
              <a:rPr lang="en-GB" sz="1400" b="1" dirty="0">
                <a:solidFill>
                  <a:srgbClr val="000000"/>
                </a:solidFill>
                <a:latin typeface="Consolas" panose="020B0609020204030204" pitchFamily="49" charset="0"/>
              </a:rPr>
              <a:t>) {</a:t>
            </a:r>
          </a:p>
          <a:p>
            <a:r>
              <a:rPr lang="en-GB" sz="1400" dirty="0">
                <a:solidFill>
                  <a:srgbClr val="0000C0"/>
                </a:solidFill>
                <a:latin typeface="Consolas" panose="020B0609020204030204" pitchFamily="49" charset="0"/>
              </a:rPr>
              <a:t>	balance</a:t>
            </a:r>
            <a:r>
              <a:rPr lang="en-GB" sz="1400" dirty="0">
                <a:solidFill>
                  <a:srgbClr val="000000"/>
                </a:solidFill>
                <a:latin typeface="Consolas" panose="020B0609020204030204" pitchFamily="49" charset="0"/>
              </a:rPr>
              <a:t> -= </a:t>
            </a:r>
            <a:r>
              <a:rPr lang="en-GB" sz="1400" dirty="0" err="1">
                <a:solidFill>
                  <a:srgbClr val="6A3E3E"/>
                </a:solidFill>
                <a:latin typeface="Consolas" panose="020B0609020204030204" pitchFamily="49" charset="0"/>
              </a:rPr>
              <a:t>amt</a:t>
            </a:r>
            <a:r>
              <a:rPr lang="en-GB" sz="1400" dirty="0">
                <a:solidFill>
                  <a:srgbClr val="000000"/>
                </a:solidFill>
                <a:latin typeface="Consolas" panose="020B0609020204030204" pitchFamily="49" charset="0"/>
              </a:rPr>
              <a:t> + 1;</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a:t>
            </a:r>
          </a:p>
          <a:p>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class</a:t>
            </a:r>
            <a:r>
              <a:rPr lang="en-GB" sz="1400" b="1" dirty="0">
                <a:solidFill>
                  <a:srgbClr val="000000"/>
                </a:solidFill>
                <a:latin typeface="Consolas" panose="020B0609020204030204" pitchFamily="49" charset="0"/>
              </a:rPr>
              <a:t> </a:t>
            </a:r>
            <a:r>
              <a:rPr lang="en-GB" sz="1400" b="1" dirty="0" err="1">
                <a:solidFill>
                  <a:srgbClr val="000000"/>
                </a:solidFill>
                <a:latin typeface="Consolas" panose="020B0609020204030204" pitchFamily="49" charset="0"/>
              </a:rPr>
              <a:t>SavingsAccount</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extends</a:t>
            </a:r>
            <a:r>
              <a:rPr lang="en-GB" sz="1400" b="1" dirty="0">
                <a:solidFill>
                  <a:srgbClr val="000000"/>
                </a:solidFill>
                <a:latin typeface="Consolas" panose="020B0609020204030204" pitchFamily="49" charset="0"/>
              </a:rPr>
              <a:t> Account {</a:t>
            </a:r>
          </a:p>
          <a:p>
            <a:r>
              <a:rPr lang="en-GB" sz="1400" b="1" dirty="0">
                <a:solidFill>
                  <a:srgbClr val="7F0055"/>
                </a:solidFill>
                <a:latin typeface="Consolas" panose="020B0609020204030204" pitchFamily="49" charset="0"/>
              </a:rPr>
              <a:t>   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void</a:t>
            </a:r>
            <a:r>
              <a:rPr lang="en-GB" sz="1400" b="1" dirty="0">
                <a:solidFill>
                  <a:srgbClr val="000000"/>
                </a:solidFill>
                <a:latin typeface="Consolas" panose="020B0609020204030204" pitchFamily="49" charset="0"/>
              </a:rPr>
              <a:t> withdraw(</a:t>
            </a:r>
            <a:r>
              <a:rPr lang="en-GB" sz="1400" b="1" dirty="0" err="1">
                <a:solidFill>
                  <a:srgbClr val="7F0055"/>
                </a:solidFill>
                <a:latin typeface="Consolas" panose="020B0609020204030204" pitchFamily="49" charset="0"/>
              </a:rPr>
              <a:t>int</a:t>
            </a:r>
            <a:r>
              <a:rPr lang="en-GB" sz="1400" b="1" dirty="0">
                <a:solidFill>
                  <a:srgbClr val="000000"/>
                </a:solidFill>
                <a:latin typeface="Consolas" panose="020B0609020204030204" pitchFamily="49" charset="0"/>
              </a:rPr>
              <a:t> </a:t>
            </a:r>
            <a:r>
              <a:rPr lang="en-GB" sz="1400" b="1" dirty="0" err="1">
                <a:solidFill>
                  <a:srgbClr val="6A3E3E"/>
                </a:solidFill>
                <a:latin typeface="Consolas" panose="020B0609020204030204" pitchFamily="49" charset="0"/>
              </a:rPr>
              <a:t>amt</a:t>
            </a:r>
            <a:r>
              <a:rPr lang="en-GB" sz="1400" b="1" dirty="0">
                <a:solidFill>
                  <a:srgbClr val="000000"/>
                </a:solidFill>
                <a:latin typeface="Consolas" panose="020B0609020204030204" pitchFamily="49" charset="0"/>
              </a:rPr>
              <a:t>) {</a:t>
            </a:r>
          </a:p>
          <a:p>
            <a:r>
              <a:rPr lang="en-GB" sz="1400" dirty="0">
                <a:solidFill>
                  <a:srgbClr val="0000C0"/>
                </a:solidFill>
                <a:latin typeface="Consolas" panose="020B0609020204030204" pitchFamily="49" charset="0"/>
              </a:rPr>
              <a:t>	balance</a:t>
            </a:r>
            <a:r>
              <a:rPr lang="en-GB" sz="1400" dirty="0">
                <a:solidFill>
                  <a:srgbClr val="000000"/>
                </a:solidFill>
                <a:latin typeface="Consolas" panose="020B0609020204030204" pitchFamily="49" charset="0"/>
              </a:rPr>
              <a:t> -= </a:t>
            </a:r>
            <a:r>
              <a:rPr lang="en-GB" sz="1400" dirty="0" err="1">
                <a:solidFill>
                  <a:srgbClr val="6A3E3E"/>
                </a:solidFill>
                <a:latin typeface="Consolas" panose="020B0609020204030204" pitchFamily="49" charset="0"/>
              </a:rPr>
              <a:t>amt</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a:t>
            </a:r>
          </a:p>
        </p:txBody>
      </p:sp>
      <p:sp>
        <p:nvSpPr>
          <p:cNvPr id="11" name="Text Box 7"/>
          <p:cNvSpPr txBox="1">
            <a:spLocks noChangeArrowheads="1"/>
          </p:cNvSpPr>
          <p:nvPr/>
        </p:nvSpPr>
        <p:spPr bwMode="auto">
          <a:xfrm>
            <a:off x="7404106" y="1357521"/>
            <a:ext cx="3049612" cy="923330"/>
          </a:xfrm>
          <a:prstGeom prst="rect">
            <a:avLst/>
          </a:prstGeom>
          <a:ln w="19050">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eaLnBrk="0" hangingPunct="0">
              <a:spcBef>
                <a:spcPct val="50000"/>
              </a:spcBef>
            </a:pPr>
            <a:r>
              <a:rPr lang="en-GB" dirty="0"/>
              <a:t>You cannot create an instance of </a:t>
            </a:r>
            <a:br>
              <a:rPr lang="en-GB" dirty="0"/>
            </a:br>
            <a:r>
              <a:rPr lang="en-GB" dirty="0">
                <a:solidFill>
                  <a:srgbClr val="FA3200"/>
                </a:solidFill>
                <a:latin typeface="Lucida Console" pitchFamily="49" charset="0"/>
              </a:rPr>
              <a:t>abstract</a:t>
            </a:r>
            <a:r>
              <a:rPr lang="en-GB" dirty="0"/>
              <a:t> Account</a:t>
            </a:r>
          </a:p>
        </p:txBody>
      </p:sp>
      <p:sp>
        <p:nvSpPr>
          <p:cNvPr id="12" name="Text Box 7"/>
          <p:cNvSpPr txBox="1">
            <a:spLocks noChangeArrowheads="1"/>
          </p:cNvSpPr>
          <p:nvPr/>
        </p:nvSpPr>
        <p:spPr bwMode="auto">
          <a:xfrm>
            <a:off x="7404106" y="4552046"/>
            <a:ext cx="3049613" cy="923330"/>
          </a:xfrm>
          <a:prstGeom prst="rect">
            <a:avLst/>
          </a:prstGeom>
          <a:ln w="19050">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eaLnBrk="0" hangingPunct="0">
              <a:spcBef>
                <a:spcPct val="50000"/>
              </a:spcBef>
            </a:pPr>
            <a:r>
              <a:rPr lang="en-GB" dirty="0">
                <a:solidFill>
                  <a:srgbClr val="FA3200"/>
                </a:solidFill>
                <a:latin typeface="Lucida Console" pitchFamily="49" charset="0"/>
              </a:rPr>
              <a:t>abstract</a:t>
            </a:r>
            <a:r>
              <a:rPr lang="en-GB" dirty="0"/>
              <a:t> methods</a:t>
            </a:r>
            <a:r>
              <a:rPr lang="en-GB" u="sng" dirty="0"/>
              <a:t/>
            </a:r>
            <a:br>
              <a:rPr lang="en-GB" u="sng" dirty="0"/>
            </a:br>
            <a:r>
              <a:rPr lang="en-GB" u="sng" dirty="0"/>
              <a:t>must be overridden</a:t>
            </a:r>
            <a:r>
              <a:rPr lang="en-GB" dirty="0"/>
              <a:t> </a:t>
            </a:r>
            <a:br>
              <a:rPr lang="en-GB" dirty="0"/>
            </a:br>
            <a:r>
              <a:rPr lang="en-GB" dirty="0"/>
              <a:t>in every derived class</a:t>
            </a:r>
          </a:p>
        </p:txBody>
      </p:sp>
      <p:sp>
        <p:nvSpPr>
          <p:cNvPr id="13" name="Text Box 7"/>
          <p:cNvSpPr txBox="1">
            <a:spLocks noChangeArrowheads="1"/>
          </p:cNvSpPr>
          <p:nvPr/>
        </p:nvSpPr>
        <p:spPr bwMode="auto">
          <a:xfrm>
            <a:off x="7404107" y="2603432"/>
            <a:ext cx="3049613" cy="1615827"/>
          </a:xfrm>
          <a:prstGeom prst="rect">
            <a:avLst/>
          </a:prstGeom>
          <a:ln w="19050">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eaLnBrk="0" hangingPunct="0">
              <a:spcBef>
                <a:spcPct val="50000"/>
              </a:spcBef>
            </a:pPr>
            <a:r>
              <a:rPr lang="en-GB" dirty="0">
                <a:solidFill>
                  <a:srgbClr val="FA3200"/>
                </a:solidFill>
                <a:latin typeface="Lucida Console" pitchFamily="49" charset="0"/>
              </a:rPr>
              <a:t>abstract</a:t>
            </a:r>
            <a:r>
              <a:rPr lang="en-GB" dirty="0"/>
              <a:t> methods live in </a:t>
            </a:r>
            <a:r>
              <a:rPr lang="en-GB" dirty="0">
                <a:solidFill>
                  <a:srgbClr val="FA3200"/>
                </a:solidFill>
                <a:latin typeface="Lucida Console" pitchFamily="49" charset="0"/>
              </a:rPr>
              <a:t>abstract</a:t>
            </a:r>
            <a:r>
              <a:rPr lang="en-GB" dirty="0"/>
              <a:t> classes. </a:t>
            </a:r>
          </a:p>
          <a:p>
            <a:pPr algn="ctr" eaLnBrk="0" hangingPunct="0">
              <a:spcBef>
                <a:spcPct val="50000"/>
              </a:spcBef>
            </a:pPr>
            <a:r>
              <a:rPr lang="en-GB" dirty="0"/>
              <a:t>Have no code, as they cannot meaningfully be implemented</a:t>
            </a:r>
          </a:p>
        </p:txBody>
      </p:sp>
      <p:sp>
        <p:nvSpPr>
          <p:cNvPr id="3" name="Oval Callout 2"/>
          <p:cNvSpPr/>
          <p:nvPr/>
        </p:nvSpPr>
        <p:spPr>
          <a:xfrm>
            <a:off x="6362700" y="2900855"/>
            <a:ext cx="838200" cy="600545"/>
          </a:xfrm>
          <a:prstGeom prst="wedgeEllipseCallout">
            <a:avLst>
              <a:gd name="adj1" fmla="val -29924"/>
              <a:gd name="adj2" fmla="val 59328"/>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cs typeface="Arial" pitchFamily="34" charset="0"/>
              </a:rPr>
              <a:t>No code</a:t>
            </a:r>
          </a:p>
        </p:txBody>
      </p:sp>
    </p:spTree>
    <p:extLst>
      <p:ext uri="{BB962C8B-B14F-4D97-AF65-F5344CB8AC3E}">
        <p14:creationId xmlns:p14="http://schemas.microsoft.com/office/powerpoint/2010/main" val="207097315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dirty="0" smtClean="0"/>
              <a:t>Polymorphism with abstract classes - examples</a:t>
            </a:r>
          </a:p>
        </p:txBody>
      </p:sp>
      <p:sp>
        <p:nvSpPr>
          <p:cNvPr id="13" name="Text Box 7"/>
          <p:cNvSpPr txBox="1">
            <a:spLocks noChangeArrowheads="1"/>
          </p:cNvSpPr>
          <p:nvPr/>
        </p:nvSpPr>
        <p:spPr bwMode="auto">
          <a:xfrm>
            <a:off x="6475678" y="4431637"/>
            <a:ext cx="3842492" cy="1477328"/>
          </a:xfrm>
          <a:prstGeom prst="rect">
            <a:avLst/>
          </a:prstGeom>
          <a:solidFill>
            <a:srgbClr val="FFCCFF"/>
          </a:solidFill>
          <a:ln w="19050">
            <a:solidFill>
              <a:schemeClr val="tx1"/>
            </a:solidFill>
            <a:miter lim="800000"/>
            <a:headEnd/>
            <a:tailEnd/>
          </a:ln>
        </p:spPr>
        <p:txBody>
          <a:bodyPr wrap="square">
            <a:spAutoFit/>
          </a:bodyPr>
          <a:lstStyle/>
          <a:p>
            <a:pPr algn="ctr" eaLnBrk="0" hangingPunct="0">
              <a:spcBef>
                <a:spcPct val="50000"/>
              </a:spcBef>
            </a:pPr>
            <a:r>
              <a:rPr lang="en-GB" dirty="0"/>
              <a:t>The code ostensibly sent to the </a:t>
            </a:r>
            <a:br>
              <a:rPr lang="en-GB" dirty="0"/>
            </a:br>
            <a:r>
              <a:rPr lang="en-GB" dirty="0"/>
              <a:t>base type is handled by the derived type, and in the future could be handled by as yet unwritten derived types </a:t>
            </a:r>
          </a:p>
        </p:txBody>
      </p:sp>
      <p:sp>
        <p:nvSpPr>
          <p:cNvPr id="4" name="Rectangle 3"/>
          <p:cNvSpPr/>
          <p:nvPr/>
        </p:nvSpPr>
        <p:spPr>
          <a:xfrm>
            <a:off x="1847850" y="1153716"/>
            <a:ext cx="7105650" cy="2031325"/>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00"/>
                </a:solidFill>
                <a:latin typeface="Consolas" panose="020B0609020204030204" pitchFamily="49" charset="0"/>
              </a:rPr>
              <a:t>Shape[] </a:t>
            </a:r>
            <a:r>
              <a:rPr lang="en-GB" sz="1600" dirty="0">
                <a:solidFill>
                  <a:srgbClr val="6A3E3E"/>
                </a:solidFill>
                <a:latin typeface="Consolas" panose="020B0609020204030204" pitchFamily="49" charset="0"/>
              </a:rPr>
              <a:t>shapes</a:t>
            </a:r>
            <a:r>
              <a:rPr lang="en-GB" sz="1600" dirty="0">
                <a:solidFill>
                  <a:srgbClr val="000000"/>
                </a:solidFill>
                <a:latin typeface="Consolas" panose="020B0609020204030204" pitchFamily="49" charset="0"/>
              </a:rPr>
              <a:t> =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Rectangle(),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Circle() };</a:t>
            </a:r>
          </a:p>
          <a:p>
            <a:r>
              <a:rPr lang="en-GB" sz="1600" b="1" dirty="0">
                <a:solidFill>
                  <a:srgbClr val="7F0055"/>
                </a:solidFill>
                <a:latin typeface="Consolas" panose="020B0609020204030204" pitchFamily="49" charset="0"/>
              </a:rPr>
              <a:t>    for</a:t>
            </a:r>
            <a:r>
              <a:rPr lang="en-GB" sz="1600" b="1" dirty="0">
                <a:solidFill>
                  <a:srgbClr val="000000"/>
                </a:solidFill>
                <a:latin typeface="Consolas" panose="020B0609020204030204" pitchFamily="49" charset="0"/>
              </a:rPr>
              <a:t> (Shape </a:t>
            </a:r>
            <a:r>
              <a:rPr lang="en-GB" sz="1600" b="1" dirty="0" err="1">
                <a:solidFill>
                  <a:srgbClr val="6A3E3E"/>
                </a:solidFill>
                <a:latin typeface="Consolas" panose="020B0609020204030204" pitchFamily="49" charset="0"/>
              </a:rPr>
              <a:t>shape</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shapes</a:t>
            </a:r>
            <a:r>
              <a:rPr lang="en-GB" sz="1600" b="1" dirty="0">
                <a:solidFill>
                  <a:srgbClr val="000000"/>
                </a:solidFill>
                <a:latin typeface="Consolas" panose="020B0609020204030204" pitchFamily="49" charset="0"/>
              </a:rPr>
              <a:t>) {</a:t>
            </a:r>
          </a:p>
          <a:p>
            <a:r>
              <a:rPr lang="en-GB" sz="1600" i="1" dirty="0">
                <a:solidFill>
                  <a:srgbClr val="000000"/>
                </a:solidFill>
                <a:latin typeface="Consolas" panose="020B0609020204030204" pitchFamily="49" charset="0"/>
              </a:rPr>
              <a:t>	draw(</a:t>
            </a:r>
            <a:r>
              <a:rPr lang="en-GB" sz="1600" i="1" dirty="0">
                <a:solidFill>
                  <a:srgbClr val="6A3E3E"/>
                </a:solidFill>
                <a:latin typeface="Consolas" panose="020B0609020204030204" pitchFamily="49" charset="0"/>
              </a:rPr>
              <a:t>shape</a:t>
            </a:r>
            <a:r>
              <a:rPr lang="en-GB" sz="1600" i="1"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    }</a:t>
            </a:r>
            <a:endParaRPr lang="en-GB" sz="1400" dirty="0">
              <a:solidFill>
                <a:srgbClr val="000000"/>
              </a:solidFill>
              <a:latin typeface="Consolas" panose="020B0609020204030204" pitchFamily="49" charset="0"/>
            </a:endParaRPr>
          </a:p>
          <a:p>
            <a:endParaRPr lang="en-GB" sz="1400" dirty="0">
              <a:latin typeface="Consolas" panose="020B0609020204030204" pitchFamily="49" charset="0"/>
            </a:endParaRPr>
          </a:p>
          <a:p>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draw(Shape </a:t>
            </a:r>
            <a:r>
              <a:rPr lang="en-GB" sz="1600" b="1" dirty="0">
                <a:solidFill>
                  <a:srgbClr val="6A3E3E"/>
                </a:solidFill>
                <a:latin typeface="Consolas" panose="020B0609020204030204" pitchFamily="49" charset="0"/>
              </a:rPr>
              <a:t>shape</a:t>
            </a:r>
            <a:r>
              <a:rPr lang="en-GB" sz="1600" b="1" dirty="0">
                <a:solidFill>
                  <a:srgbClr val="000000"/>
                </a:solidFill>
                <a:latin typeface="Consolas" panose="020B0609020204030204" pitchFamily="49" charset="0"/>
              </a:rPr>
              <a:t>) {</a:t>
            </a:r>
          </a:p>
          <a:p>
            <a:r>
              <a:rPr lang="en-GB" sz="1600" dirty="0">
                <a:solidFill>
                  <a:srgbClr val="6A3E3E"/>
                </a:solidFill>
                <a:latin typeface="Consolas" panose="020B0609020204030204" pitchFamily="49" charset="0"/>
              </a:rPr>
              <a:t>    </a:t>
            </a:r>
            <a:r>
              <a:rPr lang="en-GB" sz="1600" dirty="0" err="1">
                <a:solidFill>
                  <a:srgbClr val="6A3E3E"/>
                </a:solidFill>
                <a:latin typeface="Consolas" panose="020B0609020204030204" pitchFamily="49" charset="0"/>
              </a:rPr>
              <a:t>shape</a:t>
            </a:r>
            <a:r>
              <a:rPr lang="en-GB" sz="1600" dirty="0" err="1">
                <a:solidFill>
                  <a:srgbClr val="000000"/>
                </a:solidFill>
                <a:latin typeface="Consolas" panose="020B0609020204030204" pitchFamily="49" charset="0"/>
              </a:rPr>
              <a:t>.draw</a:t>
            </a:r>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p:txBody>
      </p:sp>
      <p:sp>
        <p:nvSpPr>
          <p:cNvPr id="5" name="Rectangle 4"/>
          <p:cNvSpPr/>
          <p:nvPr/>
        </p:nvSpPr>
        <p:spPr>
          <a:xfrm>
            <a:off x="1847850" y="3242531"/>
            <a:ext cx="4572000" cy="3570208"/>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a:spAutoFit/>
          </a:bodyPr>
          <a:lstStyle/>
          <a:p>
            <a:r>
              <a:rPr lang="en-GB" sz="1600" b="1" dirty="0">
                <a:solidFill>
                  <a:srgbClr val="7F0055"/>
                </a:solidFill>
                <a:latin typeface="Consolas" panose="020B0609020204030204" pitchFamily="49" charset="0"/>
              </a:rPr>
              <a:t>abstract</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Shape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abstract</a:t>
            </a:r>
            <a:r>
              <a:rPr lang="en-GB"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draw();</a:t>
            </a:r>
          </a:p>
          <a:p>
            <a:r>
              <a:rPr lang="en-GB" sz="1600"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Rectangle </a:t>
            </a:r>
            <a:r>
              <a:rPr lang="en-GB" sz="1600" b="1" dirty="0">
                <a:solidFill>
                  <a:srgbClr val="7F0055"/>
                </a:solidFill>
                <a:latin typeface="Consolas" panose="020B0609020204030204" pitchFamily="49" charset="0"/>
              </a:rPr>
              <a:t>extends</a:t>
            </a:r>
            <a:r>
              <a:rPr lang="en-GB" sz="1600" b="1" dirty="0">
                <a:solidFill>
                  <a:srgbClr val="000000"/>
                </a:solidFill>
                <a:latin typeface="Consolas" panose="020B0609020204030204" pitchFamily="49" charset="0"/>
              </a:rPr>
              <a:t> Shape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draw() {</a:t>
            </a:r>
          </a:p>
          <a:p>
            <a:r>
              <a:rPr lang="en-GB" sz="1600" dirty="0">
                <a:solidFill>
                  <a:srgbClr val="3F7F5F"/>
                </a:solidFill>
                <a:latin typeface="Consolas" panose="020B0609020204030204" pitchFamily="49" charset="0"/>
              </a:rPr>
              <a:t>	// code to draw a rectangle</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a:p>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Circle </a:t>
            </a:r>
            <a:r>
              <a:rPr lang="en-GB" sz="1600" b="1" dirty="0">
                <a:solidFill>
                  <a:srgbClr val="7F0055"/>
                </a:solidFill>
                <a:latin typeface="Consolas" panose="020B0609020204030204" pitchFamily="49" charset="0"/>
              </a:rPr>
              <a:t>extends</a:t>
            </a:r>
            <a:r>
              <a:rPr lang="en-GB" sz="1600" b="1" dirty="0">
                <a:solidFill>
                  <a:srgbClr val="000000"/>
                </a:solidFill>
                <a:latin typeface="Consolas" panose="020B0609020204030204" pitchFamily="49" charset="0"/>
              </a:rPr>
              <a:t> Shape {</a:t>
            </a:r>
          </a:p>
          <a:p>
            <a:r>
              <a:rPr lang="en-GB" sz="1600" b="1" dirty="0">
                <a:solidFill>
                  <a:srgbClr val="7F0055"/>
                </a:solidFill>
                <a:latin typeface="Consolas" panose="020B0609020204030204" pitchFamily="49" charset="0"/>
              </a:rPr>
              <a:t>    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draw() {</a:t>
            </a:r>
          </a:p>
          <a:p>
            <a:r>
              <a:rPr lang="en-GB" sz="1600" dirty="0">
                <a:solidFill>
                  <a:srgbClr val="3F7F5F"/>
                </a:solidFill>
                <a:latin typeface="Consolas" panose="020B0609020204030204" pitchFamily="49" charset="0"/>
              </a:rPr>
              <a:t>	// code to draw a circle</a:t>
            </a:r>
          </a:p>
          <a:p>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453169875"/>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Courseware" ma:contentTypeID="0x010100F0967B7CEE8D417F966757887D9466FB00BF827E6A33EABC489C0FABBC440ED818" ma:contentTypeVersion="0" ma:contentTypeDescription="Base content type which represents courseware documents" ma:contentTypeScope="" ma:versionID="8a59d95b2d855327d0cb7580dd693dff">
  <xsd:schema xmlns:xsd="http://www.w3.org/2001/XMLSchema" xmlns:xs="http://www.w3.org/2001/XMLSchema" xmlns:p="http://schemas.microsoft.com/office/2006/metadata/properties" xmlns:ns2="E64DA411-94AE-4202-97C9-83273A834252" targetNamespace="http://schemas.microsoft.com/office/2006/metadata/properties" ma:root="true" ma:fieldsID="926c69dd6e25a8455cbd6f3669752403" ns2:_="">
    <xsd:import namespace="E64DA411-94AE-4202-97C9-83273A834252"/>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4DA411-94AE-4202-97C9-83273A834252"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ookTypeField0 xmlns="E64DA411-94AE-4202-97C9-83273A834252">
      <Terms xmlns="http://schemas.microsoft.com/office/infopath/2007/PartnerControls">
        <TermInfo xmlns="http://schemas.microsoft.com/office/infopath/2007/PartnerControls">
          <TermName xmlns="http://schemas.microsoft.com/office/infopath/2007/PartnerControls">IK</TermName>
          <TermId xmlns="http://schemas.microsoft.com/office/infopath/2007/PartnerControls">5abe6401-e87a-4499-80b4-3d21a1a6ebd7</TermId>
        </TermInfo>
      </Terms>
    </BookTypeField0>
    <SequenceNumber xmlns="E64DA411-94AE-4202-97C9-83273A834252" xsi:nil="true"/>
    <IsBuildFile xmlns="E64DA411-94AE-4202-97C9-83273A834252" xsi:nil="true"/>
  </documentManagement>
</p:properties>
</file>

<file path=customXml/itemProps1.xml><?xml version="1.0" encoding="utf-8"?>
<ds:datastoreItem xmlns:ds="http://schemas.openxmlformats.org/officeDocument/2006/customXml" ds:itemID="{F5EE1230-8E06-4B7E-922E-37040E46E781}">
  <ds:schemaRefs>
    <ds:schemaRef ds:uri="http://schemas.microsoft.com/sharepoint/v3/contenttype/forms"/>
  </ds:schemaRefs>
</ds:datastoreItem>
</file>

<file path=customXml/itemProps2.xml><?xml version="1.0" encoding="utf-8"?>
<ds:datastoreItem xmlns:ds="http://schemas.openxmlformats.org/officeDocument/2006/customXml" ds:itemID="{607EABA1-0FA4-4AA5-9D93-4CBBCEB414A3}"/>
</file>

<file path=customXml/itemProps3.xml><?xml version="1.0" encoding="utf-8"?>
<ds:datastoreItem xmlns:ds="http://schemas.openxmlformats.org/officeDocument/2006/customXml" ds:itemID="{B8CA8464-660D-407C-9BC6-65570507D9BC}">
  <ds:schemaRef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purl.org/dc/terms/"/>
    <ds:schemaRef ds:uri="E64DA411-94AE-4202-97C9-83273A834252"/>
    <ds:schemaRef ds:uri="http://www.w3.org/XML/1998/namespace"/>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2228</TotalTime>
  <Words>3714</Words>
  <Application>Microsoft Office PowerPoint</Application>
  <PresentationFormat>Widescreen</PresentationFormat>
  <Paragraphs>425</Paragraphs>
  <Slides>22</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Consolas</vt:lpstr>
      <vt:lpstr>Krana Fat B</vt:lpstr>
      <vt:lpstr>Lucida Console</vt:lpstr>
      <vt:lpstr>Montserrat</vt:lpstr>
      <vt:lpstr>Wingdings</vt:lpstr>
      <vt:lpstr>Master</vt:lpstr>
      <vt:lpstr>Abstract Classes</vt:lpstr>
      <vt:lpstr>PowerPoint Presentation</vt:lpstr>
      <vt:lpstr>PowerPoint Presentation</vt:lpstr>
      <vt:lpstr>Problem if base type is a ‘concrete’ class</vt:lpstr>
      <vt:lpstr>Problem if base type is a ‘concrete’ class</vt:lpstr>
      <vt:lpstr>C#: Problem if base type is a ‘concrete’ class</vt:lpstr>
      <vt:lpstr>C#: Problem if base type is a ‘concrete’ class</vt:lpstr>
      <vt:lpstr>Using an abstract class – Problem solved!</vt:lpstr>
      <vt:lpstr>Polymorphism with abstract classes - examples</vt:lpstr>
      <vt:lpstr>C#: Using an abstract class – Problem solved!</vt:lpstr>
      <vt:lpstr>C#: Polymorphism with abstract classes - examples</vt:lpstr>
      <vt:lpstr>Interfaces</vt:lpstr>
      <vt:lpstr>Interfaces</vt:lpstr>
      <vt:lpstr>Defining an interface type</vt:lpstr>
      <vt:lpstr>Implementing an interface</vt:lpstr>
      <vt:lpstr>Polymorphism again</vt:lpstr>
      <vt:lpstr>Multiple interfaces</vt:lpstr>
      <vt:lpstr>C#: Implementing an interface (code differences)</vt:lpstr>
      <vt:lpstr>C#: Polymorphism again (code differences)</vt:lpstr>
      <vt:lpstr>C#: Multiple interfaces (code differences)</vt:lpstr>
      <vt:lpstr>Hands-on labs</vt:lpstr>
      <vt:lpstr>THANK YOU</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Serdar, Heather</cp:lastModifiedBy>
  <cp:revision>219</cp:revision>
  <cp:lastPrinted>2019-07-03T09:46:41Z</cp:lastPrinted>
  <dcterms:created xsi:type="dcterms:W3CDTF">2019-09-05T08:17:12Z</dcterms:created>
  <dcterms:modified xsi:type="dcterms:W3CDTF">2020-04-02T17:46:23Z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0x010100F0967B7CEE8D417F966757887D9466FB00BF827E6A33EABC489C0FABBC440ED818</vt:lpwstr>
  </property>
  <property fmtid="{D5CDD505-2E9C-101B-9397-08002B2CF9AE}" pid="3" name="BookType">
    <vt:lpwstr>4</vt:lpwstr>
  </property>
</Properties>
</file>