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129" saveSubsetFonts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776" r:id="rId5"/>
    <p:sldId id="796" r:id="rId6"/>
    <p:sldId id="797" r:id="rId7"/>
    <p:sldId id="798" r:id="rId8"/>
    <p:sldId id="799" r:id="rId9"/>
    <p:sldId id="800" r:id="rId10"/>
    <p:sldId id="820" r:id="rId11"/>
    <p:sldId id="802" r:id="rId12"/>
    <p:sldId id="803" r:id="rId13"/>
    <p:sldId id="804" r:id="rId14"/>
    <p:sldId id="821" r:id="rId15"/>
    <p:sldId id="806" r:id="rId16"/>
    <p:sldId id="807" r:id="rId17"/>
    <p:sldId id="808" r:id="rId18"/>
    <p:sldId id="809" r:id="rId19"/>
    <p:sldId id="810" r:id="rId20"/>
    <p:sldId id="811" r:id="rId21"/>
    <p:sldId id="812" r:id="rId22"/>
    <p:sldId id="822" r:id="rId23"/>
    <p:sldId id="819" r:id="rId24"/>
    <p:sldId id="815" r:id="rId25"/>
    <p:sldId id="816" r:id="rId26"/>
    <p:sldId id="817" r:id="rId27"/>
    <p:sldId id="750" r:id="rId28"/>
  </p:sldIdLst>
  <p:sldSz cx="12192000" cy="6858000"/>
  <p:notesSz cx="6645275" cy="9775825"/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DE8BF54A-1323-4403-83F8-D7B5510C9D53}">
          <p14:sldIdLst>
            <p14:sldId id="776"/>
            <p14:sldId id="796"/>
            <p14:sldId id="797"/>
            <p14:sldId id="798"/>
            <p14:sldId id="799"/>
            <p14:sldId id="800"/>
            <p14:sldId id="820"/>
            <p14:sldId id="802"/>
            <p14:sldId id="803"/>
            <p14:sldId id="804"/>
            <p14:sldId id="821"/>
            <p14:sldId id="806"/>
            <p14:sldId id="807"/>
            <p14:sldId id="808"/>
            <p14:sldId id="809"/>
            <p14:sldId id="810"/>
            <p14:sldId id="811"/>
            <p14:sldId id="812"/>
            <p14:sldId id="822"/>
            <p14:sldId id="819"/>
            <p14:sldId id="815"/>
            <p14:sldId id="816"/>
            <p14:sldId id="817"/>
            <p14:sldId id="750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7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ow, Joshua" initials="BJ" lastIdx="30" clrIdx="0">
    <p:extLst>
      <p:ext uri="{19B8F6BF-5375-455C-9EA6-DF929625EA0E}">
        <p15:presenceInfo xmlns:p15="http://schemas.microsoft.com/office/powerpoint/2012/main" userId="S-1-5-21-3476036342-1731177862-1559577602-51474" providerId="AD"/>
      </p:ext>
    </p:extLst>
  </p:cmAuthor>
  <p:cmAuthor id="2" name="Singh, Vaishali" initials="SV" lastIdx="7" clrIdx="1">
    <p:extLst>
      <p:ext uri="{19B8F6BF-5375-455C-9EA6-DF929625EA0E}">
        <p15:presenceInfo xmlns:p15="http://schemas.microsoft.com/office/powerpoint/2012/main" userId="S-1-5-21-3476036342-1731177862-1559577602-155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622C"/>
    <a:srgbClr val="004050"/>
    <a:srgbClr val="7E007C"/>
    <a:srgbClr val="09EDB8"/>
    <a:srgbClr val="FDE0D5"/>
    <a:srgbClr val="28CFF9"/>
    <a:srgbClr val="F91258"/>
    <a:srgbClr val="31D3AE"/>
    <a:srgbClr val="F3F3F3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85116" autoAdjust="0"/>
  </p:normalViewPr>
  <p:slideViewPr>
    <p:cSldViewPr snapToGrid="0" snapToObjects="1" showGuides="1">
      <p:cViewPr varScale="1">
        <p:scale>
          <a:sx n="60" d="100"/>
          <a:sy n="60" d="100"/>
        </p:scale>
        <p:origin x="1368" y="28"/>
      </p:cViewPr>
      <p:guideLst>
        <p:guide pos="3840"/>
        <p:guide orient="horz" pos="37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399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1D6B66C6-1E92-0F4E-A300-9D4ED1F0C23F}" type="datetimeFigureOut">
              <a:rPr lang="en-GB" smtClean="0"/>
              <a:pPr/>
              <a:t>16/04/2020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04617"/>
            <a:ext cx="531622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548901C6-1DA1-FB44-ABEE-06A0FEB7738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49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835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You can think of DIP as being an outgoing interface of the ‘dependent’ class rather than an incoming interface of the </a:t>
            </a:r>
            <a:r>
              <a:rPr lang="en-GB" dirty="0" err="1" smtClean="0"/>
              <a:t>dependee</a:t>
            </a:r>
            <a:r>
              <a:rPr lang="en-GB" dirty="0" smtClean="0"/>
              <a:t> class. You have to try and establish the abstraction that underlies the application – that set of concepts and behaviours that doesn’t vary when the details are changed.</a:t>
            </a:r>
          </a:p>
          <a:p>
            <a:r>
              <a:rPr lang="en-GB" dirty="0" smtClean="0"/>
              <a:t>This is such an important principle that a mechanism has been subsumed into the .NET framework – delegates do exactly this.</a:t>
            </a:r>
          </a:p>
          <a:p>
            <a:r>
              <a:rPr lang="en-GB" dirty="0" smtClean="0"/>
              <a:t>It is also sometime known as “The Hollywood Principle” – don’t call us, we’ll call you.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065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140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0601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2992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926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587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1089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5483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464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702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2367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3102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7419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3272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8755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152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083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277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442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698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761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157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960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684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0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NUL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0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0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0.sv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0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/what's next">
    <p:bg>
      <p:bgPr>
        <a:solidFill>
          <a:srgbClr val="EDCD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5880" y="0"/>
            <a:ext cx="705612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xmlns="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 smtClean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xmlns="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xmlns="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xmlns="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212809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xmlns="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xmlns="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00EDB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1148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1">
    <p:bg>
      <p:bgPr>
        <a:solidFill>
          <a:srgbClr val="0EEE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ACTIVITY: </a:t>
            </a:r>
            <a:br>
              <a:rPr lang="en-US" noProof="0" dirty="0" smtClean="0"/>
            </a:br>
            <a:r>
              <a:rPr lang="en-US" noProof="0" dirty="0" smtClean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 smtClean="0"/>
              <a:t>Click to edit instructions</a:t>
            </a:r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xmlns="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88700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609" y="0"/>
            <a:ext cx="12192609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xmlns="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rgbClr val="004050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779800"/>
            <a:ext cx="5627171" cy="1682133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xmlns="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0405" y="399619"/>
            <a:ext cx="857393" cy="522401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758190" y="769620"/>
            <a:ext cx="379608" cy="11049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144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xmlns="" id="{35B5D0DF-4895-DB4F-85D9-C3FFDE55B8C8}"/>
              </a:ext>
            </a:extLst>
          </p:cNvPr>
          <p:cNvSpPr/>
          <p:nvPr userDrawn="1"/>
        </p:nvSpPr>
        <p:spPr>
          <a:xfrm>
            <a:off x="384784" y="4708688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870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edit slide title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2"/>
            <a:r>
              <a:rPr lang="en-GB" dirty="0" smtClean="0"/>
              <a:t>Fourth level</a:t>
            </a:r>
          </a:p>
          <a:p>
            <a:pPr lvl="2"/>
            <a:r>
              <a:rPr lang="en-GB" dirty="0" smtClean="0"/>
              <a:t>Fifth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28CFF9"/>
          </a:solidFill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xmlns="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xmlns="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xmlns="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8221067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xmlns="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xmlns="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FF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7252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1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xmlns="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ACTIVITY: </a:t>
            </a:r>
            <a:br>
              <a:rPr lang="en-US" noProof="0" dirty="0" smtClean="0"/>
            </a:br>
            <a:r>
              <a:rPr lang="en-US" noProof="0" dirty="0" smtClean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 smtClean="0"/>
              <a:t>Click to edit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94767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03 Section Divider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760859" y="768561"/>
            <a:ext cx="379608" cy="11049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EBBB6D40-B4C9-8B4A-B2A6-126F64906376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TITLE STYLE</a:t>
            </a:r>
            <a:endParaRPr lang="en-GB" noProof="0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xmlns="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xmlns="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xmlns="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23561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xmlns="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xmlns="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xmlns="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989189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edit slide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2"/>
            <a:r>
              <a:rPr lang="en-GB" dirty="0" smtClean="0"/>
              <a:t>Fourth level</a:t>
            </a:r>
          </a:p>
          <a:p>
            <a:pPr lvl="2"/>
            <a:r>
              <a:rPr lang="en-GB" dirty="0" smtClean="0"/>
              <a:t>Fifth level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xmlns="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xmlns="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xmlns="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161484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llow us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5020" y="0"/>
            <a:ext cx="631698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xmlns="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 smtClean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xmlns="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xmlns="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xmlns="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864344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xmlns="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xmlns="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F1612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8657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ctivity 1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xmlns="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ACTIVITY: </a:t>
            </a:r>
            <a:br>
              <a:rPr lang="en-US" noProof="0" dirty="0" smtClean="0"/>
            </a:br>
            <a:r>
              <a:rPr lang="en-US" noProof="0" dirty="0" smtClean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 smtClean="0"/>
              <a:t>Click to edit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7112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2 Section Divider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xmlns="" id="{A0DD6AED-2202-DD48-A2D6-60CCC5F07320}"/>
              </a:ext>
            </a:extLst>
          </p:cNvPr>
          <p:cNvSpPr/>
          <p:nvPr userDrawn="1"/>
        </p:nvSpPr>
        <p:spPr>
          <a:xfrm>
            <a:off x="-609" y="2116538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F9125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067007"/>
            <a:ext cx="5627171" cy="2353439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9674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E0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  <a:solidFill>
            <a:srgbClr val="F91258"/>
          </a:solidFill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xmlns="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xmlns="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xmlns="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4578805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edit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2"/>
            <a:r>
              <a:rPr lang="en-GB" dirty="0" smtClean="0"/>
              <a:t>Fourth level</a:t>
            </a:r>
          </a:p>
          <a:p>
            <a:pPr lvl="2"/>
            <a:r>
              <a:rPr lang="en-GB" dirty="0" smtClean="0"/>
              <a:t>Fifth level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7E007C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xmlns="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xmlns="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xmlns="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9614847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xmlns="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xmlns="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7E007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640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ctivity 1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xmlns="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ACTIVITY: </a:t>
            </a:r>
            <a:br>
              <a:rPr lang="en-US" noProof="0" dirty="0" smtClean="0"/>
            </a:br>
            <a:r>
              <a:rPr lang="en-US" noProof="0" dirty="0" smtClean="0"/>
              <a:t>CLICK TO EDIT TITLE</a:t>
            </a:r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68088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xmlns="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xmlns="" id="{B623AAC1-38C0-EC41-AF66-7EC76ACCB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</a:t>
            </a:r>
            <a:r>
              <a:rPr lang="en-US" dirty="0" smtClean="0"/>
              <a:t>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25889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39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xmlns="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544600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059427" y="3673998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639645" y="3673998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149996" y="3673998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059428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639646" y="1986408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149997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637070" y="368898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637071" y="2008475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xmlns="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896832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on Tips">
    <p:bg>
      <p:bgPr>
        <a:solidFill>
          <a:srgbClr val="EB6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4240" y="0"/>
            <a:ext cx="493776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xmlns="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 smtClean="0"/>
              <a:t>CLICK TO EDIT TITLE</a:t>
            </a:r>
            <a:endParaRPr lang="en-GB" noProof="0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xmlns="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xmlns="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xmlns="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9887642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5907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11826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957745" y="198635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403664" y="1986352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xmlns="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1956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15467" y="1992793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069809" y="1992792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611775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080209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xmlns="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209" y="2003204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5914" y="2003203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25868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xmlns="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25944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xmlns="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91353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pe you enjoyed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3440" y="0"/>
            <a:ext cx="752856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2311970"/>
            <a:ext cx="3138017" cy="1908338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/>
            </a:lvl1pPr>
          </a:lstStyle>
          <a:p>
            <a:r>
              <a:rPr lang="en-US" noProof="0" dirty="0" smtClean="0"/>
              <a:t>THANK YOU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xmlns="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1" y="5306004"/>
            <a:ext cx="4269826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 baseline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Hope you enjoyed this learning journey.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698" y="3508800"/>
            <a:ext cx="7016130" cy="2425241"/>
            <a:chOff x="683" y="3508800"/>
            <a:chExt cx="7016130" cy="2425241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xmlns="" id="{2F450B4C-241D-A544-BBEF-175E01D6A139}"/>
                </a:ext>
              </a:extLst>
            </p:cNvPr>
            <p:cNvSpPr/>
            <p:nvPr userDrawn="1"/>
          </p:nvSpPr>
          <p:spPr>
            <a:xfrm>
              <a:off x="683" y="3508800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xmlns="" id="{17BA7C41-EA1C-2F4D-90C7-EC472AB85B8A}"/>
                </a:ext>
              </a:extLst>
            </p:cNvPr>
            <p:cNvSpPr/>
            <p:nvPr userDrawn="1"/>
          </p:nvSpPr>
          <p:spPr>
            <a:xfrm>
              <a:off x="5439970" y="3509181"/>
              <a:ext cx="1576843" cy="2417447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xmlns="" id="{2F450B4C-241D-A544-BBEF-175E01D6A139}"/>
                </a:ext>
              </a:extLst>
            </p:cNvPr>
            <p:cNvSpPr/>
            <p:nvPr userDrawn="1"/>
          </p:nvSpPr>
          <p:spPr>
            <a:xfrm flipV="1">
              <a:off x="683" y="4907035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78496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90463" y="928670"/>
            <a:ext cx="11715792" cy="5214974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459" y="357166"/>
            <a:ext cx="11715832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5718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4439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ewSwoop_Footer.jpg"/>
          <p:cNvPicPr>
            <a:picLocks noChangeAspect="1"/>
          </p:cNvPicPr>
          <p:nvPr userDrawn="1"/>
        </p:nvPicPr>
        <p:blipFill>
          <a:blip r:embed="rId2" cstate="print"/>
          <a:srcRect b="6922"/>
          <a:stretch>
            <a:fillRect/>
          </a:stretch>
        </p:blipFill>
        <p:spPr>
          <a:xfrm>
            <a:off x="0" y="4980440"/>
            <a:ext cx="12192000" cy="1775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66" y="2130432"/>
            <a:ext cx="11049077" cy="1470025"/>
          </a:xfrm>
        </p:spPr>
        <p:txBody>
          <a:bodyPr>
            <a:normAutofit/>
          </a:bodyPr>
          <a:lstStyle>
            <a:lvl1pPr algn="ct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AAAAA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14"/>
          <a:stretch>
            <a:fillRect/>
          </a:stretch>
        </p:blipFill>
        <p:spPr>
          <a:xfrm>
            <a:off x="894080" y="785794"/>
            <a:ext cx="991616" cy="70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4827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190463" y="928694"/>
            <a:ext cx="11715792" cy="5286375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459" y="357166"/>
            <a:ext cx="11715832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93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44640" y="15240"/>
            <a:ext cx="5547360" cy="684276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xmlns="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 smtClean="0"/>
              <a:t>CLICK TO EDIT TITLE</a:t>
            </a:r>
            <a:endParaRPr lang="en-GB" noProof="0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xmlns="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xmlns="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xmlns="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561057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xmlns="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433680"/>
            <a:ext cx="5627171" cy="968987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Housekeeping</a:t>
            </a:r>
            <a:endParaRPr lang="en-GB" noProof="0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4784" y="4894524"/>
            <a:ext cx="5627171" cy="1186921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4276879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1">
    <p:bg>
      <p:bgPr>
        <a:solidFill>
          <a:srgbClr val="38E2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08881" y="-11575"/>
            <a:ext cx="8079261" cy="6875362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xmlns="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002556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rgbClr val="004050"/>
                </a:solidFill>
              </a:defRPr>
            </a:lvl1pPr>
          </a:lstStyle>
          <a:p>
            <a:r>
              <a:rPr lang="en-US" noProof="0" dirty="0" smtClean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278655" cy="34015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 smtClean="0"/>
              <a:t>Click to edit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9597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3 Section 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xmlns="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TITLE STYLE</a:t>
            </a:r>
            <a:endParaRPr lang="en-GB" noProof="0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  <a:solidFill>
            <a:srgbClr val="004050"/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xmlns="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xmlns="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xmlns="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2229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02921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4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 sz="2000"/>
            </a:lvl4pPr>
            <a:lvl5pPr marL="180000" indent="-1800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xmlns="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9EDB8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</p:spTree>
    <p:extLst>
      <p:ext uri="{BB962C8B-B14F-4D97-AF65-F5344CB8AC3E}">
        <p14:creationId xmlns:p14="http://schemas.microsoft.com/office/powerpoint/2010/main" val="358994535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edit 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2"/>
            <a:r>
              <a:rPr lang="en-GB" dirty="0" smtClean="0"/>
              <a:t>Fourth level</a:t>
            </a:r>
          </a:p>
          <a:p>
            <a:pPr lvl="2"/>
            <a:r>
              <a:rPr lang="en-GB" dirty="0" smtClean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09EDB8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xmlns="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xmlns="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xmlns="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7035841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1FB68A7-A656-A348-AE42-02B5F30E1E5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23AAC1-38C0-EC41-AF66-7EC76ACCB83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</a:t>
            </a:r>
            <a:r>
              <a:rPr lang="en-US" dirty="0" smtClean="0"/>
              <a:t>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4" y="6584738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798" r:id="rId4"/>
    <p:sldLayoutId id="2147483806" r:id="rId5"/>
    <p:sldLayoutId id="2147483709" r:id="rId6"/>
    <p:sldLayoutId id="2147483822" r:id="rId7"/>
    <p:sldLayoutId id="2147483802" r:id="rId8"/>
    <p:sldLayoutId id="2147483792" r:id="rId9"/>
    <p:sldLayoutId id="2147483810" r:id="rId10"/>
    <p:sldLayoutId id="2147483804" r:id="rId11"/>
    <p:sldLayoutId id="2147483821" r:id="rId12"/>
    <p:sldLayoutId id="2147483824" r:id="rId13"/>
    <p:sldLayoutId id="2147483828" r:id="rId14"/>
    <p:sldLayoutId id="2147483853" r:id="rId15"/>
    <p:sldLayoutId id="2147483899" r:id="rId16"/>
    <p:sldLayoutId id="2147483832" r:id="rId17"/>
    <p:sldLayoutId id="2147483833" r:id="rId18"/>
    <p:sldLayoutId id="2147483836" r:id="rId19"/>
    <p:sldLayoutId id="2147483852" r:id="rId20"/>
    <p:sldLayoutId id="2147483900" r:id="rId21"/>
    <p:sldLayoutId id="2147483820" r:id="rId22"/>
    <p:sldLayoutId id="2147483842" r:id="rId23"/>
    <p:sldLayoutId id="2147483845" r:id="rId24"/>
    <p:sldLayoutId id="2147483851" r:id="rId25"/>
    <p:sldLayoutId id="2147483901" r:id="rId26"/>
    <p:sldLayoutId id="2147483650" r:id="rId27"/>
    <p:sldLayoutId id="2147483734" r:id="rId28"/>
    <p:sldLayoutId id="2147483796" r:id="rId29"/>
    <p:sldLayoutId id="2147483719" r:id="rId30"/>
    <p:sldLayoutId id="2147483721" r:id="rId31"/>
    <p:sldLayoutId id="2147483724" r:id="rId32"/>
    <p:sldLayoutId id="2147483797" r:id="rId33"/>
    <p:sldLayoutId id="2147483814" r:id="rId34"/>
    <p:sldLayoutId id="2147483903" r:id="rId35"/>
    <p:sldLayoutId id="2147483905" r:id="rId36"/>
    <p:sldLayoutId id="2147483906" r:id="rId37"/>
    <p:sldLayoutId id="2147483907" r:id="rId3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Krana Fat B" panose="00000B00000000000000" pitchFamily="50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15000"/>
        <a:buFontTx/>
        <a:buNone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40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40"/>
        </a:buBlip>
        <a:tabLst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40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40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0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4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83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2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6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0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4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8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7.xml"/><Relationship Id="rId4" Type="http://schemas.openxmlformats.org/officeDocument/2006/relationships/hyperlink" Target="https://refactoring.guru/design-patterns/csharp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12926" y="1914129"/>
            <a:ext cx="4011602" cy="2277604"/>
          </a:xfrm>
        </p:spPr>
        <p:txBody>
          <a:bodyPr/>
          <a:lstStyle/>
          <a:p>
            <a:r>
              <a:rPr lang="en-GB" dirty="0"/>
              <a:t>Solid </a:t>
            </a:r>
            <a:r>
              <a:rPr lang="en-GB" dirty="0" smtClean="0"/>
              <a:t>Principles and Design </a:t>
            </a:r>
            <a:r>
              <a:rPr lang="en-GB" dirty="0"/>
              <a:t>Patterns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969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Now let's try a new Customer class</a:t>
            </a:r>
            <a:endParaRPr lang="en-GB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341273" y="1368256"/>
            <a:ext cx="11003668" cy="28109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 smtClean="0"/>
              <a:t>What happens if one of the objects in the </a:t>
            </a:r>
            <a:r>
              <a:rPr lang="en-GB" b="1" dirty="0" smtClean="0">
                <a:solidFill>
                  <a:srgbClr val="F3622C"/>
                </a:solidFill>
              </a:rPr>
              <a:t>List</a:t>
            </a:r>
            <a:r>
              <a:rPr lang="en-GB" b="1" dirty="0" smtClean="0"/>
              <a:t> is an </a:t>
            </a:r>
            <a:r>
              <a:rPr lang="en-GB" b="1" i="1" dirty="0" err="1" smtClean="0"/>
              <a:t>EuCustomer</a:t>
            </a:r>
            <a:r>
              <a:rPr lang="en-GB" b="1" dirty="0"/>
              <a:t>?</a:t>
            </a:r>
          </a:p>
        </p:txBody>
      </p:sp>
      <p:sp>
        <p:nvSpPr>
          <p:cNvPr id="4" name="Rectangle 3"/>
          <p:cNvSpPr/>
          <p:nvPr/>
        </p:nvSpPr>
        <p:spPr>
          <a:xfrm>
            <a:off x="2207965" y="1848031"/>
            <a:ext cx="7622772" cy="4524315"/>
          </a:xfrm>
          <a:prstGeom prst="rect">
            <a:avLst/>
          </a:prstGeom>
          <a:ln w="19050">
            <a:solidFill>
              <a:srgbClr val="004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Manager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SaveObjects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ArrayList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600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IPersistable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objects)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IPersistable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item : objects)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item.Save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LoadObjects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ArrayList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600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IPersistable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objects)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sz="1600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IPersistable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item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objects)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item.Load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356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Dependency Inversion Principle (DIP</a:t>
            </a:r>
            <a:r>
              <a:rPr lang="en-GB" dirty="0" smtClean="0"/>
              <a:t>)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Char char="•"/>
            </a:pPr>
            <a:r>
              <a:rPr lang="en-GB" b="1" dirty="0"/>
              <a:t>High-Level modules should not depend on low-level modules – both should depend on abstractions</a:t>
            </a:r>
          </a:p>
          <a:p>
            <a:pPr marL="342900" indent="-342900">
              <a:buChar char="•"/>
            </a:pPr>
            <a:endParaRPr lang="en-GB" b="1" dirty="0"/>
          </a:p>
          <a:p>
            <a:pPr marL="342900" indent="-342900">
              <a:buChar char="•"/>
            </a:pPr>
            <a:r>
              <a:rPr lang="en-GB" b="1" dirty="0"/>
              <a:t>Abstractions should not depend on details. Details should depend on abstractions.</a:t>
            </a:r>
          </a:p>
          <a:p>
            <a:pPr marL="342900" indent="-342900">
              <a:buChar char="•"/>
            </a:pPr>
            <a:endParaRPr lang="en-GB" b="1" dirty="0"/>
          </a:p>
          <a:p>
            <a:pPr marL="342900" indent="-342900">
              <a:buChar char="•"/>
            </a:pPr>
            <a:r>
              <a:rPr lang="en-GB" b="1" dirty="0"/>
              <a:t>Instead of working with hard-wired / highly coupled classes you should always attempt to use interfaces</a:t>
            </a:r>
          </a:p>
          <a:p>
            <a:pPr marL="342900" indent="-342900">
              <a:buChar char="•"/>
            </a:pPr>
            <a:endParaRPr lang="en-GB" b="1" dirty="0"/>
          </a:p>
          <a:p>
            <a:pPr marL="342900" indent="-342900">
              <a:buChar char="•"/>
            </a:pPr>
            <a:r>
              <a:rPr lang="en-GB" b="1" dirty="0"/>
              <a:t>Let's have a look at a simple example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43682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 example – Bad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273" y="1368256"/>
            <a:ext cx="11120626" cy="1895939"/>
          </a:xfrm>
        </p:spPr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The following code logs message in a console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But the higher level class </a:t>
            </a:r>
            <a:r>
              <a:rPr lang="en-GB" b="1" i="1" dirty="0"/>
              <a:t>(</a:t>
            </a:r>
            <a:r>
              <a:rPr lang="en-GB" b="1" i="1" dirty="0" err="1"/>
              <a:t>BusinessApp</a:t>
            </a:r>
            <a:r>
              <a:rPr lang="en-GB" b="1" i="1" dirty="0"/>
              <a:t>) </a:t>
            </a:r>
            <a:r>
              <a:rPr lang="en-GB" b="1" dirty="0"/>
              <a:t>has a dependency on a concrete class </a:t>
            </a:r>
            <a:r>
              <a:rPr lang="en-GB" b="1" i="1" dirty="0"/>
              <a:t>(</a:t>
            </a:r>
            <a:r>
              <a:rPr lang="en-GB" b="1" i="1" dirty="0" err="1"/>
              <a:t>LogWriter</a:t>
            </a:r>
            <a:r>
              <a:rPr lang="en-GB" b="1" i="1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This violates the DI principle</a:t>
            </a:r>
          </a:p>
          <a:p>
            <a:pPr marL="684000" lvl="1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/>
              <a:t>What if you want to send email instead? </a:t>
            </a:r>
          </a:p>
        </p:txBody>
      </p:sp>
      <p:sp>
        <p:nvSpPr>
          <p:cNvPr id="5" name="Rectangle 4"/>
          <p:cNvSpPr/>
          <p:nvPr/>
        </p:nvSpPr>
        <p:spPr>
          <a:xfrm>
            <a:off x="1848201" y="3319568"/>
            <a:ext cx="6487726" cy="3293209"/>
          </a:xfrm>
          <a:prstGeom prst="rect">
            <a:avLst/>
          </a:prstGeom>
          <a:ln w="19050">
            <a:solidFill>
              <a:srgbClr val="004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LogWriter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Write(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message) {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qa_WriteAllText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("Log.txt", message);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BusinessApp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LogWriter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logger =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LogWriter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Log(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message) {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logger.Write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(message);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366" y="3911568"/>
            <a:ext cx="2209051" cy="210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Char char="•"/>
            </a:pPr>
            <a:r>
              <a:rPr lang="en-GB" b="1" dirty="0"/>
              <a:t>The </a:t>
            </a:r>
            <a:r>
              <a:rPr lang="en-GB" b="1" dirty="0" err="1"/>
              <a:t>BusinessApp</a:t>
            </a:r>
            <a:r>
              <a:rPr lang="en-GB" b="1" dirty="0"/>
              <a:t> now </a:t>
            </a:r>
            <a:br>
              <a:rPr lang="en-GB" b="1" dirty="0"/>
            </a:br>
            <a:r>
              <a:rPr lang="en-GB" b="1" dirty="0"/>
              <a:t>depends on abstractions</a:t>
            </a:r>
            <a:br>
              <a:rPr lang="en-GB" b="1" dirty="0"/>
            </a:br>
            <a:r>
              <a:rPr lang="en-GB" b="1" dirty="0"/>
              <a:t>(</a:t>
            </a:r>
            <a:r>
              <a:rPr lang="en-GB" b="1" i="1" dirty="0" err="1"/>
              <a:t>ILogger</a:t>
            </a:r>
            <a:r>
              <a:rPr lang="en-GB" b="1" dirty="0"/>
              <a:t> interface)</a:t>
            </a:r>
          </a:p>
          <a:p>
            <a:pPr marL="342900" indent="-342900">
              <a:buChar char="•"/>
            </a:pPr>
            <a:endParaRPr lang="en-GB" b="1" dirty="0"/>
          </a:p>
          <a:p>
            <a:pPr marL="342900" indent="-342900">
              <a:buChar char="•"/>
            </a:pPr>
            <a:r>
              <a:rPr lang="en-GB" b="1" dirty="0" err="1"/>
              <a:t>BusinessApp</a:t>
            </a:r>
            <a:r>
              <a:rPr lang="en-GB" b="1" dirty="0"/>
              <a:t> has now got </a:t>
            </a:r>
            <a:br>
              <a:rPr lang="en-GB" b="1" dirty="0"/>
            </a:br>
            <a:r>
              <a:rPr lang="en-GB" b="1" dirty="0"/>
              <a:t>the freedom to Log messages</a:t>
            </a:r>
            <a:br>
              <a:rPr lang="en-GB" b="1" dirty="0"/>
            </a:br>
            <a:r>
              <a:rPr lang="en-GB" b="1" dirty="0"/>
              <a:t>using emails</a:t>
            </a:r>
          </a:p>
          <a:p>
            <a:pPr marL="342900" indent="-342900">
              <a:buChar char="•"/>
            </a:pPr>
            <a:endParaRPr lang="en-IN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 Example – Better design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467" y="1992793"/>
            <a:ext cx="45243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44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C# Code for our DI first attempt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698569" y="1299135"/>
            <a:ext cx="5311832" cy="3293209"/>
          </a:xfrm>
          <a:prstGeom prst="rect">
            <a:avLst/>
          </a:prstGeom>
          <a:ln w="19050">
            <a:solidFill>
              <a:srgbClr val="004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Ilogger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Write(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message);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LogWriter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Ilogger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Write(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message) {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qa_WriteAllText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"log.txt"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message);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EmailWriter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GB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Ilogger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Write(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message) {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Outlook.Send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"admin@qa.com"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message);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142" y="1429578"/>
            <a:ext cx="3891477" cy="1581169"/>
          </a:xfrm>
          <a:prstGeom prst="rect">
            <a:avLst/>
          </a:prstGeom>
          <a:ln w="19050">
            <a:solidFill>
              <a:srgbClr val="004050"/>
            </a:solidFill>
          </a:ln>
          <a:effectLst/>
        </p:spPr>
      </p:pic>
      <p:sp>
        <p:nvSpPr>
          <p:cNvPr id="5" name="Rectangle 4"/>
          <p:cNvSpPr/>
          <p:nvPr/>
        </p:nvSpPr>
        <p:spPr>
          <a:xfrm>
            <a:off x="4890649" y="4417445"/>
            <a:ext cx="5196933" cy="2308324"/>
          </a:xfrm>
          <a:prstGeom prst="rect">
            <a:avLst/>
          </a:prstGeom>
          <a:ln w="19050">
            <a:solidFill>
              <a:srgbClr val="004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BusinessApp</a:t>
            </a:r>
            <a:r>
              <a:rPr lang="en-GB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ILogger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logger;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Log(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message)  {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(logger ==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logger =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LogWriter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logger.Write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(message);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loud Callout 6"/>
          <p:cNvSpPr/>
          <p:nvPr/>
        </p:nvSpPr>
        <p:spPr>
          <a:xfrm>
            <a:off x="2180704" y="5329421"/>
            <a:ext cx="2227811" cy="964276"/>
          </a:xfrm>
          <a:prstGeom prst="cloudCallout">
            <a:avLst>
              <a:gd name="adj1" fmla="val 94839"/>
              <a:gd name="adj2" fmla="val -40948"/>
            </a:avLst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cs typeface="Arial" pitchFamily="34" charset="0"/>
              </a:rPr>
              <a:t>Could improve!</a:t>
            </a:r>
          </a:p>
        </p:txBody>
      </p:sp>
    </p:spTree>
    <p:extLst>
      <p:ext uri="{BB962C8B-B14F-4D97-AF65-F5344CB8AC3E}">
        <p14:creationId xmlns:p14="http://schemas.microsoft.com/office/powerpoint/2010/main" val="365348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Dependency Injection </a:t>
            </a:r>
            <a:r>
              <a:rPr lang="en-GB" sz="3000" dirty="0">
                <a:solidFill>
                  <a:srgbClr val="C80000"/>
                </a:solidFill>
              </a:rPr>
              <a:t>(!= Dependency Inversion)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272" y="1368256"/>
            <a:ext cx="11516239" cy="1052827"/>
          </a:xfrm>
        </p:spPr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Is for injecting the concrete implementation into a class that uses an abstraction (like an interface)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You can inject dependencies in a Method/Constructor/Property </a:t>
            </a:r>
          </a:p>
        </p:txBody>
      </p:sp>
      <p:sp>
        <p:nvSpPr>
          <p:cNvPr id="4" name="Rectangle 3"/>
          <p:cNvSpPr/>
          <p:nvPr/>
        </p:nvSpPr>
        <p:spPr>
          <a:xfrm>
            <a:off x="1792331" y="2561389"/>
            <a:ext cx="7406641" cy="2862322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BusinessApp</a:t>
            </a:r>
            <a:r>
              <a:rPr lang="en-GB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ILogger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logger;</a:t>
            </a:r>
          </a:p>
          <a:p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BusinessApp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ILogger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messageLogger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logger =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messageLogger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a-DK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da-DK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da-DK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a-DK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da-DK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Log(</a:t>
            </a:r>
            <a:r>
              <a:rPr lang="da-DK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da-DK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message, </a:t>
            </a:r>
            <a:r>
              <a:rPr lang="da-DK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ILogger</a:t>
            </a:r>
            <a:r>
              <a:rPr lang="da-DK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messageLogger) 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logger.Write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(message);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906226" y="5348690"/>
            <a:ext cx="7273638" cy="135421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GB" sz="1600" dirty="0"/>
              <a:t>String[ ] </a:t>
            </a:r>
            <a:r>
              <a:rPr lang="en-GB" sz="1600" dirty="0" err="1">
                <a:solidFill>
                  <a:srgbClr val="0000C8"/>
                </a:solidFill>
              </a:rPr>
              <a:t>args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BusinessApp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app =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BusinessApp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EmailWriter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other code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Freeform 5"/>
          <p:cNvSpPr/>
          <p:nvPr/>
        </p:nvSpPr>
        <p:spPr>
          <a:xfrm rot="21401138">
            <a:off x="6904661" y="2561390"/>
            <a:ext cx="2610196" cy="3214029"/>
          </a:xfrm>
          <a:custGeom>
            <a:avLst/>
            <a:gdLst>
              <a:gd name="connsiteX0" fmla="*/ 2078182 w 2734961"/>
              <a:gd name="connsiteY0" fmla="*/ 3372771 h 3372771"/>
              <a:gd name="connsiteX1" fmla="*/ 2610196 w 2734961"/>
              <a:gd name="connsiteY1" fmla="*/ 97556 h 3372771"/>
              <a:gd name="connsiteX2" fmla="*/ 0 w 2734961"/>
              <a:gd name="connsiteY2" fmla="*/ 795825 h 3372771"/>
              <a:gd name="connsiteX3" fmla="*/ 0 w 2734961"/>
              <a:gd name="connsiteY3" fmla="*/ 795825 h 3372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4961" h="3372771">
                <a:moveTo>
                  <a:pt x="2078182" y="3372771"/>
                </a:moveTo>
                <a:cubicBezTo>
                  <a:pt x="2517371" y="1949909"/>
                  <a:pt x="2956560" y="527047"/>
                  <a:pt x="2610196" y="97556"/>
                </a:cubicBezTo>
                <a:cubicBezTo>
                  <a:pt x="2263832" y="-331935"/>
                  <a:pt x="0" y="795825"/>
                  <a:pt x="0" y="795825"/>
                </a:cubicBezTo>
                <a:lnTo>
                  <a:pt x="0" y="795825"/>
                </a:lnTo>
              </a:path>
            </a:pathLst>
          </a:custGeom>
          <a:noFill/>
          <a:ln w="19050">
            <a:solidFill>
              <a:srgbClr val="C8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40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Interface Segregation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037138" y="1349984"/>
            <a:ext cx="5803900" cy="451918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Interfaces should be specific to a client. Many specific interfaces are better than one general purpose interface.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By using specific interfaces, it will present a clear understanding on what behaviours the client should use.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Additionally segregating interfaces increases usability of interfaces as interface implementers should only use behaviours that are relevant.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Let's have a look at an example…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4402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First attempt: What could be </a:t>
            </a:r>
            <a:br>
              <a:rPr lang="en-GB" dirty="0"/>
            </a:br>
            <a:r>
              <a:rPr lang="en-GB" dirty="0"/>
              <a:t>the problem with this design</a:t>
            </a:r>
            <a:r>
              <a:rPr lang="en-GB" dirty="0" smtClean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Second attempt: Is this </a:t>
            </a:r>
            <a:br>
              <a:rPr lang="en-GB" dirty="0"/>
            </a:br>
            <a:r>
              <a:rPr lang="en-GB" dirty="0"/>
              <a:t>solution better? Why</a:t>
            </a:r>
            <a:r>
              <a:rPr lang="en-GB" dirty="0" smtClean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Yes! Customer can extend</a:t>
            </a:r>
            <a:br>
              <a:rPr lang="en-GB" dirty="0"/>
            </a:br>
            <a:r>
              <a:rPr lang="en-GB" dirty="0"/>
              <a:t>another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But what could be a problem </a:t>
            </a:r>
            <a:br>
              <a:rPr lang="en-GB" dirty="0"/>
            </a:br>
            <a:r>
              <a:rPr lang="en-GB" dirty="0"/>
              <a:t>with this solution?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Customer association to a </a:t>
            </a:r>
            <a:r>
              <a:rPr lang="en-GB" dirty="0"/>
              <a:t>b</a:t>
            </a:r>
            <a:r>
              <a:rPr lang="en-GB" dirty="0" smtClean="0"/>
              <a:t>ank account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270" y="1991523"/>
            <a:ext cx="3838575" cy="971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3002" y="2930419"/>
            <a:ext cx="338137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4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Third attempt – Create many interfaces</a:t>
            </a:r>
            <a:endParaRPr lang="en-GB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341272" y="1368256"/>
            <a:ext cx="11079203" cy="1746419"/>
          </a:xfrm>
        </p:spPr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We should not allow customers to change their account ID!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How would you solve this problem?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answer is to give customers their own account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bank should have the ability to change IDs and also have the same capabilities as a customer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785" y="3448326"/>
            <a:ext cx="654367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9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Patterns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b="1" dirty="0"/>
              <a:t>What is a pattern?</a:t>
            </a:r>
          </a:p>
          <a:p>
            <a:pPr marL="342900" lvl="1" indent="-342900">
              <a:spcAft>
                <a:spcPts val="650"/>
              </a:spcAft>
              <a:buSzPct val="115000"/>
            </a:pPr>
            <a:r>
              <a:rPr lang="en-GB" dirty="0"/>
              <a:t>is a general reusable solution to a commonly occurring problem within a given context</a:t>
            </a:r>
          </a:p>
          <a:p>
            <a:pPr marL="342900" lvl="1" indent="-342900">
              <a:spcAft>
                <a:spcPts val="650"/>
              </a:spcAft>
              <a:buSzPct val="115000"/>
            </a:pPr>
            <a:r>
              <a:rPr lang="en-GB" dirty="0"/>
              <a:t>Provides a template for solving problems</a:t>
            </a:r>
          </a:p>
          <a:p>
            <a:pPr marL="342900" lvl="1" indent="-342900">
              <a:spcAft>
                <a:spcPts val="650"/>
              </a:spcAft>
              <a:buSzPct val="115000"/>
            </a:pPr>
            <a:r>
              <a:rPr lang="en-GB" dirty="0"/>
              <a:t>Creates a communication shortcut with other designers and speed up the development </a:t>
            </a:r>
            <a:r>
              <a:rPr lang="en-GB" dirty="0" smtClean="0"/>
              <a:t>process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757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Contents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037138" y="648232"/>
            <a:ext cx="5803900" cy="5646239"/>
          </a:xfrm>
        </p:spPr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Char char="•"/>
            </a:pPr>
            <a:r>
              <a:rPr lang="en-GB" b="1" dirty="0"/>
              <a:t>Objectives</a:t>
            </a:r>
          </a:p>
          <a:p>
            <a:pPr marL="684000" lvl="1" indent="-342900">
              <a:buSzPct val="115000"/>
            </a:pPr>
            <a:r>
              <a:rPr lang="en-GB" dirty="0"/>
              <a:t>To understand the main principles in refactoring classes</a:t>
            </a:r>
          </a:p>
          <a:p>
            <a:pPr marL="684000" lvl="1" indent="-342900">
              <a:buSzPct val="115000"/>
            </a:pPr>
            <a:r>
              <a:rPr lang="en-GB" dirty="0"/>
              <a:t>Leading into Design Patterns which embody those principles</a:t>
            </a:r>
          </a:p>
          <a:p>
            <a:pPr marL="342900" indent="-342900">
              <a:buChar char="•"/>
            </a:pPr>
            <a:endParaRPr lang="en-GB" b="1" dirty="0"/>
          </a:p>
          <a:p>
            <a:pPr marL="342900" indent="-342900">
              <a:buChar char="•"/>
            </a:pPr>
            <a:r>
              <a:rPr lang="en-GB" b="1" dirty="0"/>
              <a:t>Chapter Contents</a:t>
            </a:r>
          </a:p>
          <a:p>
            <a:pPr marL="684000" lvl="1" indent="-342900">
              <a:buSzPct val="115000"/>
            </a:pPr>
            <a:r>
              <a:rPr lang="en-GB" dirty="0"/>
              <a:t>Some common design patterns</a:t>
            </a:r>
          </a:p>
          <a:p>
            <a:pPr marL="684000" lvl="1" indent="-342900">
              <a:buSzPct val="115000"/>
            </a:pPr>
            <a:r>
              <a:rPr lang="en-GB" dirty="0"/>
              <a:t>Symptoms of a degrading design</a:t>
            </a:r>
          </a:p>
          <a:p>
            <a:pPr marL="684000" lvl="1" indent="-342900">
              <a:buSzPct val="115000"/>
            </a:pPr>
            <a:r>
              <a:rPr lang="en-GB" dirty="0"/>
              <a:t>Common design patterns - SOLID</a:t>
            </a:r>
          </a:p>
          <a:p>
            <a:pPr marL="684000" lvl="1" indent="-342900">
              <a:buSzPct val="115000"/>
            </a:pPr>
            <a:r>
              <a:rPr lang="en-GB" dirty="0"/>
              <a:t>Single-Responsibility Principle </a:t>
            </a:r>
          </a:p>
          <a:p>
            <a:pPr marL="684000" lvl="1" indent="-342900">
              <a:buSzPct val="115000"/>
            </a:pPr>
            <a:r>
              <a:rPr lang="en-GB" dirty="0"/>
              <a:t>Open/Closed Principle </a:t>
            </a:r>
          </a:p>
          <a:p>
            <a:pPr marL="684000" lvl="1" indent="-342900">
              <a:buSzPct val="115000"/>
            </a:pPr>
            <a:r>
              <a:rPr lang="en-GB" dirty="0" err="1"/>
              <a:t>Liskov</a:t>
            </a:r>
            <a:r>
              <a:rPr lang="en-GB" dirty="0"/>
              <a:t> Substitution Principle </a:t>
            </a:r>
          </a:p>
          <a:p>
            <a:pPr marL="684000" lvl="1" indent="-342900">
              <a:buSzPct val="115000"/>
            </a:pPr>
            <a:r>
              <a:rPr lang="en-GB" dirty="0"/>
              <a:t>Interface Segregation Principle</a:t>
            </a:r>
          </a:p>
          <a:p>
            <a:pPr marL="684000" lvl="1" indent="-342900">
              <a:buSzPct val="115000"/>
            </a:pPr>
            <a:r>
              <a:rPr lang="en-GB" dirty="0"/>
              <a:t>Dependency Inversion Principle </a:t>
            </a:r>
          </a:p>
          <a:p>
            <a:pPr marL="342900" indent="-342900">
              <a:buChar char="•"/>
            </a:pPr>
            <a:endParaRPr lang="en-GB" b="1" dirty="0"/>
          </a:p>
          <a:p>
            <a:pPr marL="342900" indent="-342900">
              <a:buChar char="•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5182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few common patterns</a:t>
            </a:r>
            <a:endParaRPr lang="en-GB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105966" y="1368256"/>
            <a:ext cx="5162109" cy="486109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Tx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3"/>
              </a:buBlip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3"/>
              </a:buBlip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3"/>
              </a:buBlip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3"/>
              </a:buBlip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 smtClean="0"/>
              <a:t>Abstract factory</a:t>
            </a:r>
          </a:p>
          <a:p>
            <a:pPr marL="684000" lvl="1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 smtClean="0"/>
              <a:t>Like Factory, but it can create families of related objects</a:t>
            </a:r>
          </a:p>
          <a:p>
            <a:pPr marL="342900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b="1" dirty="0" smtClean="0"/>
              <a:t>Composite</a:t>
            </a:r>
          </a:p>
          <a:p>
            <a:pPr marL="684000" lvl="1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 smtClean="0"/>
              <a:t>Treats individual objects and compositions of objects uniformly</a:t>
            </a:r>
          </a:p>
          <a:p>
            <a:pPr marL="342900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b="1" dirty="0" smtClean="0"/>
              <a:t>Decorator</a:t>
            </a:r>
          </a:p>
          <a:p>
            <a:pPr marL="684000" lvl="1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 smtClean="0"/>
              <a:t>Attach additional responsibilities to an object dynamically keeping the same interface. Provides a flexible alternative to </a:t>
            </a:r>
            <a:r>
              <a:rPr lang="en-GB" dirty="0" err="1" smtClean="0"/>
              <a:t>subclassing</a:t>
            </a:r>
            <a:r>
              <a:rPr lang="en-GB" dirty="0" smtClean="0"/>
              <a:t> for extending functionality.</a:t>
            </a:r>
          </a:p>
          <a:p>
            <a:pPr marL="342900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b="1" dirty="0" smtClean="0"/>
              <a:t>There are many more</a:t>
            </a: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41271" y="1368256"/>
            <a:ext cx="5326103" cy="486109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Tx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3"/>
              </a:buBlip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3"/>
              </a:buBlip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3"/>
              </a:buBlip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3"/>
              </a:buBlip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 smtClean="0"/>
              <a:t>Singleton</a:t>
            </a:r>
          </a:p>
          <a:p>
            <a:pPr marL="684000" lvl="1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 smtClean="0"/>
              <a:t>This pattern is used to create a single instance of a class in your application</a:t>
            </a:r>
          </a:p>
          <a:p>
            <a:pPr marL="684000" lvl="1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 smtClean="0"/>
              <a:t>For example, there should only be one Game object in a Game application, One Bank object in an application about Bank</a:t>
            </a:r>
          </a:p>
          <a:p>
            <a:pPr marL="342900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b="1" dirty="0" smtClean="0"/>
              <a:t>Factory</a:t>
            </a:r>
          </a:p>
          <a:p>
            <a:pPr marL="684000" lvl="1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 smtClean="0"/>
              <a:t>Creates other objects</a:t>
            </a:r>
          </a:p>
          <a:p>
            <a:pPr marL="684000" lvl="1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 smtClean="0"/>
              <a:t>Often used with a Singleton patterns because one instance of factory will be enough in most applications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1116" y="6326372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/>
          </a:bodyPr>
          <a:lstStyle/>
          <a:p>
            <a:pPr algn="l"/>
            <a:endParaRPr lang="en-GB" dirty="0" smtClean="0"/>
          </a:p>
        </p:txBody>
      </p:sp>
      <p:sp>
        <p:nvSpPr>
          <p:cNvPr id="5" name="Rectangle 4"/>
          <p:cNvSpPr/>
          <p:nvPr/>
        </p:nvSpPr>
        <p:spPr>
          <a:xfrm>
            <a:off x="4431402" y="6229350"/>
            <a:ext cx="5028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hlinkClick r:id="rId4"/>
              </a:rPr>
              <a:t>https</a:t>
            </a:r>
            <a:r>
              <a:rPr lang="en-GB" dirty="0">
                <a:hlinkClick r:id="rId4"/>
              </a:rPr>
              <a:t>://refactoring.guru/design-patterns/csharp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925131" y="6326372"/>
            <a:ext cx="3168502" cy="914400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/>
          </a:bodyPr>
          <a:lstStyle/>
          <a:p>
            <a:pPr algn="l"/>
            <a:r>
              <a:rPr lang="en-GB" b="1" dirty="0" smtClean="0"/>
              <a:t>See here for more information:</a:t>
            </a:r>
            <a:endParaRPr lang="en-GB" b="1" dirty="0" smtClean="0"/>
          </a:p>
        </p:txBody>
      </p:sp>
    </p:spTree>
    <p:extLst>
      <p:ext uri="{BB962C8B-B14F-4D97-AF65-F5344CB8AC3E}">
        <p14:creationId xmlns:p14="http://schemas.microsoft.com/office/powerpoint/2010/main" val="283242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Design Patterns embody principles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They are a great way of grasping and implementing principles in your design/code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You have to strike a balance between: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How do you find that balance? – next slide…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</p:txBody>
      </p:sp>
      <p:cxnSp>
        <p:nvCxnSpPr>
          <p:cNvPr id="5" name="Elbow Connector 4"/>
          <p:cNvCxnSpPr/>
          <p:nvPr/>
        </p:nvCxnSpPr>
        <p:spPr bwMode="auto">
          <a:xfrm>
            <a:off x="2992438" y="3117850"/>
            <a:ext cx="6096000" cy="1588"/>
          </a:xfrm>
          <a:prstGeom prst="bentConnector3">
            <a:avLst>
              <a:gd name="adj1" fmla="val 50000"/>
            </a:avLst>
          </a:prstGeom>
          <a:ln>
            <a:solidFill>
              <a:srgbClr val="F3622C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269" name="Down Arrow 5"/>
          <p:cNvSpPr>
            <a:spLocks noChangeArrowheads="1"/>
          </p:cNvSpPr>
          <p:nvPr/>
        </p:nvSpPr>
        <p:spPr bwMode="auto">
          <a:xfrm rot="10800000">
            <a:off x="8783638" y="3093919"/>
            <a:ext cx="609600" cy="49077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270" name="Down Arrow 6"/>
          <p:cNvSpPr>
            <a:spLocks noChangeArrowheads="1"/>
          </p:cNvSpPr>
          <p:nvPr/>
        </p:nvSpPr>
        <p:spPr bwMode="auto">
          <a:xfrm rot="10800000">
            <a:off x="2701925" y="3093919"/>
            <a:ext cx="609600" cy="49077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271" name="TextBox 8"/>
          <p:cNvSpPr txBox="1">
            <a:spLocks noChangeArrowheads="1"/>
          </p:cNvSpPr>
          <p:nvPr/>
        </p:nvSpPr>
        <p:spPr bwMode="auto">
          <a:xfrm>
            <a:off x="1884364" y="3698875"/>
            <a:ext cx="448231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/>
              <a:t>Too simple</a:t>
            </a:r>
            <a:br>
              <a:rPr lang="en-GB" dirty="0"/>
            </a:br>
            <a:r>
              <a:rPr lang="en-GB" dirty="0"/>
              <a:t>Easier to hack than follow the design</a:t>
            </a:r>
            <a:br>
              <a:rPr lang="en-GB" dirty="0"/>
            </a:br>
            <a:r>
              <a:rPr lang="en-GB" dirty="0"/>
              <a:t>Rigid/Fragile/Repetitive etc.</a:t>
            </a:r>
          </a:p>
        </p:txBody>
      </p:sp>
      <p:sp>
        <p:nvSpPr>
          <p:cNvPr id="11272" name="TextBox 9"/>
          <p:cNvSpPr txBox="1">
            <a:spLocks noChangeArrowheads="1"/>
          </p:cNvSpPr>
          <p:nvPr/>
        </p:nvSpPr>
        <p:spPr bwMode="auto">
          <a:xfrm>
            <a:off x="6887569" y="3698875"/>
            <a:ext cx="26548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/>
              <a:t>Needless Complexity</a:t>
            </a:r>
          </a:p>
        </p:txBody>
      </p:sp>
    </p:spTree>
    <p:extLst>
      <p:ext uri="{BB962C8B-B14F-4D97-AF65-F5344CB8AC3E}">
        <p14:creationId xmlns:p14="http://schemas.microsoft.com/office/powerpoint/2010/main" val="5191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…by Unit Test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341272" y="1368256"/>
            <a:ext cx="11516239" cy="4222919"/>
          </a:xfrm>
        </p:spPr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Exposes software that should be de-coupled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We naturally put responsibilities together</a:t>
            </a:r>
          </a:p>
          <a:p>
            <a:pPr marL="684000" lvl="1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/>
              <a:t>Software design is largely about separating the responsibilities that are subject to change</a:t>
            </a:r>
          </a:p>
          <a:p>
            <a:pPr marL="684000" lvl="1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/>
              <a:t>You don’t want to do it if the change never happens</a:t>
            </a:r>
          </a:p>
          <a:p>
            <a:pPr marL="684000" lvl="1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/>
              <a:t>When you do have to do it, you want to do this just once </a:t>
            </a:r>
          </a:p>
          <a:p>
            <a:pPr marL="1026000" lvl="2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/>
              <a:t>I.e. take the first bullet then </a:t>
            </a:r>
            <a:r>
              <a:rPr lang="en-GB" dirty="0" err="1"/>
              <a:t>refactor</a:t>
            </a:r>
            <a:r>
              <a:rPr lang="en-GB" dirty="0"/>
              <a:t> so the following bullets don’t hurt</a:t>
            </a:r>
          </a:p>
          <a:p>
            <a:pPr marL="1026000" lvl="2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/>
              <a:t>Never say “we’ll come back and fix that later</a:t>
            </a:r>
          </a:p>
          <a:p>
            <a:pPr marL="1026000" lvl="2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/>
              <a:t>Agile design is a process, not an event</a:t>
            </a:r>
          </a:p>
          <a:p>
            <a:pPr marL="180000" lvl="2" indent="-1800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Unit Test is probably the best tool we have for driving good design</a:t>
            </a:r>
          </a:p>
        </p:txBody>
      </p:sp>
    </p:spTree>
    <p:extLst>
      <p:ext uri="{BB962C8B-B14F-4D97-AF65-F5344CB8AC3E}">
        <p14:creationId xmlns:p14="http://schemas.microsoft.com/office/powerpoint/2010/main" val="226421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Review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Char char="•"/>
            </a:pPr>
            <a:r>
              <a:rPr lang="en-GB" b="1" dirty="0"/>
              <a:t>Symptoms of a degrading design</a:t>
            </a:r>
          </a:p>
          <a:p>
            <a:pPr marL="684000" lvl="1" indent="-342900">
              <a:spcAft>
                <a:spcPts val="650"/>
              </a:spcAft>
              <a:buSzPct val="115000"/>
            </a:pPr>
            <a:r>
              <a:rPr lang="en-GB" dirty="0"/>
              <a:t>Rigidity, fragility, immobility, viscosity</a:t>
            </a:r>
          </a:p>
          <a:p>
            <a:pPr lvl="1">
              <a:spcAft>
                <a:spcPts val="650"/>
              </a:spcAft>
            </a:pPr>
            <a:endParaRPr lang="en-GB" dirty="0"/>
          </a:p>
          <a:p>
            <a:pPr marL="342900" indent="-342900">
              <a:buChar char="•"/>
            </a:pPr>
            <a:r>
              <a:rPr lang="en-GB" b="1" dirty="0"/>
              <a:t>Degradation of dependency architecture</a:t>
            </a:r>
          </a:p>
          <a:p>
            <a:pPr lvl="1">
              <a:spcAft>
                <a:spcPts val="650"/>
              </a:spcAft>
            </a:pPr>
            <a:endParaRPr lang="en-GB" dirty="0"/>
          </a:p>
          <a:p>
            <a:pPr marL="342900" indent="-342900">
              <a:buChar char="•"/>
            </a:pPr>
            <a:r>
              <a:rPr lang="en-GB" b="1" dirty="0"/>
              <a:t>SOLID</a:t>
            </a:r>
          </a:p>
          <a:p>
            <a:pPr marL="684000" lvl="1" indent="-342900">
              <a:spcAft>
                <a:spcPts val="650"/>
              </a:spcAft>
              <a:buSzPct val="115000"/>
            </a:pPr>
            <a:r>
              <a:rPr lang="en-GB" dirty="0"/>
              <a:t>SRP / OCP / LSP / ISP / DIP</a:t>
            </a:r>
          </a:p>
          <a:p>
            <a:pPr lvl="1">
              <a:spcAft>
                <a:spcPts val="650"/>
              </a:spcAft>
            </a:pPr>
            <a:endParaRPr lang="en-GB" dirty="0"/>
          </a:p>
          <a:p>
            <a:pPr lvl="1">
              <a:spcAft>
                <a:spcPts val="650"/>
              </a:spcAft>
            </a:pPr>
            <a:endParaRPr lang="en-GB" dirty="0"/>
          </a:p>
          <a:p>
            <a:pPr lvl="1">
              <a:spcAft>
                <a:spcPts val="650"/>
              </a:spcAft>
            </a:pPr>
            <a:endParaRPr lang="en-GB" dirty="0"/>
          </a:p>
          <a:p>
            <a:pPr marL="342900" indent="-342900">
              <a:buChar char="•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9743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latin typeface="Krana Fat B" panose="00000B00000000000000" pitchFamily="50" charset="0"/>
              </a:rPr>
              <a:t>THANK YOU</a:t>
            </a:r>
            <a:endParaRPr lang="en-GB" dirty="0">
              <a:latin typeface="Krana Fat B" panose="00000B00000000000000" pitchFamily="50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defTabSz="762000"/>
            <a:r>
              <a:rPr lang="en-GB" dirty="0">
                <a:cs typeface="Arial" charset="0"/>
              </a:rPr>
              <a:t>Hope you </a:t>
            </a:r>
            <a:r>
              <a:rPr lang="en-GB" dirty="0" smtClean="0">
                <a:cs typeface="Arial" charset="0"/>
              </a:rPr>
              <a:t>enjoyed this learning journey.</a:t>
            </a:r>
            <a:endParaRPr lang="en-GB" baseline="30000" dirty="0">
              <a:cs typeface="Arial" charset="0"/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362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4784" y="1242034"/>
            <a:ext cx="3453569" cy="2917842"/>
          </a:xfrm>
        </p:spPr>
        <p:txBody>
          <a:bodyPr/>
          <a:lstStyle/>
          <a:p>
            <a:r>
              <a:rPr lang="en-GB" dirty="0"/>
              <a:t>Solid principals to rescue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Char char="•"/>
            </a:pPr>
            <a:r>
              <a:rPr lang="en-GB" b="1" i="1" dirty="0"/>
              <a:t>Follow these principals and you'll have a good chance of delivering good design and code</a:t>
            </a:r>
            <a:r>
              <a:rPr lang="en-GB" b="1" dirty="0"/>
              <a:t/>
            </a:r>
            <a:br>
              <a:rPr lang="en-GB" b="1" dirty="0"/>
            </a:br>
            <a:endParaRPr lang="en-GB" b="1" dirty="0"/>
          </a:p>
          <a:p>
            <a:pPr marL="798300" lvl="1" indent="-457200">
              <a:spcAft>
                <a:spcPts val="650"/>
              </a:spcAft>
              <a:buSzPct val="115000"/>
              <a:buFont typeface="+mj-lt"/>
              <a:buAutoNum type="arabicPeriod"/>
            </a:pPr>
            <a:r>
              <a:rPr lang="en-GB" b="1" dirty="0">
                <a:solidFill>
                  <a:srgbClr val="F3622C"/>
                </a:solidFill>
              </a:rPr>
              <a:t>S</a:t>
            </a:r>
            <a:r>
              <a:rPr lang="en-GB" dirty="0"/>
              <a:t>ingle Responsibility</a:t>
            </a:r>
          </a:p>
          <a:p>
            <a:pPr marL="798300" lvl="1" indent="-457200">
              <a:spcAft>
                <a:spcPts val="650"/>
              </a:spcAft>
              <a:buSzPct val="115000"/>
              <a:buFont typeface="+mj-lt"/>
              <a:buAutoNum type="arabicPeriod"/>
            </a:pPr>
            <a:r>
              <a:rPr lang="en-GB" b="1" dirty="0">
                <a:solidFill>
                  <a:srgbClr val="F3622C"/>
                </a:solidFill>
              </a:rPr>
              <a:t>O</a:t>
            </a:r>
            <a:r>
              <a:rPr lang="en-GB" dirty="0"/>
              <a:t>pen-Close</a:t>
            </a:r>
          </a:p>
          <a:p>
            <a:pPr marL="798300" lvl="1" indent="-457200">
              <a:spcAft>
                <a:spcPts val="650"/>
              </a:spcAft>
              <a:buSzPct val="115000"/>
              <a:buFont typeface="+mj-lt"/>
              <a:buAutoNum type="arabicPeriod"/>
            </a:pPr>
            <a:r>
              <a:rPr lang="en-GB" b="1" dirty="0" err="1">
                <a:solidFill>
                  <a:srgbClr val="F3622C"/>
                </a:solidFill>
              </a:rPr>
              <a:t>L</a:t>
            </a:r>
            <a:r>
              <a:rPr lang="en-GB" dirty="0" err="1"/>
              <a:t>iskov</a:t>
            </a:r>
            <a:r>
              <a:rPr lang="en-GB" dirty="0"/>
              <a:t> Substitution</a:t>
            </a:r>
          </a:p>
          <a:p>
            <a:pPr marL="798300" lvl="1" indent="-457200">
              <a:spcAft>
                <a:spcPts val="650"/>
              </a:spcAft>
              <a:buSzPct val="115000"/>
              <a:buFont typeface="+mj-lt"/>
              <a:buAutoNum type="arabicPeriod"/>
            </a:pPr>
            <a:r>
              <a:rPr lang="en-GB" b="1" dirty="0">
                <a:solidFill>
                  <a:srgbClr val="F3622C"/>
                </a:solidFill>
              </a:rPr>
              <a:t>I</a:t>
            </a:r>
            <a:r>
              <a:rPr lang="en-GB" dirty="0"/>
              <a:t>nterface Segregation</a:t>
            </a:r>
          </a:p>
          <a:p>
            <a:pPr marL="798300" lvl="1" indent="-457200">
              <a:spcAft>
                <a:spcPts val="650"/>
              </a:spcAft>
              <a:buSzPct val="115000"/>
              <a:buFont typeface="+mj-lt"/>
              <a:buAutoNum type="arabicPeriod"/>
            </a:pPr>
            <a:r>
              <a:rPr lang="en-GB" b="1" dirty="0">
                <a:solidFill>
                  <a:srgbClr val="F3622C"/>
                </a:solidFill>
              </a:rPr>
              <a:t>D</a:t>
            </a:r>
            <a:r>
              <a:rPr lang="en-GB" dirty="0"/>
              <a:t>ependency Inversion</a:t>
            </a:r>
          </a:p>
          <a:p>
            <a:pPr marL="342900" indent="-342900">
              <a:buChar char="•"/>
            </a:pPr>
            <a:endParaRPr lang="en-GB" b="1" dirty="0"/>
          </a:p>
          <a:p>
            <a:pPr marL="342900" indent="-342900">
              <a:buChar char="•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5758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Single Responsibility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Each class should have only one responsibility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Each class should have only one reason to change its behavior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No </a:t>
            </a:r>
            <a:r>
              <a:rPr lang="en-US" b="1" i="1" dirty="0"/>
              <a:t>'Kitchen Sink' </a:t>
            </a:r>
            <a:r>
              <a:rPr lang="en-US" b="1" dirty="0"/>
              <a:t>classes.</a:t>
            </a:r>
          </a:p>
          <a:p>
            <a:pPr marL="684000" lvl="1" indent="-342900">
              <a:buSzPct val="115000"/>
              <a:buFont typeface="Arial" panose="020B0604020202020204" pitchFamily="34" charset="0"/>
              <a:buChar char="•"/>
            </a:pPr>
            <a:r>
              <a:rPr lang="en-US" dirty="0"/>
              <a:t>A class called QA which has all the methods needed to run QA!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This principal promotes decoupling.</a:t>
            </a:r>
          </a:p>
          <a:p>
            <a:pPr marL="684000" lvl="1" indent="-342900">
              <a:buSzPct val="115000"/>
              <a:buFont typeface="Arial" panose="020B0604020202020204" pitchFamily="34" charset="0"/>
              <a:buChar char="•"/>
            </a:pPr>
            <a:r>
              <a:rPr lang="en-US" dirty="0"/>
              <a:t>If you want to change an aspect, you'll have a lot less code changes</a:t>
            </a:r>
          </a:p>
          <a:p>
            <a:pPr marL="684000" lvl="1" indent="-342900">
              <a:buSzPct val="115000"/>
              <a:buFont typeface="Arial" panose="020B0604020202020204" pitchFamily="34" charset="0"/>
              <a:buChar char="•"/>
            </a:pPr>
            <a:r>
              <a:rPr lang="en-US" dirty="0"/>
              <a:t>Code is reusable; by combining responsibilities other classes won’t be able to use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/>
              <a:t>single responsibility from the class.</a:t>
            </a:r>
          </a:p>
          <a:p>
            <a:pPr marL="180000" lvl="1" indent="-1800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If you've a large class the chances are it's multiple responsibilities</a:t>
            </a:r>
          </a:p>
          <a:p>
            <a:pPr marL="684000" lvl="1" indent="-342900">
              <a:buSzPct val="115000"/>
              <a:buFont typeface="Arial" panose="020B0604020202020204" pitchFamily="34" charset="0"/>
              <a:buChar char="•"/>
            </a:pPr>
            <a:r>
              <a:rPr lang="en-US" dirty="0"/>
              <a:t>Just break it up into smaller classes which in turn makes the class easier to test. </a:t>
            </a:r>
          </a:p>
        </p:txBody>
      </p:sp>
    </p:spTree>
    <p:extLst>
      <p:ext uri="{BB962C8B-B14F-4D97-AF65-F5344CB8AC3E}">
        <p14:creationId xmlns:p14="http://schemas.microsoft.com/office/powerpoint/2010/main" val="282558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 Closed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272" y="1368256"/>
            <a:ext cx="5804347" cy="4841158"/>
          </a:xfrm>
        </p:spPr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Open for extension, closed for modification.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Software entities should be extendable, but not modifiable.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Changes in requirements are performed using  extension rather than modifying existing classes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Apply abstraction and polymorphism.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376" y="1338204"/>
            <a:ext cx="51625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28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 Close principal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433" y="1497626"/>
            <a:ext cx="7448893" cy="466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73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Liskov</a:t>
            </a:r>
            <a:r>
              <a:rPr lang="en-GB" dirty="0"/>
              <a:t> Substitution</a:t>
            </a:r>
            <a:endParaRPr lang="en-IN" dirty="0"/>
          </a:p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5037138" y="1349984"/>
            <a:ext cx="5973762" cy="4326916"/>
          </a:xfrm>
        </p:spPr>
        <p:txBody>
          <a:bodyPr/>
          <a:lstStyle/>
          <a:p>
            <a:pPr marL="342900" indent="-342900">
              <a:buChar char="•"/>
            </a:pPr>
            <a:r>
              <a:rPr lang="en-GB" b="1" dirty="0"/>
              <a:t>Sub-classes behaviour should be the same as the super-classes</a:t>
            </a:r>
          </a:p>
          <a:p>
            <a:pPr marL="684000" lvl="1" indent="-342900">
              <a:buSzPct val="115000"/>
            </a:pPr>
            <a:r>
              <a:rPr lang="en-GB" dirty="0"/>
              <a:t>Should fulfil all behaviours of the base class correctly.</a:t>
            </a:r>
          </a:p>
          <a:p>
            <a:pPr lvl="1"/>
            <a:endParaRPr lang="en-GB" dirty="0"/>
          </a:p>
          <a:p>
            <a:pPr marL="342900" indent="-342900">
              <a:buChar char="•"/>
            </a:pPr>
            <a:r>
              <a:rPr lang="en-GB" b="1" dirty="0"/>
              <a:t>The behaviour of a derived class should have a stronger post-condition and a weaker precondition than the base class.</a:t>
            </a:r>
          </a:p>
          <a:p>
            <a:pPr marL="684000" lvl="1" indent="-342900">
              <a:buSzPct val="115000"/>
            </a:pPr>
            <a:r>
              <a:rPr lang="en-GB" dirty="0"/>
              <a:t>(you'll see this in the next few slides)</a:t>
            </a:r>
          </a:p>
          <a:p>
            <a:pPr marL="684000" lvl="1" indent="-342900">
              <a:buSzPct val="115000"/>
            </a:pPr>
            <a:endParaRPr lang="en-GB" dirty="0"/>
          </a:p>
          <a:p>
            <a:pPr marL="342900" indent="-342900">
              <a:buChar char="•"/>
            </a:pPr>
            <a:r>
              <a:rPr lang="en-GB" b="1" dirty="0" err="1"/>
              <a:t>Liskov</a:t>
            </a:r>
            <a:r>
              <a:rPr lang="en-GB" b="1" dirty="0"/>
              <a:t> substitution principal prevents classes having undesirable behaviours</a:t>
            </a:r>
            <a:r>
              <a:rPr lang="en-GB" b="1" dirty="0" smtClean="0"/>
              <a:t>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58212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simple example of the </a:t>
            </a:r>
            <a:r>
              <a:rPr lang="en-GB" dirty="0" err="1" smtClean="0"/>
              <a:t>Liskov</a:t>
            </a:r>
            <a:r>
              <a:rPr lang="en-GB" dirty="0" smtClean="0"/>
              <a:t> Principle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442029" y="1423289"/>
            <a:ext cx="9381909" cy="4524315"/>
          </a:xfrm>
          <a:prstGeom prst="rect">
            <a:avLst/>
          </a:prstGeom>
          <a:ln w="19050">
            <a:solidFill>
              <a:srgbClr val="004050"/>
            </a:solidFill>
          </a:ln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IPersistable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Save();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Load();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implements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IPersistable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id;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name;</a:t>
            </a:r>
          </a:p>
          <a:p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Load()  {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Read a data store and set </a:t>
            </a:r>
            <a:b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// the ID and Name properties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Save()  {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Save instance properties to a permanent data store 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791" y="1455188"/>
            <a:ext cx="4362716" cy="292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2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Add a new class called </a:t>
            </a:r>
            <a:r>
              <a:rPr lang="en-GB" dirty="0" err="1" smtClean="0"/>
              <a:t>EuropeCustomer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659" y="1405505"/>
            <a:ext cx="4139533" cy="277523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26516" y="1373606"/>
            <a:ext cx="9201735" cy="4031873"/>
          </a:xfrm>
          <a:prstGeom prst="rect">
            <a:avLst/>
          </a:prstGeom>
          <a:ln w="19050">
            <a:solidFill>
              <a:srgbClr val="004050"/>
            </a:solidFill>
          </a:ln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EuropeCustomer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C00000"/>
                </a:solidFill>
              </a:rPr>
              <a:t>extends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Load()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Load object data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@override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Save()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GB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.Now.Hour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12)</a:t>
            </a:r>
            <a:endParaRPr lang="en-GB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Save instance properties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607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61ba5a240904b86632099fc56e12dead204a13"/>
</p:tagLst>
</file>

<file path=ppt/theme/theme1.xml><?xml version="1.0" encoding="utf-8"?>
<a:theme xmlns:a="http://schemas.openxmlformats.org/drawingml/2006/main" name="Master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equenceNumber xmlns="E64DA411-94AE-4202-97C9-83273A834252" xsi:nil="true"/>
    <IsBuildFile xmlns="E64DA411-94AE-4202-97C9-83273A834252" xsi:nil="true"/>
    <BookTypeField0 xmlns="E64DA411-94AE-4202-97C9-83273A834252">
      <Terms xmlns="http://schemas.microsoft.com/office/infopath/2007/PartnerControls">
        <TermInfo xmlns="http://schemas.microsoft.com/office/infopath/2007/PartnerControls">
          <TermName xmlns="http://schemas.microsoft.com/office/infopath/2007/PartnerControls">IK</TermName>
          <TermId xmlns="http://schemas.microsoft.com/office/infopath/2007/PartnerControls">5abe6401-e87a-4499-80b4-3d21a1a6ebd7</TermId>
        </TermInfo>
      </Terms>
    </BookTypeField0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Courseware" ma:contentTypeID="0x010100F0967B7CEE8D417F966757887D9466FB00BF827E6A33EABC489C0FABBC440ED818" ma:contentTypeVersion="0" ma:contentTypeDescription="Base content type which represents courseware documents" ma:contentTypeScope="" ma:versionID="8a59d95b2d855327d0cb7580dd693dff">
  <xsd:schema xmlns:xsd="http://www.w3.org/2001/XMLSchema" xmlns:xs="http://www.w3.org/2001/XMLSchema" xmlns:p="http://schemas.microsoft.com/office/2006/metadata/properties" xmlns:ns2="E64DA411-94AE-4202-97C9-83273A834252" targetNamespace="http://schemas.microsoft.com/office/2006/metadata/properties" ma:root="true" ma:fieldsID="926c69dd6e25a8455cbd6f3669752403" ns2:_="">
    <xsd:import namespace="E64DA411-94AE-4202-97C9-83273A834252"/>
    <xsd:element name="properties">
      <xsd:complexType>
        <xsd:sequence>
          <xsd:element name="documentManagement">
            <xsd:complexType>
              <xsd:all>
                <xsd:element ref="ns2:BookTypeField0" minOccurs="0"/>
                <xsd:element ref="ns2:SequenceNumber" minOccurs="0"/>
                <xsd:element ref="ns2:IsBuildFi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4DA411-94AE-4202-97C9-83273A834252" elementFormDefault="qualified">
    <xsd:import namespace="http://schemas.microsoft.com/office/2006/documentManagement/types"/>
    <xsd:import namespace="http://schemas.microsoft.com/office/infopath/2007/PartnerControls"/>
    <xsd:element name="BookTypeField0" ma:index="9" nillable="true" ma:taxonomy="true" ma:internalName="BookTypeField0" ma:taxonomyFieldName="BookType" ma:displayName="Book Type" ma:fieldId="{e7c6b654-e04e-4e45-9cfd-676dbef3a3c6}" ma:sspId="63102202-80dd-4165-b1ca-d09cf2756dc1" ma:termSetId="3300959e-7346-4208-831a-90b552f1677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equenceNumber" ma:index="10" nillable="true" ma:displayName="Sequence Number" ma:decimals="0" ma:internalName="SequenceNumber">
      <xsd:simpleType>
        <xsd:restriction base="dms:Number"/>
      </xsd:simpleType>
    </xsd:element>
    <xsd:element name="IsBuildFile" ma:index="11" nillable="true" ma:displayName="Is Build File" ma:hidden="true" ma:internalName="IsBuildFil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4A5D35-6F80-477E-8EE9-865CD54F714C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6794D9DE-4FDF-4DC0-8B2C-5438320C69D5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9835E4C-FC88-4621-9090-987BADEA297F}"/>
</file>

<file path=customXml/itemProps3.xml><?xml version="1.0" encoding="utf-8"?>
<ds:datastoreItem xmlns:ds="http://schemas.openxmlformats.org/officeDocument/2006/customXml" ds:itemID="{765A57F7-80B7-4814-8FBD-4A9B2DF98B5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2668</TotalTime>
  <Words>1351</Words>
  <Application>Microsoft Office PowerPoint</Application>
  <PresentationFormat>Widescreen</PresentationFormat>
  <Paragraphs>281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Consolas</vt:lpstr>
      <vt:lpstr>Krana Fat B</vt:lpstr>
      <vt:lpstr>Montserrat</vt:lpstr>
      <vt:lpstr>Wingdings</vt:lpstr>
      <vt:lpstr>Master</vt:lpstr>
      <vt:lpstr>Solid Principles and Design Patterns</vt:lpstr>
      <vt:lpstr>PowerPoint Presentation</vt:lpstr>
      <vt:lpstr>PowerPoint Presentation</vt:lpstr>
      <vt:lpstr>Single Responsibility Principle</vt:lpstr>
      <vt:lpstr>Open Closed Principle</vt:lpstr>
      <vt:lpstr>Open Close principal example</vt:lpstr>
      <vt:lpstr>PowerPoint Presentation</vt:lpstr>
      <vt:lpstr>A simple example of the Liskov Principle</vt:lpstr>
      <vt:lpstr>Add a new class called EuropeCustomer</vt:lpstr>
      <vt:lpstr>Now let's try a new Customer class</vt:lpstr>
      <vt:lpstr>PowerPoint Presentation</vt:lpstr>
      <vt:lpstr>DI example – Bad design</vt:lpstr>
      <vt:lpstr>DI Example – Better design</vt:lpstr>
      <vt:lpstr>The C# Code for our DI first attempt</vt:lpstr>
      <vt:lpstr>Dependency Injection (!= Dependency Inversion)</vt:lpstr>
      <vt:lpstr>PowerPoint Presentation</vt:lpstr>
      <vt:lpstr>Customer association to a bank account</vt:lpstr>
      <vt:lpstr>Third attempt – Create many interfaces</vt:lpstr>
      <vt:lpstr>PowerPoint Presentation</vt:lpstr>
      <vt:lpstr>A few common patterns</vt:lpstr>
      <vt:lpstr>Design Patterns embody principles</vt:lpstr>
      <vt:lpstr>…by Unit Test</vt:lpstr>
      <vt:lpstr>PowerPoint Presentation</vt:lpstr>
      <vt:lpstr>THANK YOU</vt:lpstr>
    </vt:vector>
  </TitlesOfParts>
  <Manager/>
  <Company>QA Ltd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Singh, Vaishali</dc:creator>
  <cp:keywords/>
  <dc:description/>
  <cp:lastModifiedBy>mike baradaran</cp:lastModifiedBy>
  <cp:revision>256</cp:revision>
  <cp:lastPrinted>2019-07-03T09:46:41Z</cp:lastPrinted>
  <dcterms:created xsi:type="dcterms:W3CDTF">2019-09-05T08:17:12Z</dcterms:created>
  <dcterms:modified xsi:type="dcterms:W3CDTF">2020-04-16T11:21:27Z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0x010100F0967B7CEE8D417F966757887D9466FB00BF827E6A33EABC489C0FABBC440ED818</vt:lpwstr>
  </property>
  <property fmtid="{D5CDD505-2E9C-101B-9397-08002B2CF9AE}" pid="3" name="BookType">
    <vt:lpwstr>7</vt:lpwstr>
  </property>
</Properties>
</file>