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776" r:id="rId5"/>
    <p:sldId id="796" r:id="rId6"/>
    <p:sldId id="797" r:id="rId7"/>
    <p:sldId id="798" r:id="rId8"/>
    <p:sldId id="799" r:id="rId9"/>
    <p:sldId id="800" r:id="rId10"/>
    <p:sldId id="820" r:id="rId11"/>
    <p:sldId id="802" r:id="rId12"/>
    <p:sldId id="803" r:id="rId13"/>
    <p:sldId id="804" r:id="rId14"/>
    <p:sldId id="821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22" r:id="rId23"/>
    <p:sldId id="819" r:id="rId24"/>
    <p:sldId id="815" r:id="rId25"/>
    <p:sldId id="816" r:id="rId26"/>
    <p:sldId id="817" r:id="rId27"/>
    <p:sldId id="750" r:id="rId28"/>
  </p:sldIdLst>
  <p:sldSz cx="12192000" cy="6858000"/>
  <p:notesSz cx="6645275" cy="977582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6"/>
            <p14:sldId id="797"/>
            <p14:sldId id="798"/>
            <p14:sldId id="799"/>
            <p14:sldId id="800"/>
            <p14:sldId id="820"/>
            <p14:sldId id="802"/>
            <p14:sldId id="803"/>
            <p14:sldId id="804"/>
            <p14:sldId id="821"/>
            <p14:sldId id="806"/>
            <p14:sldId id="807"/>
            <p14:sldId id="808"/>
            <p14:sldId id="809"/>
            <p14:sldId id="810"/>
            <p14:sldId id="811"/>
            <p14:sldId id="812"/>
            <p14:sldId id="822"/>
            <p14:sldId id="819"/>
            <p14:sldId id="815"/>
            <p14:sldId id="816"/>
            <p14:sldId id="817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Serdar, Heather" initials="SH" lastIdx="4" clrIdx="2">
    <p:extLst>
      <p:ext uri="{19B8F6BF-5375-455C-9EA6-DF929625EA0E}">
        <p15:presenceInfo xmlns:p15="http://schemas.microsoft.com/office/powerpoint/2012/main" userId="S-1-5-21-3476036342-1731177862-1559577602-74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22C"/>
    <a:srgbClr val="004050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934" autoAdjust="0"/>
  </p:normalViewPr>
  <p:slideViewPr>
    <p:cSldViewPr snapToGrid="0" snapToObjects="1" showGuides="1">
      <p:cViewPr varScale="1">
        <p:scale>
          <a:sx n="60" d="100"/>
          <a:sy n="60" d="100"/>
        </p:scale>
        <p:origin x="810" y="66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3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think of DIP as being an outgoing interface of the ‘dependent’ class rather than an incoming interface of the </a:t>
            </a:r>
            <a:r>
              <a:rPr lang="en-GB" dirty="0" err="1" smtClean="0"/>
              <a:t>dependee</a:t>
            </a:r>
            <a:r>
              <a:rPr lang="en-GB" dirty="0" smtClean="0"/>
              <a:t> class. You have to try and establish the abstraction that underlies the application – that set of concepts and behaviours that doesn’t vary when the details are changed.</a:t>
            </a:r>
          </a:p>
          <a:p>
            <a:r>
              <a:rPr lang="en-GB" dirty="0" smtClean="0"/>
              <a:t>This is such an important principle that a mechanism has been subsumed into the .NET framework – delegates do exactly this.</a:t>
            </a:r>
          </a:p>
          <a:p>
            <a:r>
              <a:rPr lang="en-GB" dirty="0" smtClean="0"/>
              <a:t>It is also sometime known as “The Hollywood Principle” – don’t call us, we’ll call you.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6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60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9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0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36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1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4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2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75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7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9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5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Solid </a:t>
            </a:r>
            <a:r>
              <a:rPr lang="en-GB" dirty="0" smtClean="0"/>
              <a:t>Principles and</a:t>
            </a:r>
            <a:br>
              <a:rPr lang="en-GB" dirty="0" smtClean="0"/>
            </a:br>
            <a:r>
              <a:rPr lang="en-GB" dirty="0" smtClean="0"/>
              <a:t>Design </a:t>
            </a:r>
            <a:r>
              <a:rPr lang="en-GB" dirty="0"/>
              <a:t>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effect of the new Customer class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1003668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What happens if one of the objects in the </a:t>
            </a:r>
            <a:r>
              <a:rPr lang="en-GB" b="1" dirty="0" smtClean="0">
                <a:solidFill>
                  <a:srgbClr val="F3622C"/>
                </a:solidFill>
              </a:rPr>
              <a:t>List</a:t>
            </a:r>
            <a:r>
              <a:rPr lang="en-GB" b="1" dirty="0" smtClean="0"/>
              <a:t> is an </a:t>
            </a:r>
            <a:r>
              <a:rPr lang="en-GB" b="1" i="1" dirty="0" err="1" smtClean="0"/>
              <a:t>EuCustomer</a:t>
            </a:r>
            <a:r>
              <a:rPr lang="en-GB" b="1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965" y="1848031"/>
            <a:ext cx="7622772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SaveObjects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item.Save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LoadObjects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item.Load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5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Dependency Inversion Principle (DIP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High-Level modules should not depend on low-level modules – both should depend on abstractions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Abstractions should not depend on details. Details should depend on abstractions.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Instead of working with hard-wired / highly coupled classes you should always attempt to use interfaces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Let's have a look at a simple example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6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 – Bad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3" y="1368256"/>
            <a:ext cx="11120626" cy="18959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following code logs message in a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But the higher level class </a:t>
            </a:r>
            <a:r>
              <a:rPr lang="en-GB" b="1" i="1" dirty="0"/>
              <a:t>(</a:t>
            </a:r>
            <a:r>
              <a:rPr lang="en-GB" b="1" i="1" dirty="0" err="1"/>
              <a:t>BusinessApp</a:t>
            </a:r>
            <a:r>
              <a:rPr lang="en-GB" b="1" i="1" dirty="0"/>
              <a:t>) </a:t>
            </a:r>
            <a:r>
              <a:rPr lang="en-GB" b="1" dirty="0"/>
              <a:t>has a dependency on a concrete class </a:t>
            </a:r>
            <a:r>
              <a:rPr lang="en-GB" b="1" i="1" dirty="0"/>
              <a:t>(</a:t>
            </a:r>
            <a:r>
              <a:rPr lang="en-GB" b="1" i="1" dirty="0" err="1"/>
              <a:t>LogWriter</a:t>
            </a:r>
            <a:r>
              <a:rPr lang="en-GB" b="1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This violates the DI principle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What if you want to send email instead?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201" y="3319568"/>
            <a:ext cx="6487726" cy="3293209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("Log.txt",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66" y="3911568"/>
            <a:ext cx="2209051" cy="21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The </a:t>
            </a:r>
            <a:r>
              <a:rPr lang="en-GB" b="1" dirty="0" err="1"/>
              <a:t>BusinessApp</a:t>
            </a:r>
            <a:r>
              <a:rPr lang="en-GB" b="1" dirty="0"/>
              <a:t> now </a:t>
            </a:r>
            <a:br>
              <a:rPr lang="en-GB" b="1" dirty="0"/>
            </a:br>
            <a:r>
              <a:rPr lang="en-GB" b="1" dirty="0"/>
              <a:t>depends on abstractions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i="1" dirty="0" err="1"/>
              <a:t>ILogger</a:t>
            </a:r>
            <a:r>
              <a:rPr lang="en-GB" b="1" dirty="0"/>
              <a:t> interface)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 err="1"/>
              <a:t>BusinessApp</a:t>
            </a:r>
            <a:r>
              <a:rPr lang="en-GB" b="1" dirty="0"/>
              <a:t> has now got </a:t>
            </a:r>
            <a:br>
              <a:rPr lang="en-GB" b="1" dirty="0"/>
            </a:br>
            <a:r>
              <a:rPr lang="en-GB" b="1" dirty="0"/>
              <a:t>the freedom to Log messages</a:t>
            </a:r>
            <a:br>
              <a:rPr lang="en-GB" b="1" dirty="0"/>
            </a:br>
            <a:r>
              <a:rPr lang="en-GB" b="1" dirty="0"/>
              <a:t>using emails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 – Better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7" y="1992793"/>
            <a:ext cx="4524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C# Code for our DI first attempt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98569" y="1299135"/>
            <a:ext cx="5311832" cy="3293209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"log.txt"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Outlook.Send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"admin@qa.com"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42" y="1429578"/>
            <a:ext cx="3891477" cy="1581169"/>
          </a:xfrm>
          <a:prstGeom prst="rect">
            <a:avLst/>
          </a:prstGeom>
          <a:ln w="19050">
            <a:solidFill>
              <a:srgbClr val="004050"/>
            </a:solidFill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90650" y="4417445"/>
            <a:ext cx="4563694" cy="2308324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(logger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logger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180704" y="5329421"/>
            <a:ext cx="2227811" cy="964276"/>
          </a:xfrm>
          <a:prstGeom prst="cloudCallout">
            <a:avLst>
              <a:gd name="adj1" fmla="val 94839"/>
              <a:gd name="adj2" fmla="val -40948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Could improve!</a:t>
            </a:r>
          </a:p>
        </p:txBody>
      </p:sp>
    </p:spTree>
    <p:extLst>
      <p:ext uri="{BB962C8B-B14F-4D97-AF65-F5344CB8AC3E}">
        <p14:creationId xmlns:p14="http://schemas.microsoft.com/office/powerpoint/2010/main" val="36534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 </a:t>
            </a:r>
            <a:r>
              <a:rPr lang="en-GB" sz="3000" dirty="0">
                <a:solidFill>
                  <a:srgbClr val="C80000"/>
                </a:solidFill>
              </a:rPr>
              <a:t>(!= Dependency Inversion)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05282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 for injecting the concrete implementation into a class that uses an abstraction (like an interface)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inject dependencies in a </a:t>
            </a:r>
            <a:r>
              <a:rPr lang="en-GB" dirty="0" smtClean="0"/>
              <a:t>Method / Constructor / Property</a:t>
            </a:r>
            <a:r>
              <a:rPr lang="en-GB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331" y="2561389"/>
            <a:ext cx="7406641" cy="286232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logger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message, </a:t>
            </a:r>
            <a:r>
              <a:rPr lang="da-DK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messageLogger)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6226" y="5348690"/>
            <a:ext cx="7273638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600" dirty="0"/>
              <a:t>String[ ] </a:t>
            </a:r>
            <a:r>
              <a:rPr lang="en-GB" sz="1600" dirty="0" err="1">
                <a:solidFill>
                  <a:srgbClr val="0000C8"/>
                </a:solidFill>
              </a:rPr>
              <a:t>args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code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21401138">
            <a:off x="6904661" y="2561390"/>
            <a:ext cx="2610196" cy="3214029"/>
          </a:xfrm>
          <a:custGeom>
            <a:avLst/>
            <a:gdLst>
              <a:gd name="connsiteX0" fmla="*/ 2078182 w 2734961"/>
              <a:gd name="connsiteY0" fmla="*/ 3372771 h 3372771"/>
              <a:gd name="connsiteX1" fmla="*/ 2610196 w 2734961"/>
              <a:gd name="connsiteY1" fmla="*/ 97556 h 3372771"/>
              <a:gd name="connsiteX2" fmla="*/ 0 w 2734961"/>
              <a:gd name="connsiteY2" fmla="*/ 795825 h 3372771"/>
              <a:gd name="connsiteX3" fmla="*/ 0 w 2734961"/>
              <a:gd name="connsiteY3" fmla="*/ 795825 h 337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961" h="3372771">
                <a:moveTo>
                  <a:pt x="2078182" y="3372771"/>
                </a:moveTo>
                <a:cubicBezTo>
                  <a:pt x="2517371" y="1949909"/>
                  <a:pt x="2956560" y="527047"/>
                  <a:pt x="2610196" y="97556"/>
                </a:cubicBezTo>
                <a:cubicBezTo>
                  <a:pt x="2263832" y="-331935"/>
                  <a:pt x="0" y="795825"/>
                  <a:pt x="0" y="795825"/>
                </a:cubicBezTo>
                <a:lnTo>
                  <a:pt x="0" y="795825"/>
                </a:lnTo>
              </a:path>
            </a:pathLst>
          </a:custGeom>
          <a:noFill/>
          <a:ln w="19050">
            <a:solidFill>
              <a:srgbClr val="C8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19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Interfaces should be specific to a client. Many specific interfaces are better than one general purpose </a:t>
            </a:r>
            <a:r>
              <a:rPr lang="en-GB" b="1" dirty="0" smtClean="0"/>
              <a:t>interface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By using specific interfaces, it will present a clear understanding on what behaviours the client should </a:t>
            </a:r>
            <a:r>
              <a:rPr lang="en-GB" b="1" dirty="0" smtClean="0"/>
              <a:t>use  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Additionally segregating interfaces increases usability of interfaces as interface implementers should only use behaviours that are </a:t>
            </a:r>
            <a:r>
              <a:rPr lang="en-GB" b="1" dirty="0" smtClean="0"/>
              <a:t>relevant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have a look at an example…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40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attempt: What could be </a:t>
            </a:r>
            <a:br>
              <a:rPr lang="en-GB" dirty="0"/>
            </a:br>
            <a:r>
              <a:rPr lang="en-GB" dirty="0"/>
              <a:t>the problem with this design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Second attempt: Is this </a:t>
            </a:r>
            <a:br>
              <a:rPr lang="en-GB" dirty="0"/>
            </a:br>
            <a:r>
              <a:rPr lang="en-GB" dirty="0"/>
              <a:t>solution better? Why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Yes! Customer can extend</a:t>
            </a:r>
            <a:br>
              <a:rPr lang="en-GB" dirty="0"/>
            </a:br>
            <a:r>
              <a:rPr lang="en-GB" dirty="0"/>
              <a:t>another </a:t>
            </a:r>
            <a:r>
              <a:rPr lang="en-GB" dirty="0" smtClean="0"/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what could be a problem </a:t>
            </a:r>
            <a:br>
              <a:rPr lang="en-GB" dirty="0"/>
            </a:br>
            <a:r>
              <a:rPr lang="en-GB" dirty="0"/>
              <a:t>with this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association to a </a:t>
            </a:r>
            <a:r>
              <a:rPr lang="en-GB" dirty="0"/>
              <a:t>b</a:t>
            </a:r>
            <a:r>
              <a:rPr lang="en-GB" dirty="0" smtClean="0"/>
              <a:t>ank account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70" y="1991523"/>
            <a:ext cx="38385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02" y="2930419"/>
            <a:ext cx="3381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Third attempt – Create many interfaces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079203" cy="17464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should not allow customers to change their account ID!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would you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answer is to give customers their own account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bank should have the ability to change IDs and also have the same capabilities as a customer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85" y="3448326"/>
            <a:ext cx="6543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What is a pattern?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is a general reusable solution to a commonly occurring problem within a given context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Provides a template for solving problems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Creates a communication shortcut with other designers and speed up the development </a:t>
            </a:r>
            <a:r>
              <a:rPr lang="en-GB" dirty="0" smtClean="0"/>
              <a:t>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7138" y="648232"/>
            <a:ext cx="5803900" cy="56462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To understand the main principles in refactoring classes</a:t>
            </a:r>
          </a:p>
          <a:p>
            <a:pPr marL="684000" lvl="1" indent="-342900">
              <a:buSzPct val="115000"/>
            </a:pPr>
            <a:r>
              <a:rPr lang="en-GB" dirty="0"/>
              <a:t>Leading into Design Patterns which embody those principles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Chapter Contents</a:t>
            </a:r>
          </a:p>
          <a:p>
            <a:pPr marL="684000" lvl="1" indent="-342900">
              <a:buSzPct val="115000"/>
            </a:pPr>
            <a:r>
              <a:rPr lang="en-GB" dirty="0"/>
              <a:t>Some common design patterns</a:t>
            </a:r>
          </a:p>
          <a:p>
            <a:pPr marL="684000" lvl="1" indent="-342900">
              <a:buSzPct val="115000"/>
            </a:pPr>
            <a:r>
              <a:rPr lang="en-GB" dirty="0"/>
              <a:t>Symptoms of a degrading design</a:t>
            </a:r>
          </a:p>
          <a:p>
            <a:pPr marL="684000" lvl="1" indent="-342900">
              <a:buSzPct val="115000"/>
            </a:pPr>
            <a:r>
              <a:rPr lang="en-GB" dirty="0"/>
              <a:t>Common design patterns - SOLID</a:t>
            </a:r>
          </a:p>
          <a:p>
            <a:pPr marL="684000" lvl="1" indent="-342900">
              <a:buSzPct val="115000"/>
            </a:pPr>
            <a:r>
              <a:rPr lang="en-GB" dirty="0"/>
              <a:t>Single-Responsibility Principle </a:t>
            </a:r>
          </a:p>
          <a:p>
            <a:pPr marL="684000" lvl="1" indent="-342900">
              <a:buSzPct val="115000"/>
            </a:pPr>
            <a:r>
              <a:rPr lang="en-GB" dirty="0" smtClean="0"/>
              <a:t>Open / Closed </a:t>
            </a:r>
            <a:r>
              <a:rPr lang="en-GB" dirty="0"/>
              <a:t>Principle </a:t>
            </a:r>
          </a:p>
          <a:p>
            <a:pPr marL="684000" lvl="1" indent="-342900">
              <a:buSzPct val="115000"/>
            </a:pPr>
            <a:r>
              <a:rPr lang="en-GB" dirty="0" err="1"/>
              <a:t>Liskov</a:t>
            </a:r>
            <a:r>
              <a:rPr lang="en-GB" dirty="0"/>
              <a:t> Substitution Principle </a:t>
            </a:r>
          </a:p>
          <a:p>
            <a:pPr marL="684000" lvl="1" indent="-342900">
              <a:buSzPct val="115000"/>
            </a:pPr>
            <a:r>
              <a:rPr lang="en-GB" dirty="0"/>
              <a:t>Interface Segregation Principle</a:t>
            </a:r>
          </a:p>
          <a:p>
            <a:pPr marL="684000" lvl="1" indent="-342900">
              <a:buSzPct val="115000"/>
            </a:pPr>
            <a:r>
              <a:rPr lang="en-GB" dirty="0"/>
              <a:t>Dependency Inversion Principle 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1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common patterns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05966" y="1368256"/>
            <a:ext cx="5162109" cy="4861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Abstract factory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Like Factory, but it can create families of related objects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Composite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Treats individual objects and compositions of objects uniformly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Decorator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Attach additional responsibilities to an object dynamically keeping the same interface. Provides a flexible alternative to </a:t>
            </a:r>
            <a:r>
              <a:rPr lang="en-GB" dirty="0" err="1" smtClean="0"/>
              <a:t>subclassing</a:t>
            </a:r>
            <a:r>
              <a:rPr lang="en-GB" dirty="0" smtClean="0"/>
              <a:t> for extending functionality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There are many more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1271" y="1368256"/>
            <a:ext cx="5326103" cy="48610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Singleton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This pattern is used to create a single instance of a class in your application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For example, there should only be one Game object in a Game application, One Bank object in an application about Bank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Factory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Creates other objects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Often used with a Singleton patterns because one instance of factory will be enough in most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2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Patterns embody principles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They are a great way of grasping and implementing principles in your </a:t>
            </a:r>
            <a:r>
              <a:rPr lang="en-GB" b="1" dirty="0" smtClean="0"/>
              <a:t>design / code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You have to strike a balance between: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How do you find that balance? – next slide…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cxnSp>
        <p:nvCxnSpPr>
          <p:cNvPr id="5" name="Elbow Connector 4"/>
          <p:cNvCxnSpPr/>
          <p:nvPr/>
        </p:nvCxnSpPr>
        <p:spPr bwMode="auto">
          <a:xfrm>
            <a:off x="2992438" y="3117850"/>
            <a:ext cx="6096000" cy="1588"/>
          </a:xfrm>
          <a:prstGeom prst="bentConnector3">
            <a:avLst>
              <a:gd name="adj1" fmla="val 50000"/>
            </a:avLst>
          </a:prstGeom>
          <a:ln>
            <a:solidFill>
              <a:srgbClr val="F3622C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69" name="Down Arrow 5"/>
          <p:cNvSpPr>
            <a:spLocks noChangeArrowheads="1"/>
          </p:cNvSpPr>
          <p:nvPr/>
        </p:nvSpPr>
        <p:spPr bwMode="auto">
          <a:xfrm rot="10800000">
            <a:off x="8783638" y="3093919"/>
            <a:ext cx="609600" cy="4907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Down Arrow 6"/>
          <p:cNvSpPr>
            <a:spLocks noChangeArrowheads="1"/>
          </p:cNvSpPr>
          <p:nvPr/>
        </p:nvSpPr>
        <p:spPr bwMode="auto">
          <a:xfrm rot="10800000">
            <a:off x="2701925" y="3093919"/>
            <a:ext cx="609600" cy="4907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1884364" y="3698875"/>
            <a:ext cx="44823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Too simple</a:t>
            </a:r>
            <a:br>
              <a:rPr lang="en-GB" dirty="0"/>
            </a:br>
            <a:r>
              <a:rPr lang="en-GB" dirty="0"/>
              <a:t>Easier to hack than follow the design</a:t>
            </a:r>
            <a:br>
              <a:rPr lang="en-GB" dirty="0"/>
            </a:br>
            <a:r>
              <a:rPr lang="en-GB" dirty="0"/>
              <a:t>Rigid/Fragile/Repetitive etc.</a:t>
            </a: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6887569" y="3698875"/>
            <a:ext cx="2654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/>
              <a:t>Needless Complexity</a:t>
            </a:r>
          </a:p>
        </p:txBody>
      </p:sp>
    </p:spTree>
    <p:extLst>
      <p:ext uri="{BB962C8B-B14F-4D97-AF65-F5344CB8AC3E}">
        <p14:creationId xmlns:p14="http://schemas.microsoft.com/office/powerpoint/2010/main" val="519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…by Unit Test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2229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Exposes software that should be de-coupled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 naturally put responsibilities together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Software design is largely about separating the responsibilities that are subject to change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 don’t want to do it if the change never happens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When you do have to do it, you want to do this just once 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I.e. take the first bullet then </a:t>
            </a:r>
            <a:r>
              <a:rPr lang="en-GB" dirty="0" err="1"/>
              <a:t>refactor</a:t>
            </a:r>
            <a:r>
              <a:rPr lang="en-GB" dirty="0"/>
              <a:t> so the following bullets don’t hurt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Never say “we’ll come back and fix that </a:t>
            </a:r>
            <a:r>
              <a:rPr lang="en-GB" dirty="0" smtClean="0"/>
              <a:t>later”</a:t>
            </a:r>
            <a:endParaRPr lang="en-GB" dirty="0"/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Agile design is a process, not an event</a:t>
            </a:r>
          </a:p>
          <a:p>
            <a:pPr marL="180000" lvl="2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Unit Test is probably the best tool we have for driving good design</a:t>
            </a:r>
          </a:p>
        </p:txBody>
      </p:sp>
    </p:spTree>
    <p:extLst>
      <p:ext uri="{BB962C8B-B14F-4D97-AF65-F5344CB8AC3E}">
        <p14:creationId xmlns:p14="http://schemas.microsoft.com/office/powerpoint/2010/main" val="22642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Symptoms of a degrading design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Rigidity, fragility, immobility, viscosity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Degradation of dependency architecture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SOLID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SRP / OCP / LSP / ISP / DIP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74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453569" cy="2917842"/>
          </a:xfrm>
        </p:spPr>
        <p:txBody>
          <a:bodyPr/>
          <a:lstStyle/>
          <a:p>
            <a:r>
              <a:rPr lang="en-GB" dirty="0"/>
              <a:t>Solid principals to rescue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i="1" dirty="0"/>
              <a:t>Follow these principals and you'll have a good chance of delivering good design and code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S</a:t>
            </a:r>
            <a:r>
              <a:rPr lang="en-GB" dirty="0"/>
              <a:t>ingle Responsibility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O</a:t>
            </a:r>
            <a:r>
              <a:rPr lang="en-GB" dirty="0"/>
              <a:t>pen-Close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 err="1">
                <a:solidFill>
                  <a:srgbClr val="F3622C"/>
                </a:solidFill>
              </a:rPr>
              <a:t>L</a:t>
            </a:r>
            <a:r>
              <a:rPr lang="en-GB" dirty="0" err="1"/>
              <a:t>iskov</a:t>
            </a:r>
            <a:r>
              <a:rPr lang="en-GB" dirty="0"/>
              <a:t> Substitution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I</a:t>
            </a:r>
            <a:r>
              <a:rPr lang="en-GB" dirty="0"/>
              <a:t>nterface Segregation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D</a:t>
            </a:r>
            <a:r>
              <a:rPr lang="en-GB" dirty="0"/>
              <a:t>ependency Inversion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reason to change its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 </a:t>
            </a:r>
            <a:r>
              <a:rPr lang="en-US" b="1" i="1" dirty="0"/>
              <a:t>'Kitchen Sink' </a:t>
            </a:r>
            <a:r>
              <a:rPr lang="en-US" b="1" dirty="0"/>
              <a:t>classes.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A class called QA which has all the methods needed to run QA!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This principal promotes decoupling.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If you want to change an aspect, you'll have a lot less code changes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Code is reusable; by combining responsibilities other classes won’t be able to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single responsibility from the class.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If you've a large class the chances are it's multiple responsibilities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Just break it up into smaller classes which in turn makes the class easier to test. </a:t>
            </a:r>
          </a:p>
        </p:txBody>
      </p:sp>
    </p:spTree>
    <p:extLst>
      <p:ext uri="{BB962C8B-B14F-4D97-AF65-F5344CB8AC3E}">
        <p14:creationId xmlns:p14="http://schemas.microsoft.com/office/powerpoint/2010/main" val="28255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5804347" cy="484115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Open for extension, closed for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Software entities should be extendable, but not modifiable.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Changes in requirements are performed using  extension rather than modifying existing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Apply abstraction and polymorphism.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76" y="1338204"/>
            <a:ext cx="5162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Close principal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433" y="1497626"/>
            <a:ext cx="7448893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973762" cy="432691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Sub-classes behaviour should be the same as the super-classes</a:t>
            </a:r>
          </a:p>
          <a:p>
            <a:pPr marL="684000" lvl="1" indent="-342900">
              <a:buSzPct val="115000"/>
            </a:pPr>
            <a:r>
              <a:rPr lang="en-GB" dirty="0"/>
              <a:t>Should fulfil all behaviours of the base class </a:t>
            </a:r>
            <a:r>
              <a:rPr lang="en-GB" dirty="0" smtClean="0"/>
              <a:t>correctly</a:t>
            </a:r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The behaviour of a derived class should have a stronger post-condition and a weaker precondition than the base class.</a:t>
            </a:r>
          </a:p>
          <a:p>
            <a:pPr marL="684000" lvl="1" indent="-342900">
              <a:buSzPct val="115000"/>
            </a:pPr>
            <a:r>
              <a:rPr lang="en-GB" dirty="0"/>
              <a:t>(you'll see this in the next few slides)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 err="1"/>
              <a:t>Liskov</a:t>
            </a:r>
            <a:r>
              <a:rPr lang="en-GB" b="1" dirty="0"/>
              <a:t> substitution principal prevents classes having undesirable </a:t>
            </a:r>
            <a:r>
              <a:rPr lang="en-GB" b="1" dirty="0" smtClean="0"/>
              <a:t>behaviours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21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example of the </a:t>
            </a:r>
            <a:r>
              <a:rPr lang="en-GB" dirty="0" err="1" smtClean="0"/>
              <a:t>Liskov</a:t>
            </a:r>
            <a:r>
              <a:rPr lang="en-GB" dirty="0" smtClean="0"/>
              <a:t> Principle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42029" y="1423289"/>
            <a:ext cx="9381909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a data store and set </a:t>
            </a:r>
            <a:b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the ID and Name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 to a permanent data store 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91" y="1455188"/>
            <a:ext cx="4362716" cy="29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a new class called </a:t>
            </a:r>
            <a:r>
              <a:rPr lang="en-GB" dirty="0" err="1" smtClean="0"/>
              <a:t>EuropeCustomer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59" y="1405505"/>
            <a:ext cx="4139533" cy="27752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6516" y="1373606"/>
            <a:ext cx="9201735" cy="4031873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EuropeCustomer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</a:rPr>
              <a:t>extends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object data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@override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.Now.Hour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12)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Props1.xml><?xml version="1.0" encoding="utf-8"?>
<ds:datastoreItem xmlns:ds="http://schemas.openxmlformats.org/officeDocument/2006/customXml" ds:itemID="{321687F4-D355-49CF-97E8-8A3AFEA417A7}"/>
</file>

<file path=customXml/itemProps2.xml><?xml version="1.0" encoding="utf-8"?>
<ds:datastoreItem xmlns:ds="http://schemas.openxmlformats.org/officeDocument/2006/customXml" ds:itemID="{765A57F7-80B7-4814-8FBD-4A9B2DF98B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4A5D35-6F80-477E-8EE9-865CD54F714C}">
  <ds:schemaRefs>
    <ds:schemaRef ds:uri="http://schemas.microsoft.com/office/2006/documentManagement/types"/>
    <ds:schemaRef ds:uri="E64DA411-94AE-4202-97C9-83273A834252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1345</Words>
  <Application>Microsoft Office PowerPoint</Application>
  <PresentationFormat>Widescreen</PresentationFormat>
  <Paragraphs>278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Krana Fat B</vt:lpstr>
      <vt:lpstr>Montserrat</vt:lpstr>
      <vt:lpstr>Wingdings</vt:lpstr>
      <vt:lpstr>Master</vt:lpstr>
      <vt:lpstr>Solid Principles and Design Patterns</vt:lpstr>
      <vt:lpstr>PowerPoint Presentation</vt:lpstr>
      <vt:lpstr>PowerPoint Presentation</vt:lpstr>
      <vt:lpstr>Single Responsibility Principle</vt:lpstr>
      <vt:lpstr>Open Closed Principle</vt:lpstr>
      <vt:lpstr>Open Close principal example</vt:lpstr>
      <vt:lpstr>PowerPoint Presentation</vt:lpstr>
      <vt:lpstr>A simple example of the Liskov Principle</vt:lpstr>
      <vt:lpstr>Add a new class called EuropeCustomer</vt:lpstr>
      <vt:lpstr>What is the effect of the new Customer class</vt:lpstr>
      <vt:lpstr>PowerPoint Presentation</vt:lpstr>
      <vt:lpstr>DI example – Bad design</vt:lpstr>
      <vt:lpstr>DI Example – Better design</vt:lpstr>
      <vt:lpstr>The C# Code for our DI first attempt</vt:lpstr>
      <vt:lpstr>Dependency Injection (!= Dependency Inversion)</vt:lpstr>
      <vt:lpstr>PowerPoint Presentation</vt:lpstr>
      <vt:lpstr>Customer association to a bank account</vt:lpstr>
      <vt:lpstr>Third attempt – Create many interfaces</vt:lpstr>
      <vt:lpstr>PowerPoint Presentation</vt:lpstr>
      <vt:lpstr>A few common patterns</vt:lpstr>
      <vt:lpstr>Design Patterns embody principles</vt:lpstr>
      <vt:lpstr>…by Unit Test</vt:lpstr>
      <vt:lpstr>PowerPoint Presentation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255</cp:revision>
  <cp:lastPrinted>2019-07-03T09:46:41Z</cp:lastPrinted>
  <dcterms:created xsi:type="dcterms:W3CDTF">2019-09-05T08:17:12Z</dcterms:created>
  <dcterms:modified xsi:type="dcterms:W3CDTF">2020-04-02T18:31:07Z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4</vt:lpwstr>
  </property>
</Properties>
</file>