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776" r:id="rId5"/>
    <p:sldId id="798" r:id="rId6"/>
    <p:sldId id="799" r:id="rId7"/>
    <p:sldId id="800" r:id="rId8"/>
    <p:sldId id="801" r:id="rId9"/>
    <p:sldId id="802" r:id="rId10"/>
    <p:sldId id="803" r:id="rId11"/>
    <p:sldId id="804" r:id="rId12"/>
    <p:sldId id="805" r:id="rId13"/>
    <p:sldId id="806" r:id="rId14"/>
    <p:sldId id="807" r:id="rId15"/>
    <p:sldId id="808" r:id="rId16"/>
    <p:sldId id="809" r:id="rId17"/>
    <p:sldId id="750" r:id="rId18"/>
  </p:sldIdLst>
  <p:sldSz cx="12192000" cy="6858000"/>
  <p:notesSz cx="6645275" cy="9775825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DE8BF54A-1323-4403-83F8-D7B5510C9D53}">
          <p14:sldIdLst>
            <p14:sldId id="776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75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FF9"/>
    <a:srgbClr val="004050"/>
    <a:srgbClr val="09EDB8"/>
    <a:srgbClr val="F3622C"/>
    <a:srgbClr val="7E007C"/>
    <a:srgbClr val="FDE0D5"/>
    <a:srgbClr val="F91258"/>
    <a:srgbClr val="31D3AE"/>
    <a:srgbClr val="F3F3F3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2" autoAdjust="0"/>
    <p:restoredTop sz="79977" autoAdjust="0"/>
  </p:normalViewPr>
  <p:slideViewPr>
    <p:cSldViewPr snapToGrid="0" snapToObjects="1" showGuides="1">
      <p:cViewPr varScale="1">
        <p:scale>
          <a:sx n="56" d="100"/>
          <a:sy n="56" d="100"/>
        </p:scale>
        <p:origin x="1336" y="48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9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09/04/2020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49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collection class Map should not be confused with the functional method map. Look for the capitalisation of the word!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177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726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375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705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083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026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880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Lambdas can be used wherever we had anonymous</a:t>
            </a:r>
            <a:r>
              <a:rPr lang="en-GB" baseline="0" dirty="0" smtClean="0"/>
              <a:t> inner classes before, but they remove some of the boiler plate.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923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Lambdas can be used wherever we had anonymous</a:t>
            </a:r>
            <a:r>
              <a:rPr lang="en-GB" baseline="0" dirty="0" smtClean="0"/>
              <a:t> inner classes before, but they remove some of the boiler plate.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020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384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342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Example used </a:t>
            </a:r>
            <a:r>
              <a:rPr lang="en-GB" dirty="0" err="1" smtClean="0"/>
              <a:t>from:http</a:t>
            </a:r>
            <a:r>
              <a:rPr lang="en-GB" dirty="0" smtClean="0"/>
              <a:t>://winterbe.com/posts/2014/07/31/java8-stream-tutorial-examples/</a:t>
            </a:r>
          </a:p>
          <a:p>
            <a:r>
              <a:rPr lang="en-GB" dirty="0" smtClean="0"/>
              <a:t>This is a good set</a:t>
            </a:r>
            <a:r>
              <a:rPr lang="en-GB" baseline="0" dirty="0" smtClean="0"/>
              <a:t> of examples and explanation about streams in Java8.</a:t>
            </a:r>
          </a:p>
          <a:p>
            <a:r>
              <a:rPr lang="en-GB" baseline="0" dirty="0" smtClean="0"/>
              <a:t>None of the methods used change the state of </a:t>
            </a:r>
            <a:r>
              <a:rPr lang="en-GB" baseline="0" dirty="0" err="1" smtClean="0"/>
              <a:t>myList</a:t>
            </a:r>
            <a:r>
              <a:rPr lang="en-GB" baseline="0" dirty="0" smtClean="0"/>
              <a:t>, so they can be chained together with the output of one operation feeding into the next.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3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3050" algn="l"/>
                <a:tab pos="544513" algn="l"/>
                <a:tab pos="796925" algn="l"/>
                <a:tab pos="1069975" algn="l"/>
                <a:tab pos="1343025" algn="l"/>
                <a:tab pos="1614488" algn="l"/>
                <a:tab pos="1887538" algn="l"/>
                <a:tab pos="2159000" algn="l"/>
                <a:tab pos="2413000" algn="l"/>
                <a:tab pos="2684463" algn="l"/>
              </a:tabLst>
              <a:defRPr/>
            </a:pPr>
            <a:r>
              <a:rPr lang="en-GB" dirty="0" smtClean="0"/>
              <a:t>Streams of numbers are available using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IntStream.range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(1,4)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470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System.out</a:t>
            </a:r>
            <a:r>
              <a:rPr lang="en-GB" dirty="0" smtClean="0"/>
              <a:t>::</a:t>
            </a:r>
            <a:r>
              <a:rPr lang="en-GB" dirty="0" err="1" smtClean="0"/>
              <a:t>println</a:t>
            </a:r>
            <a:r>
              <a:rPr lang="en-GB" dirty="0" smtClean="0"/>
              <a:t> calls the </a:t>
            </a:r>
            <a:r>
              <a:rPr lang="en-GB" dirty="0" err="1" smtClean="0"/>
              <a:t>println</a:t>
            </a:r>
            <a:r>
              <a:rPr lang="en-GB" dirty="0" smtClean="0"/>
              <a:t> static</a:t>
            </a:r>
            <a:r>
              <a:rPr lang="en-GB" baseline="0" dirty="0" smtClean="0"/>
              <a:t> method on all the elements in the mapped and filtered </a:t>
            </a:r>
            <a:r>
              <a:rPr lang="en-GB" baseline="0" dirty="0" err="1" smtClean="0"/>
              <a:t>intList</a:t>
            </a:r>
            <a:r>
              <a:rPr lang="en-GB" baseline="0" dirty="0" smtClean="0"/>
              <a:t>. This is an instance of a terminal operation, it closes the stream after it has completed, so nothing else can operate on the stream.</a:t>
            </a:r>
          </a:p>
          <a:p>
            <a:r>
              <a:rPr lang="en-GB" baseline="0" dirty="0" smtClean="0"/>
              <a:t>To get around this we would create a new, separate stream.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461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xmlns="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xmlns="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xmlns="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xmlns="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xmlns="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xmlns="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xmlns="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xmlns="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xmlns="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xmlns="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xmlns="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xmlns="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xmlns="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xmlns="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xmlns="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xmlns="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xmlns="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xmlns="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xmlns="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</a:t>
            </a:r>
            <a:r>
              <a:rPr lang="en-US" dirty="0" smtClean="0"/>
              <a:t>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xmlns="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xmlns="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xmlns="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xmlns="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xmlns="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xmlns="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 smtClean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xmlns="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xmlns="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90463" y="928670"/>
            <a:ext cx="11715792" cy="5214974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459" y="357166"/>
            <a:ext cx="11715832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5718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4439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40"/>
            <a:ext cx="12192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66" y="2130432"/>
            <a:ext cx="11049077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4"/>
          <a:stretch>
            <a:fillRect/>
          </a:stretch>
        </p:blipFill>
        <p:spPr>
          <a:xfrm>
            <a:off x="894080" y="785794"/>
            <a:ext cx="991616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827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90463" y="928694"/>
            <a:ext cx="11715792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459" y="357166"/>
            <a:ext cx="11715832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9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xmlns="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xmlns="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xmlns="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xmlns="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xmlns="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</a:t>
            </a:r>
            <a:r>
              <a:rPr lang="en-US" dirty="0" smtClean="0"/>
              <a:t>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3" r:id="rId35"/>
    <p:sldLayoutId id="2147483905" r:id="rId36"/>
    <p:sldLayoutId id="2147483906" r:id="rId37"/>
    <p:sldLayoutId id="2147483907" r:id="rId3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0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0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0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0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5300" y="1914129"/>
            <a:ext cx="4330537" cy="2277604"/>
          </a:xfrm>
        </p:spPr>
        <p:txBody>
          <a:bodyPr/>
          <a:lstStyle/>
          <a:p>
            <a:r>
              <a:rPr lang="en-GB" dirty="0"/>
              <a:t>Lambda expressions and Anonymous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69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map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73" y="1368256"/>
            <a:ext cx="10487690" cy="46276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map takes each element in a stream and applies a function to it</a:t>
            </a:r>
          </a:p>
        </p:txBody>
      </p:sp>
      <p:sp>
        <p:nvSpPr>
          <p:cNvPr id="4" name="Rectangle 3"/>
          <p:cNvSpPr/>
          <p:nvPr/>
        </p:nvSpPr>
        <p:spPr>
          <a:xfrm>
            <a:off x="2169735" y="1895599"/>
            <a:ext cx="7762974" cy="135421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GB" sz="9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List&lt;Integer&gt; 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intList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GB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(1,2,3,4,5,6,7,8,9,10);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intList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().map(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* 2).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3F7F5F"/>
                </a:solidFill>
                <a:latin typeface="Consolas" panose="020B0609020204030204" pitchFamily="49" charset="0"/>
              </a:rPr>
              <a:t>// prints  2,4,6,8,10,12,14,16,18,20</a:t>
            </a:r>
          </a:p>
          <a:p>
            <a:endParaRPr lang="en-GB" sz="900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69735" y="3467204"/>
            <a:ext cx="7762974" cy="102335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GB" sz="105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intList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().map(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% 2 == 0).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3F7F5F"/>
                </a:solidFill>
                <a:latin typeface="Consolas" panose="020B0609020204030204" pitchFamily="49" charset="0"/>
              </a:rPr>
              <a:t>// prints </a:t>
            </a:r>
            <a:r>
              <a:rPr lang="en-GB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false,true,false,true,false,true,false,true,false,true</a:t>
            </a:r>
            <a:endParaRPr lang="en-GB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endParaRPr lang="en-GB" sz="1600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60310" y="4701612"/>
            <a:ext cx="7772399" cy="132343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Chain </a:t>
            </a:r>
            <a:r>
              <a:rPr lang="fr-F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map,filter</a:t>
            </a:r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 and </a:t>
            </a:r>
            <a:r>
              <a:rPr lang="fr-F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forEach</a:t>
            </a:r>
            <a:endParaRPr lang="en-GB" sz="160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intList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().map(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		filter(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% 2 == 0).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fr-F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prints</a:t>
            </a:r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 4, 16, 36, 64, 100</a:t>
            </a:r>
          </a:p>
        </p:txBody>
      </p:sp>
    </p:spTree>
    <p:extLst>
      <p:ext uri="{BB962C8B-B14F-4D97-AF65-F5344CB8AC3E}">
        <p14:creationId xmlns:p14="http://schemas.microsoft.com/office/powerpoint/2010/main" val="325451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72" y="1368256"/>
            <a:ext cx="10559609" cy="1148913"/>
          </a:xfr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b="1" dirty="0"/>
              <a:t>Collect the output into the required form</a:t>
            </a:r>
          </a:p>
          <a:p>
            <a:pPr marL="3429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By default map and filter return </a:t>
            </a:r>
            <a:r>
              <a:rPr lang="en-GB" b="1" dirty="0">
                <a:solidFill>
                  <a:srgbClr val="28CFF9"/>
                </a:solidFill>
              </a:rPr>
              <a:t>Stream</a:t>
            </a:r>
            <a:r>
              <a:rPr lang="en-GB" dirty="0"/>
              <a:t> </a:t>
            </a:r>
          </a:p>
          <a:p>
            <a:pPr marL="684000" lvl="2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with collect we can return a </a:t>
            </a:r>
            <a:r>
              <a:rPr lang="en-GB" b="1" dirty="0">
                <a:solidFill>
                  <a:srgbClr val="28CFF9"/>
                </a:solidFill>
              </a:rPr>
              <a:t>List</a:t>
            </a:r>
            <a:r>
              <a:rPr lang="en-GB" dirty="0"/>
              <a:t> </a:t>
            </a:r>
            <a:r>
              <a:rPr lang="en-GB" dirty="0" smtClean="0"/>
              <a:t>object</a:t>
            </a:r>
            <a:endParaRPr lang="en-GB" dirty="0"/>
          </a:p>
          <a:p>
            <a:pPr marL="180000" lvl="1" indent="-180000">
              <a:buFont typeface="Arial" panose="020B0604020202020204" pitchFamily="34" charset="0"/>
              <a:buChar char="•"/>
            </a:pPr>
            <a:endParaRPr lang="en-GB" dirty="0"/>
          </a:p>
          <a:p>
            <a:pPr marL="180000" lvl="1" indent="-180000">
              <a:buFont typeface="Arial" panose="020B0604020202020204" pitchFamily="34" charset="0"/>
              <a:buChar char="•"/>
            </a:pPr>
            <a:endParaRPr lang="en-GB" dirty="0"/>
          </a:p>
          <a:p>
            <a:pPr marL="180000" lvl="1" indent="-1800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150883" y="2638602"/>
            <a:ext cx="8140045" cy="378565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GB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List&lt;Integer&gt; 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intList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GB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(1,2,3,4,5,6,7,8,9,10);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IntSummaryStatistics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intList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	filter(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% 2 ==0).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collect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Collectors.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summarizingInt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"Sum: %d average:%f max:%d min:%d 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,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.getSum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(), 						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.getAverage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b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.getMax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b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.getMin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GB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3F7F5F"/>
                </a:solidFill>
                <a:latin typeface="Consolas" panose="020B0609020204030204" pitchFamily="49" charset="0"/>
              </a:rPr>
              <a:t>// prints  </a:t>
            </a:r>
            <a:r>
              <a:rPr lang="en-GB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Sum: 30 average:6.000000 max:10 min:2 </a:t>
            </a: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-2150808" y="1649349"/>
            <a:ext cx="1070153" cy="77173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err="1" smtClean="0"/>
              <a:t>Obj</a:t>
            </a:r>
            <a:endParaRPr lang="en-GB" b="1" dirty="0" smtClean="0"/>
          </a:p>
          <a:p>
            <a:pPr marL="6840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gk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0670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Reduce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72" y="1368256"/>
            <a:ext cx="11196607" cy="4130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Takes a Stream of objects and reduces it down according to some function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73994" y="1976475"/>
            <a:ext cx="8145215" cy="1077218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List&lt;String&gt; </a:t>
            </a:r>
            <a:r>
              <a:rPr lang="en-GB" sz="16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myList</a:t>
            </a:r>
            <a:r>
              <a:rPr lang="en-GB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Arrays.asList</a:t>
            </a:r>
            <a:r>
              <a:rPr lang="en-GB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("</a:t>
            </a:r>
            <a:r>
              <a:rPr lang="en-GB" sz="16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a","b","c</a:t>
            </a:r>
            <a:r>
              <a:rPr lang="en-GB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GB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String concatenated = </a:t>
            </a:r>
            <a:r>
              <a:rPr lang="en-GB" sz="16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myList.stream</a:t>
            </a:r>
            <a:r>
              <a:rPr lang="en-GB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().</a:t>
            </a:r>
            <a:r>
              <a:rPr lang="en-GB" sz="1600" b="1" dirty="0">
                <a:solidFill>
                  <a:schemeClr val="accent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reduce</a:t>
            </a:r>
            <a:r>
              <a:rPr lang="en-GB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("", String::</a:t>
            </a:r>
            <a:r>
              <a:rPr lang="en-GB" sz="16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concat</a:t>
            </a:r>
            <a:r>
              <a:rPr lang="en-GB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);</a:t>
            </a:r>
          </a:p>
          <a:p>
            <a:endParaRPr lang="en-GB" sz="16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3F7F5F"/>
                </a:solidFill>
                <a:latin typeface="Consolas" panose="020B0609020204030204" pitchFamily="49" charset="0"/>
              </a:rPr>
              <a:t>// prints </a:t>
            </a:r>
            <a:r>
              <a:rPr lang="en-GB" sz="1600" dirty="0" err="1">
                <a:latin typeface="Lucida Console" panose="020B0609040504020204" pitchFamily="49" charset="0"/>
              </a:rPr>
              <a:t>abc</a:t>
            </a:r>
            <a:endParaRPr lang="en-GB" sz="1600" dirty="0"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73993" y="3613736"/>
            <a:ext cx="8145216" cy="2662267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GB" sz="5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List&lt;Integer&gt; 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intList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GB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(1,2,3,4,5,6,7,8,9,10);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/>
            </a:r>
            <a:b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</a:b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intList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600" b="1" dirty="0">
                <a:solidFill>
                  <a:schemeClr val="accent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reduce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(1, (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nextItem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nextItem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3F7F5F"/>
                </a:solidFill>
                <a:latin typeface="Consolas" panose="020B0609020204030204" pitchFamily="49" charset="0"/>
              </a:rPr>
              <a:t>// prints    120       </a:t>
            </a:r>
            <a:br>
              <a:rPr lang="en-GB" sz="1600" dirty="0">
                <a:solidFill>
                  <a:srgbClr val="3F7F5F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3F7F5F"/>
                </a:solidFill>
                <a:latin typeface="Consolas" panose="020B0609020204030204" pitchFamily="49" charset="0"/>
              </a:rPr>
              <a:t>(which is 1 * 2 * 3 * 4 * 5)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578867" y="2787150"/>
            <a:ext cx="3712819" cy="499623"/>
          </a:xfrm>
          <a:prstGeom prst="wedgeRoundRectCallout">
            <a:avLst>
              <a:gd name="adj1" fmla="val 7750"/>
              <a:gd name="adj2" fmla="val -8495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The string it starts with, then every element in the list is concatenated with that string</a:t>
            </a:r>
          </a:p>
        </p:txBody>
      </p:sp>
    </p:spTree>
    <p:extLst>
      <p:ext uri="{BB962C8B-B14F-4D97-AF65-F5344CB8AC3E}">
        <p14:creationId xmlns:p14="http://schemas.microsoft.com/office/powerpoint/2010/main" val="91487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en-GB" b="1" dirty="0"/>
              <a:t>Practice with some of the functional options in Java</a:t>
            </a:r>
          </a:p>
          <a:p>
            <a:pPr marL="3429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Lambdas and collections</a:t>
            </a:r>
          </a:p>
          <a:p>
            <a:pPr marL="684000" lvl="2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Finding types for lambdas</a:t>
            </a:r>
          </a:p>
          <a:p>
            <a:pPr marL="684000" lvl="2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Passing methods as </a:t>
            </a:r>
            <a:r>
              <a:rPr lang="en-GB" dirty="0" smtClean="0"/>
              <a:t>parameters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406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Krana Fat B" panose="00000B00000000000000" pitchFamily="50" charset="0"/>
              </a:rPr>
              <a:t>THANK YOU</a:t>
            </a:r>
            <a:endParaRPr lang="en-GB" dirty="0">
              <a:latin typeface="Krana Fat B" panose="00000B00000000000000" pitchFamily="50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defTabSz="762000"/>
            <a:r>
              <a:rPr lang="en-GB" dirty="0">
                <a:cs typeface="Arial" charset="0"/>
              </a:rPr>
              <a:t>Hope you </a:t>
            </a:r>
            <a:r>
              <a:rPr lang="en-GB" dirty="0" smtClean="0">
                <a:cs typeface="Arial" charset="0"/>
              </a:rPr>
              <a:t>enjoyed this learning journey.</a:t>
            </a:r>
            <a:endParaRPr lang="en-GB" baseline="30000" dirty="0">
              <a:cs typeface="Arial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62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Objectives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en-GB" b="1" dirty="0"/>
              <a:t>By the end of this session we should be able to</a:t>
            </a:r>
          </a:p>
          <a:p>
            <a:pPr marL="342900" lvl="1" indent="-342900">
              <a:buSzPct val="115000"/>
            </a:pPr>
            <a:r>
              <a:rPr lang="en-GB" dirty="0"/>
              <a:t>Be able to create Lambda expressions and use them with collections</a:t>
            </a:r>
          </a:p>
          <a:p>
            <a:pPr marL="342900" lvl="1" indent="-342900">
              <a:buSzPct val="115000"/>
            </a:pPr>
            <a:r>
              <a:rPr lang="en-GB" dirty="0"/>
              <a:t>Know how to work out the type of a Lambda</a:t>
            </a:r>
          </a:p>
          <a:p>
            <a:pPr marL="342900" lvl="1" indent="-342900">
              <a:buSzPct val="115000"/>
            </a:pPr>
            <a:r>
              <a:rPr lang="en-GB" dirty="0"/>
              <a:t>Be able to use default implementations in interfaces</a:t>
            </a:r>
          </a:p>
          <a:p>
            <a:pPr marL="342900" indent="-342900"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6022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is a Java Lambda Expression?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1529056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Is a function which does not belong to any class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 can be passed around like an object and be executed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Used to implement event listeners  and </a:t>
            </a:r>
            <a:r>
              <a:rPr lang="en-GB" dirty="0" err="1"/>
              <a:t>callbacks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Let's see a few examples of lambda expression before we begin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886932" y="3542858"/>
            <a:ext cx="8366288" cy="969496"/>
          </a:xfrm>
          <a:prstGeom prst="rect">
            <a:avLst/>
          </a:prstGeom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GB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() -&gt;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"No parameter"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(p) -&gt;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"One parameter: 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+ p);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(p1, p2) -&gt;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"2 or more parameters: 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+ p1 + 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+ p2);</a:t>
            </a:r>
          </a:p>
        </p:txBody>
      </p:sp>
      <p:sp>
        <p:nvSpPr>
          <p:cNvPr id="6" name="Rectangle 5"/>
          <p:cNvSpPr/>
          <p:nvPr/>
        </p:nvSpPr>
        <p:spPr>
          <a:xfrm>
            <a:off x="2242006" y="5184692"/>
            <a:ext cx="7634141" cy="446276"/>
          </a:xfrm>
          <a:prstGeom prst="rect">
            <a:avLst/>
          </a:prstGeom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GB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(Person p) -&gt;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"Name: 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g.getName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86933" y="3137115"/>
            <a:ext cx="8366287" cy="452487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4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Java expression examples with zero, one and two parameters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42006" y="4760094"/>
            <a:ext cx="7634141" cy="452487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4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And when the parameter type cannot be inferred by the compiler</a:t>
            </a:r>
            <a:endParaRPr lang="en-GB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9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Before Java 8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666844" y="1319669"/>
            <a:ext cx="8870620" cy="4278094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Frame1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Frame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ActionListener {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GB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btn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numClicks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lvl="1"/>
            <a:endParaRPr lang="en-GB" sz="1600" dirty="0">
              <a:latin typeface="Consolas" panose="020B0609020204030204" pitchFamily="49" charset="0"/>
            </a:endParaRP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Frame1() {</a:t>
            </a:r>
          </a:p>
          <a:p>
            <a:pPr lvl="2"/>
            <a:r>
              <a:rPr lang="en-GB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btn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GB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"Click me"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GB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btn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GB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btn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.addActionListener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GB" sz="1600" dirty="0">
              <a:latin typeface="Consolas" panose="020B0609020204030204" pitchFamily="49" charset="0"/>
            </a:endParaRP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actionPerformed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GB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btn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.setLabel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"times:"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sz="1600" dirty="0">
                <a:solidFill>
                  <a:srgbClr val="0000C0"/>
                </a:solidFill>
                <a:latin typeface="Consolas" panose="020B0609020204030204" pitchFamily="49" charset="0"/>
              </a:rPr>
              <a:t>numClicks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++);</a:t>
            </a:r>
          </a:p>
          <a:p>
            <a:pPr lvl="2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numClicks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5) {</a:t>
            </a:r>
          </a:p>
          <a:p>
            <a:pPr lvl="3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dispose();</a:t>
            </a:r>
          </a:p>
          <a:p>
            <a:pPr lvl="3"/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System.exit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lvl="2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4835" y="4924086"/>
            <a:ext cx="4806096" cy="1323439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Frame1 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frm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Frame1();</a:t>
            </a:r>
          </a:p>
          <a:p>
            <a:pPr lvl="1"/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frm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.setSize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(350, 150);</a:t>
            </a:r>
          </a:p>
          <a:p>
            <a:pPr lvl="1"/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frm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.setVisible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506" y="1953040"/>
            <a:ext cx="3546680" cy="180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Lambda -  Java (8+)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666844" y="1360765"/>
            <a:ext cx="8870620" cy="3785652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Frame2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Frame {</a:t>
            </a:r>
          </a:p>
          <a:p>
            <a:pPr lvl="1"/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numClicks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lvl="1"/>
            <a:endParaRPr lang="en-GB" sz="1600" dirty="0">
              <a:latin typeface="Consolas" panose="020B0609020204030204" pitchFamily="49" charset="0"/>
            </a:endParaRP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Frame2() {</a:t>
            </a:r>
          </a:p>
          <a:p>
            <a:pPr lvl="2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btn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GB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"Click me"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btn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en-GB" sz="1600" dirty="0">
              <a:latin typeface="Consolas" panose="020B0609020204030204" pitchFamily="49" charset="0"/>
            </a:endParaRPr>
          </a:p>
          <a:p>
            <a:pPr lvl="2"/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btn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.addActionListener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-&gt; { </a:t>
            </a:r>
          </a:p>
          <a:p>
            <a:pPr lvl="3"/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btn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.setLabel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"times:"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sz="1600" dirty="0">
                <a:solidFill>
                  <a:srgbClr val="0000C0"/>
                </a:solidFill>
                <a:latin typeface="Consolas" panose="020B0609020204030204" pitchFamily="49" charset="0"/>
              </a:rPr>
              <a:t>numClicks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++);</a:t>
            </a:r>
          </a:p>
          <a:p>
            <a:pPr lvl="3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numClicks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5) {</a:t>
            </a:r>
          </a:p>
          <a:p>
            <a:pPr lvl="4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dispose();</a:t>
            </a:r>
          </a:p>
          <a:p>
            <a:pPr lvl="4"/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System.exit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lvl="3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7" name="Rectangle 6"/>
          <p:cNvSpPr/>
          <p:nvPr/>
        </p:nvSpPr>
        <p:spPr>
          <a:xfrm>
            <a:off x="5494261" y="4793696"/>
            <a:ext cx="4806096" cy="1323439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Frame2 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frm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Frame2();</a:t>
            </a:r>
          </a:p>
          <a:p>
            <a:pPr lvl="1"/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frm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.setSize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(350, 150);</a:t>
            </a:r>
          </a:p>
          <a:p>
            <a:pPr lvl="1"/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frm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.setVisible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7547728" y="3293661"/>
            <a:ext cx="2234153" cy="358216"/>
          </a:xfrm>
          <a:prstGeom prst="wedgeRoundRectCallout">
            <a:avLst>
              <a:gd name="adj1" fmla="val -58856"/>
              <a:gd name="adj2" fmla="val 1322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cs typeface="Arial" pitchFamily="34" charset="0"/>
              </a:rPr>
              <a:t>Lambda expression</a:t>
            </a:r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229547" y="1370193"/>
            <a:ext cx="3552334" cy="405753"/>
          </a:xfrm>
          <a:prstGeom prst="wedgeRoundRectCallout">
            <a:avLst>
              <a:gd name="adj1" fmla="val -58856"/>
              <a:gd name="adj2" fmla="val 1322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cs typeface="Arial" pitchFamily="34" charset="0"/>
              </a:rPr>
              <a:t>Does not implement ActionListener</a:t>
            </a:r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6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</a:t>
            </a:r>
            <a:r>
              <a:rPr lang="en-GB" dirty="0" smtClean="0"/>
              <a:t>an anonymous class and Lambda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698395" y="1433553"/>
            <a:ext cx="8488839" cy="584775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students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"Bob"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"Mike"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"Jonathan"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"Linda"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"Ali"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GB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students</a:t>
            </a:r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81111" y="2189268"/>
            <a:ext cx="8506123" cy="1969770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.sort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Comparator&lt;String&gt;() {</a:t>
            </a: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compare(String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.length() -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.length();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});</a:t>
            </a: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7576008" y="2751140"/>
            <a:ext cx="2234153" cy="393929"/>
          </a:xfrm>
          <a:prstGeom prst="wedgeRoundRectCallout">
            <a:avLst>
              <a:gd name="adj1" fmla="val -60074"/>
              <a:gd name="adj2" fmla="val -1750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anonymous class</a:t>
            </a:r>
            <a:endParaRPr lang="en-GB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6218554" y="3552422"/>
            <a:ext cx="3667026" cy="461913"/>
          </a:xfrm>
          <a:prstGeom prst="wedgeRoundRectCallout">
            <a:avLst>
              <a:gd name="adj1" fmla="val -54731"/>
              <a:gd name="adj2" fmla="val 4617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[ Bob, Ali, Mike, Linda, Jonathan]</a:t>
            </a:r>
            <a:endParaRPr lang="en-GB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1682680" y="4566391"/>
            <a:ext cx="6694608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.sort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.length() -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.length());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8454273" y="4562657"/>
            <a:ext cx="1610418" cy="612742"/>
          </a:xfrm>
          <a:prstGeom prst="wedgeRoundRectCallout">
            <a:avLst>
              <a:gd name="adj1" fmla="val -60074"/>
              <a:gd name="adj2" fmla="val -1750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Lambda expression</a:t>
            </a:r>
            <a:endParaRPr lang="en-GB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6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Lambda for </a:t>
            </a:r>
            <a:r>
              <a:rPr lang="en-GB" dirty="0" err="1" smtClean="0"/>
              <a:t>callbacks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921989" y="1328849"/>
            <a:ext cx="4850092" cy="1077218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Person 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person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pPr lvl="1"/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person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.printReport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1566" y="4432679"/>
            <a:ext cx="4548434" cy="1323439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Printer{</a:t>
            </a: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IMessage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.message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"printed 5 pages"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600" dirty="0"/>
          </a:p>
        </p:txBody>
      </p:sp>
      <p:sp>
        <p:nvSpPr>
          <p:cNvPr id="6" name="Rectangle 5"/>
          <p:cNvSpPr/>
          <p:nvPr/>
        </p:nvSpPr>
        <p:spPr>
          <a:xfrm>
            <a:off x="1921989" y="2581529"/>
            <a:ext cx="8338011" cy="1661993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Person{</a:t>
            </a:r>
          </a:p>
          <a:p>
            <a:endParaRPr lang="en-GB" sz="600" dirty="0">
              <a:latin typeface="Consolas" panose="020B0609020204030204" pitchFamily="49" charset="0"/>
            </a:endParaRP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printReport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Printer 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printer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Printer();</a:t>
            </a:r>
          </a:p>
          <a:p>
            <a:pPr lvl="2"/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printer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921990" y="4421122"/>
            <a:ext cx="3643461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IMessage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message(String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262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2237973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Collections have a stream() method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This turns the collection into a stream of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Functional methods are available to streams which are not available to the standard collection classes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Map, filter, reduce, </a:t>
            </a:r>
            <a:r>
              <a:rPr lang="en-GB" dirty="0" err="1"/>
              <a:t>flatMap</a:t>
            </a:r>
            <a:r>
              <a:rPr lang="en-GB" dirty="0"/>
              <a:t>, collect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You'll explore these function later but here is an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499674" y="3738771"/>
            <a:ext cx="6942841" cy="2585323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myList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GB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i="1" dirty="0">
                <a:solidFill>
                  <a:srgbClr val="2A00FF"/>
                </a:solidFill>
                <a:latin typeface="Consolas" panose="020B0609020204030204" pitchFamily="49" charset="0"/>
              </a:rPr>
              <a:t>"a1"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i="1" dirty="0">
                <a:solidFill>
                  <a:srgbClr val="2A00FF"/>
                </a:solidFill>
                <a:latin typeface="Consolas" panose="020B0609020204030204" pitchFamily="49" charset="0"/>
              </a:rPr>
              <a:t>"a2"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i="1" dirty="0">
                <a:solidFill>
                  <a:srgbClr val="2A00FF"/>
                </a:solidFill>
                <a:latin typeface="Consolas" panose="020B0609020204030204" pitchFamily="49" charset="0"/>
              </a:rPr>
              <a:t>"b1"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i="1" dirty="0">
                <a:solidFill>
                  <a:srgbClr val="2A00FF"/>
                </a:solidFill>
                <a:latin typeface="Consolas" panose="020B0609020204030204" pitchFamily="49" charset="0"/>
              </a:rPr>
              <a:t>"c2"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i="1" dirty="0">
                <a:solidFill>
                  <a:srgbClr val="2A00FF"/>
                </a:solidFill>
                <a:latin typeface="Consolas" panose="020B0609020204030204" pitchFamily="49" charset="0"/>
              </a:rPr>
              <a:t>"c1"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myList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.filter(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.startsWith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"c"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.map(String::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toUpperCase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.sorted()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b="1" i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GB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98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the filter and </a:t>
            </a:r>
            <a:r>
              <a:rPr lang="en-GB" dirty="0" err="1" smtClean="0"/>
              <a:t>forEach</a:t>
            </a:r>
            <a:r>
              <a:rPr lang="en-GB" dirty="0" smtClean="0"/>
              <a:t> methods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858652" y="1387341"/>
            <a:ext cx="8422848" cy="1431161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GB" sz="80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myList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GB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"a1"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"a2"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"b1"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"c2"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"c1"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myList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filter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-&gt; 	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.startsWith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"c"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(item -&gt;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(item));</a:t>
            </a:r>
          </a:p>
          <a:p>
            <a:endParaRPr lang="en-GB" sz="700" dirty="0"/>
          </a:p>
        </p:txBody>
      </p:sp>
      <p:sp>
        <p:nvSpPr>
          <p:cNvPr id="7" name="Rounded Rectangle 6"/>
          <p:cNvSpPr/>
          <p:nvPr/>
        </p:nvSpPr>
        <p:spPr>
          <a:xfrm>
            <a:off x="1858652" y="3148218"/>
            <a:ext cx="8422848" cy="452487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4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Using</a:t>
            </a:r>
            <a:r>
              <a:rPr lang="en-GB" sz="1600" b="1" dirty="0">
                <a:solidFill>
                  <a:schemeClr val="tx1"/>
                </a:solidFill>
              </a:rPr>
              <a:t> ::</a:t>
            </a:r>
            <a:r>
              <a:rPr lang="en-GB" sz="1600" b="1" dirty="0" err="1">
                <a:solidFill>
                  <a:schemeClr val="tx1"/>
                </a:solidFill>
              </a:rPr>
              <a:t>methodName</a:t>
            </a:r>
            <a:r>
              <a:rPr lang="en-GB" sz="1600" b="1" dirty="0">
                <a:solidFill>
                  <a:schemeClr val="tx1"/>
                </a:solidFill>
              </a:rPr>
              <a:t> </a:t>
            </a:r>
            <a:r>
              <a:rPr lang="en-GB" sz="1600" dirty="0">
                <a:solidFill>
                  <a:schemeClr val="tx1"/>
                </a:solidFill>
              </a:rPr>
              <a:t>convenience operator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58652" y="3600705"/>
            <a:ext cx="8422847" cy="877163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txBody>
          <a:bodyPr wrap="square">
            <a:spAutoFit/>
          </a:bodyPr>
          <a:lstStyle/>
          <a:p>
            <a:endParaRPr lang="en-GB" sz="80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myList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filter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-&gt; 	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.startsWith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"c"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301584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quenceNumber xmlns="E64DA411-94AE-4202-97C9-83273A834252" xsi:nil="true"/>
    <IsBuildFile xmlns="E64DA411-94AE-4202-97C9-83273A834252">false</IsBuildFile>
    <BookTypeField0 xmlns="E64DA411-94AE-4202-97C9-83273A834252">
      <Terms xmlns="http://schemas.microsoft.com/office/infopath/2007/PartnerControls">
        <TermInfo xmlns="http://schemas.microsoft.com/office/infopath/2007/PartnerControls">
          <TermName xmlns="http://schemas.microsoft.com/office/infopath/2007/PartnerControls">IK</TermName>
          <TermId xmlns="http://schemas.microsoft.com/office/infopath/2007/PartnerControls">5abe6401-e87a-4499-80b4-3d21a1a6ebd7</TermId>
        </TermInfo>
      </Terms>
    </BookType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BF827E6A33EABC489C0FABBC440ED818" ma:contentTypeVersion="0" ma:contentTypeDescription="Base content type which represents courseware documents" ma:contentTypeScope="" ma:versionID="8a59d95b2d855327d0cb7580dd693dff">
  <xsd:schema xmlns:xsd="http://www.w3.org/2001/XMLSchema" xmlns:xs="http://www.w3.org/2001/XMLSchema" xmlns:p="http://schemas.microsoft.com/office/2006/metadata/properties" xmlns:ns2="E64DA411-94AE-4202-97C9-83273A834252" targetNamespace="http://schemas.microsoft.com/office/2006/metadata/properties" ma:root="true" ma:fieldsID="926c69dd6e25a8455cbd6f3669752403" ns2:_="">
    <xsd:import namespace="E64DA411-94AE-4202-97C9-83273A834252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4DA411-94AE-4202-97C9-83273A834252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AC4267-5F2D-46EB-8431-632343D8B09B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794D9DE-4FDF-4DC0-8B2C-5438320C69D5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00C1D67-6D06-41FD-958F-DEBDC3425A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10FC66-CB08-4E79-B726-AA68AD6466C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2666</TotalTime>
  <Words>977</Words>
  <Application>Microsoft Office PowerPoint</Application>
  <PresentationFormat>Widescreen</PresentationFormat>
  <Paragraphs>204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Krana Fat B</vt:lpstr>
      <vt:lpstr>Lucida Console</vt:lpstr>
      <vt:lpstr>Montserrat</vt:lpstr>
      <vt:lpstr>Wingdings</vt:lpstr>
      <vt:lpstr>Master</vt:lpstr>
      <vt:lpstr>Lambda expressions and Anonymous functions</vt:lpstr>
      <vt:lpstr>PowerPoint Presentation</vt:lpstr>
      <vt:lpstr>What is a Java Lambda Expression?</vt:lpstr>
      <vt:lpstr>Example – Before Java 8</vt:lpstr>
      <vt:lpstr>Lambda -  Java (8+)</vt:lpstr>
      <vt:lpstr>Using an anonymous class and Lambda</vt:lpstr>
      <vt:lpstr>Example – Lambda for callbacks</vt:lpstr>
      <vt:lpstr>Streams</vt:lpstr>
      <vt:lpstr>Using the filter and forEach methods</vt:lpstr>
      <vt:lpstr>The map function</vt:lpstr>
      <vt:lpstr>Collect</vt:lpstr>
      <vt:lpstr>Reduce</vt:lpstr>
      <vt:lpstr>Exercise</vt:lpstr>
      <vt:lpstr>THANK YOU</vt:lpstr>
    </vt:vector>
  </TitlesOfParts>
  <Manager/>
  <Company>QA Ltd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Singh, Vaishali</dc:creator>
  <cp:keywords/>
  <dc:description/>
  <cp:lastModifiedBy>mike baradaran</cp:lastModifiedBy>
  <cp:revision>258</cp:revision>
  <cp:lastPrinted>2019-07-03T09:46:41Z</cp:lastPrinted>
  <dcterms:created xsi:type="dcterms:W3CDTF">2019-09-05T08:17:12Z</dcterms:created>
  <dcterms:modified xsi:type="dcterms:W3CDTF">2020-04-09T07:08:31Z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ContentTypeId">
    <vt:lpwstr>0x010100F0967B7CEE8D417F966757887D9466FB00BF827E6A33EABC489C0FABBC440ED818</vt:lpwstr>
  </property>
  <property fmtid="{D5CDD505-2E9C-101B-9397-08002B2CF9AE}" pid="4" name="BookType">
    <vt:lpwstr>7</vt:lpwstr>
  </property>
</Properties>
</file>