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314" r:id="rId3"/>
    <p:sldId id="318" r:id="rId4"/>
    <p:sldId id="317" r:id="rId5"/>
    <p:sldId id="320" r:id="rId6"/>
    <p:sldId id="319" r:id="rId7"/>
    <p:sldId id="321" r:id="rId8"/>
    <p:sldId id="322" r:id="rId9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D0FB"/>
    <a:srgbClr val="54519C"/>
    <a:srgbClr val="38AAD9"/>
    <a:srgbClr val="37B1DF"/>
    <a:srgbClr val="434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7" autoAdjust="0"/>
    <p:restoredTop sz="94660"/>
  </p:normalViewPr>
  <p:slideViewPr>
    <p:cSldViewPr snapToGrid="0">
      <p:cViewPr>
        <p:scale>
          <a:sx n="66" d="100"/>
          <a:sy n="66" d="100"/>
        </p:scale>
        <p:origin x="2304" y="10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8FFD-B3FF-4A15-8E12-260C3C2626DF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E5115-9489-4126-B1B9-74A6DE1CA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0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0688" y="257175"/>
            <a:ext cx="5237162" cy="29464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403B9-EE63-BB40-A2E1-FCCA7B8DC04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73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0688" y="257175"/>
            <a:ext cx="5237162" cy="29464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403B9-EE63-BB40-A2E1-FCCA7B8DC04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1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0688" y="257175"/>
            <a:ext cx="5237162" cy="29464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403B9-EE63-BB40-A2E1-FCCA7B8DC04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0688" y="257175"/>
            <a:ext cx="5237162" cy="29464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403B9-EE63-BB40-A2E1-FCCA7B8DC04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56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0688" y="257175"/>
            <a:ext cx="5237162" cy="29464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403B9-EE63-BB40-A2E1-FCCA7B8DC04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684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0688" y="257175"/>
            <a:ext cx="5237162" cy="29464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403B9-EE63-BB40-A2E1-FCCA7B8DC045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9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E398-8904-47B9-8E88-7A09486521D5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0C00-F001-4B5B-AC13-313AD876C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54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E398-8904-47B9-8E88-7A09486521D5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0C00-F001-4B5B-AC13-313AD876C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94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E398-8904-47B9-8E88-7A09486521D5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0C00-F001-4B5B-AC13-313AD876C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14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E398-8904-47B9-8E88-7A09486521D5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0C00-F001-4B5B-AC13-313AD876C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9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E398-8904-47B9-8E88-7A09486521D5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0C00-F001-4B5B-AC13-313AD876C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E398-8904-47B9-8E88-7A09486521D5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0C00-F001-4B5B-AC13-313AD876C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07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E398-8904-47B9-8E88-7A09486521D5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0C00-F001-4B5B-AC13-313AD876C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0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E398-8904-47B9-8E88-7A09486521D5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0C00-F001-4B5B-AC13-313AD876C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4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E398-8904-47B9-8E88-7A09486521D5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0C00-F001-4B5B-AC13-313AD876C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7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E398-8904-47B9-8E88-7A09486521D5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0C00-F001-4B5B-AC13-313AD876C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6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E398-8904-47B9-8E88-7A09486521D5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0C00-F001-4B5B-AC13-313AD876C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18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E398-8904-47B9-8E88-7A09486521D5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0C00-F001-4B5B-AC13-313AD876C1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09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2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0;p13">
            <a:extLst>
              <a:ext uri="{FF2B5EF4-FFF2-40B4-BE49-F238E27FC236}">
                <a16:creationId xmlns:a16="http://schemas.microsoft.com/office/drawing/2014/main" id="{231DACF1-42A3-953C-1DB4-B5817DE36B2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67287C2-4020-1ED9-DB07-D44971048D33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sz="60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HR – </a:t>
            </a:r>
            <a:r>
              <a:rPr lang="ru-RU" sz="60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помощник</a:t>
            </a:r>
          </a:p>
          <a:p>
            <a:pPr algn="ctr">
              <a:lnSpc>
                <a:spcPct val="130000"/>
              </a:lnSpc>
            </a:pPr>
            <a:r>
              <a:rPr lang="en-US" sz="48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needles in different directions</a:t>
            </a:r>
            <a:r>
              <a:rPr lang="ru-RU" sz="4800" dirty="0">
                <a:solidFill>
                  <a:schemeClr val="bg1"/>
                </a:solidFill>
                <a:latin typeface="Montserrat ExtraBold" panose="00000900000000000000" pitchFamily="2" charset="-52"/>
              </a:rPr>
              <a:t> </a:t>
            </a:r>
            <a:endParaRPr lang="ru-RU" sz="4800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1371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306" imgH="306" progId="TCLayout.ActiveDocument.1">
                  <p:embed/>
                </p:oleObj>
              </mc:Choice>
              <mc:Fallback>
                <p:oleObj name="Слайд think-cell" r:id="rId4" imgW="306" imgH="306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1477E46-F47E-950F-4FF7-1E83FAEFA9B8}"/>
              </a:ext>
            </a:extLst>
          </p:cNvPr>
          <p:cNvSpPr txBox="1"/>
          <p:nvPr/>
        </p:nvSpPr>
        <p:spPr>
          <a:xfrm>
            <a:off x="872704" y="1769538"/>
            <a:ext cx="10446589" cy="519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effectLst/>
                <a:latin typeface="Montserrat" pitchFamily="2" charset="0"/>
              </a:rPr>
              <a:t>1. Дополнительная нагрузка на </a:t>
            </a:r>
            <a:r>
              <a:rPr lang="en-US" sz="2800" dirty="0">
                <a:solidFill>
                  <a:schemeClr val="bg1"/>
                </a:solidFill>
                <a:effectLst/>
                <a:latin typeface="Montserrat" pitchFamily="2" charset="0"/>
              </a:rPr>
              <a:t>HR </a:t>
            </a:r>
            <a:r>
              <a:rPr lang="ru-RU" sz="2800" dirty="0">
                <a:solidFill>
                  <a:schemeClr val="bg1"/>
                </a:solidFill>
                <a:effectLst/>
                <a:latin typeface="Montserrat" pitchFamily="2" charset="0"/>
              </a:rPr>
              <a:t>Специалистов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effectLst/>
                <a:latin typeface="Montserrat" pitchFamily="2" charset="0"/>
              </a:rPr>
              <a:t>2. Человеческий фактор 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effectLst/>
                <a:latin typeface="Montserrat" pitchFamily="2" charset="0"/>
              </a:rPr>
              <a:t>3. Низкая пропускная способность 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effectLst/>
                <a:latin typeface="Montserrat" pitchFamily="2" charset="0"/>
              </a:rPr>
              <a:t>4. Низкая скорость обработки шаблонных запросов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latin typeface="Montserrat" pitchFamily="2" charset="0"/>
              </a:rPr>
              <a:t>5</a:t>
            </a:r>
            <a:r>
              <a:rPr lang="ru-RU" sz="2800" dirty="0">
                <a:solidFill>
                  <a:schemeClr val="bg1"/>
                </a:solidFill>
                <a:effectLst/>
                <a:latin typeface="Montserrat" pitchFamily="2" charset="0"/>
              </a:rPr>
              <a:t>. Поиск по базе знаний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latin typeface="Montserrat" pitchFamily="2" charset="0"/>
              </a:rPr>
              <a:t>6. </a:t>
            </a:r>
            <a:r>
              <a:rPr lang="ru-RU" sz="2800" dirty="0">
                <a:solidFill>
                  <a:schemeClr val="bg1"/>
                </a:solidFill>
                <a:effectLst/>
                <a:latin typeface="Montserrat" pitchFamily="2" charset="0"/>
              </a:rPr>
              <a:t>Автоматизация ответов на повторяющиеся вопросы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  <a:effectLst/>
                <a:latin typeface="Montserrat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ru-RU" sz="2800" dirty="0">
              <a:solidFill>
                <a:schemeClr val="bg1"/>
              </a:solidFill>
              <a:effectLst/>
              <a:latin typeface="Montserrat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A6506-BAEE-6330-F78F-48A1641DEF5A}"/>
              </a:ext>
            </a:extLst>
          </p:cNvPr>
          <p:cNvSpPr txBox="1"/>
          <p:nvPr/>
        </p:nvSpPr>
        <p:spPr>
          <a:xfrm>
            <a:off x="4164799" y="277885"/>
            <a:ext cx="38624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 Bold" panose="00000800000000000000" pitchFamily="2" charset="-52"/>
              </a:rPr>
              <a:t>Проблематика</a:t>
            </a:r>
            <a:endParaRPr lang="ru-RU" sz="3200" dirty="0">
              <a:solidFill>
                <a:srgbClr val="C00000"/>
              </a:solidFill>
              <a:latin typeface="Montserrat Bold" panose="000008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41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306" imgH="306" progId="TCLayout.ActiveDocument.1">
                  <p:embed/>
                </p:oleObj>
              </mc:Choice>
              <mc:Fallback>
                <p:oleObj name="Слайд think-cell" r:id="rId4" imgW="306" imgH="306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1477E46-F47E-950F-4FF7-1E83FAEFA9B8}"/>
              </a:ext>
            </a:extLst>
          </p:cNvPr>
          <p:cNvSpPr txBox="1"/>
          <p:nvPr/>
        </p:nvSpPr>
        <p:spPr>
          <a:xfrm>
            <a:off x="420279" y="2561222"/>
            <a:ext cx="7609979" cy="1897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effectLst/>
                <a:latin typeface="Montserrat" pitchFamily="2" charset="0"/>
              </a:rPr>
              <a:t>1</a:t>
            </a:r>
            <a:r>
              <a:rPr lang="ru-RU" sz="1600" dirty="0">
                <a:solidFill>
                  <a:schemeClr val="bg1"/>
                </a:solidFill>
                <a:latin typeface="Montserrat" pitchFamily="2" charset="0"/>
              </a:rPr>
              <a:t>. Решаем проблему поиска по малому количеству вводимых данных</a:t>
            </a:r>
            <a:endParaRPr lang="ru-RU" sz="160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effectLst/>
                <a:latin typeface="Montserrat" pitchFamily="2" charset="0"/>
              </a:rPr>
              <a:t>2. </a:t>
            </a:r>
            <a:r>
              <a:rPr lang="ru-RU" sz="1600" dirty="0">
                <a:solidFill>
                  <a:schemeClr val="bg1"/>
                </a:solidFill>
                <a:latin typeface="Montserrat" pitchFamily="2" charset="0"/>
              </a:rPr>
              <a:t>Генерируем вопросы по тексту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effectLst/>
                <a:latin typeface="Montserrat" pitchFamily="2" charset="0"/>
              </a:rPr>
              <a:t>3. Решаем проблему </a:t>
            </a:r>
            <a:r>
              <a:rPr lang="en-US" sz="1600" dirty="0">
                <a:solidFill>
                  <a:schemeClr val="bg1"/>
                </a:solidFill>
                <a:effectLst/>
                <a:latin typeface="Montserrat" pitchFamily="2" charset="0"/>
              </a:rPr>
              <a:t>“</a:t>
            </a:r>
            <a:r>
              <a:rPr lang="ru-RU" sz="1600" dirty="0">
                <a:solidFill>
                  <a:schemeClr val="bg1"/>
                </a:solidFill>
                <a:effectLst/>
                <a:latin typeface="Montserrat" pitchFamily="2" charset="0"/>
              </a:rPr>
              <a:t>миража</a:t>
            </a:r>
            <a:r>
              <a:rPr lang="en-US" sz="1600" dirty="0">
                <a:solidFill>
                  <a:schemeClr val="bg1"/>
                </a:solidFill>
                <a:effectLst/>
                <a:latin typeface="Montserrat" pitchFamily="2" charset="0"/>
              </a:rPr>
              <a:t>”</a:t>
            </a:r>
            <a:r>
              <a:rPr lang="ru-RU" sz="1600" dirty="0">
                <a:solidFill>
                  <a:schemeClr val="bg1"/>
                </a:solidFill>
                <a:effectLst/>
                <a:latin typeface="Montserrat" pitchFamily="2" charset="0"/>
              </a:rPr>
              <a:t> больших моделей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effectLst/>
                <a:latin typeface="Montserrat" pitchFamily="2" charset="0"/>
              </a:rPr>
              <a:t>4. Работаем с </a:t>
            </a:r>
            <a:r>
              <a:rPr lang="en-US" sz="1600" dirty="0">
                <a:solidFill>
                  <a:schemeClr val="bg1"/>
                </a:solidFill>
                <a:latin typeface="Montserrat" pitchFamily="2" charset="0"/>
              </a:rPr>
              <a:t>“</a:t>
            </a:r>
            <a:r>
              <a:rPr lang="ru-RU" sz="1600" dirty="0">
                <a:solidFill>
                  <a:schemeClr val="bg1"/>
                </a:solidFill>
                <a:effectLst/>
                <a:latin typeface="Montserrat" pitchFamily="2" charset="0"/>
              </a:rPr>
              <a:t>маленькими</a:t>
            </a:r>
            <a:r>
              <a:rPr lang="en-US" sz="1600" dirty="0">
                <a:solidFill>
                  <a:schemeClr val="bg1"/>
                </a:solidFill>
                <a:effectLst/>
                <a:latin typeface="Montserrat" pitchFamily="2" charset="0"/>
              </a:rPr>
              <a:t>” </a:t>
            </a:r>
            <a:r>
              <a:rPr lang="ru-RU" sz="1600" dirty="0">
                <a:solidFill>
                  <a:schemeClr val="bg1"/>
                </a:solidFill>
                <a:effectLst/>
                <a:latin typeface="Montserrat" pitchFamily="2" charset="0"/>
              </a:rPr>
              <a:t>большими языковыми моделями 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1"/>
                </a:solidFill>
                <a:effectLst/>
                <a:latin typeface="Montserrat" pitchFamily="2" charset="0"/>
              </a:rPr>
              <a:t>5. Ответ на вопрос по тексту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1559AB-0782-C60E-F810-C5883D39F943}"/>
              </a:ext>
            </a:extLst>
          </p:cNvPr>
          <p:cNvSpPr txBox="1"/>
          <p:nvPr/>
        </p:nvSpPr>
        <p:spPr>
          <a:xfrm>
            <a:off x="8082065" y="2267169"/>
            <a:ext cx="3382675" cy="369332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itchFamily="2" charset="0"/>
              </a:rPr>
              <a:t>Семантический поиск</a:t>
            </a:r>
            <a:endParaRPr lang="ru-RU" b="1" dirty="0">
              <a:solidFill>
                <a:schemeClr val="bg1"/>
              </a:solidFill>
              <a:effectLst/>
              <a:latin typeface="Montserrat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DA96E3-89A4-D60B-A7C8-D2B45B3C1A63}"/>
              </a:ext>
            </a:extLst>
          </p:cNvPr>
          <p:cNvSpPr txBox="1"/>
          <p:nvPr/>
        </p:nvSpPr>
        <p:spPr>
          <a:xfrm>
            <a:off x="8082065" y="4383257"/>
            <a:ext cx="3382675" cy="369332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itchFamily="2" charset="0"/>
              </a:rPr>
              <a:t>Контекстный ответ на вопрос</a:t>
            </a:r>
            <a:endParaRPr lang="ru-RU" b="1" dirty="0">
              <a:solidFill>
                <a:schemeClr val="bg1"/>
              </a:solidFill>
              <a:effectLst/>
              <a:latin typeface="Montserrat" pitchFamily="2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00A9147-24DD-59EE-8A48-014BB9A1DF3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9773403" y="2636501"/>
            <a:ext cx="0" cy="17467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95E749-11F6-9CF3-7A11-0E5F77A9F681}"/>
              </a:ext>
            </a:extLst>
          </p:cNvPr>
          <p:cNvSpPr txBox="1"/>
          <p:nvPr/>
        </p:nvSpPr>
        <p:spPr>
          <a:xfrm>
            <a:off x="3291698" y="303764"/>
            <a:ext cx="560860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 Bold" panose="00000800000000000000" pitchFamily="2" charset="-52"/>
              </a:rPr>
              <a:t>Концепция решения</a:t>
            </a:r>
            <a:endParaRPr lang="ru-RU" sz="3200" dirty="0">
              <a:solidFill>
                <a:srgbClr val="C00000"/>
              </a:solidFill>
              <a:latin typeface="Montserrat Bold" panose="000008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5967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0" grpId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306" imgH="306" progId="TCLayout.ActiveDocument.1">
                  <p:embed/>
                </p:oleObj>
              </mc:Choice>
              <mc:Fallback>
                <p:oleObj name="Слайд think-cell" r:id="rId4" imgW="306" imgH="306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222861-EE68-78AA-5277-189CE9685DCD}"/>
              </a:ext>
            </a:extLst>
          </p:cNvPr>
          <p:cNvSpPr txBox="1">
            <a:spLocks/>
          </p:cNvSpPr>
          <p:nvPr/>
        </p:nvSpPr>
        <p:spPr>
          <a:xfrm>
            <a:off x="1895475" y="3140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ru-RU" dirty="0">
                <a:solidFill>
                  <a:schemeClr val="bg1"/>
                </a:solidFill>
                <a:latin typeface="Montserrat" panose="00000500000000000000" pitchFamily="2" charset="-52"/>
              </a:rPr>
              <a:t>Архитектура Решения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3D4C5F9-D207-C128-2109-EC7E37CE4485}"/>
              </a:ext>
            </a:extLst>
          </p:cNvPr>
          <p:cNvSpPr/>
          <p:nvPr/>
        </p:nvSpPr>
        <p:spPr>
          <a:xfrm>
            <a:off x="876806" y="1954373"/>
            <a:ext cx="1594929" cy="147732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знаний: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Глава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Глава 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dirty="0"/>
              <a:t>Глава 3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585DE61-D6C2-72B9-7B68-FA2D0E7BA872}"/>
              </a:ext>
            </a:extLst>
          </p:cNvPr>
          <p:cNvSpPr/>
          <p:nvPr/>
        </p:nvSpPr>
        <p:spPr>
          <a:xfrm>
            <a:off x="3648527" y="1109010"/>
            <a:ext cx="2047423" cy="94421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Глава 1 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46A5251-BCEF-5EA1-528F-F97F2CC9D407}"/>
              </a:ext>
            </a:extLst>
          </p:cNvPr>
          <p:cNvCxnSpPr>
            <a:cxnSpLocks/>
          </p:cNvCxnSpPr>
          <p:nvPr/>
        </p:nvCxnSpPr>
        <p:spPr>
          <a:xfrm flipV="1">
            <a:off x="4523594" y="1274427"/>
            <a:ext cx="391306" cy="30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5F255CE-120C-0CF1-B1C6-E72179B6D6C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550120" y="1565952"/>
            <a:ext cx="332985" cy="1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3D04662-5840-36C9-2180-BE8CFD7944B2}"/>
              </a:ext>
            </a:extLst>
          </p:cNvPr>
          <p:cNvCxnSpPr>
            <a:cxnSpLocks/>
          </p:cNvCxnSpPr>
          <p:nvPr/>
        </p:nvCxnSpPr>
        <p:spPr>
          <a:xfrm>
            <a:off x="4550120" y="1580798"/>
            <a:ext cx="332985" cy="22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87D506-5AF1-8C7E-2E43-1A46C990FF7B}"/>
              </a:ext>
            </a:extLst>
          </p:cNvPr>
          <p:cNvSpPr txBox="1"/>
          <p:nvPr/>
        </p:nvSpPr>
        <p:spPr>
          <a:xfrm>
            <a:off x="4883105" y="1150774"/>
            <a:ext cx="90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Вопрос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0CBBC-558C-7F4C-35BC-603085D840E9}"/>
              </a:ext>
            </a:extLst>
          </p:cNvPr>
          <p:cNvSpPr txBox="1"/>
          <p:nvPr/>
        </p:nvSpPr>
        <p:spPr>
          <a:xfrm>
            <a:off x="4883105" y="1427452"/>
            <a:ext cx="81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Вопрос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5DA79-7F26-EACB-4D3C-6471A2CD4738}"/>
              </a:ext>
            </a:extLst>
          </p:cNvPr>
          <p:cNvSpPr txBox="1"/>
          <p:nvPr/>
        </p:nvSpPr>
        <p:spPr>
          <a:xfrm>
            <a:off x="4883105" y="1693724"/>
            <a:ext cx="1034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Вопрос 3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E31F249-261D-A558-2D1B-54039EB161E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471735" y="1581120"/>
            <a:ext cx="1176792" cy="11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CA63697-9A2A-E54C-875F-2C09D38A6CD3}"/>
              </a:ext>
            </a:extLst>
          </p:cNvPr>
          <p:cNvSpPr/>
          <p:nvPr/>
        </p:nvSpPr>
        <p:spPr>
          <a:xfrm>
            <a:off x="3648527" y="2221249"/>
            <a:ext cx="2047423" cy="94421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Глава 2 </a:t>
            </a:r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825FEEA-3245-28D7-2E71-090BAA061551}"/>
              </a:ext>
            </a:extLst>
          </p:cNvPr>
          <p:cNvCxnSpPr>
            <a:cxnSpLocks/>
          </p:cNvCxnSpPr>
          <p:nvPr/>
        </p:nvCxnSpPr>
        <p:spPr>
          <a:xfrm flipV="1">
            <a:off x="4523594" y="2386666"/>
            <a:ext cx="391306" cy="30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32EECBA-C056-9CD8-AF38-72A52B2D7BBB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550120" y="2678191"/>
            <a:ext cx="332985" cy="1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C86B353-EB90-922D-0FE9-6843A59D10D6}"/>
              </a:ext>
            </a:extLst>
          </p:cNvPr>
          <p:cNvCxnSpPr>
            <a:cxnSpLocks/>
          </p:cNvCxnSpPr>
          <p:nvPr/>
        </p:nvCxnSpPr>
        <p:spPr>
          <a:xfrm>
            <a:off x="4550120" y="2693037"/>
            <a:ext cx="332985" cy="22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469131F-A8FD-CE91-AAF8-C23F86B2FD83}"/>
              </a:ext>
            </a:extLst>
          </p:cNvPr>
          <p:cNvSpPr txBox="1"/>
          <p:nvPr/>
        </p:nvSpPr>
        <p:spPr>
          <a:xfrm>
            <a:off x="4883105" y="2263013"/>
            <a:ext cx="90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Вопрос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5AD03D-F24B-4294-0FF8-A16EB31975A8}"/>
              </a:ext>
            </a:extLst>
          </p:cNvPr>
          <p:cNvSpPr txBox="1"/>
          <p:nvPr/>
        </p:nvSpPr>
        <p:spPr>
          <a:xfrm>
            <a:off x="4883105" y="2539691"/>
            <a:ext cx="81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Вопрос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7C72E1-09DB-0C54-EF7B-5E7C36127A58}"/>
              </a:ext>
            </a:extLst>
          </p:cNvPr>
          <p:cNvSpPr txBox="1"/>
          <p:nvPr/>
        </p:nvSpPr>
        <p:spPr>
          <a:xfrm>
            <a:off x="4883105" y="2805963"/>
            <a:ext cx="1034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Вопрос 3</a:t>
            </a:r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4811B1E1-FB82-C4BD-BFBC-C9AF00817FF9}"/>
              </a:ext>
            </a:extLst>
          </p:cNvPr>
          <p:cNvSpPr/>
          <p:nvPr/>
        </p:nvSpPr>
        <p:spPr>
          <a:xfrm>
            <a:off x="3662587" y="3309406"/>
            <a:ext cx="2047423" cy="94421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Глава 3 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9C59794A-DF57-B43F-9C62-DD2D0AD46549}"/>
              </a:ext>
            </a:extLst>
          </p:cNvPr>
          <p:cNvCxnSpPr>
            <a:cxnSpLocks/>
          </p:cNvCxnSpPr>
          <p:nvPr/>
        </p:nvCxnSpPr>
        <p:spPr>
          <a:xfrm flipV="1">
            <a:off x="4537654" y="3474823"/>
            <a:ext cx="391306" cy="30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1E9AFD3B-A6C3-37F9-4808-66E3F6F81D4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4564180" y="3766348"/>
            <a:ext cx="332985" cy="1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EBF71B80-0401-27B8-DB7C-B7B0EA1398E9}"/>
              </a:ext>
            </a:extLst>
          </p:cNvPr>
          <p:cNvCxnSpPr>
            <a:cxnSpLocks/>
          </p:cNvCxnSpPr>
          <p:nvPr/>
        </p:nvCxnSpPr>
        <p:spPr>
          <a:xfrm>
            <a:off x="4564180" y="3781194"/>
            <a:ext cx="332985" cy="22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FBF38A-15B9-3B30-7F5D-1A91B1F6EEDD}"/>
              </a:ext>
            </a:extLst>
          </p:cNvPr>
          <p:cNvSpPr txBox="1"/>
          <p:nvPr/>
        </p:nvSpPr>
        <p:spPr>
          <a:xfrm>
            <a:off x="4897165" y="3351170"/>
            <a:ext cx="90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Вопрос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4325C0-8720-8727-4A8B-EBD82027B4F5}"/>
              </a:ext>
            </a:extLst>
          </p:cNvPr>
          <p:cNvSpPr txBox="1"/>
          <p:nvPr/>
        </p:nvSpPr>
        <p:spPr>
          <a:xfrm>
            <a:off x="4897165" y="3627848"/>
            <a:ext cx="81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Вопрос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2C797A-6966-4A47-9A44-AB394CAC0E1D}"/>
              </a:ext>
            </a:extLst>
          </p:cNvPr>
          <p:cNvSpPr txBox="1"/>
          <p:nvPr/>
        </p:nvSpPr>
        <p:spPr>
          <a:xfrm>
            <a:off x="4897165" y="3894120"/>
            <a:ext cx="1034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Вопрос 3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80C09679-F0AC-B239-B900-1451F32A3252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2471735" y="2693037"/>
            <a:ext cx="1176792" cy="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C10DB2D8-884C-D42A-B13B-DE254205ABB2}"/>
              </a:ext>
            </a:extLst>
          </p:cNvPr>
          <p:cNvCxnSpPr>
            <a:cxnSpLocks/>
            <a:stCxn id="3" idx="3"/>
            <a:endCxn id="64" idx="1"/>
          </p:cNvCxnSpPr>
          <p:nvPr/>
        </p:nvCxnSpPr>
        <p:spPr>
          <a:xfrm>
            <a:off x="2471735" y="2693037"/>
            <a:ext cx="1190852" cy="108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CE73DCF0-F5C1-EA27-3B00-93F196B0343A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710010" y="1537058"/>
            <a:ext cx="1873403" cy="1155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87C4E49E-583E-0457-B773-0F5337F9255D}"/>
              </a:ext>
            </a:extLst>
          </p:cNvPr>
          <p:cNvSpPr/>
          <p:nvPr/>
        </p:nvSpPr>
        <p:spPr>
          <a:xfrm>
            <a:off x="7583413" y="2457143"/>
            <a:ext cx="1594929" cy="4717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Эмбеддинги</a:t>
            </a:r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F79D1B9-A0C5-542B-79EC-44C644371CB8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5723175" y="2693037"/>
            <a:ext cx="1860238" cy="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8EE9E6F7-2563-8329-D8F0-BB2F60FBEFE2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5714824" y="2693037"/>
            <a:ext cx="1868589" cy="108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948AE94F-A59E-6B23-0772-95D4754286A3}"/>
              </a:ext>
            </a:extLst>
          </p:cNvPr>
          <p:cNvSpPr/>
          <p:nvPr/>
        </p:nvSpPr>
        <p:spPr>
          <a:xfrm>
            <a:off x="760123" y="5348894"/>
            <a:ext cx="1135352" cy="4717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Входной вопрос</a:t>
            </a:r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C1ABABDC-4386-CD01-96B1-1D6A9F19B395}"/>
              </a:ext>
            </a:extLst>
          </p:cNvPr>
          <p:cNvSpPr/>
          <p:nvPr/>
        </p:nvSpPr>
        <p:spPr>
          <a:xfrm>
            <a:off x="2471735" y="5348894"/>
            <a:ext cx="1594929" cy="4717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Эмбеддинги</a:t>
            </a:r>
            <a:endParaRPr lang="ru-RU" dirty="0"/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C6FBCFE2-8C49-D27C-B674-6FC304102F80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895475" y="5584788"/>
            <a:ext cx="576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14EAD372-8738-2F96-B74D-5C474B943D4A}"/>
              </a:ext>
            </a:extLst>
          </p:cNvPr>
          <p:cNvSpPr/>
          <p:nvPr/>
        </p:nvSpPr>
        <p:spPr>
          <a:xfrm>
            <a:off x="4550120" y="5341978"/>
            <a:ext cx="1594929" cy="4717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 similarity</a:t>
            </a:r>
            <a:endParaRPr lang="ru-RU" dirty="0"/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8AF28178-4611-B082-7D9A-8EADBA57F32A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 flipV="1">
            <a:off x="4066664" y="5577872"/>
            <a:ext cx="483456" cy="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: изогнутый 109">
            <a:extLst>
              <a:ext uri="{FF2B5EF4-FFF2-40B4-BE49-F238E27FC236}">
                <a16:creationId xmlns:a16="http://schemas.microsoft.com/office/drawing/2014/main" id="{417E8BB1-0790-F902-226B-A7B51273B005}"/>
              </a:ext>
            </a:extLst>
          </p:cNvPr>
          <p:cNvCxnSpPr>
            <a:stCxn id="83" idx="3"/>
            <a:endCxn id="102" idx="0"/>
          </p:cNvCxnSpPr>
          <p:nvPr/>
        </p:nvCxnSpPr>
        <p:spPr>
          <a:xfrm flipH="1">
            <a:off x="5347585" y="2693037"/>
            <a:ext cx="3830757" cy="2648941"/>
          </a:xfrm>
          <a:prstGeom prst="curvedConnector4">
            <a:avLst>
              <a:gd name="adj1" fmla="val -5967"/>
              <a:gd name="adj2" fmla="val 544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905BD251-4C23-83B9-2F4C-DD6F117852EE}"/>
              </a:ext>
            </a:extLst>
          </p:cNvPr>
          <p:cNvSpPr/>
          <p:nvPr/>
        </p:nvSpPr>
        <p:spPr>
          <a:xfrm>
            <a:off x="7410956" y="4846124"/>
            <a:ext cx="1594929" cy="147732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Наиболее похожие по смыслу вопросы</a:t>
            </a:r>
          </a:p>
        </p:txBody>
      </p: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9954FAC-6726-0B50-F01B-A5057817B068}"/>
              </a:ext>
            </a:extLst>
          </p:cNvPr>
          <p:cNvCxnSpPr>
            <a:stCxn id="102" idx="3"/>
            <a:endCxn id="111" idx="1"/>
          </p:cNvCxnSpPr>
          <p:nvPr/>
        </p:nvCxnSpPr>
        <p:spPr>
          <a:xfrm>
            <a:off x="6145049" y="5577872"/>
            <a:ext cx="1265907" cy="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F57EA81D-AE45-DF30-6E2B-33ABBA8C74DF}"/>
              </a:ext>
            </a:extLst>
          </p:cNvPr>
          <p:cNvSpPr/>
          <p:nvPr/>
        </p:nvSpPr>
        <p:spPr>
          <a:xfrm>
            <a:off x="9798879" y="4777683"/>
            <a:ext cx="1816856" cy="160037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Главы базы знаний, где скорее всего находится ответ на вопрос</a:t>
            </a: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0B7EB46A-A312-3A94-62B8-93321C90DFE0}"/>
              </a:ext>
            </a:extLst>
          </p:cNvPr>
          <p:cNvCxnSpPr>
            <a:cxnSpLocks/>
            <a:stCxn id="111" idx="3"/>
            <a:endCxn id="115" idx="1"/>
          </p:cNvCxnSpPr>
          <p:nvPr/>
        </p:nvCxnSpPr>
        <p:spPr>
          <a:xfrm flipV="1">
            <a:off x="9005885" y="5577872"/>
            <a:ext cx="792994" cy="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: изогнутый 119">
            <a:extLst>
              <a:ext uri="{FF2B5EF4-FFF2-40B4-BE49-F238E27FC236}">
                <a16:creationId xmlns:a16="http://schemas.microsoft.com/office/drawing/2014/main" id="{AB5EDF8D-DB7C-5DED-6AEA-4AC59F555C7C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1319215" y="5828663"/>
            <a:ext cx="9388092" cy="549397"/>
          </a:xfrm>
          <a:prstGeom prst="curvedConnector4">
            <a:avLst>
              <a:gd name="adj1" fmla="val 12999"/>
              <a:gd name="adj2" fmla="val 164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C479A31B-3BC8-C75B-2824-ECA64EA8633B}"/>
              </a:ext>
            </a:extLst>
          </p:cNvPr>
          <p:cNvSpPr/>
          <p:nvPr/>
        </p:nvSpPr>
        <p:spPr>
          <a:xfrm>
            <a:off x="9877231" y="2540179"/>
            <a:ext cx="1594929" cy="147732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Ответ на вопрос по контексту </a:t>
            </a:r>
          </a:p>
        </p:txBody>
      </p: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C089344E-7EDA-3CD3-776D-F12EE54B9C95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10674695" y="4017507"/>
            <a:ext cx="1" cy="76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-0.00352 -0.5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2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5" grpId="0" animBg="1"/>
      <p:bldP spid="18" grpId="0"/>
      <p:bldP spid="20" grpId="0"/>
      <p:bldP spid="23" grpId="0"/>
      <p:bldP spid="57" grpId="0" animBg="1"/>
      <p:bldP spid="61" grpId="0"/>
      <p:bldP spid="62" grpId="0"/>
      <p:bldP spid="63" grpId="0"/>
      <p:bldP spid="64" grpId="0" animBg="1"/>
      <p:bldP spid="68" grpId="0"/>
      <p:bldP spid="69" grpId="0"/>
      <p:bldP spid="70" grpId="0"/>
      <p:bldP spid="83" grpId="0" animBg="1"/>
      <p:bldP spid="98" grpId="0" animBg="1"/>
      <p:bldP spid="99" grpId="0" animBg="1"/>
      <p:bldP spid="102" grpId="0" animBg="1"/>
      <p:bldP spid="111" grpId="0" animBg="1"/>
      <p:bldP spid="115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306" imgH="306" progId="TCLayout.ActiveDocument.1">
                  <p:embed/>
                </p:oleObj>
              </mc:Choice>
              <mc:Fallback>
                <p:oleObj name="Слайд think-cell" r:id="rId4" imgW="306" imgH="306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680A658-AC09-3D7B-D638-F293C301D57F}"/>
              </a:ext>
            </a:extLst>
          </p:cNvPr>
          <p:cNvSpPr txBox="1"/>
          <p:nvPr/>
        </p:nvSpPr>
        <p:spPr>
          <a:xfrm>
            <a:off x="2996798" y="296935"/>
            <a:ext cx="61984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 Bold" panose="00000800000000000000" pitchFamily="2" charset="-52"/>
              </a:rPr>
              <a:t>Преимущества решения </a:t>
            </a:r>
            <a:endParaRPr lang="ru-RU" sz="3200" dirty="0">
              <a:solidFill>
                <a:srgbClr val="C00000"/>
              </a:solidFill>
              <a:latin typeface="Montserrat Bold" panose="00000800000000000000" pitchFamily="2" charset="-52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513870E-A809-5362-818C-BAE46A6D5B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7269" y="1613868"/>
            <a:ext cx="728871" cy="7288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BF488B-616F-E221-45C6-DC0A74959BBD}"/>
              </a:ext>
            </a:extLst>
          </p:cNvPr>
          <p:cNvSpPr txBox="1"/>
          <p:nvPr/>
        </p:nvSpPr>
        <p:spPr>
          <a:xfrm>
            <a:off x="3949147" y="1613868"/>
            <a:ext cx="45852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Montserrat" pitchFamily="2" charset="0"/>
                <a:ea typeface="Calibri" panose="020F0502020204030204" pitchFamily="34" charset="0"/>
              </a:rPr>
              <a:t>Масштабируемость. Выбранная реализация не требует </a:t>
            </a:r>
            <a:r>
              <a:rPr lang="ru-RU" sz="1400" dirty="0" err="1">
                <a:solidFill>
                  <a:schemeClr val="bg1"/>
                </a:solidFill>
                <a:latin typeface="Montserrat" pitchFamily="2" charset="0"/>
                <a:ea typeface="Calibri" panose="020F0502020204030204" pitchFamily="34" charset="0"/>
              </a:rPr>
              <a:t>дообучения</a:t>
            </a:r>
            <a:r>
              <a:rPr lang="ru-RU" sz="1400" dirty="0">
                <a:solidFill>
                  <a:schemeClr val="bg1"/>
                </a:solidFill>
                <a:latin typeface="Montserrat" pitchFamily="2" charset="0"/>
                <a:ea typeface="Calibri" panose="020F0502020204030204" pitchFamily="34" charset="0"/>
              </a:rPr>
              <a:t>, легко адаптируется под изменение базы данных.</a:t>
            </a:r>
            <a:endParaRPr lang="ru-RU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3AEBE4-F336-83B7-9507-E354C9A00A3B}"/>
              </a:ext>
            </a:extLst>
          </p:cNvPr>
          <p:cNvSpPr txBox="1"/>
          <p:nvPr/>
        </p:nvSpPr>
        <p:spPr>
          <a:xfrm>
            <a:off x="3896137" y="2806826"/>
            <a:ext cx="5645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Montserrat" pitchFamily="2" charset="0"/>
                <a:ea typeface="Calibri" panose="020F0502020204030204" pitchFamily="34" charset="0"/>
              </a:rPr>
              <a:t>Работа с большими языковыми моделями с маленьким количеством параметров.</a:t>
            </a:r>
            <a:endParaRPr lang="ru-RU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65370AF-DE54-7B6F-4008-1CAA18D075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7268" y="2704001"/>
            <a:ext cx="728871" cy="72887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DC94F22-E829-CEC0-298E-84FC7FAE4C44}"/>
              </a:ext>
            </a:extLst>
          </p:cNvPr>
          <p:cNvSpPr txBox="1"/>
          <p:nvPr/>
        </p:nvSpPr>
        <p:spPr>
          <a:xfrm>
            <a:off x="3896137" y="379413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Montserrat" pitchFamily="2" charset="0"/>
              </a:rPr>
              <a:t>Контекстный анализ вопроса. Возможность предложения для пользователя схожих тем.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C11468-3769-5C23-1BAF-D2FC822763C5}"/>
              </a:ext>
            </a:extLst>
          </p:cNvPr>
          <p:cNvSpPr txBox="1"/>
          <p:nvPr/>
        </p:nvSpPr>
        <p:spPr>
          <a:xfrm>
            <a:off x="3896137" y="488533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Montserrat" pitchFamily="2" charset="0"/>
                <a:ea typeface="Calibri" panose="020F0502020204030204" pitchFamily="34" charset="0"/>
              </a:rPr>
              <a:t>Невысокие технически характеристики полноценной реализации. Высокая скорость.</a:t>
            </a:r>
            <a:endParaRPr lang="ru-RU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" name="Рисунок 1" descr="Абак со сплошной заливкой">
            <a:extLst>
              <a:ext uri="{FF2B5EF4-FFF2-40B4-BE49-F238E27FC236}">
                <a16:creationId xmlns:a16="http://schemas.microsoft.com/office/drawing/2014/main" id="{7C964C74-C408-0E3D-7977-3EB4FA1248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167266" y="4782505"/>
            <a:ext cx="728871" cy="728871"/>
          </a:xfrm>
          <a:prstGeom prst="rect">
            <a:avLst/>
          </a:prstGeom>
        </p:spPr>
      </p:pic>
      <p:pic>
        <p:nvPicPr>
          <p:cNvPr id="3" name="Рисунок 2" descr="Вопросительный знак со сплошной заливкой">
            <a:extLst>
              <a:ext uri="{FF2B5EF4-FFF2-40B4-BE49-F238E27FC236}">
                <a16:creationId xmlns:a16="http://schemas.microsoft.com/office/drawing/2014/main" id="{575270A3-AB48-C95D-4725-9B3B2806BE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167267" y="3691840"/>
            <a:ext cx="728871" cy="7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1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306" imgH="306" progId="TCLayout.ActiveDocument.1">
                  <p:embed/>
                </p:oleObj>
              </mc:Choice>
              <mc:Fallback>
                <p:oleObj name="Слайд think-cell" r:id="rId4" imgW="306" imgH="306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20EE3B4-DA7D-247D-0C51-A2D673D9B681}"/>
              </a:ext>
            </a:extLst>
          </p:cNvPr>
          <p:cNvGrpSpPr/>
          <p:nvPr/>
        </p:nvGrpSpPr>
        <p:grpSpPr>
          <a:xfrm>
            <a:off x="2001596" y="1327957"/>
            <a:ext cx="8188808" cy="4071344"/>
            <a:chOff x="2073768" y="156230"/>
            <a:chExt cx="8188808" cy="407134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2B75C991-14FD-C0DF-0F5D-6DA4E599B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26534"/>
            <a:stretch/>
          </p:blipFill>
          <p:spPr>
            <a:xfrm flipV="1">
              <a:off x="2492832" y="741908"/>
              <a:ext cx="7364666" cy="3361699"/>
            </a:xfrm>
            <a:prstGeom prst="rect">
              <a:avLst/>
            </a:prstGeom>
          </p:spPr>
        </p:pic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8A5FAC77-7524-7031-EC18-DBEA47E9C89E}"/>
                </a:ext>
              </a:extLst>
            </p:cNvPr>
            <p:cNvSpPr/>
            <p:nvPr/>
          </p:nvSpPr>
          <p:spPr>
            <a:xfrm>
              <a:off x="9208312" y="750297"/>
              <a:ext cx="219524" cy="2195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188B51-085F-60C4-BC5C-94A012B0CC18}"/>
                </a:ext>
              </a:extLst>
            </p:cNvPr>
            <p:cNvSpPr txBox="1"/>
            <p:nvPr/>
          </p:nvSpPr>
          <p:spPr>
            <a:xfrm>
              <a:off x="9073456" y="531049"/>
              <a:ext cx="4892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01.</a:t>
              </a:r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10</a:t>
              </a:r>
              <a:endParaRPr lang="ru-RU" sz="105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-5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E959F5-190F-8C23-9D95-AE258A1C6843}"/>
                </a:ext>
              </a:extLst>
            </p:cNvPr>
            <p:cNvSpPr txBox="1"/>
            <p:nvPr/>
          </p:nvSpPr>
          <p:spPr>
            <a:xfrm>
              <a:off x="8686207" y="156230"/>
              <a:ext cx="123925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Защита </a:t>
              </a:r>
              <a:r>
                <a:rPr lang="ru-RU" sz="105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хакатона</a:t>
              </a:r>
              <a:endParaRPr lang="ru-RU" sz="1050" dirty="0">
                <a:solidFill>
                  <a:srgbClr val="C00000"/>
                </a:solidFill>
                <a:latin typeface="Montserrat Bold" panose="00000800000000000000" pitchFamily="2" charset="-52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472DF03F-BD74-D0F3-3978-370214E1308E}"/>
                </a:ext>
              </a:extLst>
            </p:cNvPr>
            <p:cNvSpPr/>
            <p:nvPr/>
          </p:nvSpPr>
          <p:spPr>
            <a:xfrm>
              <a:off x="6047134" y="750297"/>
              <a:ext cx="219524" cy="2195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0A13E8-05E1-6ED6-FFD6-42DB71DB20BD}"/>
                </a:ext>
              </a:extLst>
            </p:cNvPr>
            <p:cNvSpPr txBox="1"/>
            <p:nvPr/>
          </p:nvSpPr>
          <p:spPr>
            <a:xfrm>
              <a:off x="5933118" y="531049"/>
              <a:ext cx="4475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11.</a:t>
              </a:r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10</a:t>
              </a:r>
              <a:endParaRPr lang="ru-RU" sz="105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-5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89AF74-BDD0-ED26-9B81-35231416CEDD}"/>
                </a:ext>
              </a:extLst>
            </p:cNvPr>
            <p:cNvSpPr txBox="1"/>
            <p:nvPr/>
          </p:nvSpPr>
          <p:spPr>
            <a:xfrm>
              <a:off x="5371628" y="208250"/>
              <a:ext cx="15682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Работа над ошибками</a:t>
              </a:r>
              <a:endParaRPr lang="ru-RU" sz="1050" dirty="0">
                <a:solidFill>
                  <a:srgbClr val="C00000"/>
                </a:solidFill>
                <a:latin typeface="Montserrat Bold" panose="00000800000000000000" pitchFamily="2" charset="-52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A13666CB-D282-84CE-4ED1-4C021CC1F243}"/>
                </a:ext>
              </a:extLst>
            </p:cNvPr>
            <p:cNvSpPr/>
            <p:nvPr/>
          </p:nvSpPr>
          <p:spPr>
            <a:xfrm>
              <a:off x="3149280" y="750297"/>
              <a:ext cx="219524" cy="2195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55742F-FD01-413A-5656-ED7521E7E3DA}"/>
                </a:ext>
              </a:extLst>
            </p:cNvPr>
            <p:cNvSpPr txBox="1"/>
            <p:nvPr/>
          </p:nvSpPr>
          <p:spPr>
            <a:xfrm>
              <a:off x="3020837" y="531049"/>
              <a:ext cx="4764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12</a:t>
              </a:r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.</a:t>
              </a:r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10</a:t>
              </a:r>
              <a:endParaRPr lang="ru-RU" sz="105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-52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D31DCD-B656-228B-0B5C-13C1D3A76FC0}"/>
                </a:ext>
              </a:extLst>
            </p:cNvPr>
            <p:cNvSpPr txBox="1"/>
            <p:nvPr/>
          </p:nvSpPr>
          <p:spPr>
            <a:xfrm>
              <a:off x="2331533" y="180374"/>
              <a:ext cx="17226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Формирование основных элементов</a:t>
              </a:r>
              <a:endParaRPr lang="ru-RU" sz="1050" dirty="0">
                <a:solidFill>
                  <a:srgbClr val="C00000"/>
                </a:solidFill>
                <a:latin typeface="Montserrat Bold" panose="00000800000000000000" pitchFamily="2" charset="-52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22A2DA95-868B-0152-28DA-30A82FDC16BC}"/>
                </a:ext>
              </a:extLst>
            </p:cNvPr>
            <p:cNvSpPr/>
            <p:nvPr/>
          </p:nvSpPr>
          <p:spPr>
            <a:xfrm>
              <a:off x="4632141" y="1843391"/>
              <a:ext cx="219524" cy="2195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B1AB13-DC35-9FE2-BF34-D5AC320B799A}"/>
                </a:ext>
              </a:extLst>
            </p:cNvPr>
            <p:cNvSpPr txBox="1"/>
            <p:nvPr/>
          </p:nvSpPr>
          <p:spPr>
            <a:xfrm>
              <a:off x="4497286" y="1624144"/>
              <a:ext cx="4892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14.</a:t>
              </a:r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10</a:t>
              </a:r>
              <a:endParaRPr lang="ru-RU" sz="105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-52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182920-265B-65FE-C38C-FF4F3196647F}"/>
                </a:ext>
              </a:extLst>
            </p:cNvPr>
            <p:cNvSpPr txBox="1"/>
            <p:nvPr/>
          </p:nvSpPr>
          <p:spPr>
            <a:xfrm>
              <a:off x="4093448" y="1108230"/>
              <a:ext cx="12969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Разработка блока </a:t>
              </a:r>
              <a:r>
                <a:rPr lang="ru-RU" sz="105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парсинга</a:t>
              </a:r>
              <a:endParaRPr lang="ru-RU" sz="1050" dirty="0">
                <a:solidFill>
                  <a:srgbClr val="C00000"/>
                </a:solidFill>
                <a:latin typeface="Montserrat Bold" panose="00000800000000000000" pitchFamily="2" charset="-52"/>
              </a:endParaRP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0EECEC95-71C7-8C90-936A-231D4C60D231}"/>
                </a:ext>
              </a:extLst>
            </p:cNvPr>
            <p:cNvSpPr/>
            <p:nvPr/>
          </p:nvSpPr>
          <p:spPr>
            <a:xfrm>
              <a:off x="7654305" y="1845833"/>
              <a:ext cx="219524" cy="2195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1EE176-E36D-36DF-7B43-B0E801B25C12}"/>
                </a:ext>
              </a:extLst>
            </p:cNvPr>
            <p:cNvSpPr txBox="1"/>
            <p:nvPr/>
          </p:nvSpPr>
          <p:spPr>
            <a:xfrm>
              <a:off x="7512239" y="1626586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23</a:t>
              </a:r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.10</a:t>
              </a:r>
              <a:endParaRPr lang="ru-RU" sz="105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-52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1A025D-BE36-D89E-378D-AE37134F4897}"/>
                </a:ext>
              </a:extLst>
            </p:cNvPr>
            <p:cNvSpPr txBox="1"/>
            <p:nvPr/>
          </p:nvSpPr>
          <p:spPr>
            <a:xfrm>
              <a:off x="6883250" y="1261509"/>
              <a:ext cx="17616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Разработка блока поиска</a:t>
              </a:r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FF9581A9-C4FC-AFFA-CE0E-15CB3651CF2D}"/>
                </a:ext>
              </a:extLst>
            </p:cNvPr>
            <p:cNvSpPr/>
            <p:nvPr/>
          </p:nvSpPr>
          <p:spPr>
            <a:xfrm>
              <a:off x="8994872" y="2922808"/>
              <a:ext cx="219524" cy="2195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19A5AE-EE9C-E79A-749C-AD2BA8CEE8D3}"/>
                </a:ext>
              </a:extLst>
            </p:cNvPr>
            <p:cNvSpPr txBox="1"/>
            <p:nvPr/>
          </p:nvSpPr>
          <p:spPr>
            <a:xfrm>
              <a:off x="8886464" y="2703561"/>
              <a:ext cx="4363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17.</a:t>
              </a:r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</a:t>
              </a:r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A03C10-0199-2BF2-2A6D-B3304FA4F840}"/>
                </a:ext>
              </a:extLst>
            </p:cNvPr>
            <p:cNvSpPr txBox="1"/>
            <p:nvPr/>
          </p:nvSpPr>
          <p:spPr>
            <a:xfrm>
              <a:off x="8417302" y="2467171"/>
              <a:ext cx="13746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Тестирование</a:t>
              </a:r>
              <a:endParaRPr lang="ru-RU" sz="1050" dirty="0">
                <a:solidFill>
                  <a:srgbClr val="C00000"/>
                </a:solidFill>
                <a:latin typeface="Montserrat Bold" panose="00000800000000000000" pitchFamily="2" charset="-52"/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FCAD5A52-81EE-79D8-DFA6-CF7AAB3E1BB9}"/>
                </a:ext>
              </a:extLst>
            </p:cNvPr>
            <p:cNvSpPr/>
            <p:nvPr/>
          </p:nvSpPr>
          <p:spPr>
            <a:xfrm>
              <a:off x="6009387" y="2922808"/>
              <a:ext cx="219524" cy="2195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2A30B4-7337-216F-4FC3-7E48275EF78D}"/>
                </a:ext>
              </a:extLst>
            </p:cNvPr>
            <p:cNvSpPr txBox="1"/>
            <p:nvPr/>
          </p:nvSpPr>
          <p:spPr>
            <a:xfrm>
              <a:off x="5896972" y="2703561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18.</a:t>
              </a:r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</a:t>
              </a:r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B0D49E-E74B-AABA-2202-068825E2489D}"/>
                </a:ext>
              </a:extLst>
            </p:cNvPr>
            <p:cNvSpPr txBox="1"/>
            <p:nvPr/>
          </p:nvSpPr>
          <p:spPr>
            <a:xfrm>
              <a:off x="5108875" y="2377502"/>
              <a:ext cx="20205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Разработка блока ранжирования </a:t>
              </a:r>
              <a:endParaRPr lang="ru-RU" sz="1050" dirty="0">
                <a:solidFill>
                  <a:srgbClr val="C00000"/>
                </a:solidFill>
                <a:latin typeface="Montserrat Bold" panose="00000800000000000000" pitchFamily="2" charset="-52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198F641A-ABC7-101F-C6E1-033FD8AE99E4}"/>
                </a:ext>
              </a:extLst>
            </p:cNvPr>
            <p:cNvSpPr/>
            <p:nvPr/>
          </p:nvSpPr>
          <p:spPr>
            <a:xfrm>
              <a:off x="3194180" y="2922808"/>
              <a:ext cx="219524" cy="2195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E20C29-A318-C8BB-89BA-0A0E6B476D02}"/>
                </a:ext>
              </a:extLst>
            </p:cNvPr>
            <p:cNvSpPr txBox="1"/>
            <p:nvPr/>
          </p:nvSpPr>
          <p:spPr>
            <a:xfrm>
              <a:off x="3069744" y="2703561"/>
              <a:ext cx="4683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19.</a:t>
              </a:r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</a:t>
              </a:r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366876-73AB-3359-F2BE-2715BA9B067A}"/>
                </a:ext>
              </a:extLst>
            </p:cNvPr>
            <p:cNvSpPr txBox="1"/>
            <p:nvPr/>
          </p:nvSpPr>
          <p:spPr>
            <a:xfrm>
              <a:off x="2073768" y="2292671"/>
              <a:ext cx="247926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Соединение блока поиска и ранжирования</a:t>
              </a:r>
              <a:endParaRPr lang="ru-RU" sz="1050" dirty="0">
                <a:solidFill>
                  <a:srgbClr val="C00000"/>
                </a:solidFill>
                <a:latin typeface="Montserrat Bold" panose="00000800000000000000" pitchFamily="2" charset="-52"/>
              </a:endParaRPr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E6A54388-9FDD-D8DB-3BCC-AB1F80EE473B}"/>
                </a:ext>
              </a:extLst>
            </p:cNvPr>
            <p:cNvSpPr/>
            <p:nvPr/>
          </p:nvSpPr>
          <p:spPr>
            <a:xfrm>
              <a:off x="3194180" y="4008050"/>
              <a:ext cx="219524" cy="21952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45DA6B-3FB3-4422-267A-8D69064139DF}"/>
                </a:ext>
              </a:extLst>
            </p:cNvPr>
            <p:cNvSpPr txBox="1"/>
            <p:nvPr/>
          </p:nvSpPr>
          <p:spPr>
            <a:xfrm>
              <a:off x="3072149" y="3788802"/>
              <a:ext cx="4635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21.</a:t>
              </a:r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1</a:t>
              </a:r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EACD4DD-4091-830A-F58F-6CBD09F768A9}"/>
                </a:ext>
              </a:extLst>
            </p:cNvPr>
            <p:cNvSpPr txBox="1"/>
            <p:nvPr/>
          </p:nvSpPr>
          <p:spPr>
            <a:xfrm>
              <a:off x="2597211" y="3571326"/>
              <a:ext cx="1421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Тестирование</a:t>
              </a:r>
              <a:endParaRPr lang="ru-RU" sz="1050" dirty="0">
                <a:solidFill>
                  <a:srgbClr val="C00000"/>
                </a:solidFill>
                <a:latin typeface="Montserrat Bold" panose="00000800000000000000" pitchFamily="2" charset="-52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0AC272-3080-80E1-E261-788B1CB8FCB4}"/>
                </a:ext>
              </a:extLst>
            </p:cNvPr>
            <p:cNvSpPr txBox="1"/>
            <p:nvPr/>
          </p:nvSpPr>
          <p:spPr>
            <a:xfrm>
              <a:off x="5670185" y="3788802"/>
              <a:ext cx="9204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21</a:t>
              </a:r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.1</a:t>
              </a:r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2</a:t>
              </a:r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 – </a:t>
              </a:r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30</a:t>
              </a:r>
              <a:r>
                <a:rPr lang="en-US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.1</a:t>
              </a:r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5F2817-C178-68C9-27C5-3A8E4DE8F2E1}"/>
                </a:ext>
              </a:extLst>
            </p:cNvPr>
            <p:cNvSpPr txBox="1"/>
            <p:nvPr/>
          </p:nvSpPr>
          <p:spPr>
            <a:xfrm>
              <a:off x="5120128" y="3416726"/>
              <a:ext cx="20205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Разработка блока вывода</a:t>
              </a:r>
              <a:endParaRPr lang="ru-RU" sz="1050" dirty="0">
                <a:solidFill>
                  <a:srgbClr val="C00000"/>
                </a:solidFill>
                <a:latin typeface="Montserrat Bold" panose="00000800000000000000" pitchFamily="2" charset="-52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7C12C7-576F-4B34-0F27-D05931381C20}"/>
                </a:ext>
              </a:extLst>
            </p:cNvPr>
            <p:cNvSpPr txBox="1"/>
            <p:nvPr/>
          </p:nvSpPr>
          <p:spPr>
            <a:xfrm>
              <a:off x="8642652" y="3788802"/>
              <a:ext cx="9012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anose="00000500000000000000" pitchFamily="2" charset="-52"/>
                </a:rPr>
                <a:t>05.01-30.01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0AF399-2197-3D12-6D95-2AF1452B3E93}"/>
                </a:ext>
              </a:extLst>
            </p:cNvPr>
            <p:cNvSpPr txBox="1"/>
            <p:nvPr/>
          </p:nvSpPr>
          <p:spPr>
            <a:xfrm>
              <a:off x="7896172" y="3430054"/>
              <a:ext cx="236640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dirty="0" err="1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Деплоинг</a:t>
              </a:r>
              <a:r>
                <a:rPr lang="ru-RU" sz="105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 Bold" panose="00000800000000000000" pitchFamily="2" charset="-52"/>
                </a:rPr>
                <a:t>. Мониторинг работоспособности</a:t>
              </a:r>
              <a:endParaRPr lang="ru-RU" sz="1050" dirty="0">
                <a:solidFill>
                  <a:srgbClr val="C00000"/>
                </a:solidFill>
                <a:latin typeface="Montserrat Bold" panose="00000800000000000000" pitchFamily="2" charset="-52"/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712FE233-642A-D04E-8658-9C8B4DFB17D6}"/>
                </a:ext>
              </a:extLst>
            </p:cNvPr>
            <p:cNvSpPr/>
            <p:nvPr/>
          </p:nvSpPr>
          <p:spPr>
            <a:xfrm>
              <a:off x="6020640" y="4008050"/>
              <a:ext cx="219524" cy="219524"/>
            </a:xfrm>
            <a:prstGeom prst="ellipse">
              <a:avLst/>
            </a:prstGeom>
            <a:solidFill>
              <a:srgbClr val="20D0F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F80A92E2-34EB-7860-2BD2-A9072DFA66D7}"/>
                </a:ext>
              </a:extLst>
            </p:cNvPr>
            <p:cNvSpPr/>
            <p:nvPr/>
          </p:nvSpPr>
          <p:spPr>
            <a:xfrm>
              <a:off x="8983490" y="4008050"/>
              <a:ext cx="219524" cy="219524"/>
            </a:xfrm>
            <a:prstGeom prst="ellipse">
              <a:avLst/>
            </a:prstGeom>
            <a:solidFill>
              <a:srgbClr val="38AAD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D48E06A-B25B-308A-A316-75B1D66DF1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46513" b="23432"/>
          <a:stretch/>
        </p:blipFill>
        <p:spPr>
          <a:xfrm flipV="1">
            <a:off x="1990998" y="3943159"/>
            <a:ext cx="7364666" cy="1396591"/>
          </a:xfrm>
          <a:prstGeom prst="rect">
            <a:avLst/>
          </a:prstGeom>
        </p:spPr>
      </p:pic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589B7CB-C659-373A-60BD-26D4E331F54A}"/>
              </a:ext>
            </a:extLst>
          </p:cNvPr>
          <p:cNvCxnSpPr>
            <a:cxnSpLocks/>
          </p:cNvCxnSpPr>
          <p:nvPr/>
        </p:nvCxnSpPr>
        <p:spPr>
          <a:xfrm>
            <a:off x="6033228" y="5300965"/>
            <a:ext cx="5884854" cy="16328"/>
          </a:xfrm>
          <a:prstGeom prst="line">
            <a:avLst/>
          </a:prstGeom>
          <a:ln w="57150">
            <a:gradFill>
              <a:gsLst>
                <a:gs pos="0">
                  <a:srgbClr val="20D0FB"/>
                </a:gs>
                <a:gs pos="100000">
                  <a:srgbClr val="43417D"/>
                </a:gs>
              </a:gsLst>
              <a:lin ang="21594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6A08061-C6AE-7D3D-3CD2-3571B8526064}"/>
              </a:ext>
            </a:extLst>
          </p:cNvPr>
          <p:cNvSpPr txBox="1"/>
          <p:nvPr/>
        </p:nvSpPr>
        <p:spPr>
          <a:xfrm>
            <a:off x="2996798" y="296935"/>
            <a:ext cx="619840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 Bold" panose="00000800000000000000" pitchFamily="2" charset="-52"/>
              </a:rPr>
              <a:t>Road map</a:t>
            </a:r>
            <a:endParaRPr lang="ru-RU" sz="3200" dirty="0">
              <a:solidFill>
                <a:srgbClr val="C00000"/>
              </a:solidFill>
              <a:latin typeface="Montserrat Bold" panose="000008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23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306" imgH="306" progId="TCLayout.ActiveDocument.1">
                  <p:embed/>
                </p:oleObj>
              </mc:Choice>
              <mc:Fallback>
                <p:oleObj name="Слайд think-cell" r:id="rId4" imgW="306" imgH="306" progId="TCLayout.ActiveDocument.1">
                  <p:embed/>
                  <p:pic>
                    <p:nvPicPr>
                      <p:cNvPr id="4" name="Объект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" name="object 67">
            <a:extLst>
              <a:ext uri="{FF2B5EF4-FFF2-40B4-BE49-F238E27FC236}">
                <a16:creationId xmlns:a16="http://schemas.microsoft.com/office/drawing/2014/main" id="{AEF9EBA5-36E7-645C-0104-45F59A8D2861}"/>
              </a:ext>
            </a:extLst>
          </p:cNvPr>
          <p:cNvGrpSpPr/>
          <p:nvPr/>
        </p:nvGrpSpPr>
        <p:grpSpPr>
          <a:xfrm>
            <a:off x="-763" y="966620"/>
            <a:ext cx="3076625" cy="5261461"/>
            <a:chOff x="1781198" y="1790517"/>
            <a:chExt cx="5580828" cy="5657352"/>
          </a:xfrm>
        </p:grpSpPr>
        <p:sp>
          <p:nvSpPr>
            <p:cNvPr id="101" name="object 73">
              <a:extLst>
                <a:ext uri="{FF2B5EF4-FFF2-40B4-BE49-F238E27FC236}">
                  <a16:creationId xmlns:a16="http://schemas.microsoft.com/office/drawing/2014/main" id="{B14D96BB-74C7-1946-3608-D9D99ADE9110}"/>
                </a:ext>
              </a:extLst>
            </p:cNvPr>
            <p:cNvSpPr/>
            <p:nvPr/>
          </p:nvSpPr>
          <p:spPr>
            <a:xfrm>
              <a:off x="1793711" y="1883999"/>
              <a:ext cx="5568315" cy="5563870"/>
            </a:xfrm>
            <a:custGeom>
              <a:avLst/>
              <a:gdLst/>
              <a:ahLst/>
              <a:cxnLst/>
              <a:rect l="l" t="t" r="r" b="b"/>
              <a:pathLst>
                <a:path w="5568315" h="5563870">
                  <a:moveTo>
                    <a:pt x="5381343" y="0"/>
                  </a:moveTo>
                  <a:lnTo>
                    <a:pt x="186549" y="2125"/>
                  </a:lnTo>
                  <a:lnTo>
                    <a:pt x="136955" y="8803"/>
                  </a:lnTo>
                  <a:lnTo>
                    <a:pt x="92391" y="27621"/>
                  </a:lnTo>
                  <a:lnTo>
                    <a:pt x="54637" y="56800"/>
                  </a:lnTo>
                  <a:lnTo>
                    <a:pt x="25468" y="94563"/>
                  </a:lnTo>
                  <a:lnTo>
                    <a:pt x="6663" y="139131"/>
                  </a:lnTo>
                  <a:lnTo>
                    <a:pt x="0" y="188727"/>
                  </a:lnTo>
                  <a:lnTo>
                    <a:pt x="0" y="5376841"/>
                  </a:lnTo>
                  <a:lnTo>
                    <a:pt x="6669" y="5426460"/>
                  </a:lnTo>
                  <a:lnTo>
                    <a:pt x="25489" y="5471045"/>
                  </a:lnTo>
                  <a:lnTo>
                    <a:pt x="54680" y="5508816"/>
                  </a:lnTo>
                  <a:lnTo>
                    <a:pt x="92461" y="5537994"/>
                  </a:lnTo>
                  <a:lnTo>
                    <a:pt x="137053" y="5556800"/>
                  </a:lnTo>
                  <a:lnTo>
                    <a:pt x="186674" y="5563453"/>
                  </a:lnTo>
                  <a:lnTo>
                    <a:pt x="5381469" y="5561328"/>
                  </a:lnTo>
                  <a:lnTo>
                    <a:pt x="5431063" y="5554649"/>
                  </a:lnTo>
                  <a:lnTo>
                    <a:pt x="5475626" y="5535831"/>
                  </a:lnTo>
                  <a:lnTo>
                    <a:pt x="5513381" y="5506651"/>
                  </a:lnTo>
                  <a:lnTo>
                    <a:pt x="5542550" y="5468887"/>
                  </a:lnTo>
                  <a:lnTo>
                    <a:pt x="5561355" y="5424316"/>
                  </a:lnTo>
                  <a:lnTo>
                    <a:pt x="5568018" y="5374715"/>
                  </a:lnTo>
                  <a:lnTo>
                    <a:pt x="5568018" y="186612"/>
                  </a:lnTo>
                  <a:lnTo>
                    <a:pt x="5561349" y="136993"/>
                  </a:lnTo>
                  <a:lnTo>
                    <a:pt x="5542529" y="92408"/>
                  </a:lnTo>
                  <a:lnTo>
                    <a:pt x="5513338" y="54637"/>
                  </a:lnTo>
                  <a:lnTo>
                    <a:pt x="5475557" y="25458"/>
                  </a:lnTo>
                  <a:lnTo>
                    <a:pt x="5430965" y="6653"/>
                  </a:lnTo>
                  <a:lnTo>
                    <a:pt x="5381343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2" name="object 74">
              <a:extLst>
                <a:ext uri="{FF2B5EF4-FFF2-40B4-BE49-F238E27FC236}">
                  <a16:creationId xmlns:a16="http://schemas.microsoft.com/office/drawing/2014/main" id="{C57D7322-F651-7C3D-29BA-2B4D6C9B9893}"/>
                </a:ext>
              </a:extLst>
            </p:cNvPr>
            <p:cNvSpPr/>
            <p:nvPr/>
          </p:nvSpPr>
          <p:spPr>
            <a:xfrm>
              <a:off x="1781198" y="2020386"/>
              <a:ext cx="5568315" cy="5337810"/>
            </a:xfrm>
            <a:custGeom>
              <a:avLst/>
              <a:gdLst/>
              <a:ahLst/>
              <a:cxnLst/>
              <a:rect l="l" t="t" r="r" b="b"/>
              <a:pathLst>
                <a:path w="5568315" h="5337809">
                  <a:moveTo>
                    <a:pt x="5567746" y="0"/>
                  </a:moveTo>
                  <a:lnTo>
                    <a:pt x="0" y="2240"/>
                  </a:lnTo>
                  <a:lnTo>
                    <a:pt x="0" y="5151099"/>
                  </a:lnTo>
                  <a:lnTo>
                    <a:pt x="6669" y="5200718"/>
                  </a:lnTo>
                  <a:lnTo>
                    <a:pt x="25489" y="5245303"/>
                  </a:lnTo>
                  <a:lnTo>
                    <a:pt x="54680" y="5283074"/>
                  </a:lnTo>
                  <a:lnTo>
                    <a:pt x="92461" y="5312252"/>
                  </a:lnTo>
                  <a:lnTo>
                    <a:pt x="137053" y="5331058"/>
                  </a:lnTo>
                  <a:lnTo>
                    <a:pt x="186674" y="5337711"/>
                  </a:lnTo>
                  <a:lnTo>
                    <a:pt x="5381197" y="5335586"/>
                  </a:lnTo>
                  <a:lnTo>
                    <a:pt x="5430791" y="5328908"/>
                  </a:lnTo>
                  <a:lnTo>
                    <a:pt x="5475354" y="5310090"/>
                  </a:lnTo>
                  <a:lnTo>
                    <a:pt x="5513109" y="5280909"/>
                  </a:lnTo>
                  <a:lnTo>
                    <a:pt x="5542278" y="5243145"/>
                  </a:lnTo>
                  <a:lnTo>
                    <a:pt x="5561083" y="5198574"/>
                  </a:lnTo>
                  <a:lnTo>
                    <a:pt x="5567746" y="5148974"/>
                  </a:lnTo>
                  <a:lnTo>
                    <a:pt x="5567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3" name="object 75">
              <a:extLst>
                <a:ext uri="{FF2B5EF4-FFF2-40B4-BE49-F238E27FC236}">
                  <a16:creationId xmlns:a16="http://schemas.microsoft.com/office/drawing/2014/main" id="{855F77B4-6246-0482-6BE9-27F73EB6569C}"/>
                </a:ext>
              </a:extLst>
            </p:cNvPr>
            <p:cNvSpPr/>
            <p:nvPr/>
          </p:nvSpPr>
          <p:spPr>
            <a:xfrm>
              <a:off x="1786939" y="1790517"/>
              <a:ext cx="5566409" cy="229870"/>
            </a:xfrm>
            <a:custGeom>
              <a:avLst/>
              <a:gdLst/>
              <a:ahLst/>
              <a:cxnLst/>
              <a:rect l="l" t="t" r="r" b="b"/>
              <a:pathLst>
                <a:path w="5566409" h="229869">
                  <a:moveTo>
                    <a:pt x="5379605" y="0"/>
                  </a:moveTo>
                  <a:lnTo>
                    <a:pt x="186549" y="2125"/>
                  </a:lnTo>
                  <a:lnTo>
                    <a:pt x="136955" y="8803"/>
                  </a:lnTo>
                  <a:lnTo>
                    <a:pt x="92391" y="27621"/>
                  </a:lnTo>
                  <a:lnTo>
                    <a:pt x="54637" y="56800"/>
                  </a:lnTo>
                  <a:lnTo>
                    <a:pt x="25468" y="94563"/>
                  </a:lnTo>
                  <a:lnTo>
                    <a:pt x="6663" y="139131"/>
                  </a:lnTo>
                  <a:lnTo>
                    <a:pt x="0" y="188727"/>
                  </a:lnTo>
                  <a:lnTo>
                    <a:pt x="0" y="229375"/>
                  </a:lnTo>
                  <a:lnTo>
                    <a:pt x="5566280" y="227134"/>
                  </a:lnTo>
                  <a:lnTo>
                    <a:pt x="5566280" y="186612"/>
                  </a:lnTo>
                  <a:lnTo>
                    <a:pt x="5559611" y="136993"/>
                  </a:lnTo>
                  <a:lnTo>
                    <a:pt x="5540791" y="92408"/>
                  </a:lnTo>
                  <a:lnTo>
                    <a:pt x="5511600" y="54637"/>
                  </a:lnTo>
                  <a:lnTo>
                    <a:pt x="5473818" y="25458"/>
                  </a:lnTo>
                  <a:lnTo>
                    <a:pt x="5429227" y="6653"/>
                  </a:lnTo>
                  <a:lnTo>
                    <a:pt x="5379605" y="0"/>
                  </a:lnTo>
                  <a:close/>
                </a:path>
              </a:pathLst>
            </a:custGeom>
            <a:solidFill>
              <a:srgbClr val="FBC11D"/>
            </a:solidFill>
          </p:spPr>
          <p:txBody>
            <a:bodyPr wrap="square" lIns="0" tIns="0" rIns="0" bIns="0" rtlCol="0"/>
            <a:lstStyle/>
            <a:p>
              <a:endParaRPr sz="1400" dirty="0"/>
            </a:p>
          </p:txBody>
        </p:sp>
        <p:pic>
          <p:nvPicPr>
            <p:cNvPr id="104" name="object 76">
              <a:extLst>
                <a:ext uri="{FF2B5EF4-FFF2-40B4-BE49-F238E27FC236}">
                  <a16:creationId xmlns:a16="http://schemas.microsoft.com/office/drawing/2014/main" id="{42C3CB82-34D8-7AAD-DFB6-B442D509D87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3237" y="1869255"/>
              <a:ext cx="111493" cy="111504"/>
            </a:xfrm>
            <a:prstGeom prst="rect">
              <a:avLst/>
            </a:prstGeom>
          </p:spPr>
        </p:pic>
        <p:pic>
          <p:nvPicPr>
            <p:cNvPr id="105" name="object 77">
              <a:extLst>
                <a:ext uri="{FF2B5EF4-FFF2-40B4-BE49-F238E27FC236}">
                  <a16:creationId xmlns:a16="http://schemas.microsoft.com/office/drawing/2014/main" id="{2158E080-9CEA-21B7-D291-DCA3EED4549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7391" y="1877877"/>
              <a:ext cx="94248" cy="94258"/>
            </a:xfrm>
            <a:prstGeom prst="rect">
              <a:avLst/>
            </a:prstGeom>
          </p:spPr>
        </p:pic>
        <p:pic>
          <p:nvPicPr>
            <p:cNvPr id="106" name="object 78">
              <a:extLst>
                <a:ext uri="{FF2B5EF4-FFF2-40B4-BE49-F238E27FC236}">
                  <a16:creationId xmlns:a16="http://schemas.microsoft.com/office/drawing/2014/main" id="{694BB33F-323A-9979-575F-C3A2501555F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0138" y="1877877"/>
              <a:ext cx="94248" cy="94258"/>
            </a:xfrm>
            <a:prstGeom prst="rect">
              <a:avLst/>
            </a:prstGeom>
          </p:spPr>
        </p:pic>
        <p:pic>
          <p:nvPicPr>
            <p:cNvPr id="107" name="object 79">
              <a:extLst>
                <a:ext uri="{FF2B5EF4-FFF2-40B4-BE49-F238E27FC236}">
                  <a16:creationId xmlns:a16="http://schemas.microsoft.com/office/drawing/2014/main" id="{12BDA7D3-B9AB-4431-0BBE-A272FEF5E1C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2886" y="1877877"/>
              <a:ext cx="94248" cy="94258"/>
            </a:xfrm>
            <a:prstGeom prst="rect">
              <a:avLst/>
            </a:prstGeom>
          </p:spPr>
        </p:pic>
        <p:sp>
          <p:nvSpPr>
            <p:cNvPr id="108" name="object 80">
              <a:extLst>
                <a:ext uri="{FF2B5EF4-FFF2-40B4-BE49-F238E27FC236}">
                  <a16:creationId xmlns:a16="http://schemas.microsoft.com/office/drawing/2014/main" id="{845EB174-FD3D-6CB8-8992-30FA4583A157}"/>
                </a:ext>
              </a:extLst>
            </p:cNvPr>
            <p:cNvSpPr/>
            <p:nvPr/>
          </p:nvSpPr>
          <p:spPr>
            <a:xfrm>
              <a:off x="6979674" y="1875794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98426" y="0"/>
                  </a:moveTo>
                  <a:lnTo>
                    <a:pt x="0" y="98426"/>
                  </a:lnTo>
                </a:path>
              </a:pathLst>
            </a:custGeom>
            <a:ln w="17245">
              <a:solidFill>
                <a:srgbClr val="1B1D28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9" name="object 81">
              <a:extLst>
                <a:ext uri="{FF2B5EF4-FFF2-40B4-BE49-F238E27FC236}">
                  <a16:creationId xmlns:a16="http://schemas.microsoft.com/office/drawing/2014/main" id="{7A5314CA-7819-EA11-B85A-8285B313A1CE}"/>
                </a:ext>
              </a:extLst>
            </p:cNvPr>
            <p:cNvSpPr/>
            <p:nvPr/>
          </p:nvSpPr>
          <p:spPr>
            <a:xfrm>
              <a:off x="6979674" y="1875794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0" y="0"/>
                  </a:moveTo>
                  <a:lnTo>
                    <a:pt x="98426" y="98426"/>
                  </a:lnTo>
                </a:path>
              </a:pathLst>
            </a:custGeom>
            <a:ln w="17245">
              <a:solidFill>
                <a:srgbClr val="1B1D28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206B48F-3587-F17A-2BCE-B7044E8F3F1B}"/>
              </a:ext>
            </a:extLst>
          </p:cNvPr>
          <p:cNvSpPr txBox="1"/>
          <p:nvPr/>
        </p:nvSpPr>
        <p:spPr>
          <a:xfrm>
            <a:off x="-128995" y="2845774"/>
            <a:ext cx="332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Сидоров Егор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42A36DF-EBD9-57F2-2854-DD42F82C3F3B}"/>
              </a:ext>
            </a:extLst>
          </p:cNvPr>
          <p:cNvSpPr txBox="1"/>
          <p:nvPr/>
        </p:nvSpPr>
        <p:spPr>
          <a:xfrm>
            <a:off x="-106468" y="3093814"/>
            <a:ext cx="3329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</a:t>
            </a:r>
          </a:p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Образование: высшее,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СПбГЭТУ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«ЛЭТИ»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,</a:t>
            </a:r>
            <a:endParaRPr lang="ru-RU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algn="ctr"/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магистр ПИШ ИТМО 1 года.</a:t>
            </a:r>
          </a:p>
          <a:p>
            <a:pPr algn="ctr"/>
            <a:r>
              <a:rPr lang="ru-RU" b="0" i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Проекты: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часть для сети автомоек.</a:t>
            </a:r>
            <a:endParaRPr lang="ru-RU" b="0" i="1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object 9">
            <a:extLst>
              <a:ext uri="{FF2B5EF4-FFF2-40B4-BE49-F238E27FC236}">
                <a16:creationId xmlns:a16="http://schemas.microsoft.com/office/drawing/2014/main" id="{F711F870-CC8E-E8FF-7580-663A5FD1D3B6}"/>
              </a:ext>
            </a:extLst>
          </p:cNvPr>
          <p:cNvSpPr txBox="1"/>
          <p:nvPr/>
        </p:nvSpPr>
        <p:spPr>
          <a:xfrm>
            <a:off x="231673" y="89630"/>
            <a:ext cx="4918483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4800" b="1" spc="36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3" name="object 67">
            <a:extLst>
              <a:ext uri="{FF2B5EF4-FFF2-40B4-BE49-F238E27FC236}">
                <a16:creationId xmlns:a16="http://schemas.microsoft.com/office/drawing/2014/main" id="{2FF6F6E1-1007-4FE3-D2C8-D0EA32BC7E0C}"/>
              </a:ext>
            </a:extLst>
          </p:cNvPr>
          <p:cNvGrpSpPr/>
          <p:nvPr/>
        </p:nvGrpSpPr>
        <p:grpSpPr>
          <a:xfrm>
            <a:off x="3084220" y="966620"/>
            <a:ext cx="3203029" cy="5261461"/>
            <a:chOff x="1724254" y="1807116"/>
            <a:chExt cx="5637772" cy="5640753"/>
          </a:xfrm>
        </p:grpSpPr>
        <p:sp>
          <p:nvSpPr>
            <p:cNvPr id="114" name="object 73">
              <a:extLst>
                <a:ext uri="{FF2B5EF4-FFF2-40B4-BE49-F238E27FC236}">
                  <a16:creationId xmlns:a16="http://schemas.microsoft.com/office/drawing/2014/main" id="{106D48DC-E0D7-C9FC-AE57-AF58171324C1}"/>
                </a:ext>
              </a:extLst>
            </p:cNvPr>
            <p:cNvSpPr/>
            <p:nvPr/>
          </p:nvSpPr>
          <p:spPr>
            <a:xfrm>
              <a:off x="1793711" y="1883999"/>
              <a:ext cx="5568315" cy="5563870"/>
            </a:xfrm>
            <a:custGeom>
              <a:avLst/>
              <a:gdLst/>
              <a:ahLst/>
              <a:cxnLst/>
              <a:rect l="l" t="t" r="r" b="b"/>
              <a:pathLst>
                <a:path w="5568315" h="5563870">
                  <a:moveTo>
                    <a:pt x="5381343" y="0"/>
                  </a:moveTo>
                  <a:lnTo>
                    <a:pt x="186549" y="2125"/>
                  </a:lnTo>
                  <a:lnTo>
                    <a:pt x="136955" y="8803"/>
                  </a:lnTo>
                  <a:lnTo>
                    <a:pt x="92391" y="27621"/>
                  </a:lnTo>
                  <a:lnTo>
                    <a:pt x="54637" y="56800"/>
                  </a:lnTo>
                  <a:lnTo>
                    <a:pt x="25468" y="94563"/>
                  </a:lnTo>
                  <a:lnTo>
                    <a:pt x="6663" y="139131"/>
                  </a:lnTo>
                  <a:lnTo>
                    <a:pt x="0" y="188727"/>
                  </a:lnTo>
                  <a:lnTo>
                    <a:pt x="0" y="5376841"/>
                  </a:lnTo>
                  <a:lnTo>
                    <a:pt x="6669" y="5426460"/>
                  </a:lnTo>
                  <a:lnTo>
                    <a:pt x="25489" y="5471045"/>
                  </a:lnTo>
                  <a:lnTo>
                    <a:pt x="54680" y="5508816"/>
                  </a:lnTo>
                  <a:lnTo>
                    <a:pt x="92461" y="5537994"/>
                  </a:lnTo>
                  <a:lnTo>
                    <a:pt x="137053" y="5556800"/>
                  </a:lnTo>
                  <a:lnTo>
                    <a:pt x="186674" y="5563453"/>
                  </a:lnTo>
                  <a:lnTo>
                    <a:pt x="5381469" y="5561328"/>
                  </a:lnTo>
                  <a:lnTo>
                    <a:pt x="5431063" y="5554649"/>
                  </a:lnTo>
                  <a:lnTo>
                    <a:pt x="5475626" y="5535831"/>
                  </a:lnTo>
                  <a:lnTo>
                    <a:pt x="5513381" y="5506651"/>
                  </a:lnTo>
                  <a:lnTo>
                    <a:pt x="5542550" y="5468887"/>
                  </a:lnTo>
                  <a:lnTo>
                    <a:pt x="5561355" y="5424316"/>
                  </a:lnTo>
                  <a:lnTo>
                    <a:pt x="5568018" y="5374715"/>
                  </a:lnTo>
                  <a:lnTo>
                    <a:pt x="5568018" y="186612"/>
                  </a:lnTo>
                  <a:lnTo>
                    <a:pt x="5561349" y="136993"/>
                  </a:lnTo>
                  <a:lnTo>
                    <a:pt x="5542529" y="92408"/>
                  </a:lnTo>
                  <a:lnTo>
                    <a:pt x="5513338" y="54637"/>
                  </a:lnTo>
                  <a:lnTo>
                    <a:pt x="5475557" y="25458"/>
                  </a:lnTo>
                  <a:lnTo>
                    <a:pt x="5430965" y="6653"/>
                  </a:lnTo>
                  <a:lnTo>
                    <a:pt x="5381343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74">
              <a:extLst>
                <a:ext uri="{FF2B5EF4-FFF2-40B4-BE49-F238E27FC236}">
                  <a16:creationId xmlns:a16="http://schemas.microsoft.com/office/drawing/2014/main" id="{952CADEE-4C6B-0C17-198E-D67A6831E3E1}"/>
                </a:ext>
              </a:extLst>
            </p:cNvPr>
            <p:cNvSpPr/>
            <p:nvPr/>
          </p:nvSpPr>
          <p:spPr>
            <a:xfrm>
              <a:off x="1724254" y="2033575"/>
              <a:ext cx="5568315" cy="5337810"/>
            </a:xfrm>
            <a:custGeom>
              <a:avLst/>
              <a:gdLst/>
              <a:ahLst/>
              <a:cxnLst/>
              <a:rect l="l" t="t" r="r" b="b"/>
              <a:pathLst>
                <a:path w="5568315" h="5337809">
                  <a:moveTo>
                    <a:pt x="5567746" y="0"/>
                  </a:moveTo>
                  <a:lnTo>
                    <a:pt x="0" y="2240"/>
                  </a:lnTo>
                  <a:lnTo>
                    <a:pt x="0" y="5151099"/>
                  </a:lnTo>
                  <a:lnTo>
                    <a:pt x="6669" y="5200718"/>
                  </a:lnTo>
                  <a:lnTo>
                    <a:pt x="25489" y="5245303"/>
                  </a:lnTo>
                  <a:lnTo>
                    <a:pt x="54680" y="5283074"/>
                  </a:lnTo>
                  <a:lnTo>
                    <a:pt x="92461" y="5312252"/>
                  </a:lnTo>
                  <a:lnTo>
                    <a:pt x="137053" y="5331058"/>
                  </a:lnTo>
                  <a:lnTo>
                    <a:pt x="186674" y="5337711"/>
                  </a:lnTo>
                  <a:lnTo>
                    <a:pt x="5381197" y="5335586"/>
                  </a:lnTo>
                  <a:lnTo>
                    <a:pt x="5430791" y="5328908"/>
                  </a:lnTo>
                  <a:lnTo>
                    <a:pt x="5475354" y="5310090"/>
                  </a:lnTo>
                  <a:lnTo>
                    <a:pt x="5513109" y="5280909"/>
                  </a:lnTo>
                  <a:lnTo>
                    <a:pt x="5542278" y="5243145"/>
                  </a:lnTo>
                  <a:lnTo>
                    <a:pt x="5561083" y="5198574"/>
                  </a:lnTo>
                  <a:lnTo>
                    <a:pt x="5567746" y="5148974"/>
                  </a:lnTo>
                  <a:lnTo>
                    <a:pt x="5567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75">
              <a:extLst>
                <a:ext uri="{FF2B5EF4-FFF2-40B4-BE49-F238E27FC236}">
                  <a16:creationId xmlns:a16="http://schemas.microsoft.com/office/drawing/2014/main" id="{A1B7024A-FD10-9683-8FB3-5793E46B4A7A}"/>
                </a:ext>
              </a:extLst>
            </p:cNvPr>
            <p:cNvSpPr/>
            <p:nvPr/>
          </p:nvSpPr>
          <p:spPr>
            <a:xfrm>
              <a:off x="1725631" y="1807116"/>
              <a:ext cx="5566410" cy="229870"/>
            </a:xfrm>
            <a:custGeom>
              <a:avLst/>
              <a:gdLst/>
              <a:ahLst/>
              <a:cxnLst/>
              <a:rect l="l" t="t" r="r" b="b"/>
              <a:pathLst>
                <a:path w="5566409" h="229869">
                  <a:moveTo>
                    <a:pt x="5379605" y="0"/>
                  </a:moveTo>
                  <a:lnTo>
                    <a:pt x="186549" y="2125"/>
                  </a:lnTo>
                  <a:lnTo>
                    <a:pt x="136955" y="8803"/>
                  </a:lnTo>
                  <a:lnTo>
                    <a:pt x="92391" y="27621"/>
                  </a:lnTo>
                  <a:lnTo>
                    <a:pt x="54637" y="56800"/>
                  </a:lnTo>
                  <a:lnTo>
                    <a:pt x="25468" y="94563"/>
                  </a:lnTo>
                  <a:lnTo>
                    <a:pt x="6663" y="139131"/>
                  </a:lnTo>
                  <a:lnTo>
                    <a:pt x="0" y="188727"/>
                  </a:lnTo>
                  <a:lnTo>
                    <a:pt x="0" y="229375"/>
                  </a:lnTo>
                  <a:lnTo>
                    <a:pt x="5566280" y="227134"/>
                  </a:lnTo>
                  <a:lnTo>
                    <a:pt x="5566280" y="186612"/>
                  </a:lnTo>
                  <a:lnTo>
                    <a:pt x="5559611" y="136993"/>
                  </a:lnTo>
                  <a:lnTo>
                    <a:pt x="5540791" y="92408"/>
                  </a:lnTo>
                  <a:lnTo>
                    <a:pt x="5511600" y="54637"/>
                  </a:lnTo>
                  <a:lnTo>
                    <a:pt x="5473818" y="25458"/>
                  </a:lnTo>
                  <a:lnTo>
                    <a:pt x="5429227" y="6653"/>
                  </a:lnTo>
                  <a:lnTo>
                    <a:pt x="5379605" y="0"/>
                  </a:lnTo>
                  <a:close/>
                </a:path>
              </a:pathLst>
            </a:custGeom>
            <a:solidFill>
              <a:srgbClr val="0CE7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76">
              <a:extLst>
                <a:ext uri="{FF2B5EF4-FFF2-40B4-BE49-F238E27FC236}">
                  <a16:creationId xmlns:a16="http://schemas.microsoft.com/office/drawing/2014/main" id="{2163C6E5-3FE7-8339-D6CA-54DBE7ED050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3237" y="1869255"/>
              <a:ext cx="111493" cy="111504"/>
            </a:xfrm>
            <a:prstGeom prst="rect">
              <a:avLst/>
            </a:prstGeom>
          </p:spPr>
        </p:pic>
        <p:pic>
          <p:nvPicPr>
            <p:cNvPr id="118" name="object 77">
              <a:extLst>
                <a:ext uri="{FF2B5EF4-FFF2-40B4-BE49-F238E27FC236}">
                  <a16:creationId xmlns:a16="http://schemas.microsoft.com/office/drawing/2014/main" id="{406173B9-9293-A680-C454-D42EC62C255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7391" y="1877877"/>
              <a:ext cx="94248" cy="94258"/>
            </a:xfrm>
            <a:prstGeom prst="rect">
              <a:avLst/>
            </a:prstGeom>
          </p:spPr>
        </p:pic>
        <p:pic>
          <p:nvPicPr>
            <p:cNvPr id="119" name="object 78">
              <a:extLst>
                <a:ext uri="{FF2B5EF4-FFF2-40B4-BE49-F238E27FC236}">
                  <a16:creationId xmlns:a16="http://schemas.microsoft.com/office/drawing/2014/main" id="{2585B086-0C57-9A27-D8E1-D599CE6D3BC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0138" y="1877877"/>
              <a:ext cx="94248" cy="94258"/>
            </a:xfrm>
            <a:prstGeom prst="rect">
              <a:avLst/>
            </a:prstGeom>
          </p:spPr>
        </p:pic>
        <p:pic>
          <p:nvPicPr>
            <p:cNvPr id="120" name="object 79">
              <a:extLst>
                <a:ext uri="{FF2B5EF4-FFF2-40B4-BE49-F238E27FC236}">
                  <a16:creationId xmlns:a16="http://schemas.microsoft.com/office/drawing/2014/main" id="{BBEA19AE-4495-B3EE-178B-AAA81960EFB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2886" y="1877877"/>
              <a:ext cx="94248" cy="94258"/>
            </a:xfrm>
            <a:prstGeom prst="rect">
              <a:avLst/>
            </a:prstGeom>
          </p:spPr>
        </p:pic>
        <p:sp>
          <p:nvSpPr>
            <p:cNvPr id="121" name="object 80">
              <a:extLst>
                <a:ext uri="{FF2B5EF4-FFF2-40B4-BE49-F238E27FC236}">
                  <a16:creationId xmlns:a16="http://schemas.microsoft.com/office/drawing/2014/main" id="{D968260A-26E5-AB62-5406-C4BC919E2CBA}"/>
                </a:ext>
              </a:extLst>
            </p:cNvPr>
            <p:cNvSpPr/>
            <p:nvPr/>
          </p:nvSpPr>
          <p:spPr>
            <a:xfrm>
              <a:off x="6979674" y="1875794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98426" y="0"/>
                  </a:moveTo>
                  <a:lnTo>
                    <a:pt x="0" y="98426"/>
                  </a:lnTo>
                </a:path>
              </a:pathLst>
            </a:custGeom>
            <a:ln w="17245">
              <a:solidFill>
                <a:srgbClr val="1B1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81">
              <a:extLst>
                <a:ext uri="{FF2B5EF4-FFF2-40B4-BE49-F238E27FC236}">
                  <a16:creationId xmlns:a16="http://schemas.microsoft.com/office/drawing/2014/main" id="{E62ACD28-F393-AFA5-A5C2-06D05FEED2D1}"/>
                </a:ext>
              </a:extLst>
            </p:cNvPr>
            <p:cNvSpPr/>
            <p:nvPr/>
          </p:nvSpPr>
          <p:spPr>
            <a:xfrm>
              <a:off x="6979674" y="1875794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0" y="0"/>
                  </a:moveTo>
                  <a:lnTo>
                    <a:pt x="98426" y="98426"/>
                  </a:lnTo>
                </a:path>
              </a:pathLst>
            </a:custGeom>
            <a:ln w="17245">
              <a:solidFill>
                <a:srgbClr val="1B1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A71D8-C1E4-291F-CEBB-5118C54BC259}"/>
              </a:ext>
            </a:extLst>
          </p:cNvPr>
          <p:cNvSpPr txBox="1"/>
          <p:nvPr/>
        </p:nvSpPr>
        <p:spPr>
          <a:xfrm>
            <a:off x="3088370" y="2901148"/>
            <a:ext cx="310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Бочаров Глеб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2699D1F-2418-DFB8-A0F4-340608A86415}"/>
              </a:ext>
            </a:extLst>
          </p:cNvPr>
          <p:cNvSpPr txBox="1"/>
          <p:nvPr/>
        </p:nvSpPr>
        <p:spPr>
          <a:xfrm>
            <a:off x="3088370" y="3124067"/>
            <a:ext cx="310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ML-р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азработчик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25" name="object 67">
            <a:extLst>
              <a:ext uri="{FF2B5EF4-FFF2-40B4-BE49-F238E27FC236}">
                <a16:creationId xmlns:a16="http://schemas.microsoft.com/office/drawing/2014/main" id="{190DFEC8-1263-29F5-812F-BA12C00695DB}"/>
              </a:ext>
            </a:extLst>
          </p:cNvPr>
          <p:cNvGrpSpPr/>
          <p:nvPr/>
        </p:nvGrpSpPr>
        <p:grpSpPr>
          <a:xfrm>
            <a:off x="6264849" y="966620"/>
            <a:ext cx="3109918" cy="5241618"/>
            <a:chOff x="1724254" y="1807116"/>
            <a:chExt cx="5637772" cy="5640753"/>
          </a:xfrm>
        </p:grpSpPr>
        <p:sp>
          <p:nvSpPr>
            <p:cNvPr id="126" name="object 73">
              <a:extLst>
                <a:ext uri="{FF2B5EF4-FFF2-40B4-BE49-F238E27FC236}">
                  <a16:creationId xmlns:a16="http://schemas.microsoft.com/office/drawing/2014/main" id="{CAD92BE2-969A-84BB-9390-9997194A58E1}"/>
                </a:ext>
              </a:extLst>
            </p:cNvPr>
            <p:cNvSpPr/>
            <p:nvPr/>
          </p:nvSpPr>
          <p:spPr>
            <a:xfrm>
              <a:off x="1793711" y="1883999"/>
              <a:ext cx="5568315" cy="5563870"/>
            </a:xfrm>
            <a:custGeom>
              <a:avLst/>
              <a:gdLst/>
              <a:ahLst/>
              <a:cxnLst/>
              <a:rect l="l" t="t" r="r" b="b"/>
              <a:pathLst>
                <a:path w="5568315" h="5563870">
                  <a:moveTo>
                    <a:pt x="5381343" y="0"/>
                  </a:moveTo>
                  <a:lnTo>
                    <a:pt x="186549" y="2125"/>
                  </a:lnTo>
                  <a:lnTo>
                    <a:pt x="136955" y="8803"/>
                  </a:lnTo>
                  <a:lnTo>
                    <a:pt x="92391" y="27621"/>
                  </a:lnTo>
                  <a:lnTo>
                    <a:pt x="54637" y="56800"/>
                  </a:lnTo>
                  <a:lnTo>
                    <a:pt x="25468" y="94563"/>
                  </a:lnTo>
                  <a:lnTo>
                    <a:pt x="6663" y="139131"/>
                  </a:lnTo>
                  <a:lnTo>
                    <a:pt x="0" y="188727"/>
                  </a:lnTo>
                  <a:lnTo>
                    <a:pt x="0" y="5376841"/>
                  </a:lnTo>
                  <a:lnTo>
                    <a:pt x="6669" y="5426460"/>
                  </a:lnTo>
                  <a:lnTo>
                    <a:pt x="25489" y="5471045"/>
                  </a:lnTo>
                  <a:lnTo>
                    <a:pt x="54680" y="5508816"/>
                  </a:lnTo>
                  <a:lnTo>
                    <a:pt x="92461" y="5537994"/>
                  </a:lnTo>
                  <a:lnTo>
                    <a:pt x="137053" y="5556800"/>
                  </a:lnTo>
                  <a:lnTo>
                    <a:pt x="186674" y="5563453"/>
                  </a:lnTo>
                  <a:lnTo>
                    <a:pt x="5381469" y="5561328"/>
                  </a:lnTo>
                  <a:lnTo>
                    <a:pt x="5431063" y="5554649"/>
                  </a:lnTo>
                  <a:lnTo>
                    <a:pt x="5475626" y="5535831"/>
                  </a:lnTo>
                  <a:lnTo>
                    <a:pt x="5513381" y="5506651"/>
                  </a:lnTo>
                  <a:lnTo>
                    <a:pt x="5542550" y="5468887"/>
                  </a:lnTo>
                  <a:lnTo>
                    <a:pt x="5561355" y="5424316"/>
                  </a:lnTo>
                  <a:lnTo>
                    <a:pt x="5568018" y="5374715"/>
                  </a:lnTo>
                  <a:lnTo>
                    <a:pt x="5568018" y="186612"/>
                  </a:lnTo>
                  <a:lnTo>
                    <a:pt x="5561349" y="136993"/>
                  </a:lnTo>
                  <a:lnTo>
                    <a:pt x="5542529" y="92408"/>
                  </a:lnTo>
                  <a:lnTo>
                    <a:pt x="5513338" y="54637"/>
                  </a:lnTo>
                  <a:lnTo>
                    <a:pt x="5475557" y="25458"/>
                  </a:lnTo>
                  <a:lnTo>
                    <a:pt x="5430965" y="6653"/>
                  </a:lnTo>
                  <a:lnTo>
                    <a:pt x="5381343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74">
              <a:extLst>
                <a:ext uri="{FF2B5EF4-FFF2-40B4-BE49-F238E27FC236}">
                  <a16:creationId xmlns:a16="http://schemas.microsoft.com/office/drawing/2014/main" id="{42A50FCC-6488-8D16-0708-4AA9A5495618}"/>
                </a:ext>
              </a:extLst>
            </p:cNvPr>
            <p:cNvSpPr/>
            <p:nvPr/>
          </p:nvSpPr>
          <p:spPr>
            <a:xfrm>
              <a:off x="1724254" y="2033575"/>
              <a:ext cx="5568315" cy="5337810"/>
            </a:xfrm>
            <a:custGeom>
              <a:avLst/>
              <a:gdLst/>
              <a:ahLst/>
              <a:cxnLst/>
              <a:rect l="l" t="t" r="r" b="b"/>
              <a:pathLst>
                <a:path w="5568315" h="5337809">
                  <a:moveTo>
                    <a:pt x="5567746" y="0"/>
                  </a:moveTo>
                  <a:lnTo>
                    <a:pt x="0" y="2240"/>
                  </a:lnTo>
                  <a:lnTo>
                    <a:pt x="0" y="5151099"/>
                  </a:lnTo>
                  <a:lnTo>
                    <a:pt x="6669" y="5200718"/>
                  </a:lnTo>
                  <a:lnTo>
                    <a:pt x="25489" y="5245303"/>
                  </a:lnTo>
                  <a:lnTo>
                    <a:pt x="54680" y="5283074"/>
                  </a:lnTo>
                  <a:lnTo>
                    <a:pt x="92461" y="5312252"/>
                  </a:lnTo>
                  <a:lnTo>
                    <a:pt x="137053" y="5331058"/>
                  </a:lnTo>
                  <a:lnTo>
                    <a:pt x="186674" y="5337711"/>
                  </a:lnTo>
                  <a:lnTo>
                    <a:pt x="5381197" y="5335586"/>
                  </a:lnTo>
                  <a:lnTo>
                    <a:pt x="5430791" y="5328908"/>
                  </a:lnTo>
                  <a:lnTo>
                    <a:pt x="5475354" y="5310090"/>
                  </a:lnTo>
                  <a:lnTo>
                    <a:pt x="5513109" y="5280909"/>
                  </a:lnTo>
                  <a:lnTo>
                    <a:pt x="5542278" y="5243145"/>
                  </a:lnTo>
                  <a:lnTo>
                    <a:pt x="5561083" y="5198574"/>
                  </a:lnTo>
                  <a:lnTo>
                    <a:pt x="5567746" y="5148974"/>
                  </a:lnTo>
                  <a:lnTo>
                    <a:pt x="5567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75">
              <a:extLst>
                <a:ext uri="{FF2B5EF4-FFF2-40B4-BE49-F238E27FC236}">
                  <a16:creationId xmlns:a16="http://schemas.microsoft.com/office/drawing/2014/main" id="{E28BA158-253C-9FAB-20E0-9600E956A93A}"/>
                </a:ext>
              </a:extLst>
            </p:cNvPr>
            <p:cNvSpPr/>
            <p:nvPr/>
          </p:nvSpPr>
          <p:spPr>
            <a:xfrm>
              <a:off x="1725631" y="1807116"/>
              <a:ext cx="5566410" cy="229870"/>
            </a:xfrm>
            <a:custGeom>
              <a:avLst/>
              <a:gdLst/>
              <a:ahLst/>
              <a:cxnLst/>
              <a:rect l="l" t="t" r="r" b="b"/>
              <a:pathLst>
                <a:path w="5566409" h="229869">
                  <a:moveTo>
                    <a:pt x="5379605" y="0"/>
                  </a:moveTo>
                  <a:lnTo>
                    <a:pt x="186549" y="2125"/>
                  </a:lnTo>
                  <a:lnTo>
                    <a:pt x="136955" y="8803"/>
                  </a:lnTo>
                  <a:lnTo>
                    <a:pt x="92391" y="27621"/>
                  </a:lnTo>
                  <a:lnTo>
                    <a:pt x="54637" y="56800"/>
                  </a:lnTo>
                  <a:lnTo>
                    <a:pt x="25468" y="94563"/>
                  </a:lnTo>
                  <a:lnTo>
                    <a:pt x="6663" y="139131"/>
                  </a:lnTo>
                  <a:lnTo>
                    <a:pt x="0" y="188727"/>
                  </a:lnTo>
                  <a:lnTo>
                    <a:pt x="0" y="229375"/>
                  </a:lnTo>
                  <a:lnTo>
                    <a:pt x="5566280" y="227134"/>
                  </a:lnTo>
                  <a:lnTo>
                    <a:pt x="5566280" y="186612"/>
                  </a:lnTo>
                  <a:lnTo>
                    <a:pt x="5559611" y="136993"/>
                  </a:lnTo>
                  <a:lnTo>
                    <a:pt x="5540791" y="92408"/>
                  </a:lnTo>
                  <a:lnTo>
                    <a:pt x="5511600" y="54637"/>
                  </a:lnTo>
                  <a:lnTo>
                    <a:pt x="5473818" y="25458"/>
                  </a:lnTo>
                  <a:lnTo>
                    <a:pt x="5429227" y="6653"/>
                  </a:lnTo>
                  <a:lnTo>
                    <a:pt x="5379605" y="0"/>
                  </a:lnTo>
                  <a:close/>
                </a:path>
              </a:pathLst>
            </a:custGeom>
            <a:solidFill>
              <a:srgbClr val="9BFC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76">
              <a:extLst>
                <a:ext uri="{FF2B5EF4-FFF2-40B4-BE49-F238E27FC236}">
                  <a16:creationId xmlns:a16="http://schemas.microsoft.com/office/drawing/2014/main" id="{783CC96B-0904-7898-16F3-2EAF80C6ED6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3237" y="1869255"/>
              <a:ext cx="111493" cy="111504"/>
            </a:xfrm>
            <a:prstGeom prst="rect">
              <a:avLst/>
            </a:prstGeom>
          </p:spPr>
        </p:pic>
        <p:pic>
          <p:nvPicPr>
            <p:cNvPr id="130" name="object 77">
              <a:extLst>
                <a:ext uri="{FF2B5EF4-FFF2-40B4-BE49-F238E27FC236}">
                  <a16:creationId xmlns:a16="http://schemas.microsoft.com/office/drawing/2014/main" id="{3CEA6C84-9B7B-0103-D3BB-20D273AEF62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7391" y="1877877"/>
              <a:ext cx="94248" cy="94258"/>
            </a:xfrm>
            <a:prstGeom prst="rect">
              <a:avLst/>
            </a:prstGeom>
          </p:spPr>
        </p:pic>
        <p:pic>
          <p:nvPicPr>
            <p:cNvPr id="131" name="object 78">
              <a:extLst>
                <a:ext uri="{FF2B5EF4-FFF2-40B4-BE49-F238E27FC236}">
                  <a16:creationId xmlns:a16="http://schemas.microsoft.com/office/drawing/2014/main" id="{32022FBC-1BA6-01FA-C43D-022783AC14E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0138" y="1877877"/>
              <a:ext cx="94248" cy="94258"/>
            </a:xfrm>
            <a:prstGeom prst="rect">
              <a:avLst/>
            </a:prstGeom>
          </p:spPr>
        </p:pic>
        <p:pic>
          <p:nvPicPr>
            <p:cNvPr id="132" name="object 79">
              <a:extLst>
                <a:ext uri="{FF2B5EF4-FFF2-40B4-BE49-F238E27FC236}">
                  <a16:creationId xmlns:a16="http://schemas.microsoft.com/office/drawing/2014/main" id="{0D7F0EFA-DCBD-D481-51E8-C02D131F44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2886" y="1877877"/>
              <a:ext cx="94248" cy="94258"/>
            </a:xfrm>
            <a:prstGeom prst="rect">
              <a:avLst/>
            </a:prstGeom>
          </p:spPr>
        </p:pic>
        <p:sp>
          <p:nvSpPr>
            <p:cNvPr id="133" name="object 80">
              <a:extLst>
                <a:ext uri="{FF2B5EF4-FFF2-40B4-BE49-F238E27FC236}">
                  <a16:creationId xmlns:a16="http://schemas.microsoft.com/office/drawing/2014/main" id="{746772CC-50CE-AD4B-D683-DF0F49F52803}"/>
                </a:ext>
              </a:extLst>
            </p:cNvPr>
            <p:cNvSpPr/>
            <p:nvPr/>
          </p:nvSpPr>
          <p:spPr>
            <a:xfrm>
              <a:off x="6979674" y="1875794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98426" y="0"/>
                  </a:moveTo>
                  <a:lnTo>
                    <a:pt x="0" y="98426"/>
                  </a:lnTo>
                </a:path>
              </a:pathLst>
            </a:custGeom>
            <a:ln w="17245">
              <a:solidFill>
                <a:srgbClr val="1B1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81">
              <a:extLst>
                <a:ext uri="{FF2B5EF4-FFF2-40B4-BE49-F238E27FC236}">
                  <a16:creationId xmlns:a16="http://schemas.microsoft.com/office/drawing/2014/main" id="{4EBFA1AC-7602-7939-7B69-89F5154DEEBD}"/>
                </a:ext>
              </a:extLst>
            </p:cNvPr>
            <p:cNvSpPr/>
            <p:nvPr/>
          </p:nvSpPr>
          <p:spPr>
            <a:xfrm>
              <a:off x="6979674" y="1875794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0" y="0"/>
                  </a:moveTo>
                  <a:lnTo>
                    <a:pt x="98426" y="98426"/>
                  </a:lnTo>
                </a:path>
              </a:pathLst>
            </a:custGeom>
            <a:ln w="17245">
              <a:solidFill>
                <a:srgbClr val="1B1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B05D177B-62B2-A170-B15F-2EF16CFE8276}"/>
              </a:ext>
            </a:extLst>
          </p:cNvPr>
          <p:cNvSpPr txBox="1"/>
          <p:nvPr/>
        </p:nvSpPr>
        <p:spPr>
          <a:xfrm>
            <a:off x="6474588" y="2934947"/>
            <a:ext cx="281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Калиникин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Данила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C2B178E-E075-E09B-8037-EF2052F0F7FA}"/>
              </a:ext>
            </a:extLst>
          </p:cNvPr>
          <p:cNvSpPr txBox="1"/>
          <p:nvPr/>
        </p:nvSpPr>
        <p:spPr>
          <a:xfrm>
            <a:off x="6523224" y="3320144"/>
            <a:ext cx="2745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Образование: высшее, НИУ "БелГУ", Университет Прикладных Наук Ханзе, Нидерланды. CEO стартапа</a:t>
            </a:r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4E365CF1-20C7-4D11-8040-2F5D2AA7707D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85183" y="1251678"/>
            <a:ext cx="1909868" cy="1606310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5874A4FD-35E5-3926-CEF4-F5E0F740CC85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720696" y="1314871"/>
            <a:ext cx="1874190" cy="1585280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7971BDB3-B008-B690-2573-0BE95CDFA4A0}"/>
              </a:ext>
            </a:extLst>
          </p:cNvPr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56" y="1378446"/>
            <a:ext cx="1773384" cy="1591966"/>
          </a:xfrm>
          <a:prstGeom prst="rect">
            <a:avLst/>
          </a:prstGeom>
        </p:spPr>
      </p:pic>
      <p:grpSp>
        <p:nvGrpSpPr>
          <p:cNvPr id="140" name="object 67">
            <a:extLst>
              <a:ext uri="{FF2B5EF4-FFF2-40B4-BE49-F238E27FC236}">
                <a16:creationId xmlns:a16="http://schemas.microsoft.com/office/drawing/2014/main" id="{7C493918-CE35-CEB9-33AD-C22EA64F226F}"/>
              </a:ext>
            </a:extLst>
          </p:cNvPr>
          <p:cNvGrpSpPr/>
          <p:nvPr/>
        </p:nvGrpSpPr>
        <p:grpSpPr>
          <a:xfrm>
            <a:off x="9359657" y="951395"/>
            <a:ext cx="2818284" cy="5264541"/>
            <a:chOff x="1724254" y="1807116"/>
            <a:chExt cx="5637772" cy="5640753"/>
          </a:xfrm>
        </p:grpSpPr>
        <p:sp>
          <p:nvSpPr>
            <p:cNvPr id="141" name="object 73">
              <a:extLst>
                <a:ext uri="{FF2B5EF4-FFF2-40B4-BE49-F238E27FC236}">
                  <a16:creationId xmlns:a16="http://schemas.microsoft.com/office/drawing/2014/main" id="{A3CA4748-0F4C-EE40-41CD-F6CC89A8A8C2}"/>
                </a:ext>
              </a:extLst>
            </p:cNvPr>
            <p:cNvSpPr/>
            <p:nvPr/>
          </p:nvSpPr>
          <p:spPr>
            <a:xfrm>
              <a:off x="1793711" y="1883999"/>
              <a:ext cx="5568315" cy="5563870"/>
            </a:xfrm>
            <a:custGeom>
              <a:avLst/>
              <a:gdLst/>
              <a:ahLst/>
              <a:cxnLst/>
              <a:rect l="l" t="t" r="r" b="b"/>
              <a:pathLst>
                <a:path w="5568315" h="5563870">
                  <a:moveTo>
                    <a:pt x="5381343" y="0"/>
                  </a:moveTo>
                  <a:lnTo>
                    <a:pt x="186549" y="2125"/>
                  </a:lnTo>
                  <a:lnTo>
                    <a:pt x="136955" y="8803"/>
                  </a:lnTo>
                  <a:lnTo>
                    <a:pt x="92391" y="27621"/>
                  </a:lnTo>
                  <a:lnTo>
                    <a:pt x="54637" y="56800"/>
                  </a:lnTo>
                  <a:lnTo>
                    <a:pt x="25468" y="94563"/>
                  </a:lnTo>
                  <a:lnTo>
                    <a:pt x="6663" y="139131"/>
                  </a:lnTo>
                  <a:lnTo>
                    <a:pt x="0" y="188727"/>
                  </a:lnTo>
                  <a:lnTo>
                    <a:pt x="0" y="5376841"/>
                  </a:lnTo>
                  <a:lnTo>
                    <a:pt x="6669" y="5426460"/>
                  </a:lnTo>
                  <a:lnTo>
                    <a:pt x="25489" y="5471045"/>
                  </a:lnTo>
                  <a:lnTo>
                    <a:pt x="54680" y="5508816"/>
                  </a:lnTo>
                  <a:lnTo>
                    <a:pt x="92461" y="5537994"/>
                  </a:lnTo>
                  <a:lnTo>
                    <a:pt x="137053" y="5556800"/>
                  </a:lnTo>
                  <a:lnTo>
                    <a:pt x="186674" y="5563453"/>
                  </a:lnTo>
                  <a:lnTo>
                    <a:pt x="5381469" y="5561328"/>
                  </a:lnTo>
                  <a:lnTo>
                    <a:pt x="5431063" y="5554649"/>
                  </a:lnTo>
                  <a:lnTo>
                    <a:pt x="5475626" y="5535831"/>
                  </a:lnTo>
                  <a:lnTo>
                    <a:pt x="5513381" y="5506651"/>
                  </a:lnTo>
                  <a:lnTo>
                    <a:pt x="5542550" y="5468887"/>
                  </a:lnTo>
                  <a:lnTo>
                    <a:pt x="5561355" y="5424316"/>
                  </a:lnTo>
                  <a:lnTo>
                    <a:pt x="5568018" y="5374715"/>
                  </a:lnTo>
                  <a:lnTo>
                    <a:pt x="5568018" y="186612"/>
                  </a:lnTo>
                  <a:lnTo>
                    <a:pt x="5561349" y="136993"/>
                  </a:lnTo>
                  <a:lnTo>
                    <a:pt x="5542529" y="92408"/>
                  </a:lnTo>
                  <a:lnTo>
                    <a:pt x="5513338" y="54637"/>
                  </a:lnTo>
                  <a:lnTo>
                    <a:pt x="5475557" y="25458"/>
                  </a:lnTo>
                  <a:lnTo>
                    <a:pt x="5430965" y="6653"/>
                  </a:lnTo>
                  <a:lnTo>
                    <a:pt x="5381343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74">
              <a:extLst>
                <a:ext uri="{FF2B5EF4-FFF2-40B4-BE49-F238E27FC236}">
                  <a16:creationId xmlns:a16="http://schemas.microsoft.com/office/drawing/2014/main" id="{24FDA43B-4764-0D4F-5886-E6E1DAF74569}"/>
                </a:ext>
              </a:extLst>
            </p:cNvPr>
            <p:cNvSpPr/>
            <p:nvPr/>
          </p:nvSpPr>
          <p:spPr>
            <a:xfrm>
              <a:off x="1724254" y="2033575"/>
              <a:ext cx="5568315" cy="5337810"/>
            </a:xfrm>
            <a:custGeom>
              <a:avLst/>
              <a:gdLst/>
              <a:ahLst/>
              <a:cxnLst/>
              <a:rect l="l" t="t" r="r" b="b"/>
              <a:pathLst>
                <a:path w="5568315" h="5337809">
                  <a:moveTo>
                    <a:pt x="5567746" y="0"/>
                  </a:moveTo>
                  <a:lnTo>
                    <a:pt x="0" y="2240"/>
                  </a:lnTo>
                  <a:lnTo>
                    <a:pt x="0" y="5151099"/>
                  </a:lnTo>
                  <a:lnTo>
                    <a:pt x="6669" y="5200718"/>
                  </a:lnTo>
                  <a:lnTo>
                    <a:pt x="25489" y="5245303"/>
                  </a:lnTo>
                  <a:lnTo>
                    <a:pt x="54680" y="5283074"/>
                  </a:lnTo>
                  <a:lnTo>
                    <a:pt x="92461" y="5312252"/>
                  </a:lnTo>
                  <a:lnTo>
                    <a:pt x="137053" y="5331058"/>
                  </a:lnTo>
                  <a:lnTo>
                    <a:pt x="186674" y="5337711"/>
                  </a:lnTo>
                  <a:lnTo>
                    <a:pt x="5381197" y="5335586"/>
                  </a:lnTo>
                  <a:lnTo>
                    <a:pt x="5430791" y="5328908"/>
                  </a:lnTo>
                  <a:lnTo>
                    <a:pt x="5475354" y="5310090"/>
                  </a:lnTo>
                  <a:lnTo>
                    <a:pt x="5513109" y="5280909"/>
                  </a:lnTo>
                  <a:lnTo>
                    <a:pt x="5542278" y="5243145"/>
                  </a:lnTo>
                  <a:lnTo>
                    <a:pt x="5561083" y="5198574"/>
                  </a:lnTo>
                  <a:lnTo>
                    <a:pt x="5567746" y="5148974"/>
                  </a:lnTo>
                  <a:lnTo>
                    <a:pt x="5567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75">
              <a:extLst>
                <a:ext uri="{FF2B5EF4-FFF2-40B4-BE49-F238E27FC236}">
                  <a16:creationId xmlns:a16="http://schemas.microsoft.com/office/drawing/2014/main" id="{5910A0B3-36ED-931A-C947-8C9E5BAF1EE4}"/>
                </a:ext>
              </a:extLst>
            </p:cNvPr>
            <p:cNvSpPr/>
            <p:nvPr/>
          </p:nvSpPr>
          <p:spPr>
            <a:xfrm>
              <a:off x="1725631" y="1807116"/>
              <a:ext cx="5566410" cy="229870"/>
            </a:xfrm>
            <a:custGeom>
              <a:avLst/>
              <a:gdLst/>
              <a:ahLst/>
              <a:cxnLst/>
              <a:rect l="l" t="t" r="r" b="b"/>
              <a:pathLst>
                <a:path w="5566409" h="229869">
                  <a:moveTo>
                    <a:pt x="5379605" y="0"/>
                  </a:moveTo>
                  <a:lnTo>
                    <a:pt x="186549" y="2125"/>
                  </a:lnTo>
                  <a:lnTo>
                    <a:pt x="136955" y="8803"/>
                  </a:lnTo>
                  <a:lnTo>
                    <a:pt x="92391" y="27621"/>
                  </a:lnTo>
                  <a:lnTo>
                    <a:pt x="54637" y="56800"/>
                  </a:lnTo>
                  <a:lnTo>
                    <a:pt x="25468" y="94563"/>
                  </a:lnTo>
                  <a:lnTo>
                    <a:pt x="6663" y="139131"/>
                  </a:lnTo>
                  <a:lnTo>
                    <a:pt x="0" y="188727"/>
                  </a:lnTo>
                  <a:lnTo>
                    <a:pt x="0" y="229375"/>
                  </a:lnTo>
                  <a:lnTo>
                    <a:pt x="5566280" y="227134"/>
                  </a:lnTo>
                  <a:lnTo>
                    <a:pt x="5566280" y="186612"/>
                  </a:lnTo>
                  <a:lnTo>
                    <a:pt x="5559611" y="136993"/>
                  </a:lnTo>
                  <a:lnTo>
                    <a:pt x="5540791" y="92408"/>
                  </a:lnTo>
                  <a:lnTo>
                    <a:pt x="5511600" y="54637"/>
                  </a:lnTo>
                  <a:lnTo>
                    <a:pt x="5473818" y="25458"/>
                  </a:lnTo>
                  <a:lnTo>
                    <a:pt x="5429227" y="6653"/>
                  </a:lnTo>
                  <a:lnTo>
                    <a:pt x="53796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76">
              <a:extLst>
                <a:ext uri="{FF2B5EF4-FFF2-40B4-BE49-F238E27FC236}">
                  <a16:creationId xmlns:a16="http://schemas.microsoft.com/office/drawing/2014/main" id="{D5710ADC-1088-5694-A7D1-F7681ED2297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3237" y="1869255"/>
              <a:ext cx="111493" cy="111504"/>
            </a:xfrm>
            <a:prstGeom prst="rect">
              <a:avLst/>
            </a:prstGeom>
          </p:spPr>
        </p:pic>
        <p:pic>
          <p:nvPicPr>
            <p:cNvPr id="145" name="object 77">
              <a:extLst>
                <a:ext uri="{FF2B5EF4-FFF2-40B4-BE49-F238E27FC236}">
                  <a16:creationId xmlns:a16="http://schemas.microsoft.com/office/drawing/2014/main" id="{F0EC530D-1AAC-FE8D-A93F-73EF71CD685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7391" y="1877877"/>
              <a:ext cx="94248" cy="94258"/>
            </a:xfrm>
            <a:prstGeom prst="rect">
              <a:avLst/>
            </a:prstGeom>
          </p:spPr>
        </p:pic>
        <p:pic>
          <p:nvPicPr>
            <p:cNvPr id="146" name="object 78">
              <a:extLst>
                <a:ext uri="{FF2B5EF4-FFF2-40B4-BE49-F238E27FC236}">
                  <a16:creationId xmlns:a16="http://schemas.microsoft.com/office/drawing/2014/main" id="{421F7BD5-5567-B5F1-1F5B-97AFA891EA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0138" y="1877877"/>
              <a:ext cx="94248" cy="94258"/>
            </a:xfrm>
            <a:prstGeom prst="rect">
              <a:avLst/>
            </a:prstGeom>
          </p:spPr>
        </p:pic>
        <p:pic>
          <p:nvPicPr>
            <p:cNvPr id="147" name="object 79">
              <a:extLst>
                <a:ext uri="{FF2B5EF4-FFF2-40B4-BE49-F238E27FC236}">
                  <a16:creationId xmlns:a16="http://schemas.microsoft.com/office/drawing/2014/main" id="{8A35E310-2D07-B5E0-3943-C837D86C172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2886" y="1877877"/>
              <a:ext cx="94248" cy="94258"/>
            </a:xfrm>
            <a:prstGeom prst="rect">
              <a:avLst/>
            </a:prstGeom>
          </p:spPr>
        </p:pic>
        <p:sp>
          <p:nvSpPr>
            <p:cNvPr id="148" name="object 80">
              <a:extLst>
                <a:ext uri="{FF2B5EF4-FFF2-40B4-BE49-F238E27FC236}">
                  <a16:creationId xmlns:a16="http://schemas.microsoft.com/office/drawing/2014/main" id="{5D89E206-143B-5ABD-86AA-2E09854A340C}"/>
                </a:ext>
              </a:extLst>
            </p:cNvPr>
            <p:cNvSpPr/>
            <p:nvPr/>
          </p:nvSpPr>
          <p:spPr>
            <a:xfrm>
              <a:off x="6979674" y="1875794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98426" y="0"/>
                  </a:moveTo>
                  <a:lnTo>
                    <a:pt x="0" y="98426"/>
                  </a:lnTo>
                </a:path>
              </a:pathLst>
            </a:custGeom>
            <a:ln w="17245">
              <a:solidFill>
                <a:srgbClr val="1B1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1">
              <a:extLst>
                <a:ext uri="{FF2B5EF4-FFF2-40B4-BE49-F238E27FC236}">
                  <a16:creationId xmlns:a16="http://schemas.microsoft.com/office/drawing/2014/main" id="{89070F9C-CF8B-9F50-A5EB-0E38415E1CC7}"/>
                </a:ext>
              </a:extLst>
            </p:cNvPr>
            <p:cNvSpPr/>
            <p:nvPr/>
          </p:nvSpPr>
          <p:spPr>
            <a:xfrm>
              <a:off x="6979674" y="1875794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0" y="0"/>
                  </a:moveTo>
                  <a:lnTo>
                    <a:pt x="98426" y="98426"/>
                  </a:lnTo>
                </a:path>
              </a:pathLst>
            </a:custGeom>
            <a:ln w="17245">
              <a:solidFill>
                <a:srgbClr val="1B1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AAFEA74F-9AC4-7776-3789-78F4C279EB12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9785" y="1269486"/>
            <a:ext cx="1698129" cy="153645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20B2C6D0-538C-A501-3E8A-E99EA87C68C6}"/>
              </a:ext>
            </a:extLst>
          </p:cNvPr>
          <p:cNvSpPr txBox="1"/>
          <p:nvPr/>
        </p:nvSpPr>
        <p:spPr>
          <a:xfrm>
            <a:off x="9614669" y="2794865"/>
            <a:ext cx="248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Зубов Александр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790114D-AB9C-08AD-D797-87F8ED9A37B5}"/>
              </a:ext>
            </a:extLst>
          </p:cNvPr>
          <p:cNvSpPr txBox="1"/>
          <p:nvPr/>
        </p:nvSpPr>
        <p:spPr>
          <a:xfrm>
            <a:off x="9505328" y="3019378"/>
            <a:ext cx="2668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Образование: высшее,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СПбГЭТУ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«ЛЭТИ»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</a:rPr>
              <a:t>магистр ПИШ ИТМО 2 года. </a:t>
            </a:r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EF870BB-1911-E6C8-3080-D51CD5507472}"/>
              </a:ext>
            </a:extLst>
          </p:cNvPr>
          <p:cNvSpPr txBox="1"/>
          <p:nvPr/>
        </p:nvSpPr>
        <p:spPr>
          <a:xfrm>
            <a:off x="3278042" y="3373645"/>
            <a:ext cx="27889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Проекты</a:t>
            </a:r>
            <a:r>
              <a:rPr lang="ru-RU" b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предиктивный функционал на основе </a:t>
            </a:r>
            <a:r>
              <a:rPr lang="en-US" b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 </a:t>
            </a:r>
            <a:r>
              <a:rPr lang="ru-RU" b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приложения по мониторингу уровня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глкюкозы</a:t>
            </a:r>
            <a:endParaRPr lang="ru-RU" b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F411427-4619-7EFF-8AE6-2AD37483ECB3}"/>
              </a:ext>
            </a:extLst>
          </p:cNvPr>
          <p:cNvSpPr txBox="1"/>
          <p:nvPr/>
        </p:nvSpPr>
        <p:spPr>
          <a:xfrm>
            <a:off x="9686454" y="4049043"/>
            <a:ext cx="25481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Проекты</a:t>
            </a:r>
            <a:r>
              <a:rPr lang="ru-RU" b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 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сегментации стенок и фиброза в левом предсердии на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мрт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снимках пациентов </a:t>
            </a:r>
            <a:endParaRPr lang="ru-RU" b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CBD36DD-6B97-FAA6-0B70-12372D45C43B}"/>
              </a:ext>
            </a:extLst>
          </p:cNvPr>
          <p:cNvSpPr txBox="1"/>
          <p:nvPr/>
        </p:nvSpPr>
        <p:spPr>
          <a:xfrm>
            <a:off x="38360" y="4809202"/>
            <a:ext cx="3047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ru-RU" b="0" i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https://github.com/sidorovfiseg</a:t>
            </a:r>
            <a:endParaRPr lang="ru-RU" b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49CA1EE-19C7-D95A-3EE0-574803D500C6}"/>
              </a:ext>
            </a:extLst>
          </p:cNvPr>
          <p:cNvSpPr txBox="1"/>
          <p:nvPr/>
        </p:nvSpPr>
        <p:spPr>
          <a:xfrm>
            <a:off x="3278042" y="4883388"/>
            <a:ext cx="2788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ru-RU" b="0" i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https://github.com/GBocharov</a:t>
            </a:r>
            <a:endParaRPr lang="ru-RU" b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91CFC0D-54D7-AD03-8068-3D60CC92E240}"/>
              </a:ext>
            </a:extLst>
          </p:cNvPr>
          <p:cNvSpPr txBox="1"/>
          <p:nvPr/>
        </p:nvSpPr>
        <p:spPr>
          <a:xfrm>
            <a:off x="9617888" y="5368953"/>
            <a:ext cx="2548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1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ru-RU" sz="1600" b="0" i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600" b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https://github.com/losper8</a:t>
            </a:r>
            <a:endParaRPr lang="ru-RU" sz="1600" b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E8200B0-BB5C-C4CC-1EB0-602E96022D32}"/>
              </a:ext>
            </a:extLst>
          </p:cNvPr>
          <p:cNvSpPr txBox="1"/>
          <p:nvPr/>
        </p:nvSpPr>
        <p:spPr>
          <a:xfrm>
            <a:off x="6531933" y="4995150"/>
            <a:ext cx="28118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Проекты</a:t>
            </a:r>
            <a:r>
              <a:rPr lang="ru-RU" b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доведение до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MVP </a:t>
            </a:r>
            <a:r>
              <a:rPr lang="ru-RU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стартапа в области </a:t>
            </a:r>
            <a:r>
              <a:rPr lang="ru-RU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биотеха</a:t>
            </a:r>
            <a:endParaRPr lang="ru-RU" b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43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BC107E5-A6DD-9B27-014D-38E227507ADE}"/>
              </a:ext>
            </a:extLst>
          </p:cNvPr>
          <p:cNvGrpSpPr/>
          <p:nvPr/>
        </p:nvGrpSpPr>
        <p:grpSpPr>
          <a:xfrm>
            <a:off x="159657" y="21525"/>
            <a:ext cx="12032343" cy="6836475"/>
            <a:chOff x="165389" y="163808"/>
            <a:chExt cx="19773321" cy="10977267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75757B52-B7CB-B41E-9FDA-F9F25516A7D1}"/>
                </a:ext>
              </a:extLst>
            </p:cNvPr>
            <p:cNvGrpSpPr/>
            <p:nvPr/>
          </p:nvGrpSpPr>
          <p:grpSpPr>
            <a:xfrm>
              <a:off x="499433" y="163808"/>
              <a:ext cx="19105231" cy="10977267"/>
              <a:chOff x="471819" y="8397875"/>
              <a:chExt cx="19105231" cy="12192000"/>
            </a:xfrm>
          </p:grpSpPr>
          <p:cxnSp>
            <p:nvCxnSpPr>
              <p:cNvPr id="26" name="Прямая соединительная линия 25">
                <a:extLst>
                  <a:ext uri="{FF2B5EF4-FFF2-40B4-BE49-F238E27FC236}">
                    <a16:creationId xmlns:a16="http://schemas.microsoft.com/office/drawing/2014/main" id="{DF7E75A7-1F1D-8147-2EC9-5BDBC22A2F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819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5A72E523-50CD-F3FF-28D6-11987C99F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7683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B9AA85A3-07CE-B77B-792D-DDCA4C00A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3547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E511298D-2E75-2FAB-1A0F-D978B4976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9411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B11B8D80-E397-4136-46E4-10EFAC755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5275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>
                <a:extLst>
                  <a:ext uri="{FF2B5EF4-FFF2-40B4-BE49-F238E27FC236}">
                    <a16:creationId xmlns:a16="http://schemas.microsoft.com/office/drawing/2014/main" id="{F76DD2F6-576B-3F87-B984-25B449219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4595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>
                <a:extLst>
                  <a:ext uri="{FF2B5EF4-FFF2-40B4-BE49-F238E27FC236}">
                    <a16:creationId xmlns:a16="http://schemas.microsoft.com/office/drawing/2014/main" id="{95FA25F0-4405-CF10-D65A-4493836F5B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2187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>
                <a:extLst>
                  <a:ext uri="{FF2B5EF4-FFF2-40B4-BE49-F238E27FC236}">
                    <a16:creationId xmlns:a16="http://schemas.microsoft.com/office/drawing/2014/main" id="{05E4FC5B-059E-7217-0D85-771EF2222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13915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2A656ADB-D391-3BCF-BBC2-5D7ECB80BF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1139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>
                <a:extLst>
                  <a:ext uri="{FF2B5EF4-FFF2-40B4-BE49-F238E27FC236}">
                    <a16:creationId xmlns:a16="http://schemas.microsoft.com/office/drawing/2014/main" id="{549E7B15-BD11-D6A7-63AC-786D6450A2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7003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>
                <a:extLst>
                  <a:ext uri="{FF2B5EF4-FFF2-40B4-BE49-F238E27FC236}">
                    <a16:creationId xmlns:a16="http://schemas.microsoft.com/office/drawing/2014/main" id="{82ABFCDA-8B81-5A14-9487-4E1B1F85D8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2867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>
                <a:extLst>
                  <a:ext uri="{FF2B5EF4-FFF2-40B4-BE49-F238E27FC236}">
                    <a16:creationId xmlns:a16="http://schemas.microsoft.com/office/drawing/2014/main" id="{B5399A21-F9C6-49E6-F5FD-E9E152BCAC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8731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>
                <a:extLst>
                  <a:ext uri="{FF2B5EF4-FFF2-40B4-BE49-F238E27FC236}">
                    <a16:creationId xmlns:a16="http://schemas.microsoft.com/office/drawing/2014/main" id="{889546F7-C5EA-E396-5AEE-9EBE1770B8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0459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>
                <a:extLst>
                  <a:ext uri="{FF2B5EF4-FFF2-40B4-BE49-F238E27FC236}">
                    <a16:creationId xmlns:a16="http://schemas.microsoft.com/office/drawing/2014/main" id="{ECFEEE83-4679-B21D-818B-F5C8BD6459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6323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D5169A11-1208-7069-CB57-02E073D97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8051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>
                <a:extLst>
                  <a:ext uri="{FF2B5EF4-FFF2-40B4-BE49-F238E27FC236}">
                    <a16:creationId xmlns:a16="http://schemas.microsoft.com/office/drawing/2014/main" id="{C13B06AF-B9AD-B135-FB7E-65ECCE8C66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59779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>
                <a:extLst>
                  <a:ext uri="{FF2B5EF4-FFF2-40B4-BE49-F238E27FC236}">
                    <a16:creationId xmlns:a16="http://schemas.microsoft.com/office/drawing/2014/main" id="{D2FA0B0A-A0D8-15A5-8E60-2E85B0ED2B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5643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>
                <a:extLst>
                  <a:ext uri="{FF2B5EF4-FFF2-40B4-BE49-F238E27FC236}">
                    <a16:creationId xmlns:a16="http://schemas.microsoft.com/office/drawing/2014/main" id="{04224720-5B4A-88CF-B3B1-E6CBE9A1D2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51507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F80CF8C3-EA92-49B4-E331-F33FAB58F4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7371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632913DF-22C5-5D3E-92C1-34C5C71CA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3235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>
                <a:extLst>
                  <a:ext uri="{FF2B5EF4-FFF2-40B4-BE49-F238E27FC236}">
                    <a16:creationId xmlns:a16="http://schemas.microsoft.com/office/drawing/2014/main" id="{C52F1ADC-7541-784B-FA83-BC7A1BB24B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9099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763B6FBA-4E9F-E156-D8B2-B90C9CEE9E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34963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1CE43E11-A7E5-6CAE-B997-680AFC7DC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0827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D1D23B32-8C39-3A40-F918-F1FB5BCAC4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26691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087D1B03-238F-C396-33FF-02909C3075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18419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946CF791-7FC3-B245-BAC3-15142C5D0E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64283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E4766BF3-F450-6EA8-92BE-3C4FC46D3F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0147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ACB2FBB2-BDFB-0275-2918-544CFBFEA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56011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>
                <a:extLst>
                  <a:ext uri="{FF2B5EF4-FFF2-40B4-BE49-F238E27FC236}">
                    <a16:creationId xmlns:a16="http://schemas.microsoft.com/office/drawing/2014/main" id="{5EC966BA-B664-F4CB-2A8C-85C102E287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01875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>
                <a:extLst>
                  <a:ext uri="{FF2B5EF4-FFF2-40B4-BE49-F238E27FC236}">
                    <a16:creationId xmlns:a16="http://schemas.microsoft.com/office/drawing/2014/main" id="{324EA08C-3524-759A-EF59-49333CD188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93603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>
                <a:extLst>
                  <a:ext uri="{FF2B5EF4-FFF2-40B4-BE49-F238E27FC236}">
                    <a16:creationId xmlns:a16="http://schemas.microsoft.com/office/drawing/2014/main" id="{53DC9B37-4AF2-201C-224F-5EB13336D6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39467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>
                <a:extLst>
                  <a:ext uri="{FF2B5EF4-FFF2-40B4-BE49-F238E27FC236}">
                    <a16:creationId xmlns:a16="http://schemas.microsoft.com/office/drawing/2014/main" id="{96621D81-C459-E34A-AD2A-0938B27328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77050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>
                <a:extLst>
                  <a:ext uri="{FF2B5EF4-FFF2-40B4-BE49-F238E27FC236}">
                    <a16:creationId xmlns:a16="http://schemas.microsoft.com/office/drawing/2014/main" id="{7FED1A39-BD6A-07A0-8E50-BF68822D2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47739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>
                <a:extLst>
                  <a:ext uri="{FF2B5EF4-FFF2-40B4-BE49-F238E27FC236}">
                    <a16:creationId xmlns:a16="http://schemas.microsoft.com/office/drawing/2014/main" id="{76196881-8FD6-A611-F8EE-7D011EEA21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5331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единительная линия 59">
                <a:extLst>
                  <a:ext uri="{FF2B5EF4-FFF2-40B4-BE49-F238E27FC236}">
                    <a16:creationId xmlns:a16="http://schemas.microsoft.com/office/drawing/2014/main" id="{BB359102-ECEB-C989-6BEE-FE562F32F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31195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>
                <a:extLst>
                  <a:ext uri="{FF2B5EF4-FFF2-40B4-BE49-F238E27FC236}">
                    <a16:creationId xmlns:a16="http://schemas.microsoft.com/office/drawing/2014/main" id="{7005CC51-605A-9957-51CC-C25A882297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72555" y="8397875"/>
                <a:ext cx="0" cy="12192000"/>
              </a:xfrm>
              <a:prstGeom prst="line">
                <a:avLst/>
              </a:prstGeom>
              <a:ln>
                <a:solidFill>
                  <a:srgbClr val="3436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57BF7AE6-037A-F7A2-8E36-FFB580AF0EAD}"/>
                </a:ext>
              </a:extLst>
            </p:cNvPr>
            <p:cNvGrpSpPr/>
            <p:nvPr/>
          </p:nvGrpSpPr>
          <p:grpSpPr>
            <a:xfrm rot="5400000">
              <a:off x="5139278" y="-4254716"/>
              <a:ext cx="9825543" cy="19773321"/>
              <a:chOff x="9751507" y="8397875"/>
              <a:chExt cx="9825543" cy="12192000"/>
            </a:xfrm>
          </p:grpSpPr>
          <p:cxnSp>
            <p:nvCxnSpPr>
              <p:cNvPr id="7" name="Прямая соединительная линия 6">
                <a:extLst>
                  <a:ext uri="{FF2B5EF4-FFF2-40B4-BE49-F238E27FC236}">
                    <a16:creationId xmlns:a16="http://schemas.microsoft.com/office/drawing/2014/main" id="{99E582C4-B2CE-FFD3-F9EA-B6A2AEF50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51507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>
                <a:extLst>
                  <a:ext uri="{FF2B5EF4-FFF2-40B4-BE49-F238E27FC236}">
                    <a16:creationId xmlns:a16="http://schemas.microsoft.com/office/drawing/2014/main" id="{780BFB51-834D-8E86-B6E2-000DC851F4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7371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04B19FE8-2EC5-DAD0-1632-44C40F4EA4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43235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9CDB9031-A994-00A2-334F-66B7883C0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9099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>
                <a:extLst>
                  <a:ext uri="{FF2B5EF4-FFF2-40B4-BE49-F238E27FC236}">
                    <a16:creationId xmlns:a16="http://schemas.microsoft.com/office/drawing/2014/main" id="{C794D23B-3370-D262-4155-64C14FC36E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34963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1EB73AEB-C9DD-3476-EB41-1FA2562E2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0827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7FCB7AD4-5368-626F-7BC8-47AA1F6898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26691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id="{F1518007-6941-BF7D-E1FC-5C293C53BE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18419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960F7A53-79C5-91A1-17CC-FDE5A0748C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64283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>
                <a:extLst>
                  <a:ext uri="{FF2B5EF4-FFF2-40B4-BE49-F238E27FC236}">
                    <a16:creationId xmlns:a16="http://schemas.microsoft.com/office/drawing/2014/main" id="{CD026637-478E-A425-4EE4-4CD9080A5B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10147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81CE639C-74AC-FE44-339A-E9CB4E1FE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56011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750A284F-D064-84EF-7ED0-3D935659A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01875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>
                <a:extLst>
                  <a:ext uri="{FF2B5EF4-FFF2-40B4-BE49-F238E27FC236}">
                    <a16:creationId xmlns:a16="http://schemas.microsoft.com/office/drawing/2014/main" id="{5C8320D2-FE68-C3DF-1028-67342E06F9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93603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33158E02-FBEE-AE56-4506-F4E3B1C870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39467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293B5F1B-111E-6F7B-067B-45C0321E1F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77050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A77D5EF0-F404-9C9B-5D15-6ABB959CB4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47739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FA0FE127-747F-5717-8324-967D1A2179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5331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CD156FB9-20F9-9EAB-81DD-6AEF9D5A2C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31195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>
                <a:extLst>
                  <a:ext uri="{FF2B5EF4-FFF2-40B4-BE49-F238E27FC236}">
                    <a16:creationId xmlns:a16="http://schemas.microsoft.com/office/drawing/2014/main" id="{E1C0FBA1-7B99-066D-27E2-3119C681D2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72555" y="8397875"/>
                <a:ext cx="0" cy="12192000"/>
              </a:xfrm>
              <a:prstGeom prst="line">
                <a:avLst/>
              </a:prstGeom>
              <a:ln>
                <a:solidFill>
                  <a:schemeClr val="bg2">
                    <a:alpha val="1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Заголовок 1">
            <a:extLst>
              <a:ext uri="{FF2B5EF4-FFF2-40B4-BE49-F238E27FC236}">
                <a16:creationId xmlns:a16="http://schemas.microsoft.com/office/drawing/2014/main" id="{1615CF9D-7F4A-1535-3628-513063D8A958}"/>
              </a:ext>
            </a:extLst>
          </p:cNvPr>
          <p:cNvSpPr txBox="1">
            <a:spLocks/>
          </p:cNvSpPr>
          <p:nvPr/>
        </p:nvSpPr>
        <p:spPr>
          <a:xfrm>
            <a:off x="992157" y="3618659"/>
            <a:ext cx="3098592" cy="3847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Зубов Александр</a:t>
            </a:r>
          </a:p>
        </p:txBody>
      </p:sp>
      <p:sp>
        <p:nvSpPr>
          <p:cNvPr id="63" name="Заголовок 1">
            <a:extLst>
              <a:ext uri="{FF2B5EF4-FFF2-40B4-BE49-F238E27FC236}">
                <a16:creationId xmlns:a16="http://schemas.microsoft.com/office/drawing/2014/main" id="{B9C4BAFA-3810-9071-426D-084B4A4FCD94}"/>
              </a:ext>
            </a:extLst>
          </p:cNvPr>
          <p:cNvSpPr txBox="1">
            <a:spLocks/>
          </p:cNvSpPr>
          <p:nvPr/>
        </p:nvSpPr>
        <p:spPr>
          <a:xfrm>
            <a:off x="265945" y="3109432"/>
            <a:ext cx="4544033" cy="4712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novakakub@gmail.com</a:t>
            </a:r>
            <a:endParaRPr lang="ru-RU" sz="3200" i="1" dirty="0">
              <a:solidFill>
                <a:schemeClr val="accent5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Заголовок 1">
            <a:extLst>
              <a:ext uri="{FF2B5EF4-FFF2-40B4-BE49-F238E27FC236}">
                <a16:creationId xmlns:a16="http://schemas.microsoft.com/office/drawing/2014/main" id="{F5A47BF4-766F-9A04-5D73-6B989EB45088}"/>
              </a:ext>
            </a:extLst>
          </p:cNvPr>
          <p:cNvSpPr txBox="1">
            <a:spLocks/>
          </p:cNvSpPr>
          <p:nvPr/>
        </p:nvSpPr>
        <p:spPr>
          <a:xfrm>
            <a:off x="691930" y="4878933"/>
            <a:ext cx="3920202" cy="144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+7 (996)499-76-39</a:t>
            </a:r>
            <a:endParaRPr lang="ru-RU" sz="2800" i="1" dirty="0">
              <a:solidFill>
                <a:schemeClr val="accent5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Заголовок 1">
            <a:extLst>
              <a:ext uri="{FF2B5EF4-FFF2-40B4-BE49-F238E27FC236}">
                <a16:creationId xmlns:a16="http://schemas.microsoft.com/office/drawing/2014/main" id="{2AD81351-011B-7741-C243-1DEFA5D8A53C}"/>
              </a:ext>
            </a:extLst>
          </p:cNvPr>
          <p:cNvSpPr txBox="1">
            <a:spLocks/>
          </p:cNvSpPr>
          <p:nvPr/>
        </p:nvSpPr>
        <p:spPr>
          <a:xfrm>
            <a:off x="766118" y="4166191"/>
            <a:ext cx="3748884" cy="3633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https://t.me/dump5</a:t>
            </a:r>
            <a:endParaRPr lang="ru-RU" sz="2800" i="1" dirty="0">
              <a:solidFill>
                <a:schemeClr val="accent5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D9B87D4C-EA39-B021-F23B-AFDA2FBF2387}"/>
              </a:ext>
            </a:extLst>
          </p:cNvPr>
          <p:cNvSpPr/>
          <p:nvPr/>
        </p:nvSpPr>
        <p:spPr>
          <a:xfrm>
            <a:off x="6329114" y="5328907"/>
            <a:ext cx="3998790" cy="45719"/>
          </a:xfrm>
          <a:prstGeom prst="rect">
            <a:avLst/>
          </a:prstGeom>
          <a:solidFill>
            <a:schemeClr val="accent5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Заголовок 1">
            <a:extLst>
              <a:ext uri="{FF2B5EF4-FFF2-40B4-BE49-F238E27FC236}">
                <a16:creationId xmlns:a16="http://schemas.microsoft.com/office/drawing/2014/main" id="{EE0DDDF6-C460-9D1B-EFD2-8EBAB3B2B490}"/>
              </a:ext>
            </a:extLst>
          </p:cNvPr>
          <p:cNvSpPr txBox="1">
            <a:spLocks/>
          </p:cNvSpPr>
          <p:nvPr/>
        </p:nvSpPr>
        <p:spPr>
          <a:xfrm>
            <a:off x="-1372691" y="2959412"/>
            <a:ext cx="2507455" cy="7396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Заголовок 1">
            <a:extLst>
              <a:ext uri="{FF2B5EF4-FFF2-40B4-BE49-F238E27FC236}">
                <a16:creationId xmlns:a16="http://schemas.microsoft.com/office/drawing/2014/main" id="{A4D5D442-6E04-55AA-5AB9-0FCEC8ED8909}"/>
              </a:ext>
            </a:extLst>
          </p:cNvPr>
          <p:cNvSpPr txBox="1">
            <a:spLocks/>
          </p:cNvSpPr>
          <p:nvPr/>
        </p:nvSpPr>
        <p:spPr>
          <a:xfrm>
            <a:off x="6633747" y="6018922"/>
            <a:ext cx="3427945" cy="736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4832CD38-BBFA-88CB-E8F4-DDF75877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02" y="524429"/>
            <a:ext cx="2062118" cy="237112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FEF52B7A-6180-3E67-DAA9-89261C136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891" y="1139206"/>
            <a:ext cx="3059602" cy="3059602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11986F2-2BA6-F43E-32CF-F6158E70B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960" y="51940"/>
            <a:ext cx="2783136" cy="51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29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0</TotalTime>
  <Words>428</Words>
  <Application>Microsoft Office PowerPoint</Application>
  <PresentationFormat>Широкоэкранный</PresentationFormat>
  <Paragraphs>99</Paragraphs>
  <Slides>8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Bold</vt:lpstr>
      <vt:lpstr>Montserrat ExtraBold</vt:lpstr>
      <vt:lpstr>Tahoma</vt:lpstr>
      <vt:lpstr>Тема Office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Василенко Юрий Валерьевич</dc:creator>
  <cp:lastModifiedBy>Александр Зубов</cp:lastModifiedBy>
  <cp:revision>348</cp:revision>
  <cp:lastPrinted>2023-03-18T10:12:28Z</cp:lastPrinted>
  <dcterms:created xsi:type="dcterms:W3CDTF">2023-03-16T15:52:52Z</dcterms:created>
  <dcterms:modified xsi:type="dcterms:W3CDTF">2023-10-01T04:26:34Z</dcterms:modified>
</cp:coreProperties>
</file>