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122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47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571" y="0"/>
            <a:ext cx="5921829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31599" y="1845826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Enhancing Solar Panel Efficiency using Thermoelectric Module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678680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Solar panels are a promising source of renewable energy. Learn how the integration of thermoelectric modules can enhance their efficiency and revolutionize sustainable power generation.</a:t>
            </a:r>
            <a:endParaRPr lang="en-US" dirty="0"/>
          </a:p>
        </p:txBody>
      </p:sp>
      <p:sp>
        <p:nvSpPr>
          <p:cNvPr id="7" name="Shape 3"/>
          <p:cNvSpPr/>
          <p:nvPr/>
        </p:nvSpPr>
        <p:spPr>
          <a:xfrm>
            <a:off x="833199" y="601146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9193" y="3568391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759193" y="4299644"/>
            <a:ext cx="5882239" cy="27774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Thermoelectric modules offer a revolutionary way to improve the efficiency of solar panels. By harnessing the wasted heat energy and converting it into usable electricity, we can maximize the power output of solar systems.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8E3D1E-2E71-5208-DF66-90F9169C2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432" y="2787957"/>
            <a:ext cx="7988968" cy="54038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004417"/>
            <a:ext cx="93954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Explanation of Thermoelectric Module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25421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What is it?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1760220" y="3892868"/>
            <a:ext cx="3341608" cy="19636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thermoelectric module is a solid-state device that can generate electricity from a temperature gradient.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5651421" y="3254216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Working Principle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651421" y="3892867"/>
            <a:ext cx="3341608" cy="22103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 utilizes the Seebeck effect, where a voltage is produced when there is a temperature difference across two different materials.</a:t>
            </a: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9542621" y="3254216"/>
            <a:ext cx="26974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Efficiency Factors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9542621" y="3820296"/>
            <a:ext cx="3341608" cy="26675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efficiency of a thermoelectric module depends on factors such as the thermoelectric material, temperature difference, and electrical resistance.</a:t>
            </a:r>
            <a:endParaRPr lang="en-US" dirty="0"/>
          </a:p>
        </p:txBody>
      </p:sp>
      <p:pic>
        <p:nvPicPr>
          <p:cNvPr id="12" name="Image 1" descr="preencoded.png">
            <a:extLst>
              <a:ext uri="{FF2B5EF4-FFF2-40B4-BE49-F238E27FC236}">
                <a16:creationId xmlns:a16="http://schemas.microsoft.com/office/drawing/2014/main" id="{629E10DE-8664-051C-D3E9-FBE3D58034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542"/>
          <a:stretch/>
        </p:blipFill>
        <p:spPr>
          <a:xfrm rot="5400000">
            <a:off x="6333380" y="-6367404"/>
            <a:ext cx="1963644" cy="1463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736521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Factors Affecting Solar Panel Efficiency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26321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4683562" y="2673787"/>
            <a:ext cx="1143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270843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Dust and Dirt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277791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Accumulation of dust and dirt on solar panels reduces their ability to absorb sunlight, resulting in decreased efficiency.</a:t>
            </a:r>
            <a:endParaRPr lang="en-US" dirty="0"/>
          </a:p>
        </p:txBody>
      </p:sp>
      <p:sp>
        <p:nvSpPr>
          <p:cNvPr id="10" name="Shape 6"/>
          <p:cNvSpPr/>
          <p:nvPr/>
        </p:nvSpPr>
        <p:spPr>
          <a:xfrm>
            <a:off x="4490799" y="438435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1" name="Text 7"/>
          <p:cNvSpPr/>
          <p:nvPr/>
        </p:nvSpPr>
        <p:spPr>
          <a:xfrm>
            <a:off x="4649272" y="442602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5212913" y="44606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Shading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5212913" y="503003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Even partial shading on solar panels can significantly impact their overall performance and efficiency.</a:t>
            </a:r>
            <a:endParaRPr lang="en-US" dirty="0"/>
          </a:p>
        </p:txBody>
      </p:sp>
      <p:sp>
        <p:nvSpPr>
          <p:cNvPr id="14" name="Shape 10"/>
          <p:cNvSpPr/>
          <p:nvPr/>
        </p:nvSpPr>
        <p:spPr>
          <a:xfrm>
            <a:off x="4490799" y="613660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EEEFF5"/>
          </a:solidFill>
          <a:ln/>
        </p:spPr>
      </p:sp>
      <p:sp>
        <p:nvSpPr>
          <p:cNvPr id="15" name="Text 11"/>
          <p:cNvSpPr/>
          <p:nvPr/>
        </p:nvSpPr>
        <p:spPr>
          <a:xfrm>
            <a:off x="4649272" y="617827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12913" y="621291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Temperature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12913" y="678227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 temperatures can cause solar panels to lose efficiency, as their electrical output decreases with rising temperatures.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632817"/>
            <a:ext cx="11109960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Integration of Thermoelectric Module with Solar Panel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2465903"/>
            <a:ext cx="3481149" cy="215145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0220" y="48950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Direct Integration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1760220" y="5464373"/>
            <a:ext cx="3481149" cy="25588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thermoelectric module is integrated directly into the solar panel, allowing for simultaneous power generation and improved efficiency.</a:t>
            </a:r>
            <a:endParaRPr lang="en-US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625" y="2465903"/>
            <a:ext cx="3481149" cy="215145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74625" y="489501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Heat Recovery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574625" y="5464373"/>
            <a:ext cx="3481149" cy="21324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thermoelectric module captures and converts waste heat from the solar panel, increasing its overall energy output.</a:t>
            </a:r>
            <a:endParaRPr lang="en-US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9031" y="2465903"/>
            <a:ext cx="3481149" cy="215145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389031" y="4895017"/>
            <a:ext cx="24155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Advanced Materials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389031" y="5464373"/>
            <a:ext cx="3481149" cy="21324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New thermoelectric materials with higher energy conversion efficiency provide greater potential for integration with solar panels.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00576" y="588764"/>
            <a:ext cx="9371648" cy="13342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253"/>
              </a:lnSpc>
              <a:buNone/>
            </a:pPr>
            <a:r>
              <a:rPr lang="en-US" sz="4203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Benefits of Increased Solar Panel Efficiency</a:t>
            </a:r>
            <a:endParaRPr lang="en-US" sz="4203" dirty="0"/>
          </a:p>
        </p:txBody>
      </p:sp>
      <p:sp>
        <p:nvSpPr>
          <p:cNvPr id="6" name="Shape 2"/>
          <p:cNvSpPr/>
          <p:nvPr/>
        </p:nvSpPr>
        <p:spPr>
          <a:xfrm>
            <a:off x="800576" y="2243138"/>
            <a:ext cx="9371648" cy="1656874"/>
          </a:xfrm>
          <a:prstGeom prst="roundRect">
            <a:avLst>
              <a:gd name="adj" fmla="val 7731"/>
            </a:avLst>
          </a:prstGeom>
          <a:solidFill>
            <a:srgbClr val="EEEFF5"/>
          </a:solidFill>
          <a:ln/>
        </p:spPr>
      </p:sp>
      <p:sp>
        <p:nvSpPr>
          <p:cNvPr id="7" name="Text 3"/>
          <p:cNvSpPr/>
          <p:nvPr/>
        </p:nvSpPr>
        <p:spPr>
          <a:xfrm>
            <a:off x="1014055" y="2456617"/>
            <a:ext cx="2499360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210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Higher Energy Output</a:t>
            </a:r>
            <a:endParaRPr lang="en-US" sz="2101" dirty="0"/>
          </a:p>
        </p:txBody>
      </p:sp>
      <p:sp>
        <p:nvSpPr>
          <p:cNvPr id="8" name="Text 4"/>
          <p:cNvSpPr/>
          <p:nvPr/>
        </p:nvSpPr>
        <p:spPr>
          <a:xfrm>
            <a:off x="1014055" y="3003590"/>
            <a:ext cx="8944689" cy="682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Improved efficiency means increased power generation, leading to a higher energy output from solar panel installations.</a:t>
            </a:r>
            <a:endParaRPr lang="en-US" dirty="0"/>
          </a:p>
        </p:txBody>
      </p:sp>
      <p:sp>
        <p:nvSpPr>
          <p:cNvPr id="9" name="Shape 5"/>
          <p:cNvSpPr/>
          <p:nvPr/>
        </p:nvSpPr>
        <p:spPr>
          <a:xfrm>
            <a:off x="800576" y="4113490"/>
            <a:ext cx="9371648" cy="1656874"/>
          </a:xfrm>
          <a:prstGeom prst="roundRect">
            <a:avLst>
              <a:gd name="adj" fmla="val 7731"/>
            </a:avLst>
          </a:prstGeom>
          <a:solidFill>
            <a:srgbClr val="EEEFF5"/>
          </a:solidFill>
          <a:ln/>
        </p:spPr>
      </p:sp>
      <p:sp>
        <p:nvSpPr>
          <p:cNvPr id="10" name="Text 6"/>
          <p:cNvSpPr/>
          <p:nvPr/>
        </p:nvSpPr>
        <p:spPr>
          <a:xfrm>
            <a:off x="1014055" y="4326969"/>
            <a:ext cx="2134910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210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Cost Savings</a:t>
            </a:r>
            <a:endParaRPr lang="en-US" sz="2101" dirty="0"/>
          </a:p>
        </p:txBody>
      </p:sp>
      <p:sp>
        <p:nvSpPr>
          <p:cNvPr id="11" name="Text 7"/>
          <p:cNvSpPr/>
          <p:nvPr/>
        </p:nvSpPr>
        <p:spPr>
          <a:xfrm>
            <a:off x="1014055" y="4873943"/>
            <a:ext cx="8944689" cy="682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Enhanced solar panel efficiency reduces the number of panels required, resulting in lower installation and maintenance costs.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800576" y="5983843"/>
            <a:ext cx="9371648" cy="1656874"/>
          </a:xfrm>
          <a:prstGeom prst="roundRect">
            <a:avLst>
              <a:gd name="adj" fmla="val 7731"/>
            </a:avLst>
          </a:prstGeom>
          <a:solidFill>
            <a:srgbClr val="EEEFF5"/>
          </a:solidFill>
          <a:ln/>
        </p:spPr>
      </p:sp>
      <p:sp>
        <p:nvSpPr>
          <p:cNvPr id="13" name="Text 9"/>
          <p:cNvSpPr/>
          <p:nvPr/>
        </p:nvSpPr>
        <p:spPr>
          <a:xfrm>
            <a:off x="1014055" y="6197322"/>
            <a:ext cx="2583180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7"/>
              </a:lnSpc>
              <a:buNone/>
            </a:pPr>
            <a:r>
              <a:rPr lang="en-US" sz="2101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Environmental Impact</a:t>
            </a:r>
            <a:endParaRPr lang="en-US" sz="2101" dirty="0"/>
          </a:p>
        </p:txBody>
      </p:sp>
      <p:sp>
        <p:nvSpPr>
          <p:cNvPr id="14" name="Text 10"/>
          <p:cNvSpPr/>
          <p:nvPr/>
        </p:nvSpPr>
        <p:spPr>
          <a:xfrm>
            <a:off x="1014055" y="6744295"/>
            <a:ext cx="8944689" cy="682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90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Maximizing solar panel efficiency helps reduce the carbon footprint and promotes a more sustainable future.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397693" y="1207889"/>
            <a:ext cx="8435340" cy="5931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72"/>
              </a:lnSpc>
              <a:buNone/>
            </a:pPr>
            <a:r>
              <a:rPr lang="en-US" sz="3737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Case Studies of Successful Applications</a:t>
            </a:r>
            <a:endParaRPr lang="en-US" sz="3737" dirty="0"/>
          </a:p>
        </p:txBody>
      </p:sp>
      <p:sp>
        <p:nvSpPr>
          <p:cNvPr id="6" name="Shape 2"/>
          <p:cNvSpPr/>
          <p:nvPr/>
        </p:nvSpPr>
        <p:spPr>
          <a:xfrm>
            <a:off x="4639747" y="2085737"/>
            <a:ext cx="85368" cy="4935855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7" name="Shape 3"/>
          <p:cNvSpPr/>
          <p:nvPr/>
        </p:nvSpPr>
        <p:spPr>
          <a:xfrm>
            <a:off x="4895910" y="2404765"/>
            <a:ext cx="664488" cy="85368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8" name="Shape 4"/>
          <p:cNvSpPr/>
          <p:nvPr/>
        </p:nvSpPr>
        <p:spPr>
          <a:xfrm>
            <a:off x="4468832" y="2233970"/>
            <a:ext cx="427077" cy="427077"/>
          </a:xfrm>
          <a:prstGeom prst="roundRect">
            <a:avLst>
              <a:gd name="adj" fmla="val 26673"/>
            </a:avLst>
          </a:prstGeom>
          <a:solidFill>
            <a:srgbClr val="EEEFF5"/>
          </a:solidFill>
          <a:ln/>
        </p:spPr>
      </p:sp>
      <p:sp>
        <p:nvSpPr>
          <p:cNvPr id="9" name="Text 5"/>
          <p:cNvSpPr/>
          <p:nvPr/>
        </p:nvSpPr>
        <p:spPr>
          <a:xfrm>
            <a:off x="4632781" y="2269450"/>
            <a:ext cx="99060" cy="3559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03"/>
              </a:lnSpc>
              <a:buNone/>
            </a:pPr>
            <a:r>
              <a:rPr lang="en-US" sz="224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242" dirty="0"/>
          </a:p>
        </p:txBody>
      </p:sp>
      <p:sp>
        <p:nvSpPr>
          <p:cNvPr id="10" name="Text 6"/>
          <p:cNvSpPr/>
          <p:nvPr/>
        </p:nvSpPr>
        <p:spPr>
          <a:xfrm>
            <a:off x="5726549" y="2275523"/>
            <a:ext cx="3055620" cy="296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6"/>
              </a:lnSpc>
              <a:buNone/>
            </a:pPr>
            <a:r>
              <a:rPr lang="en-US" sz="186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Residential Rooftop Systems</a:t>
            </a:r>
            <a:endParaRPr lang="en-US" sz="1869" dirty="0"/>
          </a:p>
        </p:txBody>
      </p:sp>
      <p:sp>
        <p:nvSpPr>
          <p:cNvPr id="11" name="Text 7"/>
          <p:cNvSpPr/>
          <p:nvPr/>
        </p:nvSpPr>
        <p:spPr>
          <a:xfrm>
            <a:off x="5726549" y="2761893"/>
            <a:ext cx="8163758" cy="10989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92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Thermoelectric integration has increased the efficiency of solar panels, making residential rooftop systems more cost-effective and energy-efficient.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4895910" y="4113312"/>
            <a:ext cx="664488" cy="85368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13" name="Shape 9"/>
          <p:cNvSpPr/>
          <p:nvPr/>
        </p:nvSpPr>
        <p:spPr>
          <a:xfrm>
            <a:off x="4468832" y="3942517"/>
            <a:ext cx="427077" cy="427077"/>
          </a:xfrm>
          <a:prstGeom prst="roundRect">
            <a:avLst>
              <a:gd name="adj" fmla="val 26673"/>
            </a:avLst>
          </a:prstGeom>
          <a:solidFill>
            <a:srgbClr val="EEEFF5"/>
          </a:solidFill>
          <a:ln/>
        </p:spPr>
      </p:sp>
      <p:sp>
        <p:nvSpPr>
          <p:cNvPr id="14" name="Text 10"/>
          <p:cNvSpPr/>
          <p:nvPr/>
        </p:nvSpPr>
        <p:spPr>
          <a:xfrm>
            <a:off x="4602301" y="3977997"/>
            <a:ext cx="160020" cy="3559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03"/>
              </a:lnSpc>
              <a:buNone/>
            </a:pPr>
            <a:r>
              <a:rPr lang="en-US" sz="224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242" dirty="0"/>
          </a:p>
        </p:txBody>
      </p:sp>
      <p:sp>
        <p:nvSpPr>
          <p:cNvPr id="15" name="Text 11"/>
          <p:cNvSpPr/>
          <p:nvPr/>
        </p:nvSpPr>
        <p:spPr>
          <a:xfrm>
            <a:off x="5726549" y="3984069"/>
            <a:ext cx="2613660" cy="296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6"/>
              </a:lnSpc>
              <a:buNone/>
            </a:pPr>
            <a:r>
              <a:rPr lang="en-US" sz="186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Commercial Installations</a:t>
            </a:r>
            <a:endParaRPr lang="en-US" sz="1869" dirty="0"/>
          </a:p>
        </p:txBody>
      </p:sp>
      <p:sp>
        <p:nvSpPr>
          <p:cNvPr id="16" name="Text 12"/>
          <p:cNvSpPr/>
          <p:nvPr/>
        </p:nvSpPr>
        <p:spPr>
          <a:xfrm>
            <a:off x="5726549" y="4470440"/>
            <a:ext cx="8163758" cy="10989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92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Many businesses have adopted thermoelectric modules to boost the efficiency of their large-scale solar installations, enhancing their sustainability efforts.</a:t>
            </a:r>
            <a:endParaRPr lang="en-US" dirty="0"/>
          </a:p>
        </p:txBody>
      </p:sp>
      <p:sp>
        <p:nvSpPr>
          <p:cNvPr id="17" name="Shape 13"/>
          <p:cNvSpPr/>
          <p:nvPr/>
        </p:nvSpPr>
        <p:spPr>
          <a:xfrm>
            <a:off x="4895910" y="5821859"/>
            <a:ext cx="664488" cy="85368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18" name="Shape 14"/>
          <p:cNvSpPr/>
          <p:nvPr/>
        </p:nvSpPr>
        <p:spPr>
          <a:xfrm>
            <a:off x="4468832" y="5651063"/>
            <a:ext cx="427077" cy="427077"/>
          </a:xfrm>
          <a:prstGeom prst="roundRect">
            <a:avLst>
              <a:gd name="adj" fmla="val 26673"/>
            </a:avLst>
          </a:prstGeom>
          <a:solidFill>
            <a:srgbClr val="EEEFF5"/>
          </a:solidFill>
          <a:ln/>
        </p:spPr>
      </p:sp>
      <p:sp>
        <p:nvSpPr>
          <p:cNvPr id="19" name="Text 15"/>
          <p:cNvSpPr/>
          <p:nvPr/>
        </p:nvSpPr>
        <p:spPr>
          <a:xfrm>
            <a:off x="4606111" y="5686544"/>
            <a:ext cx="152400" cy="3559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03"/>
              </a:lnSpc>
              <a:buNone/>
            </a:pPr>
            <a:r>
              <a:rPr lang="en-US" sz="2242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242" dirty="0"/>
          </a:p>
        </p:txBody>
      </p:sp>
      <p:sp>
        <p:nvSpPr>
          <p:cNvPr id="20" name="Text 16"/>
          <p:cNvSpPr/>
          <p:nvPr/>
        </p:nvSpPr>
        <p:spPr>
          <a:xfrm>
            <a:off x="5726549" y="5692616"/>
            <a:ext cx="1898452" cy="2965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6"/>
              </a:lnSpc>
              <a:buNone/>
            </a:pPr>
            <a:r>
              <a:rPr lang="en-US" sz="1869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Off-Grid Solutions</a:t>
            </a:r>
            <a:endParaRPr lang="en-US" sz="1869" dirty="0"/>
          </a:p>
        </p:txBody>
      </p:sp>
      <p:sp>
        <p:nvSpPr>
          <p:cNvPr id="21" name="Text 17"/>
          <p:cNvSpPr/>
          <p:nvPr/>
        </p:nvSpPr>
        <p:spPr>
          <a:xfrm>
            <a:off x="5726549" y="6178987"/>
            <a:ext cx="8163758" cy="10989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92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remote areas with limited access to the power grid, solar panels with thermoelectric integration have enabled efficient off-grid electricity generation.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1760220" y="2834640"/>
            <a:ext cx="8618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96AF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 and Future Possibilities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760220" y="3973354"/>
            <a:ext cx="1110996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integration of thermoelectric modules with solar panels unlocks immense potential for enhancing renewable energy systems. As technology advances, we can expect further breakthroughs in efficiency and cost-effectiveness, paving the way for a greener and more sustainable future.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478</Words>
  <Application>Microsoft Office PowerPoint</Application>
  <PresentationFormat>Custom</PresentationFormat>
  <Paragraphs>55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Barlow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Siddhesh Dangade</cp:lastModifiedBy>
  <cp:revision>2</cp:revision>
  <dcterms:created xsi:type="dcterms:W3CDTF">2023-12-04T07:03:19Z</dcterms:created>
  <dcterms:modified xsi:type="dcterms:W3CDTF">2023-12-04T10:29:03Z</dcterms:modified>
</cp:coreProperties>
</file>