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media/image43.jpg" ContentType="image/jpg"/>
  <Override PartName="/ppt/media/image44.jpg" ContentType="image/jpg"/>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07" r:id="rId1"/>
  </p:sldMasterIdLst>
  <p:notesMasterIdLst>
    <p:notesMasterId r:id="rId17"/>
  </p:notesMasterIdLst>
  <p:sldIdLst>
    <p:sldId id="256" r:id="rId2"/>
    <p:sldId id="257" r:id="rId3"/>
    <p:sldId id="278" r:id="rId4"/>
    <p:sldId id="259" r:id="rId5"/>
    <p:sldId id="272" r:id="rId6"/>
    <p:sldId id="271" r:id="rId7"/>
    <p:sldId id="260" r:id="rId8"/>
    <p:sldId id="263" r:id="rId9"/>
    <p:sldId id="275" r:id="rId10"/>
    <p:sldId id="276" r:id="rId11"/>
    <p:sldId id="264" r:id="rId12"/>
    <p:sldId id="277" r:id="rId13"/>
    <p:sldId id="266" r:id="rId14"/>
    <p:sldId id="274" r:id="rId15"/>
    <p:sldId id="268" r:id="rId16"/>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0" d="100"/>
          <a:sy n="60" d="100"/>
        </p:scale>
        <p:origin x="60" y="32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ata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ata3.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s>
</file>

<file path=ppt/diagrams/_rels/data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ata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s>
</file>

<file path=ppt/diagrams/_rels/drawing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rawing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72C95A-58D2-499F-AEA7-B2774FDBC608}" type="doc">
      <dgm:prSet loTypeId="urn:microsoft.com/office/officeart/2018/5/layout/IconLeafLabelList" loCatId="icon" qsTypeId="urn:microsoft.com/office/officeart/2005/8/quickstyle/simple1" qsCatId="simple" csTypeId="urn:microsoft.com/office/officeart/2018/5/colors/Iconchunking_neutralicon_accent2_2" csCatId="accent2" phldr="1"/>
      <dgm:spPr/>
      <dgm:t>
        <a:bodyPr/>
        <a:lstStyle/>
        <a:p>
          <a:endParaRPr lang="en-US"/>
        </a:p>
      </dgm:t>
    </dgm:pt>
    <dgm:pt modelId="{47DBBE82-27C3-453D-B9FB-31097DF2259A}">
      <dgm:prSet/>
      <dgm:spPr/>
      <dgm:t>
        <a:bodyPr/>
        <a:lstStyle/>
        <a:p>
          <a:pPr>
            <a:lnSpc>
              <a:spcPct val="100000"/>
            </a:lnSpc>
            <a:defRPr cap="all"/>
          </a:pPr>
          <a:r>
            <a:rPr lang="en-US" dirty="0"/>
            <a:t>Author: </a:t>
          </a:r>
        </a:p>
      </dgm:t>
    </dgm:pt>
    <dgm:pt modelId="{8C5EAB14-29FB-41A1-B34E-4F676D2C72D2}" type="parTrans" cxnId="{9538CF69-8DCD-47F7-B0A5-C0B8A235C140}">
      <dgm:prSet/>
      <dgm:spPr/>
      <dgm:t>
        <a:bodyPr/>
        <a:lstStyle/>
        <a:p>
          <a:endParaRPr lang="en-US"/>
        </a:p>
      </dgm:t>
    </dgm:pt>
    <dgm:pt modelId="{47DF308F-970D-41EB-8AFF-1FC1FB2EF178}" type="sibTrans" cxnId="{9538CF69-8DCD-47F7-B0A5-C0B8A235C140}">
      <dgm:prSet/>
      <dgm:spPr/>
      <dgm:t>
        <a:bodyPr/>
        <a:lstStyle/>
        <a:p>
          <a:endParaRPr lang="en-US"/>
        </a:p>
      </dgm:t>
    </dgm:pt>
    <dgm:pt modelId="{9732722D-38EF-48EE-97D8-B184B03E9FA1}">
      <dgm:prSet/>
      <dgm:spPr/>
      <dgm:t>
        <a:bodyPr/>
        <a:lstStyle/>
        <a:p>
          <a:pPr>
            <a:lnSpc>
              <a:spcPct val="100000"/>
            </a:lnSpc>
            <a:defRPr cap="all"/>
          </a:pPr>
          <a:r>
            <a:rPr lang="en-US"/>
            <a:t>Sidharth Pani</a:t>
          </a:r>
        </a:p>
      </dgm:t>
    </dgm:pt>
    <dgm:pt modelId="{7852AAFC-248F-43E4-965C-4D516951B309}" type="parTrans" cxnId="{1714744E-7314-4BAB-A01F-8DA2DF87C4FE}">
      <dgm:prSet/>
      <dgm:spPr/>
      <dgm:t>
        <a:bodyPr/>
        <a:lstStyle/>
        <a:p>
          <a:endParaRPr lang="en-US"/>
        </a:p>
      </dgm:t>
    </dgm:pt>
    <dgm:pt modelId="{2189AD8C-6982-4934-A24B-2B65181012CB}" type="sibTrans" cxnId="{1714744E-7314-4BAB-A01F-8DA2DF87C4FE}">
      <dgm:prSet/>
      <dgm:spPr/>
      <dgm:t>
        <a:bodyPr/>
        <a:lstStyle/>
        <a:p>
          <a:endParaRPr lang="en-US"/>
        </a:p>
      </dgm:t>
    </dgm:pt>
    <dgm:pt modelId="{E4FCB451-C41C-4CA8-9745-0E953C7846BC}" type="pres">
      <dgm:prSet presAssocID="{2172C95A-58D2-499F-AEA7-B2774FDBC608}" presName="root" presStyleCnt="0">
        <dgm:presLayoutVars>
          <dgm:dir/>
          <dgm:resizeHandles val="exact"/>
        </dgm:presLayoutVars>
      </dgm:prSet>
      <dgm:spPr/>
    </dgm:pt>
    <dgm:pt modelId="{C620A379-12B7-4D6B-AE78-C81ED97C5C41}" type="pres">
      <dgm:prSet presAssocID="{47DBBE82-27C3-453D-B9FB-31097DF2259A}" presName="compNode" presStyleCnt="0"/>
      <dgm:spPr/>
    </dgm:pt>
    <dgm:pt modelId="{1DF0EC22-3576-450C-9E98-10A97E2003F5}" type="pres">
      <dgm:prSet presAssocID="{47DBBE82-27C3-453D-B9FB-31097DF2259A}" presName="iconBgRect" presStyleLbl="bgShp" presStyleIdx="0" presStyleCnt="2"/>
      <dgm:spPr>
        <a:prstGeom prst="round2DiagRect">
          <a:avLst>
            <a:gd name="adj1" fmla="val 29727"/>
            <a:gd name="adj2" fmla="val 0"/>
          </a:avLst>
        </a:prstGeom>
      </dgm:spPr>
    </dgm:pt>
    <dgm:pt modelId="{AF096593-EF11-432A-8313-BDFE9F821071}" type="pres">
      <dgm:prSet presAssocID="{47DBBE82-27C3-453D-B9FB-31097DF2259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encil"/>
        </a:ext>
      </dgm:extLst>
    </dgm:pt>
    <dgm:pt modelId="{2C439E28-1CFC-41F3-AE21-5E91E0F40C43}" type="pres">
      <dgm:prSet presAssocID="{47DBBE82-27C3-453D-B9FB-31097DF2259A}" presName="spaceRect" presStyleCnt="0"/>
      <dgm:spPr/>
    </dgm:pt>
    <dgm:pt modelId="{F6F5112D-F8E1-40AD-B923-88E3CCA2E0D5}" type="pres">
      <dgm:prSet presAssocID="{47DBBE82-27C3-453D-B9FB-31097DF2259A}" presName="textRect" presStyleLbl="revTx" presStyleIdx="0" presStyleCnt="2">
        <dgm:presLayoutVars>
          <dgm:chMax val="1"/>
          <dgm:chPref val="1"/>
        </dgm:presLayoutVars>
      </dgm:prSet>
      <dgm:spPr/>
    </dgm:pt>
    <dgm:pt modelId="{AAB7435F-E791-488B-8784-35DDC99AE681}" type="pres">
      <dgm:prSet presAssocID="{47DF308F-970D-41EB-8AFF-1FC1FB2EF178}" presName="sibTrans" presStyleCnt="0"/>
      <dgm:spPr/>
    </dgm:pt>
    <dgm:pt modelId="{06C7DF86-2AA0-46E9-B837-D8DA3F31F070}" type="pres">
      <dgm:prSet presAssocID="{9732722D-38EF-48EE-97D8-B184B03E9FA1}" presName="compNode" presStyleCnt="0"/>
      <dgm:spPr/>
    </dgm:pt>
    <dgm:pt modelId="{6AE9292A-0A60-4395-9E81-C0091B80E5B9}" type="pres">
      <dgm:prSet presAssocID="{9732722D-38EF-48EE-97D8-B184B03E9FA1}" presName="iconBgRect" presStyleLbl="bgShp" presStyleIdx="1" presStyleCnt="2"/>
      <dgm:spPr>
        <a:prstGeom prst="round2DiagRect">
          <a:avLst>
            <a:gd name="adj1" fmla="val 29727"/>
            <a:gd name="adj2" fmla="val 0"/>
          </a:avLst>
        </a:prstGeom>
      </dgm:spPr>
    </dgm:pt>
    <dgm:pt modelId="{0F8E01BA-9D3B-4A84-A115-89E72E2544B9}" type="pres">
      <dgm:prSet presAssocID="{9732722D-38EF-48EE-97D8-B184B03E9FA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847EB70D-F2F3-458A-ADDF-1ADA5AB4A38C}" type="pres">
      <dgm:prSet presAssocID="{9732722D-38EF-48EE-97D8-B184B03E9FA1}" presName="spaceRect" presStyleCnt="0"/>
      <dgm:spPr/>
    </dgm:pt>
    <dgm:pt modelId="{A7E1DF10-5C37-4051-BA46-37805C06BF5B}" type="pres">
      <dgm:prSet presAssocID="{9732722D-38EF-48EE-97D8-B184B03E9FA1}" presName="textRect" presStyleLbl="revTx" presStyleIdx="1" presStyleCnt="2">
        <dgm:presLayoutVars>
          <dgm:chMax val="1"/>
          <dgm:chPref val="1"/>
        </dgm:presLayoutVars>
      </dgm:prSet>
      <dgm:spPr/>
    </dgm:pt>
  </dgm:ptLst>
  <dgm:cxnLst>
    <dgm:cxn modelId="{05C63943-7ABA-4193-8D49-A46829C1DE5E}" type="presOf" srcId="{9732722D-38EF-48EE-97D8-B184B03E9FA1}" destId="{A7E1DF10-5C37-4051-BA46-37805C06BF5B}" srcOrd="0" destOrd="0" presId="urn:microsoft.com/office/officeart/2018/5/layout/IconLeafLabelList"/>
    <dgm:cxn modelId="{9538CF69-8DCD-47F7-B0A5-C0B8A235C140}" srcId="{2172C95A-58D2-499F-AEA7-B2774FDBC608}" destId="{47DBBE82-27C3-453D-B9FB-31097DF2259A}" srcOrd="0" destOrd="0" parTransId="{8C5EAB14-29FB-41A1-B34E-4F676D2C72D2}" sibTransId="{47DF308F-970D-41EB-8AFF-1FC1FB2EF178}"/>
    <dgm:cxn modelId="{1714744E-7314-4BAB-A01F-8DA2DF87C4FE}" srcId="{2172C95A-58D2-499F-AEA7-B2774FDBC608}" destId="{9732722D-38EF-48EE-97D8-B184B03E9FA1}" srcOrd="1" destOrd="0" parTransId="{7852AAFC-248F-43E4-965C-4D516951B309}" sibTransId="{2189AD8C-6982-4934-A24B-2B65181012CB}"/>
    <dgm:cxn modelId="{BF25117E-46D6-42A7-928F-38CC68FD6B11}" type="presOf" srcId="{2172C95A-58D2-499F-AEA7-B2774FDBC608}" destId="{E4FCB451-C41C-4CA8-9745-0E953C7846BC}" srcOrd="0" destOrd="0" presId="urn:microsoft.com/office/officeart/2018/5/layout/IconLeafLabelList"/>
    <dgm:cxn modelId="{E5F8B383-1DEC-4DDA-AAEB-AA802F5A85D3}" type="presOf" srcId="{47DBBE82-27C3-453D-B9FB-31097DF2259A}" destId="{F6F5112D-F8E1-40AD-B923-88E3CCA2E0D5}" srcOrd="0" destOrd="0" presId="urn:microsoft.com/office/officeart/2018/5/layout/IconLeafLabelList"/>
    <dgm:cxn modelId="{8861F39D-3C35-48BD-AA92-21C26FB82B56}" type="presParOf" srcId="{E4FCB451-C41C-4CA8-9745-0E953C7846BC}" destId="{C620A379-12B7-4D6B-AE78-C81ED97C5C41}" srcOrd="0" destOrd="0" presId="urn:microsoft.com/office/officeart/2018/5/layout/IconLeafLabelList"/>
    <dgm:cxn modelId="{74AD20F5-0451-401F-9777-A9FBF5A4443E}" type="presParOf" srcId="{C620A379-12B7-4D6B-AE78-C81ED97C5C41}" destId="{1DF0EC22-3576-450C-9E98-10A97E2003F5}" srcOrd="0" destOrd="0" presId="urn:microsoft.com/office/officeart/2018/5/layout/IconLeafLabelList"/>
    <dgm:cxn modelId="{E6F1694D-B902-402F-A07F-FC3F670FC0B2}" type="presParOf" srcId="{C620A379-12B7-4D6B-AE78-C81ED97C5C41}" destId="{AF096593-EF11-432A-8313-BDFE9F821071}" srcOrd="1" destOrd="0" presId="urn:microsoft.com/office/officeart/2018/5/layout/IconLeafLabelList"/>
    <dgm:cxn modelId="{A61D6F8F-7347-41E5-BDD5-61F26E569B55}" type="presParOf" srcId="{C620A379-12B7-4D6B-AE78-C81ED97C5C41}" destId="{2C439E28-1CFC-41F3-AE21-5E91E0F40C43}" srcOrd="2" destOrd="0" presId="urn:microsoft.com/office/officeart/2018/5/layout/IconLeafLabelList"/>
    <dgm:cxn modelId="{5CD6C53A-871C-4467-B0DA-7C9857FD5F5B}" type="presParOf" srcId="{C620A379-12B7-4D6B-AE78-C81ED97C5C41}" destId="{F6F5112D-F8E1-40AD-B923-88E3CCA2E0D5}" srcOrd="3" destOrd="0" presId="urn:microsoft.com/office/officeart/2018/5/layout/IconLeafLabelList"/>
    <dgm:cxn modelId="{677B0005-857C-4528-8458-D6920E0D5ECF}" type="presParOf" srcId="{E4FCB451-C41C-4CA8-9745-0E953C7846BC}" destId="{AAB7435F-E791-488B-8784-35DDC99AE681}" srcOrd="1" destOrd="0" presId="urn:microsoft.com/office/officeart/2018/5/layout/IconLeafLabelList"/>
    <dgm:cxn modelId="{33418880-E039-41CD-8560-A32CEF749F8A}" type="presParOf" srcId="{E4FCB451-C41C-4CA8-9745-0E953C7846BC}" destId="{06C7DF86-2AA0-46E9-B837-D8DA3F31F070}" srcOrd="2" destOrd="0" presId="urn:microsoft.com/office/officeart/2018/5/layout/IconLeafLabelList"/>
    <dgm:cxn modelId="{93D8FEA8-1A03-402C-BC2F-A5C117EC8F07}" type="presParOf" srcId="{06C7DF86-2AA0-46E9-B837-D8DA3F31F070}" destId="{6AE9292A-0A60-4395-9E81-C0091B80E5B9}" srcOrd="0" destOrd="0" presId="urn:microsoft.com/office/officeart/2018/5/layout/IconLeafLabelList"/>
    <dgm:cxn modelId="{668C6065-767D-4919-908C-DEE55DE43302}" type="presParOf" srcId="{06C7DF86-2AA0-46E9-B837-D8DA3F31F070}" destId="{0F8E01BA-9D3B-4A84-A115-89E72E2544B9}" srcOrd="1" destOrd="0" presId="urn:microsoft.com/office/officeart/2018/5/layout/IconLeafLabelList"/>
    <dgm:cxn modelId="{4D30BFDC-3420-4E91-B905-E08D84725277}" type="presParOf" srcId="{06C7DF86-2AA0-46E9-B837-D8DA3F31F070}" destId="{847EB70D-F2F3-458A-ADDF-1ADA5AB4A38C}" srcOrd="2" destOrd="0" presId="urn:microsoft.com/office/officeart/2018/5/layout/IconLeafLabelList"/>
    <dgm:cxn modelId="{5EEBB145-2338-4B0F-A495-881A1A4B4365}" type="presParOf" srcId="{06C7DF86-2AA0-46E9-B837-D8DA3F31F070}" destId="{A7E1DF10-5C37-4051-BA46-37805C06BF5B}" srcOrd="3" destOrd="0" presId="urn:microsoft.com/office/officeart/2018/5/layout/IconLeafLabel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0F0F44-6C47-4F06-A97B-AD6CA2ACC2BD}"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034A761D-2987-44BB-8393-5B8F95E62C16}">
      <dgm:prSet/>
      <dgm:spPr/>
      <dgm:t>
        <a:bodyPr/>
        <a:lstStyle/>
        <a:p>
          <a:pPr>
            <a:lnSpc>
              <a:spcPct val="100000"/>
            </a:lnSpc>
            <a:defRPr cap="all"/>
          </a:pPr>
          <a:r>
            <a:rPr lang="en-US"/>
            <a:t>Lending club is the largest online loan marketplace, facilitating personal loans,</a:t>
          </a:r>
        </a:p>
      </dgm:t>
    </dgm:pt>
    <dgm:pt modelId="{90AF7067-F36E-4BB0-90AB-78C38EA694CE}" type="parTrans" cxnId="{BAB4CA58-B053-45FE-A4A8-6962DAAF9FDE}">
      <dgm:prSet/>
      <dgm:spPr/>
      <dgm:t>
        <a:bodyPr/>
        <a:lstStyle/>
        <a:p>
          <a:endParaRPr lang="en-US"/>
        </a:p>
      </dgm:t>
    </dgm:pt>
    <dgm:pt modelId="{B8387F04-51FA-4EA5-938D-61C417E55F2F}" type="sibTrans" cxnId="{BAB4CA58-B053-45FE-A4A8-6962DAAF9FDE}">
      <dgm:prSet/>
      <dgm:spPr/>
      <dgm:t>
        <a:bodyPr/>
        <a:lstStyle/>
        <a:p>
          <a:endParaRPr lang="en-US"/>
        </a:p>
      </dgm:t>
    </dgm:pt>
    <dgm:pt modelId="{B1417DDB-5C2E-436B-9994-8CD128532A84}">
      <dgm:prSet/>
      <dgm:spPr/>
      <dgm:t>
        <a:bodyPr/>
        <a:lstStyle/>
        <a:p>
          <a:pPr>
            <a:lnSpc>
              <a:spcPct val="100000"/>
            </a:lnSpc>
            <a:defRPr cap="all"/>
          </a:pPr>
          <a:r>
            <a:rPr lang="en-US"/>
            <a:t>business loans, and financing of medical procedures.</a:t>
          </a:r>
        </a:p>
      </dgm:t>
    </dgm:pt>
    <dgm:pt modelId="{98FA137D-B623-4D40-B4C5-29ABEDA2E5F8}" type="parTrans" cxnId="{B636E29C-366A-4988-B839-671CA9724A86}">
      <dgm:prSet/>
      <dgm:spPr/>
      <dgm:t>
        <a:bodyPr/>
        <a:lstStyle/>
        <a:p>
          <a:endParaRPr lang="en-US"/>
        </a:p>
      </dgm:t>
    </dgm:pt>
    <dgm:pt modelId="{2E525580-B484-4E8C-B22F-C2B82E0A5D59}" type="sibTrans" cxnId="{B636E29C-366A-4988-B839-671CA9724A86}">
      <dgm:prSet/>
      <dgm:spPr/>
      <dgm:t>
        <a:bodyPr/>
        <a:lstStyle/>
        <a:p>
          <a:endParaRPr lang="en-US"/>
        </a:p>
      </dgm:t>
    </dgm:pt>
    <dgm:pt modelId="{9E4DD2F7-A27A-494C-AE2B-B4CB21D062F7}">
      <dgm:prSet/>
      <dgm:spPr/>
      <dgm:t>
        <a:bodyPr/>
        <a:lstStyle/>
        <a:p>
          <a:pPr>
            <a:lnSpc>
              <a:spcPct val="100000"/>
            </a:lnSpc>
            <a:defRPr cap="all"/>
          </a:pPr>
          <a:r>
            <a:rPr lang="en-US"/>
            <a:t>Borrowers can easily access lower interest rate loans through a fast online interface.</a:t>
          </a:r>
        </a:p>
      </dgm:t>
    </dgm:pt>
    <dgm:pt modelId="{55ABEA5B-53DD-4077-8821-BC12C4E6D1F3}" type="parTrans" cxnId="{75F7F7F2-75B7-4CE9-B999-7C24D994E22F}">
      <dgm:prSet/>
      <dgm:spPr/>
      <dgm:t>
        <a:bodyPr/>
        <a:lstStyle/>
        <a:p>
          <a:endParaRPr lang="en-US"/>
        </a:p>
      </dgm:t>
    </dgm:pt>
    <dgm:pt modelId="{422D60AA-71C4-4C4A-9198-FED9BE11B665}" type="sibTrans" cxnId="{75F7F7F2-75B7-4CE9-B999-7C24D994E22F}">
      <dgm:prSet/>
      <dgm:spPr/>
      <dgm:t>
        <a:bodyPr/>
        <a:lstStyle/>
        <a:p>
          <a:endParaRPr lang="en-US"/>
        </a:p>
      </dgm:t>
    </dgm:pt>
    <dgm:pt modelId="{F21C27C4-516B-4C7E-82C6-F8B481F8FF8B}">
      <dgm:prSet/>
      <dgm:spPr/>
      <dgm:t>
        <a:bodyPr/>
        <a:lstStyle/>
        <a:p>
          <a:pPr>
            <a:lnSpc>
              <a:spcPct val="100000"/>
            </a:lnSpc>
            <a:defRPr cap="all"/>
          </a:pPr>
          <a:r>
            <a:rPr lang="en-US"/>
            <a:t>The objective of analysis is to use the information about past loan applicants and find whether they ‘defaulted’ or not.</a:t>
          </a:r>
        </a:p>
      </dgm:t>
    </dgm:pt>
    <dgm:pt modelId="{02E70610-FEA4-4B6A-92B4-B3B69BEC5BE1}" type="parTrans" cxnId="{6CC106B0-3F52-4DB1-9F59-D12364648498}">
      <dgm:prSet/>
      <dgm:spPr/>
      <dgm:t>
        <a:bodyPr/>
        <a:lstStyle/>
        <a:p>
          <a:endParaRPr lang="en-US"/>
        </a:p>
      </dgm:t>
    </dgm:pt>
    <dgm:pt modelId="{A8DFA279-A91C-44BB-9EE4-D7D5E6FF92D0}" type="sibTrans" cxnId="{6CC106B0-3F52-4DB1-9F59-D12364648498}">
      <dgm:prSet/>
      <dgm:spPr/>
      <dgm:t>
        <a:bodyPr/>
        <a:lstStyle/>
        <a:p>
          <a:endParaRPr lang="en-US"/>
        </a:p>
      </dgm:t>
    </dgm:pt>
    <dgm:pt modelId="{42AA6D9A-C15A-47E0-8A0C-12EDBD1E62E1}" type="pres">
      <dgm:prSet presAssocID="{CF0F0F44-6C47-4F06-A97B-AD6CA2ACC2BD}" presName="root" presStyleCnt="0">
        <dgm:presLayoutVars>
          <dgm:dir/>
          <dgm:resizeHandles val="exact"/>
        </dgm:presLayoutVars>
      </dgm:prSet>
      <dgm:spPr/>
    </dgm:pt>
    <dgm:pt modelId="{44803ED4-B7A6-496B-AB3E-1BC7AABDE8B9}" type="pres">
      <dgm:prSet presAssocID="{034A761D-2987-44BB-8393-5B8F95E62C16}" presName="compNode" presStyleCnt="0"/>
      <dgm:spPr/>
    </dgm:pt>
    <dgm:pt modelId="{D261938D-548F-4894-88B2-56D42E2DB688}" type="pres">
      <dgm:prSet presAssocID="{034A761D-2987-44BB-8393-5B8F95E62C16}" presName="iconBgRect" presStyleLbl="bgShp" presStyleIdx="0" presStyleCnt="4"/>
      <dgm:spPr/>
    </dgm:pt>
    <dgm:pt modelId="{B9ADFDC4-C7EB-4229-A525-86FA6D9B26A2}" type="pres">
      <dgm:prSet presAssocID="{034A761D-2987-44BB-8393-5B8F95E62C1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nk Check"/>
        </a:ext>
      </dgm:extLst>
    </dgm:pt>
    <dgm:pt modelId="{7EC9F2F7-E18D-4819-87E6-2F5E04AC2506}" type="pres">
      <dgm:prSet presAssocID="{034A761D-2987-44BB-8393-5B8F95E62C16}" presName="spaceRect" presStyleCnt="0"/>
      <dgm:spPr/>
    </dgm:pt>
    <dgm:pt modelId="{FFF8E073-1453-4A74-B735-248E340FEAC0}" type="pres">
      <dgm:prSet presAssocID="{034A761D-2987-44BB-8393-5B8F95E62C16}" presName="textRect" presStyleLbl="revTx" presStyleIdx="0" presStyleCnt="4">
        <dgm:presLayoutVars>
          <dgm:chMax val="1"/>
          <dgm:chPref val="1"/>
        </dgm:presLayoutVars>
      </dgm:prSet>
      <dgm:spPr/>
    </dgm:pt>
    <dgm:pt modelId="{08E97B24-5916-414B-B16C-3EC7753DC4DA}" type="pres">
      <dgm:prSet presAssocID="{B8387F04-51FA-4EA5-938D-61C417E55F2F}" presName="sibTrans" presStyleCnt="0"/>
      <dgm:spPr/>
    </dgm:pt>
    <dgm:pt modelId="{4F3C31FE-66EB-4A4B-9FAE-887715AD4F8F}" type="pres">
      <dgm:prSet presAssocID="{B1417DDB-5C2E-436B-9994-8CD128532A84}" presName="compNode" presStyleCnt="0"/>
      <dgm:spPr/>
    </dgm:pt>
    <dgm:pt modelId="{99621589-CBCD-4794-AB02-BAE7D2065044}" type="pres">
      <dgm:prSet presAssocID="{B1417DDB-5C2E-436B-9994-8CD128532A84}" presName="iconBgRect" presStyleLbl="bgShp" presStyleIdx="1" presStyleCnt="4"/>
      <dgm:spPr/>
    </dgm:pt>
    <dgm:pt modelId="{15004981-D653-4CEF-9C72-D58082F372A6}" type="pres">
      <dgm:prSet presAssocID="{B1417DDB-5C2E-436B-9994-8CD128532A8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B3AC4746-74DD-4BD6-AF75-2F704D86B50B}" type="pres">
      <dgm:prSet presAssocID="{B1417DDB-5C2E-436B-9994-8CD128532A84}" presName="spaceRect" presStyleCnt="0"/>
      <dgm:spPr/>
    </dgm:pt>
    <dgm:pt modelId="{D26D0195-78AE-4B17-84E1-37AEFBE8EF3B}" type="pres">
      <dgm:prSet presAssocID="{B1417DDB-5C2E-436B-9994-8CD128532A84}" presName="textRect" presStyleLbl="revTx" presStyleIdx="1" presStyleCnt="4">
        <dgm:presLayoutVars>
          <dgm:chMax val="1"/>
          <dgm:chPref val="1"/>
        </dgm:presLayoutVars>
      </dgm:prSet>
      <dgm:spPr/>
    </dgm:pt>
    <dgm:pt modelId="{4BF6F188-A0A6-4CF0-92B2-2CCCEE6AE147}" type="pres">
      <dgm:prSet presAssocID="{2E525580-B484-4E8C-B22F-C2B82E0A5D59}" presName="sibTrans" presStyleCnt="0"/>
      <dgm:spPr/>
    </dgm:pt>
    <dgm:pt modelId="{345C1C72-2C44-40E4-AABA-D21E3D18F236}" type="pres">
      <dgm:prSet presAssocID="{9E4DD2F7-A27A-494C-AE2B-B4CB21D062F7}" presName="compNode" presStyleCnt="0"/>
      <dgm:spPr/>
    </dgm:pt>
    <dgm:pt modelId="{7C0690F1-F3D8-42E7-B729-29BD1A05E19D}" type="pres">
      <dgm:prSet presAssocID="{9E4DD2F7-A27A-494C-AE2B-B4CB21D062F7}" presName="iconBgRect" presStyleLbl="bgShp" presStyleIdx="2" presStyleCnt="4"/>
      <dgm:spPr/>
    </dgm:pt>
    <dgm:pt modelId="{CE3CB376-CF35-4EA8-9D97-5ED771D93493}" type="pres">
      <dgm:prSet presAssocID="{9E4DD2F7-A27A-494C-AE2B-B4CB21D062F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llar"/>
        </a:ext>
      </dgm:extLst>
    </dgm:pt>
    <dgm:pt modelId="{3132CEDE-FF82-4957-9803-832E8BB58D50}" type="pres">
      <dgm:prSet presAssocID="{9E4DD2F7-A27A-494C-AE2B-B4CB21D062F7}" presName="spaceRect" presStyleCnt="0"/>
      <dgm:spPr/>
    </dgm:pt>
    <dgm:pt modelId="{8C554142-9109-4A3F-8AEA-74D306BAF5B3}" type="pres">
      <dgm:prSet presAssocID="{9E4DD2F7-A27A-494C-AE2B-B4CB21D062F7}" presName="textRect" presStyleLbl="revTx" presStyleIdx="2" presStyleCnt="4">
        <dgm:presLayoutVars>
          <dgm:chMax val="1"/>
          <dgm:chPref val="1"/>
        </dgm:presLayoutVars>
      </dgm:prSet>
      <dgm:spPr/>
    </dgm:pt>
    <dgm:pt modelId="{9036F25A-F817-424C-BDAF-516BF2DAC6C1}" type="pres">
      <dgm:prSet presAssocID="{422D60AA-71C4-4C4A-9198-FED9BE11B665}" presName="sibTrans" presStyleCnt="0"/>
      <dgm:spPr/>
    </dgm:pt>
    <dgm:pt modelId="{809D2B06-16AC-4AB6-AB4B-735C67BA76D6}" type="pres">
      <dgm:prSet presAssocID="{F21C27C4-516B-4C7E-82C6-F8B481F8FF8B}" presName="compNode" presStyleCnt="0"/>
      <dgm:spPr/>
    </dgm:pt>
    <dgm:pt modelId="{3CCF5173-CECE-48D8-9108-204E88FC42DA}" type="pres">
      <dgm:prSet presAssocID="{F21C27C4-516B-4C7E-82C6-F8B481F8FF8B}" presName="iconBgRect" presStyleLbl="bgShp" presStyleIdx="3" presStyleCnt="4"/>
      <dgm:spPr/>
    </dgm:pt>
    <dgm:pt modelId="{698262CD-739D-4ACE-ACFA-0A75B5DF33BA}" type="pres">
      <dgm:prSet presAssocID="{F21C27C4-516B-4C7E-82C6-F8B481F8FF8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nk"/>
        </a:ext>
      </dgm:extLst>
    </dgm:pt>
    <dgm:pt modelId="{853AF77D-D914-4FBE-8500-6A3D81658FE5}" type="pres">
      <dgm:prSet presAssocID="{F21C27C4-516B-4C7E-82C6-F8B481F8FF8B}" presName="spaceRect" presStyleCnt="0"/>
      <dgm:spPr/>
    </dgm:pt>
    <dgm:pt modelId="{CE09F95A-40EB-45F5-AC54-D0C3D3F00FBA}" type="pres">
      <dgm:prSet presAssocID="{F21C27C4-516B-4C7E-82C6-F8B481F8FF8B}" presName="textRect" presStyleLbl="revTx" presStyleIdx="3" presStyleCnt="4">
        <dgm:presLayoutVars>
          <dgm:chMax val="1"/>
          <dgm:chPref val="1"/>
        </dgm:presLayoutVars>
      </dgm:prSet>
      <dgm:spPr/>
    </dgm:pt>
  </dgm:ptLst>
  <dgm:cxnLst>
    <dgm:cxn modelId="{C286244B-DDF0-457B-B6AE-4B09CC0AFFD1}" type="presOf" srcId="{034A761D-2987-44BB-8393-5B8F95E62C16}" destId="{FFF8E073-1453-4A74-B735-248E340FEAC0}" srcOrd="0" destOrd="0" presId="urn:microsoft.com/office/officeart/2018/5/layout/IconCircleLabelList"/>
    <dgm:cxn modelId="{B16B896D-528C-4AD4-BEA5-58B1ED2EE76C}" type="presOf" srcId="{F21C27C4-516B-4C7E-82C6-F8B481F8FF8B}" destId="{CE09F95A-40EB-45F5-AC54-D0C3D3F00FBA}" srcOrd="0" destOrd="0" presId="urn:microsoft.com/office/officeart/2018/5/layout/IconCircleLabelList"/>
    <dgm:cxn modelId="{BAB4CA58-B053-45FE-A4A8-6962DAAF9FDE}" srcId="{CF0F0F44-6C47-4F06-A97B-AD6CA2ACC2BD}" destId="{034A761D-2987-44BB-8393-5B8F95E62C16}" srcOrd="0" destOrd="0" parTransId="{90AF7067-F36E-4BB0-90AB-78C38EA694CE}" sibTransId="{B8387F04-51FA-4EA5-938D-61C417E55F2F}"/>
    <dgm:cxn modelId="{7C058183-33A0-43ED-9C11-879135F8C873}" type="presOf" srcId="{B1417DDB-5C2E-436B-9994-8CD128532A84}" destId="{D26D0195-78AE-4B17-84E1-37AEFBE8EF3B}" srcOrd="0" destOrd="0" presId="urn:microsoft.com/office/officeart/2018/5/layout/IconCircleLabelList"/>
    <dgm:cxn modelId="{1D0D4588-4FA9-434E-9AFF-D3B6B3C14EFF}" type="presOf" srcId="{CF0F0F44-6C47-4F06-A97B-AD6CA2ACC2BD}" destId="{42AA6D9A-C15A-47E0-8A0C-12EDBD1E62E1}" srcOrd="0" destOrd="0" presId="urn:microsoft.com/office/officeart/2018/5/layout/IconCircleLabelList"/>
    <dgm:cxn modelId="{D132398D-0AE0-4ED8-ADE2-D67D0F594668}" type="presOf" srcId="{9E4DD2F7-A27A-494C-AE2B-B4CB21D062F7}" destId="{8C554142-9109-4A3F-8AEA-74D306BAF5B3}" srcOrd="0" destOrd="0" presId="urn:microsoft.com/office/officeart/2018/5/layout/IconCircleLabelList"/>
    <dgm:cxn modelId="{B636E29C-366A-4988-B839-671CA9724A86}" srcId="{CF0F0F44-6C47-4F06-A97B-AD6CA2ACC2BD}" destId="{B1417DDB-5C2E-436B-9994-8CD128532A84}" srcOrd="1" destOrd="0" parTransId="{98FA137D-B623-4D40-B4C5-29ABEDA2E5F8}" sibTransId="{2E525580-B484-4E8C-B22F-C2B82E0A5D59}"/>
    <dgm:cxn modelId="{6CC106B0-3F52-4DB1-9F59-D12364648498}" srcId="{CF0F0F44-6C47-4F06-A97B-AD6CA2ACC2BD}" destId="{F21C27C4-516B-4C7E-82C6-F8B481F8FF8B}" srcOrd="3" destOrd="0" parTransId="{02E70610-FEA4-4B6A-92B4-B3B69BEC5BE1}" sibTransId="{A8DFA279-A91C-44BB-9EE4-D7D5E6FF92D0}"/>
    <dgm:cxn modelId="{75F7F7F2-75B7-4CE9-B999-7C24D994E22F}" srcId="{CF0F0F44-6C47-4F06-A97B-AD6CA2ACC2BD}" destId="{9E4DD2F7-A27A-494C-AE2B-B4CB21D062F7}" srcOrd="2" destOrd="0" parTransId="{55ABEA5B-53DD-4077-8821-BC12C4E6D1F3}" sibTransId="{422D60AA-71C4-4C4A-9198-FED9BE11B665}"/>
    <dgm:cxn modelId="{31F229BE-F7CA-4604-8004-9F42213AECAB}" type="presParOf" srcId="{42AA6D9A-C15A-47E0-8A0C-12EDBD1E62E1}" destId="{44803ED4-B7A6-496B-AB3E-1BC7AABDE8B9}" srcOrd="0" destOrd="0" presId="urn:microsoft.com/office/officeart/2018/5/layout/IconCircleLabelList"/>
    <dgm:cxn modelId="{78A609C4-06A5-4931-A3AD-6DE423419904}" type="presParOf" srcId="{44803ED4-B7A6-496B-AB3E-1BC7AABDE8B9}" destId="{D261938D-548F-4894-88B2-56D42E2DB688}" srcOrd="0" destOrd="0" presId="urn:microsoft.com/office/officeart/2018/5/layout/IconCircleLabelList"/>
    <dgm:cxn modelId="{4E2BBD8B-F7BB-490D-ADDB-00823667EC15}" type="presParOf" srcId="{44803ED4-B7A6-496B-AB3E-1BC7AABDE8B9}" destId="{B9ADFDC4-C7EB-4229-A525-86FA6D9B26A2}" srcOrd="1" destOrd="0" presId="urn:microsoft.com/office/officeart/2018/5/layout/IconCircleLabelList"/>
    <dgm:cxn modelId="{D0CD89FA-6E31-42DC-81DE-45E40ACE536D}" type="presParOf" srcId="{44803ED4-B7A6-496B-AB3E-1BC7AABDE8B9}" destId="{7EC9F2F7-E18D-4819-87E6-2F5E04AC2506}" srcOrd="2" destOrd="0" presId="urn:microsoft.com/office/officeart/2018/5/layout/IconCircleLabelList"/>
    <dgm:cxn modelId="{6967DA77-986F-4DDB-86AE-80C70502BEEC}" type="presParOf" srcId="{44803ED4-B7A6-496B-AB3E-1BC7AABDE8B9}" destId="{FFF8E073-1453-4A74-B735-248E340FEAC0}" srcOrd="3" destOrd="0" presId="urn:microsoft.com/office/officeart/2018/5/layout/IconCircleLabelList"/>
    <dgm:cxn modelId="{31C1FE85-57F6-46F2-8A5E-11B715D8884F}" type="presParOf" srcId="{42AA6D9A-C15A-47E0-8A0C-12EDBD1E62E1}" destId="{08E97B24-5916-414B-B16C-3EC7753DC4DA}" srcOrd="1" destOrd="0" presId="urn:microsoft.com/office/officeart/2018/5/layout/IconCircleLabelList"/>
    <dgm:cxn modelId="{EC59D72B-1B20-4240-BDD5-FAC87BD76899}" type="presParOf" srcId="{42AA6D9A-C15A-47E0-8A0C-12EDBD1E62E1}" destId="{4F3C31FE-66EB-4A4B-9FAE-887715AD4F8F}" srcOrd="2" destOrd="0" presId="urn:microsoft.com/office/officeart/2018/5/layout/IconCircleLabelList"/>
    <dgm:cxn modelId="{642E4A65-3856-4DAE-8F96-94FCC97317C7}" type="presParOf" srcId="{4F3C31FE-66EB-4A4B-9FAE-887715AD4F8F}" destId="{99621589-CBCD-4794-AB02-BAE7D2065044}" srcOrd="0" destOrd="0" presId="urn:microsoft.com/office/officeart/2018/5/layout/IconCircleLabelList"/>
    <dgm:cxn modelId="{6650699A-D1C3-4B2B-BC63-44FFA528DCF3}" type="presParOf" srcId="{4F3C31FE-66EB-4A4B-9FAE-887715AD4F8F}" destId="{15004981-D653-4CEF-9C72-D58082F372A6}" srcOrd="1" destOrd="0" presId="urn:microsoft.com/office/officeart/2018/5/layout/IconCircleLabelList"/>
    <dgm:cxn modelId="{5DF97B89-BAC2-436A-8803-FBE1D79847F2}" type="presParOf" srcId="{4F3C31FE-66EB-4A4B-9FAE-887715AD4F8F}" destId="{B3AC4746-74DD-4BD6-AF75-2F704D86B50B}" srcOrd="2" destOrd="0" presId="urn:microsoft.com/office/officeart/2018/5/layout/IconCircleLabelList"/>
    <dgm:cxn modelId="{A7B79922-3100-4B70-95EB-169DAA8C45C5}" type="presParOf" srcId="{4F3C31FE-66EB-4A4B-9FAE-887715AD4F8F}" destId="{D26D0195-78AE-4B17-84E1-37AEFBE8EF3B}" srcOrd="3" destOrd="0" presId="urn:microsoft.com/office/officeart/2018/5/layout/IconCircleLabelList"/>
    <dgm:cxn modelId="{3CA33D01-7369-4988-8F33-0EDEF73A3DE0}" type="presParOf" srcId="{42AA6D9A-C15A-47E0-8A0C-12EDBD1E62E1}" destId="{4BF6F188-A0A6-4CF0-92B2-2CCCEE6AE147}" srcOrd="3" destOrd="0" presId="urn:microsoft.com/office/officeart/2018/5/layout/IconCircleLabelList"/>
    <dgm:cxn modelId="{89FC63DC-BD9F-4A34-A49D-2E2880175DF0}" type="presParOf" srcId="{42AA6D9A-C15A-47E0-8A0C-12EDBD1E62E1}" destId="{345C1C72-2C44-40E4-AABA-D21E3D18F236}" srcOrd="4" destOrd="0" presId="urn:microsoft.com/office/officeart/2018/5/layout/IconCircleLabelList"/>
    <dgm:cxn modelId="{E6ACE38B-7288-4174-9247-0F6DCD11E5F4}" type="presParOf" srcId="{345C1C72-2C44-40E4-AABA-D21E3D18F236}" destId="{7C0690F1-F3D8-42E7-B729-29BD1A05E19D}" srcOrd="0" destOrd="0" presId="urn:microsoft.com/office/officeart/2018/5/layout/IconCircleLabelList"/>
    <dgm:cxn modelId="{B4FF4501-11DD-41A7-A242-F3C2B9A91E90}" type="presParOf" srcId="{345C1C72-2C44-40E4-AABA-D21E3D18F236}" destId="{CE3CB376-CF35-4EA8-9D97-5ED771D93493}" srcOrd="1" destOrd="0" presId="urn:microsoft.com/office/officeart/2018/5/layout/IconCircleLabelList"/>
    <dgm:cxn modelId="{9852C391-1920-419B-A672-7D4366949B94}" type="presParOf" srcId="{345C1C72-2C44-40E4-AABA-D21E3D18F236}" destId="{3132CEDE-FF82-4957-9803-832E8BB58D50}" srcOrd="2" destOrd="0" presId="urn:microsoft.com/office/officeart/2018/5/layout/IconCircleLabelList"/>
    <dgm:cxn modelId="{06FAB6B8-83F6-4A30-BF1B-BDD6FD873FFD}" type="presParOf" srcId="{345C1C72-2C44-40E4-AABA-D21E3D18F236}" destId="{8C554142-9109-4A3F-8AEA-74D306BAF5B3}" srcOrd="3" destOrd="0" presId="urn:microsoft.com/office/officeart/2018/5/layout/IconCircleLabelList"/>
    <dgm:cxn modelId="{5AF88140-D6B1-4D42-B11C-DECE9B2532F7}" type="presParOf" srcId="{42AA6D9A-C15A-47E0-8A0C-12EDBD1E62E1}" destId="{9036F25A-F817-424C-BDAF-516BF2DAC6C1}" srcOrd="5" destOrd="0" presId="urn:microsoft.com/office/officeart/2018/5/layout/IconCircleLabelList"/>
    <dgm:cxn modelId="{442DFEE5-9E51-46DC-92D8-7BC469A78ED6}" type="presParOf" srcId="{42AA6D9A-C15A-47E0-8A0C-12EDBD1E62E1}" destId="{809D2B06-16AC-4AB6-AB4B-735C67BA76D6}" srcOrd="6" destOrd="0" presId="urn:microsoft.com/office/officeart/2018/5/layout/IconCircleLabelList"/>
    <dgm:cxn modelId="{EF6DAD76-07B8-4F1F-97AE-C9763CDD96A4}" type="presParOf" srcId="{809D2B06-16AC-4AB6-AB4B-735C67BA76D6}" destId="{3CCF5173-CECE-48D8-9108-204E88FC42DA}" srcOrd="0" destOrd="0" presId="urn:microsoft.com/office/officeart/2018/5/layout/IconCircleLabelList"/>
    <dgm:cxn modelId="{A7496B50-DD9B-4AF0-A673-8F53EA45BDCE}" type="presParOf" srcId="{809D2B06-16AC-4AB6-AB4B-735C67BA76D6}" destId="{698262CD-739D-4ACE-ACFA-0A75B5DF33BA}" srcOrd="1" destOrd="0" presId="urn:microsoft.com/office/officeart/2018/5/layout/IconCircleLabelList"/>
    <dgm:cxn modelId="{7F8C1E58-E5E9-494A-A7DF-9ED14480F596}" type="presParOf" srcId="{809D2B06-16AC-4AB6-AB4B-735C67BA76D6}" destId="{853AF77D-D914-4FBE-8500-6A3D81658FE5}" srcOrd="2" destOrd="0" presId="urn:microsoft.com/office/officeart/2018/5/layout/IconCircleLabelList"/>
    <dgm:cxn modelId="{EE030EC9-8A24-498B-AB58-29854C0B839E}" type="presParOf" srcId="{809D2B06-16AC-4AB6-AB4B-735C67BA76D6}" destId="{CE09F95A-40EB-45F5-AC54-D0C3D3F00FBA}"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700F52B-0012-4507-90F8-22AD8016CF1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B4307C7-68A4-463D-9A06-7ED9CF7981FD}">
      <dgm:prSet/>
      <dgm:spPr/>
      <dgm:t>
        <a:bodyPr/>
        <a:lstStyle/>
        <a:p>
          <a:pPr>
            <a:lnSpc>
              <a:spcPct val="100000"/>
            </a:lnSpc>
          </a:pPr>
          <a:r>
            <a:rPr lang="en-IN"/>
            <a:t>Data cleaning : Remove nulls ,unwanted variables ,Null percentage and remove the rows</a:t>
          </a:r>
          <a:endParaRPr lang="en-US"/>
        </a:p>
      </dgm:t>
    </dgm:pt>
    <dgm:pt modelId="{C9E65AE8-E593-4874-85AA-6BC43F3D87D0}" type="parTrans" cxnId="{58876258-DF1A-4E80-840A-555371887FBA}">
      <dgm:prSet/>
      <dgm:spPr/>
      <dgm:t>
        <a:bodyPr/>
        <a:lstStyle/>
        <a:p>
          <a:endParaRPr lang="en-US"/>
        </a:p>
      </dgm:t>
    </dgm:pt>
    <dgm:pt modelId="{425E03DE-621F-4B76-AEEB-7C7E599546D4}" type="sibTrans" cxnId="{58876258-DF1A-4E80-840A-555371887FBA}">
      <dgm:prSet/>
      <dgm:spPr/>
      <dgm:t>
        <a:bodyPr/>
        <a:lstStyle/>
        <a:p>
          <a:endParaRPr lang="en-US"/>
        </a:p>
      </dgm:t>
    </dgm:pt>
    <dgm:pt modelId="{87BFBB5A-594A-41A5-9178-4D00AF1A1FD0}">
      <dgm:prSet/>
      <dgm:spPr/>
      <dgm:t>
        <a:bodyPr/>
        <a:lstStyle/>
        <a:p>
          <a:pPr>
            <a:lnSpc>
              <a:spcPct val="100000"/>
            </a:lnSpc>
          </a:pPr>
          <a:r>
            <a:rPr lang="en-IN"/>
            <a:t>Data Understanding : Working with data dictionary and getting knowledge of all columns and domain level uses</a:t>
          </a:r>
          <a:endParaRPr lang="en-US"/>
        </a:p>
      </dgm:t>
    </dgm:pt>
    <dgm:pt modelId="{AB557B09-9F09-4831-A7B6-578F98710C7C}" type="parTrans" cxnId="{B26C2B69-6D40-470A-84B1-BAEFC10F054A}">
      <dgm:prSet/>
      <dgm:spPr/>
      <dgm:t>
        <a:bodyPr/>
        <a:lstStyle/>
        <a:p>
          <a:endParaRPr lang="en-US"/>
        </a:p>
      </dgm:t>
    </dgm:pt>
    <dgm:pt modelId="{BF7DD5F2-E853-45A9-B156-61682D4AFFAF}" type="sibTrans" cxnId="{B26C2B69-6D40-470A-84B1-BAEFC10F054A}">
      <dgm:prSet/>
      <dgm:spPr/>
      <dgm:t>
        <a:bodyPr/>
        <a:lstStyle/>
        <a:p>
          <a:endParaRPr lang="en-US"/>
        </a:p>
      </dgm:t>
    </dgm:pt>
    <dgm:pt modelId="{32977E5E-3BDA-483B-BD72-426E4CBAF276}">
      <dgm:prSet/>
      <dgm:spPr/>
      <dgm:t>
        <a:bodyPr/>
        <a:lstStyle/>
        <a:p>
          <a:pPr>
            <a:lnSpc>
              <a:spcPct val="100000"/>
            </a:lnSpc>
          </a:pPr>
          <a:r>
            <a:rPr lang="en-IN"/>
            <a:t>Univariate analysis : Analysis of each column and plotting for each distributions</a:t>
          </a:r>
          <a:endParaRPr lang="en-US"/>
        </a:p>
      </dgm:t>
    </dgm:pt>
    <dgm:pt modelId="{739D5700-87FB-4B21-85AD-04318BB69CAB}" type="parTrans" cxnId="{E6D1EFCF-57DA-47D6-B8A5-550116C7D95F}">
      <dgm:prSet/>
      <dgm:spPr/>
      <dgm:t>
        <a:bodyPr/>
        <a:lstStyle/>
        <a:p>
          <a:endParaRPr lang="en-US"/>
        </a:p>
      </dgm:t>
    </dgm:pt>
    <dgm:pt modelId="{7438012F-B340-4C58-B9A6-EC79E2092E0E}" type="sibTrans" cxnId="{E6D1EFCF-57DA-47D6-B8A5-550116C7D95F}">
      <dgm:prSet/>
      <dgm:spPr/>
      <dgm:t>
        <a:bodyPr/>
        <a:lstStyle/>
        <a:p>
          <a:endParaRPr lang="en-US"/>
        </a:p>
      </dgm:t>
    </dgm:pt>
    <dgm:pt modelId="{AE73ED51-E096-4577-9403-353E7876A6F1}">
      <dgm:prSet/>
      <dgm:spPr/>
      <dgm:t>
        <a:bodyPr/>
        <a:lstStyle/>
        <a:p>
          <a:pPr>
            <a:lnSpc>
              <a:spcPct val="100000"/>
            </a:lnSpc>
          </a:pPr>
          <a:r>
            <a:rPr lang="en-IN"/>
            <a:t>Bivariate analysis: Analysis of two variables and plotting for distributions</a:t>
          </a:r>
          <a:endParaRPr lang="en-US"/>
        </a:p>
      </dgm:t>
    </dgm:pt>
    <dgm:pt modelId="{93555288-6645-4264-A70A-7B8248C08D8E}" type="parTrans" cxnId="{C7726372-A9BB-4338-B991-8387078D94E2}">
      <dgm:prSet/>
      <dgm:spPr/>
      <dgm:t>
        <a:bodyPr/>
        <a:lstStyle/>
        <a:p>
          <a:endParaRPr lang="en-US"/>
        </a:p>
      </dgm:t>
    </dgm:pt>
    <dgm:pt modelId="{F1A8149A-4299-4448-AB75-D6E439CBCEE7}" type="sibTrans" cxnId="{C7726372-A9BB-4338-B991-8387078D94E2}">
      <dgm:prSet/>
      <dgm:spPr/>
      <dgm:t>
        <a:bodyPr/>
        <a:lstStyle/>
        <a:p>
          <a:endParaRPr lang="en-US"/>
        </a:p>
      </dgm:t>
    </dgm:pt>
    <dgm:pt modelId="{9F22B5B9-2CA0-4CC7-96CB-96D55B5B2304}">
      <dgm:prSet/>
      <dgm:spPr/>
      <dgm:t>
        <a:bodyPr/>
        <a:lstStyle/>
        <a:p>
          <a:pPr>
            <a:lnSpc>
              <a:spcPct val="100000"/>
            </a:lnSpc>
          </a:pPr>
          <a:r>
            <a:rPr lang="en-IN"/>
            <a:t>Observation: Writing the summery what we found in the analysis</a:t>
          </a:r>
          <a:endParaRPr lang="en-US"/>
        </a:p>
      </dgm:t>
    </dgm:pt>
    <dgm:pt modelId="{7E9E26C0-C97A-44C0-BA15-B63A78F596C0}" type="parTrans" cxnId="{6D758F42-7700-4FC4-9790-A7E504B6145A}">
      <dgm:prSet/>
      <dgm:spPr/>
      <dgm:t>
        <a:bodyPr/>
        <a:lstStyle/>
        <a:p>
          <a:endParaRPr lang="en-US"/>
        </a:p>
      </dgm:t>
    </dgm:pt>
    <dgm:pt modelId="{87ABA821-B0D1-4186-B2F2-73FD9FDA4B2A}" type="sibTrans" cxnId="{6D758F42-7700-4FC4-9790-A7E504B6145A}">
      <dgm:prSet/>
      <dgm:spPr/>
      <dgm:t>
        <a:bodyPr/>
        <a:lstStyle/>
        <a:p>
          <a:endParaRPr lang="en-US"/>
        </a:p>
      </dgm:t>
    </dgm:pt>
    <dgm:pt modelId="{2F18E75D-4CE1-40B5-91D5-3CC8D3026AFB}" type="pres">
      <dgm:prSet presAssocID="{B700F52B-0012-4507-90F8-22AD8016CF1B}" presName="root" presStyleCnt="0">
        <dgm:presLayoutVars>
          <dgm:dir/>
          <dgm:resizeHandles val="exact"/>
        </dgm:presLayoutVars>
      </dgm:prSet>
      <dgm:spPr/>
    </dgm:pt>
    <dgm:pt modelId="{72351C38-4BF9-46B6-94D8-CDE5777BA747}" type="pres">
      <dgm:prSet presAssocID="{BB4307C7-68A4-463D-9A06-7ED9CF7981FD}" presName="compNode" presStyleCnt="0"/>
      <dgm:spPr/>
    </dgm:pt>
    <dgm:pt modelId="{F3EDDEAB-193F-473E-94EE-A4BE62ECBD1A}" type="pres">
      <dgm:prSet presAssocID="{BB4307C7-68A4-463D-9A06-7ED9CF7981FD}" presName="bgRect" presStyleLbl="bgShp" presStyleIdx="0" presStyleCnt="5"/>
      <dgm:spPr/>
    </dgm:pt>
    <dgm:pt modelId="{67843A57-3774-4F2D-BD99-F78358E69FCB}" type="pres">
      <dgm:prSet presAssocID="{BB4307C7-68A4-463D-9A06-7ED9CF7981F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a:ext>
      </dgm:extLst>
    </dgm:pt>
    <dgm:pt modelId="{95FED2B1-E90D-4F32-8B9B-6859AA9A66E9}" type="pres">
      <dgm:prSet presAssocID="{BB4307C7-68A4-463D-9A06-7ED9CF7981FD}" presName="spaceRect" presStyleCnt="0"/>
      <dgm:spPr/>
    </dgm:pt>
    <dgm:pt modelId="{79E2B5D8-BC5B-45CD-B94D-6A94F2A1E76B}" type="pres">
      <dgm:prSet presAssocID="{BB4307C7-68A4-463D-9A06-7ED9CF7981FD}" presName="parTx" presStyleLbl="revTx" presStyleIdx="0" presStyleCnt="5">
        <dgm:presLayoutVars>
          <dgm:chMax val="0"/>
          <dgm:chPref val="0"/>
        </dgm:presLayoutVars>
      </dgm:prSet>
      <dgm:spPr/>
    </dgm:pt>
    <dgm:pt modelId="{7B44836D-8FF6-45BA-A5E2-04BFA6020F12}" type="pres">
      <dgm:prSet presAssocID="{425E03DE-621F-4B76-AEEB-7C7E599546D4}" presName="sibTrans" presStyleCnt="0"/>
      <dgm:spPr/>
    </dgm:pt>
    <dgm:pt modelId="{F63FB6A0-DF2C-441E-8386-A29C92F3C0F3}" type="pres">
      <dgm:prSet presAssocID="{87BFBB5A-594A-41A5-9178-4D00AF1A1FD0}" presName="compNode" presStyleCnt="0"/>
      <dgm:spPr/>
    </dgm:pt>
    <dgm:pt modelId="{0886866F-23C6-4F33-A982-7BAB47CD7696}" type="pres">
      <dgm:prSet presAssocID="{87BFBB5A-594A-41A5-9178-4D00AF1A1FD0}" presName="bgRect" presStyleLbl="bgShp" presStyleIdx="1" presStyleCnt="5"/>
      <dgm:spPr/>
    </dgm:pt>
    <dgm:pt modelId="{EE30B206-1367-4844-8E74-06E1A87BE7FD}" type="pres">
      <dgm:prSet presAssocID="{87BFBB5A-594A-41A5-9178-4D00AF1A1FD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39B68F8D-A365-4FE3-8167-DF9640A71F64}" type="pres">
      <dgm:prSet presAssocID="{87BFBB5A-594A-41A5-9178-4D00AF1A1FD0}" presName="spaceRect" presStyleCnt="0"/>
      <dgm:spPr/>
    </dgm:pt>
    <dgm:pt modelId="{341F9706-CB28-4F19-AD83-B5DFF57893BC}" type="pres">
      <dgm:prSet presAssocID="{87BFBB5A-594A-41A5-9178-4D00AF1A1FD0}" presName="parTx" presStyleLbl="revTx" presStyleIdx="1" presStyleCnt="5">
        <dgm:presLayoutVars>
          <dgm:chMax val="0"/>
          <dgm:chPref val="0"/>
        </dgm:presLayoutVars>
      </dgm:prSet>
      <dgm:spPr/>
    </dgm:pt>
    <dgm:pt modelId="{8D360961-F975-4F38-83D0-51B864642FDC}" type="pres">
      <dgm:prSet presAssocID="{BF7DD5F2-E853-45A9-B156-61682D4AFFAF}" presName="sibTrans" presStyleCnt="0"/>
      <dgm:spPr/>
    </dgm:pt>
    <dgm:pt modelId="{F64D8EF0-1076-4F7A-A4A2-0B465A6FDC57}" type="pres">
      <dgm:prSet presAssocID="{32977E5E-3BDA-483B-BD72-426E4CBAF276}" presName="compNode" presStyleCnt="0"/>
      <dgm:spPr/>
    </dgm:pt>
    <dgm:pt modelId="{165C1C1F-61E4-4876-8702-319D2646035B}" type="pres">
      <dgm:prSet presAssocID="{32977E5E-3BDA-483B-BD72-426E4CBAF276}" presName="bgRect" presStyleLbl="bgShp" presStyleIdx="2" presStyleCnt="5"/>
      <dgm:spPr/>
    </dgm:pt>
    <dgm:pt modelId="{0BB04B08-F693-4C12-AE5C-32AFBA23F4A6}" type="pres">
      <dgm:prSet presAssocID="{32977E5E-3BDA-483B-BD72-426E4CBAF27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7CA66F45-D653-4AFD-BFD0-5A22F636580D}" type="pres">
      <dgm:prSet presAssocID="{32977E5E-3BDA-483B-BD72-426E4CBAF276}" presName="spaceRect" presStyleCnt="0"/>
      <dgm:spPr/>
    </dgm:pt>
    <dgm:pt modelId="{A35B7C41-4DE6-402E-A6F7-F1CE13C950F9}" type="pres">
      <dgm:prSet presAssocID="{32977E5E-3BDA-483B-BD72-426E4CBAF276}" presName="parTx" presStyleLbl="revTx" presStyleIdx="2" presStyleCnt="5">
        <dgm:presLayoutVars>
          <dgm:chMax val="0"/>
          <dgm:chPref val="0"/>
        </dgm:presLayoutVars>
      </dgm:prSet>
      <dgm:spPr/>
    </dgm:pt>
    <dgm:pt modelId="{EB07CC88-E317-4FA6-8A65-F59FABE40434}" type="pres">
      <dgm:prSet presAssocID="{7438012F-B340-4C58-B9A6-EC79E2092E0E}" presName="sibTrans" presStyleCnt="0"/>
      <dgm:spPr/>
    </dgm:pt>
    <dgm:pt modelId="{87B5B243-8612-4460-853A-16A2D0B646A7}" type="pres">
      <dgm:prSet presAssocID="{AE73ED51-E096-4577-9403-353E7876A6F1}" presName="compNode" presStyleCnt="0"/>
      <dgm:spPr/>
    </dgm:pt>
    <dgm:pt modelId="{839A45C0-B50C-44AC-84A2-EB83F602971A}" type="pres">
      <dgm:prSet presAssocID="{AE73ED51-E096-4577-9403-353E7876A6F1}" presName="bgRect" presStyleLbl="bgShp" presStyleIdx="3" presStyleCnt="5"/>
      <dgm:spPr/>
    </dgm:pt>
    <dgm:pt modelId="{280762E9-9DC2-43BB-860E-A5B72608EB23}" type="pres">
      <dgm:prSet presAssocID="{AE73ED51-E096-4577-9403-353E7876A6F1}"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gnifying glass"/>
        </a:ext>
      </dgm:extLst>
    </dgm:pt>
    <dgm:pt modelId="{138905EC-B488-4327-A64F-1843792C9AFE}" type="pres">
      <dgm:prSet presAssocID="{AE73ED51-E096-4577-9403-353E7876A6F1}" presName="spaceRect" presStyleCnt="0"/>
      <dgm:spPr/>
    </dgm:pt>
    <dgm:pt modelId="{CBDDDCAD-BBAE-4F9E-84AC-6D5B82623169}" type="pres">
      <dgm:prSet presAssocID="{AE73ED51-E096-4577-9403-353E7876A6F1}" presName="parTx" presStyleLbl="revTx" presStyleIdx="3" presStyleCnt="5">
        <dgm:presLayoutVars>
          <dgm:chMax val="0"/>
          <dgm:chPref val="0"/>
        </dgm:presLayoutVars>
      </dgm:prSet>
      <dgm:spPr/>
    </dgm:pt>
    <dgm:pt modelId="{21D01C9A-92FF-481D-9E63-196B9BEEE2B3}" type="pres">
      <dgm:prSet presAssocID="{F1A8149A-4299-4448-AB75-D6E439CBCEE7}" presName="sibTrans" presStyleCnt="0"/>
      <dgm:spPr/>
    </dgm:pt>
    <dgm:pt modelId="{5B93B069-B38C-4A8C-A3A0-1A9AD2304534}" type="pres">
      <dgm:prSet presAssocID="{9F22B5B9-2CA0-4CC7-96CB-96D55B5B2304}" presName="compNode" presStyleCnt="0"/>
      <dgm:spPr/>
    </dgm:pt>
    <dgm:pt modelId="{829B3570-7360-414D-81DA-AC385E287B1E}" type="pres">
      <dgm:prSet presAssocID="{9F22B5B9-2CA0-4CC7-96CB-96D55B5B2304}" presName="bgRect" presStyleLbl="bgShp" presStyleIdx="4" presStyleCnt="5"/>
      <dgm:spPr/>
    </dgm:pt>
    <dgm:pt modelId="{456C636E-CA6D-481B-9DA3-1F698EE348F4}" type="pres">
      <dgm:prSet presAssocID="{9F22B5B9-2CA0-4CC7-96CB-96D55B5B230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encil"/>
        </a:ext>
      </dgm:extLst>
    </dgm:pt>
    <dgm:pt modelId="{D9618278-548E-4DAC-9FF7-8EF47315118E}" type="pres">
      <dgm:prSet presAssocID="{9F22B5B9-2CA0-4CC7-96CB-96D55B5B2304}" presName="spaceRect" presStyleCnt="0"/>
      <dgm:spPr/>
    </dgm:pt>
    <dgm:pt modelId="{8571C204-AEB5-4307-BEAD-5707A945C20F}" type="pres">
      <dgm:prSet presAssocID="{9F22B5B9-2CA0-4CC7-96CB-96D55B5B2304}" presName="parTx" presStyleLbl="revTx" presStyleIdx="4" presStyleCnt="5">
        <dgm:presLayoutVars>
          <dgm:chMax val="0"/>
          <dgm:chPref val="0"/>
        </dgm:presLayoutVars>
      </dgm:prSet>
      <dgm:spPr/>
    </dgm:pt>
  </dgm:ptLst>
  <dgm:cxnLst>
    <dgm:cxn modelId="{41E9FA02-837D-4AEF-8BDF-DDE941314B85}" type="presOf" srcId="{B700F52B-0012-4507-90F8-22AD8016CF1B}" destId="{2F18E75D-4CE1-40B5-91D5-3CC8D3026AFB}" srcOrd="0" destOrd="0" presId="urn:microsoft.com/office/officeart/2018/2/layout/IconVerticalSolidList"/>
    <dgm:cxn modelId="{FC21BC0A-3208-4B0C-95DA-E10D9F2B609D}" type="presOf" srcId="{BB4307C7-68A4-463D-9A06-7ED9CF7981FD}" destId="{79E2B5D8-BC5B-45CD-B94D-6A94F2A1E76B}" srcOrd="0" destOrd="0" presId="urn:microsoft.com/office/officeart/2018/2/layout/IconVerticalSolidList"/>
    <dgm:cxn modelId="{88F66F36-1FD3-4A09-933C-7F9EBDA4C158}" type="presOf" srcId="{AE73ED51-E096-4577-9403-353E7876A6F1}" destId="{CBDDDCAD-BBAE-4F9E-84AC-6D5B82623169}" srcOrd="0" destOrd="0" presId="urn:microsoft.com/office/officeart/2018/2/layout/IconVerticalSolidList"/>
    <dgm:cxn modelId="{6D758F42-7700-4FC4-9790-A7E504B6145A}" srcId="{B700F52B-0012-4507-90F8-22AD8016CF1B}" destId="{9F22B5B9-2CA0-4CC7-96CB-96D55B5B2304}" srcOrd="4" destOrd="0" parTransId="{7E9E26C0-C97A-44C0-BA15-B63A78F596C0}" sibTransId="{87ABA821-B0D1-4186-B2F2-73FD9FDA4B2A}"/>
    <dgm:cxn modelId="{F5EBE846-E760-4711-B721-189D8E4EEF93}" type="presOf" srcId="{9F22B5B9-2CA0-4CC7-96CB-96D55B5B2304}" destId="{8571C204-AEB5-4307-BEAD-5707A945C20F}" srcOrd="0" destOrd="0" presId="urn:microsoft.com/office/officeart/2018/2/layout/IconVerticalSolidList"/>
    <dgm:cxn modelId="{B26C2B69-6D40-470A-84B1-BAEFC10F054A}" srcId="{B700F52B-0012-4507-90F8-22AD8016CF1B}" destId="{87BFBB5A-594A-41A5-9178-4D00AF1A1FD0}" srcOrd="1" destOrd="0" parTransId="{AB557B09-9F09-4831-A7B6-578F98710C7C}" sibTransId="{BF7DD5F2-E853-45A9-B156-61682D4AFFAF}"/>
    <dgm:cxn modelId="{534A3D72-04EA-464C-ABC0-2DE6D067EF70}" type="presOf" srcId="{87BFBB5A-594A-41A5-9178-4D00AF1A1FD0}" destId="{341F9706-CB28-4F19-AD83-B5DFF57893BC}" srcOrd="0" destOrd="0" presId="urn:microsoft.com/office/officeart/2018/2/layout/IconVerticalSolidList"/>
    <dgm:cxn modelId="{C7726372-A9BB-4338-B991-8387078D94E2}" srcId="{B700F52B-0012-4507-90F8-22AD8016CF1B}" destId="{AE73ED51-E096-4577-9403-353E7876A6F1}" srcOrd="3" destOrd="0" parTransId="{93555288-6645-4264-A70A-7B8248C08D8E}" sibTransId="{F1A8149A-4299-4448-AB75-D6E439CBCEE7}"/>
    <dgm:cxn modelId="{58876258-DF1A-4E80-840A-555371887FBA}" srcId="{B700F52B-0012-4507-90F8-22AD8016CF1B}" destId="{BB4307C7-68A4-463D-9A06-7ED9CF7981FD}" srcOrd="0" destOrd="0" parTransId="{C9E65AE8-E593-4874-85AA-6BC43F3D87D0}" sibTransId="{425E03DE-621F-4B76-AEEB-7C7E599546D4}"/>
    <dgm:cxn modelId="{E6D1EFCF-57DA-47D6-B8A5-550116C7D95F}" srcId="{B700F52B-0012-4507-90F8-22AD8016CF1B}" destId="{32977E5E-3BDA-483B-BD72-426E4CBAF276}" srcOrd="2" destOrd="0" parTransId="{739D5700-87FB-4B21-85AD-04318BB69CAB}" sibTransId="{7438012F-B340-4C58-B9A6-EC79E2092E0E}"/>
    <dgm:cxn modelId="{BF6DB1D6-DE36-47B6-B5D1-3E9F15165762}" type="presOf" srcId="{32977E5E-3BDA-483B-BD72-426E4CBAF276}" destId="{A35B7C41-4DE6-402E-A6F7-F1CE13C950F9}" srcOrd="0" destOrd="0" presId="urn:microsoft.com/office/officeart/2018/2/layout/IconVerticalSolidList"/>
    <dgm:cxn modelId="{D7CB2659-68C0-4CEC-94BC-6F7C511AF562}" type="presParOf" srcId="{2F18E75D-4CE1-40B5-91D5-3CC8D3026AFB}" destId="{72351C38-4BF9-46B6-94D8-CDE5777BA747}" srcOrd="0" destOrd="0" presId="urn:microsoft.com/office/officeart/2018/2/layout/IconVerticalSolidList"/>
    <dgm:cxn modelId="{4A48DECD-C320-44CB-8653-B8A8396F56A6}" type="presParOf" srcId="{72351C38-4BF9-46B6-94D8-CDE5777BA747}" destId="{F3EDDEAB-193F-473E-94EE-A4BE62ECBD1A}" srcOrd="0" destOrd="0" presId="urn:microsoft.com/office/officeart/2018/2/layout/IconVerticalSolidList"/>
    <dgm:cxn modelId="{07966E81-0F14-47C1-B53B-1AD169815D34}" type="presParOf" srcId="{72351C38-4BF9-46B6-94D8-CDE5777BA747}" destId="{67843A57-3774-4F2D-BD99-F78358E69FCB}" srcOrd="1" destOrd="0" presId="urn:microsoft.com/office/officeart/2018/2/layout/IconVerticalSolidList"/>
    <dgm:cxn modelId="{3081C082-A836-4A2D-86DE-C186AA33F020}" type="presParOf" srcId="{72351C38-4BF9-46B6-94D8-CDE5777BA747}" destId="{95FED2B1-E90D-4F32-8B9B-6859AA9A66E9}" srcOrd="2" destOrd="0" presId="urn:microsoft.com/office/officeart/2018/2/layout/IconVerticalSolidList"/>
    <dgm:cxn modelId="{C25585DB-854B-4AB8-BABA-B803A6EFA7C4}" type="presParOf" srcId="{72351C38-4BF9-46B6-94D8-CDE5777BA747}" destId="{79E2B5D8-BC5B-45CD-B94D-6A94F2A1E76B}" srcOrd="3" destOrd="0" presId="urn:microsoft.com/office/officeart/2018/2/layout/IconVerticalSolidList"/>
    <dgm:cxn modelId="{988DB29D-E02E-4C0A-A97C-27AAC30CF691}" type="presParOf" srcId="{2F18E75D-4CE1-40B5-91D5-3CC8D3026AFB}" destId="{7B44836D-8FF6-45BA-A5E2-04BFA6020F12}" srcOrd="1" destOrd="0" presId="urn:microsoft.com/office/officeart/2018/2/layout/IconVerticalSolidList"/>
    <dgm:cxn modelId="{958B805E-BC7F-4AB6-9C80-1FB7DC72DBFA}" type="presParOf" srcId="{2F18E75D-4CE1-40B5-91D5-3CC8D3026AFB}" destId="{F63FB6A0-DF2C-441E-8386-A29C92F3C0F3}" srcOrd="2" destOrd="0" presId="urn:microsoft.com/office/officeart/2018/2/layout/IconVerticalSolidList"/>
    <dgm:cxn modelId="{A89D6F94-2310-4E6E-B1DE-FE7B73E57587}" type="presParOf" srcId="{F63FB6A0-DF2C-441E-8386-A29C92F3C0F3}" destId="{0886866F-23C6-4F33-A982-7BAB47CD7696}" srcOrd="0" destOrd="0" presId="urn:microsoft.com/office/officeart/2018/2/layout/IconVerticalSolidList"/>
    <dgm:cxn modelId="{09AD4C30-437E-499D-842B-25717D3DFE2E}" type="presParOf" srcId="{F63FB6A0-DF2C-441E-8386-A29C92F3C0F3}" destId="{EE30B206-1367-4844-8E74-06E1A87BE7FD}" srcOrd="1" destOrd="0" presId="urn:microsoft.com/office/officeart/2018/2/layout/IconVerticalSolidList"/>
    <dgm:cxn modelId="{48407763-7122-458A-8E49-C58D652E0555}" type="presParOf" srcId="{F63FB6A0-DF2C-441E-8386-A29C92F3C0F3}" destId="{39B68F8D-A365-4FE3-8167-DF9640A71F64}" srcOrd="2" destOrd="0" presId="urn:microsoft.com/office/officeart/2018/2/layout/IconVerticalSolidList"/>
    <dgm:cxn modelId="{74A72B2B-0EDD-47C6-B499-B447E786CBA5}" type="presParOf" srcId="{F63FB6A0-DF2C-441E-8386-A29C92F3C0F3}" destId="{341F9706-CB28-4F19-AD83-B5DFF57893BC}" srcOrd="3" destOrd="0" presId="urn:microsoft.com/office/officeart/2018/2/layout/IconVerticalSolidList"/>
    <dgm:cxn modelId="{2E589F00-0975-4B4F-ACBA-173CE91DA951}" type="presParOf" srcId="{2F18E75D-4CE1-40B5-91D5-3CC8D3026AFB}" destId="{8D360961-F975-4F38-83D0-51B864642FDC}" srcOrd="3" destOrd="0" presId="urn:microsoft.com/office/officeart/2018/2/layout/IconVerticalSolidList"/>
    <dgm:cxn modelId="{BC64470F-6A6C-4CBB-A77D-EB440DBB8055}" type="presParOf" srcId="{2F18E75D-4CE1-40B5-91D5-3CC8D3026AFB}" destId="{F64D8EF0-1076-4F7A-A4A2-0B465A6FDC57}" srcOrd="4" destOrd="0" presId="urn:microsoft.com/office/officeart/2018/2/layout/IconVerticalSolidList"/>
    <dgm:cxn modelId="{21C7E98E-70FB-4F15-B4F6-308D8DEF1F9F}" type="presParOf" srcId="{F64D8EF0-1076-4F7A-A4A2-0B465A6FDC57}" destId="{165C1C1F-61E4-4876-8702-319D2646035B}" srcOrd="0" destOrd="0" presId="urn:microsoft.com/office/officeart/2018/2/layout/IconVerticalSolidList"/>
    <dgm:cxn modelId="{B5BB2096-B9A0-430C-BCDD-0FA8B85C745A}" type="presParOf" srcId="{F64D8EF0-1076-4F7A-A4A2-0B465A6FDC57}" destId="{0BB04B08-F693-4C12-AE5C-32AFBA23F4A6}" srcOrd="1" destOrd="0" presId="urn:microsoft.com/office/officeart/2018/2/layout/IconVerticalSolidList"/>
    <dgm:cxn modelId="{16DFD357-6D77-4DB3-ACBF-2F21D0985CF4}" type="presParOf" srcId="{F64D8EF0-1076-4F7A-A4A2-0B465A6FDC57}" destId="{7CA66F45-D653-4AFD-BFD0-5A22F636580D}" srcOrd="2" destOrd="0" presId="urn:microsoft.com/office/officeart/2018/2/layout/IconVerticalSolidList"/>
    <dgm:cxn modelId="{3577331E-1D16-4D71-BCDB-FF549D50DFD9}" type="presParOf" srcId="{F64D8EF0-1076-4F7A-A4A2-0B465A6FDC57}" destId="{A35B7C41-4DE6-402E-A6F7-F1CE13C950F9}" srcOrd="3" destOrd="0" presId="urn:microsoft.com/office/officeart/2018/2/layout/IconVerticalSolidList"/>
    <dgm:cxn modelId="{562F83A9-89D4-440E-8B3B-DD730B9FE783}" type="presParOf" srcId="{2F18E75D-4CE1-40B5-91D5-3CC8D3026AFB}" destId="{EB07CC88-E317-4FA6-8A65-F59FABE40434}" srcOrd="5" destOrd="0" presId="urn:microsoft.com/office/officeart/2018/2/layout/IconVerticalSolidList"/>
    <dgm:cxn modelId="{6A7D1B56-82EB-4BE7-A697-D86E9F744A5A}" type="presParOf" srcId="{2F18E75D-4CE1-40B5-91D5-3CC8D3026AFB}" destId="{87B5B243-8612-4460-853A-16A2D0B646A7}" srcOrd="6" destOrd="0" presId="urn:microsoft.com/office/officeart/2018/2/layout/IconVerticalSolidList"/>
    <dgm:cxn modelId="{A4B5189B-5C66-40E5-8D41-9858AAC8C4C3}" type="presParOf" srcId="{87B5B243-8612-4460-853A-16A2D0B646A7}" destId="{839A45C0-B50C-44AC-84A2-EB83F602971A}" srcOrd="0" destOrd="0" presId="urn:microsoft.com/office/officeart/2018/2/layout/IconVerticalSolidList"/>
    <dgm:cxn modelId="{D12FF10D-044B-4196-BE64-B7AFCEBB2D24}" type="presParOf" srcId="{87B5B243-8612-4460-853A-16A2D0B646A7}" destId="{280762E9-9DC2-43BB-860E-A5B72608EB23}" srcOrd="1" destOrd="0" presId="urn:microsoft.com/office/officeart/2018/2/layout/IconVerticalSolidList"/>
    <dgm:cxn modelId="{12B1AA72-8027-4712-ABA1-3BAEEE1999BF}" type="presParOf" srcId="{87B5B243-8612-4460-853A-16A2D0B646A7}" destId="{138905EC-B488-4327-A64F-1843792C9AFE}" srcOrd="2" destOrd="0" presId="urn:microsoft.com/office/officeart/2018/2/layout/IconVerticalSolidList"/>
    <dgm:cxn modelId="{336FDBD4-C951-4BB4-BE8A-E24B3889B359}" type="presParOf" srcId="{87B5B243-8612-4460-853A-16A2D0B646A7}" destId="{CBDDDCAD-BBAE-4F9E-84AC-6D5B82623169}" srcOrd="3" destOrd="0" presId="urn:microsoft.com/office/officeart/2018/2/layout/IconVerticalSolidList"/>
    <dgm:cxn modelId="{8197A9BC-074E-4755-A832-841315E2D088}" type="presParOf" srcId="{2F18E75D-4CE1-40B5-91D5-3CC8D3026AFB}" destId="{21D01C9A-92FF-481D-9E63-196B9BEEE2B3}" srcOrd="7" destOrd="0" presId="urn:microsoft.com/office/officeart/2018/2/layout/IconVerticalSolidList"/>
    <dgm:cxn modelId="{BD777704-930B-426E-AF27-CB90AB656201}" type="presParOf" srcId="{2F18E75D-4CE1-40B5-91D5-3CC8D3026AFB}" destId="{5B93B069-B38C-4A8C-A3A0-1A9AD2304534}" srcOrd="8" destOrd="0" presId="urn:microsoft.com/office/officeart/2018/2/layout/IconVerticalSolidList"/>
    <dgm:cxn modelId="{C260F988-3527-41D0-B005-363E4D8B22C0}" type="presParOf" srcId="{5B93B069-B38C-4A8C-A3A0-1A9AD2304534}" destId="{829B3570-7360-414D-81DA-AC385E287B1E}" srcOrd="0" destOrd="0" presId="urn:microsoft.com/office/officeart/2018/2/layout/IconVerticalSolidList"/>
    <dgm:cxn modelId="{5A21754B-8ED6-4DDE-B3DC-3ABF01F2EC47}" type="presParOf" srcId="{5B93B069-B38C-4A8C-A3A0-1A9AD2304534}" destId="{456C636E-CA6D-481B-9DA3-1F698EE348F4}" srcOrd="1" destOrd="0" presId="urn:microsoft.com/office/officeart/2018/2/layout/IconVerticalSolidList"/>
    <dgm:cxn modelId="{20119265-0FDB-44BA-8347-C3FD6C1F6946}" type="presParOf" srcId="{5B93B069-B38C-4A8C-A3A0-1A9AD2304534}" destId="{D9618278-548E-4DAC-9FF7-8EF47315118E}" srcOrd="2" destOrd="0" presId="urn:microsoft.com/office/officeart/2018/2/layout/IconVerticalSolidList"/>
    <dgm:cxn modelId="{B71FB14B-9B18-4F62-8176-FEEE9FFA8C5B}" type="presParOf" srcId="{5B93B069-B38C-4A8C-A3A0-1A9AD2304534}" destId="{8571C204-AEB5-4307-BEAD-5707A945C20F}"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5E9DC7C-89B0-4284-9E45-CBA227D8BC2D}"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B06C0E10-6B05-4D47-86EF-A411EA394C32}">
      <dgm:prSet/>
      <dgm:spPr/>
      <dgm:t>
        <a:bodyPr/>
        <a:lstStyle/>
        <a:p>
          <a:pPr>
            <a:lnSpc>
              <a:spcPct val="100000"/>
            </a:lnSpc>
          </a:pPr>
          <a:r>
            <a:rPr lang="en-US" dirty="0"/>
            <a:t>Observations- The median loan amount each year did not change significantly, but the distribution became more spread over the years. This indicates that people took varying loan amounts each year.</a:t>
          </a:r>
        </a:p>
      </dgm:t>
    </dgm:pt>
    <dgm:pt modelId="{75C32D3D-90D5-4D49-8F87-D1EFC3451D98}" type="parTrans" cxnId="{719B1C2D-6677-44B3-B331-B8085C10CBD5}">
      <dgm:prSet/>
      <dgm:spPr/>
      <dgm:t>
        <a:bodyPr/>
        <a:lstStyle/>
        <a:p>
          <a:endParaRPr lang="en-US"/>
        </a:p>
      </dgm:t>
    </dgm:pt>
    <dgm:pt modelId="{10F77680-D63E-426B-B48C-BF8E70BDC16A}" type="sibTrans" cxnId="{719B1C2D-6677-44B3-B331-B8085C10CBD5}">
      <dgm:prSet/>
      <dgm:spPr/>
      <dgm:t>
        <a:bodyPr/>
        <a:lstStyle/>
        <a:p>
          <a:pPr>
            <a:lnSpc>
              <a:spcPct val="100000"/>
            </a:lnSpc>
          </a:pPr>
          <a:endParaRPr lang="en-US"/>
        </a:p>
      </dgm:t>
    </dgm:pt>
    <dgm:pt modelId="{74E327BC-B77A-48F9-8989-65F6B0FC316B}">
      <dgm:prSet/>
      <dgm:spPr/>
      <dgm:t>
        <a:bodyPr/>
        <a:lstStyle/>
        <a:p>
          <a:pPr>
            <a:lnSpc>
              <a:spcPct val="100000"/>
            </a:lnSpc>
          </a:pPr>
          <a:r>
            <a:rPr lang="en-US" dirty="0"/>
            <a:t>A few loan borrowers took higher loan amounts in 2008 and 2011, which are plotted as outliers.</a:t>
          </a:r>
        </a:p>
      </dgm:t>
    </dgm:pt>
    <dgm:pt modelId="{0808B0D6-987E-4248-B00E-4898D26131A9}" type="parTrans" cxnId="{266C4806-16BD-4001-A319-5807A4E980B7}">
      <dgm:prSet/>
      <dgm:spPr/>
      <dgm:t>
        <a:bodyPr/>
        <a:lstStyle/>
        <a:p>
          <a:endParaRPr lang="en-US"/>
        </a:p>
      </dgm:t>
    </dgm:pt>
    <dgm:pt modelId="{D152E492-3635-4E41-B13E-ED88B263938E}" type="sibTrans" cxnId="{266C4806-16BD-4001-A319-5807A4E980B7}">
      <dgm:prSet/>
      <dgm:spPr/>
      <dgm:t>
        <a:bodyPr/>
        <a:lstStyle/>
        <a:p>
          <a:pPr>
            <a:lnSpc>
              <a:spcPct val="100000"/>
            </a:lnSpc>
          </a:pPr>
          <a:endParaRPr lang="en-US"/>
        </a:p>
      </dgm:t>
    </dgm:pt>
    <dgm:pt modelId="{21B9DFAC-B97E-42C7-B650-EC7CA0B75146}">
      <dgm:prSet/>
      <dgm:spPr/>
      <dgm:t>
        <a:bodyPr/>
        <a:lstStyle/>
        <a:p>
          <a:pPr>
            <a:lnSpc>
              <a:spcPct val="100000"/>
            </a:lnSpc>
          </a:pPr>
          <a:r>
            <a:rPr lang="en-US" dirty="0"/>
            <a:t>Loan borrowers generally took similar amounts throughout the year, except in December, where higher amounts were taken, as indicated by a distribution higher above the median.</a:t>
          </a:r>
        </a:p>
      </dgm:t>
    </dgm:pt>
    <dgm:pt modelId="{A03E99F9-6AFD-48E1-9501-32D611287A17}" type="parTrans" cxnId="{D17FD616-F34F-4871-908A-FC527CB243FF}">
      <dgm:prSet/>
      <dgm:spPr/>
      <dgm:t>
        <a:bodyPr/>
        <a:lstStyle/>
        <a:p>
          <a:endParaRPr lang="en-US"/>
        </a:p>
      </dgm:t>
    </dgm:pt>
    <dgm:pt modelId="{4BA67B27-EE6B-495C-A59C-3A8949AF6062}" type="sibTrans" cxnId="{D17FD616-F34F-4871-908A-FC527CB243FF}">
      <dgm:prSet/>
      <dgm:spPr/>
      <dgm:t>
        <a:bodyPr/>
        <a:lstStyle/>
        <a:p>
          <a:endParaRPr lang="en-US"/>
        </a:p>
      </dgm:t>
    </dgm:pt>
    <dgm:pt modelId="{834C2576-E5F4-428B-91E8-D88B6EE5F38B}" type="pres">
      <dgm:prSet presAssocID="{55E9DC7C-89B0-4284-9E45-CBA227D8BC2D}" presName="root" presStyleCnt="0">
        <dgm:presLayoutVars>
          <dgm:dir/>
          <dgm:resizeHandles val="exact"/>
        </dgm:presLayoutVars>
      </dgm:prSet>
      <dgm:spPr/>
    </dgm:pt>
    <dgm:pt modelId="{DFAAB0AF-CB56-4520-972B-4F653A31BBF5}" type="pres">
      <dgm:prSet presAssocID="{B06C0E10-6B05-4D47-86EF-A411EA394C32}" presName="compNode" presStyleCnt="0"/>
      <dgm:spPr/>
    </dgm:pt>
    <dgm:pt modelId="{D229126B-941D-446C-9E44-7C1410C6639D}" type="pres">
      <dgm:prSet presAssocID="{B06C0E10-6B05-4D47-86EF-A411EA394C3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oney"/>
        </a:ext>
      </dgm:extLst>
    </dgm:pt>
    <dgm:pt modelId="{E88793A8-8826-46EB-97C2-4C57469BA6DE}" type="pres">
      <dgm:prSet presAssocID="{B06C0E10-6B05-4D47-86EF-A411EA394C32}" presName="spaceRect" presStyleCnt="0"/>
      <dgm:spPr/>
    </dgm:pt>
    <dgm:pt modelId="{9FDADC12-4AA3-484E-989D-25D37DE42915}" type="pres">
      <dgm:prSet presAssocID="{B06C0E10-6B05-4D47-86EF-A411EA394C32}" presName="textRect" presStyleLbl="revTx" presStyleIdx="0" presStyleCnt="3">
        <dgm:presLayoutVars>
          <dgm:chMax val="1"/>
          <dgm:chPref val="1"/>
        </dgm:presLayoutVars>
      </dgm:prSet>
      <dgm:spPr/>
    </dgm:pt>
    <dgm:pt modelId="{40384490-C1C8-4071-959B-A0ADBFC115AE}" type="pres">
      <dgm:prSet presAssocID="{10F77680-D63E-426B-B48C-BF8E70BDC16A}" presName="sibTrans" presStyleCnt="0"/>
      <dgm:spPr/>
    </dgm:pt>
    <dgm:pt modelId="{2F290C3F-8224-4AE1-A874-13548C442C78}" type="pres">
      <dgm:prSet presAssocID="{74E327BC-B77A-48F9-8989-65F6B0FC316B}" presName="compNode" presStyleCnt="0"/>
      <dgm:spPr/>
    </dgm:pt>
    <dgm:pt modelId="{3F666165-DEE7-4F9A-8656-82DE3668C6CD}" type="pres">
      <dgm:prSet presAssocID="{74E327BC-B77A-48F9-8989-65F6B0FC316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old bars"/>
        </a:ext>
      </dgm:extLst>
    </dgm:pt>
    <dgm:pt modelId="{3DE5D4BA-1FEC-48C3-836A-D2440FA98AC5}" type="pres">
      <dgm:prSet presAssocID="{74E327BC-B77A-48F9-8989-65F6B0FC316B}" presName="spaceRect" presStyleCnt="0"/>
      <dgm:spPr/>
    </dgm:pt>
    <dgm:pt modelId="{6833B595-A8CA-43B3-8478-77FFE9A19F30}" type="pres">
      <dgm:prSet presAssocID="{74E327BC-B77A-48F9-8989-65F6B0FC316B}" presName="textRect" presStyleLbl="revTx" presStyleIdx="1" presStyleCnt="3">
        <dgm:presLayoutVars>
          <dgm:chMax val="1"/>
          <dgm:chPref val="1"/>
        </dgm:presLayoutVars>
      </dgm:prSet>
      <dgm:spPr/>
    </dgm:pt>
    <dgm:pt modelId="{60CDA367-D531-49ED-9A91-60301D6684BB}" type="pres">
      <dgm:prSet presAssocID="{D152E492-3635-4E41-B13E-ED88B263938E}" presName="sibTrans" presStyleCnt="0"/>
      <dgm:spPr/>
    </dgm:pt>
    <dgm:pt modelId="{C2E926C0-E2E1-4BDB-83BA-E039017BEC36}" type="pres">
      <dgm:prSet presAssocID="{21B9DFAC-B97E-42C7-B650-EC7CA0B75146}" presName="compNode" presStyleCnt="0"/>
      <dgm:spPr/>
    </dgm:pt>
    <dgm:pt modelId="{A25B128C-9CC7-4153-810F-011FF6442DBE}" type="pres">
      <dgm:prSet presAssocID="{21B9DFAC-B97E-42C7-B650-EC7CA0B7514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ollar"/>
        </a:ext>
      </dgm:extLst>
    </dgm:pt>
    <dgm:pt modelId="{CE11D8D2-1F74-4F34-9607-D3867BB8E37D}" type="pres">
      <dgm:prSet presAssocID="{21B9DFAC-B97E-42C7-B650-EC7CA0B75146}" presName="spaceRect" presStyleCnt="0"/>
      <dgm:spPr/>
    </dgm:pt>
    <dgm:pt modelId="{7B5D74B6-6924-4590-9A3A-9EF14A929CC0}" type="pres">
      <dgm:prSet presAssocID="{21B9DFAC-B97E-42C7-B650-EC7CA0B75146}" presName="textRect" presStyleLbl="revTx" presStyleIdx="2" presStyleCnt="3">
        <dgm:presLayoutVars>
          <dgm:chMax val="1"/>
          <dgm:chPref val="1"/>
        </dgm:presLayoutVars>
      </dgm:prSet>
      <dgm:spPr/>
    </dgm:pt>
  </dgm:ptLst>
  <dgm:cxnLst>
    <dgm:cxn modelId="{266C4806-16BD-4001-A319-5807A4E980B7}" srcId="{55E9DC7C-89B0-4284-9E45-CBA227D8BC2D}" destId="{74E327BC-B77A-48F9-8989-65F6B0FC316B}" srcOrd="1" destOrd="0" parTransId="{0808B0D6-987E-4248-B00E-4898D26131A9}" sibTransId="{D152E492-3635-4E41-B13E-ED88B263938E}"/>
    <dgm:cxn modelId="{D17FD616-F34F-4871-908A-FC527CB243FF}" srcId="{55E9DC7C-89B0-4284-9E45-CBA227D8BC2D}" destId="{21B9DFAC-B97E-42C7-B650-EC7CA0B75146}" srcOrd="2" destOrd="0" parTransId="{A03E99F9-6AFD-48E1-9501-32D611287A17}" sibTransId="{4BA67B27-EE6B-495C-A59C-3A8949AF6062}"/>
    <dgm:cxn modelId="{719B1C2D-6677-44B3-B331-B8085C10CBD5}" srcId="{55E9DC7C-89B0-4284-9E45-CBA227D8BC2D}" destId="{B06C0E10-6B05-4D47-86EF-A411EA394C32}" srcOrd="0" destOrd="0" parTransId="{75C32D3D-90D5-4D49-8F87-D1EFC3451D98}" sibTransId="{10F77680-D63E-426B-B48C-BF8E70BDC16A}"/>
    <dgm:cxn modelId="{F86D6847-EE29-4C28-8EAF-045323F3C626}" type="presOf" srcId="{55E9DC7C-89B0-4284-9E45-CBA227D8BC2D}" destId="{834C2576-E5F4-428B-91E8-D88B6EE5F38B}" srcOrd="0" destOrd="0" presId="urn:microsoft.com/office/officeart/2018/2/layout/IconLabelList"/>
    <dgm:cxn modelId="{5CB1F179-2C1A-49E2-AB64-09ED49918A68}" type="presOf" srcId="{21B9DFAC-B97E-42C7-B650-EC7CA0B75146}" destId="{7B5D74B6-6924-4590-9A3A-9EF14A929CC0}" srcOrd="0" destOrd="0" presId="urn:microsoft.com/office/officeart/2018/2/layout/IconLabelList"/>
    <dgm:cxn modelId="{F9FF63B5-1C6C-4E43-9A2A-BC89382CE15C}" type="presOf" srcId="{74E327BC-B77A-48F9-8989-65F6B0FC316B}" destId="{6833B595-A8CA-43B3-8478-77FFE9A19F30}" srcOrd="0" destOrd="0" presId="urn:microsoft.com/office/officeart/2018/2/layout/IconLabelList"/>
    <dgm:cxn modelId="{9AA287E3-2B13-4E5D-A8A0-1DF07C2A6922}" type="presOf" srcId="{B06C0E10-6B05-4D47-86EF-A411EA394C32}" destId="{9FDADC12-4AA3-484E-989D-25D37DE42915}" srcOrd="0" destOrd="0" presId="urn:microsoft.com/office/officeart/2018/2/layout/IconLabelList"/>
    <dgm:cxn modelId="{64257EC1-7B14-4BBB-B4D3-C79689B454A0}" type="presParOf" srcId="{834C2576-E5F4-428B-91E8-D88B6EE5F38B}" destId="{DFAAB0AF-CB56-4520-972B-4F653A31BBF5}" srcOrd="0" destOrd="0" presId="urn:microsoft.com/office/officeart/2018/2/layout/IconLabelList"/>
    <dgm:cxn modelId="{CD4621E3-47F9-457C-B930-83FAA07F07BE}" type="presParOf" srcId="{DFAAB0AF-CB56-4520-972B-4F653A31BBF5}" destId="{D229126B-941D-446C-9E44-7C1410C6639D}" srcOrd="0" destOrd="0" presId="urn:microsoft.com/office/officeart/2018/2/layout/IconLabelList"/>
    <dgm:cxn modelId="{7AD6588B-5695-4364-A00B-7852516A701B}" type="presParOf" srcId="{DFAAB0AF-CB56-4520-972B-4F653A31BBF5}" destId="{E88793A8-8826-46EB-97C2-4C57469BA6DE}" srcOrd="1" destOrd="0" presId="urn:microsoft.com/office/officeart/2018/2/layout/IconLabelList"/>
    <dgm:cxn modelId="{EEFAA4AA-30CB-446C-BF21-41C5EEF29B9E}" type="presParOf" srcId="{DFAAB0AF-CB56-4520-972B-4F653A31BBF5}" destId="{9FDADC12-4AA3-484E-989D-25D37DE42915}" srcOrd="2" destOrd="0" presId="urn:microsoft.com/office/officeart/2018/2/layout/IconLabelList"/>
    <dgm:cxn modelId="{C798666C-EED5-4D72-A316-59E83B5898F9}" type="presParOf" srcId="{834C2576-E5F4-428B-91E8-D88B6EE5F38B}" destId="{40384490-C1C8-4071-959B-A0ADBFC115AE}" srcOrd="1" destOrd="0" presId="urn:microsoft.com/office/officeart/2018/2/layout/IconLabelList"/>
    <dgm:cxn modelId="{FD50A04B-EEE6-41F8-9C9F-9AD553BE788F}" type="presParOf" srcId="{834C2576-E5F4-428B-91E8-D88B6EE5F38B}" destId="{2F290C3F-8224-4AE1-A874-13548C442C78}" srcOrd="2" destOrd="0" presId="urn:microsoft.com/office/officeart/2018/2/layout/IconLabelList"/>
    <dgm:cxn modelId="{E704C537-A409-44B6-8053-4F073ADC192C}" type="presParOf" srcId="{2F290C3F-8224-4AE1-A874-13548C442C78}" destId="{3F666165-DEE7-4F9A-8656-82DE3668C6CD}" srcOrd="0" destOrd="0" presId="urn:microsoft.com/office/officeart/2018/2/layout/IconLabelList"/>
    <dgm:cxn modelId="{A2D164C0-379B-4FD4-B336-C697B4DE3E57}" type="presParOf" srcId="{2F290C3F-8224-4AE1-A874-13548C442C78}" destId="{3DE5D4BA-1FEC-48C3-836A-D2440FA98AC5}" srcOrd="1" destOrd="0" presId="urn:microsoft.com/office/officeart/2018/2/layout/IconLabelList"/>
    <dgm:cxn modelId="{6D48169D-7B5A-464E-AFB8-DEA52D2238F1}" type="presParOf" srcId="{2F290C3F-8224-4AE1-A874-13548C442C78}" destId="{6833B595-A8CA-43B3-8478-77FFE9A19F30}" srcOrd="2" destOrd="0" presId="urn:microsoft.com/office/officeart/2018/2/layout/IconLabelList"/>
    <dgm:cxn modelId="{A2E80592-E1C2-4987-823A-28FE6B7EB593}" type="presParOf" srcId="{834C2576-E5F4-428B-91E8-D88B6EE5F38B}" destId="{60CDA367-D531-49ED-9A91-60301D6684BB}" srcOrd="3" destOrd="0" presId="urn:microsoft.com/office/officeart/2018/2/layout/IconLabelList"/>
    <dgm:cxn modelId="{CE315EC2-4006-4B9B-A080-055E6458CAFB}" type="presParOf" srcId="{834C2576-E5F4-428B-91E8-D88B6EE5F38B}" destId="{C2E926C0-E2E1-4BDB-83BA-E039017BEC36}" srcOrd="4" destOrd="0" presId="urn:microsoft.com/office/officeart/2018/2/layout/IconLabelList"/>
    <dgm:cxn modelId="{80B00CB4-A2AA-4C12-8DA8-699AC304AEAF}" type="presParOf" srcId="{C2E926C0-E2E1-4BDB-83BA-E039017BEC36}" destId="{A25B128C-9CC7-4153-810F-011FF6442DBE}" srcOrd="0" destOrd="0" presId="urn:microsoft.com/office/officeart/2018/2/layout/IconLabelList"/>
    <dgm:cxn modelId="{1315BF27-A8A7-4466-B6F9-E8154F2EDF46}" type="presParOf" srcId="{C2E926C0-E2E1-4BDB-83BA-E039017BEC36}" destId="{CE11D8D2-1F74-4F34-9607-D3867BB8E37D}" srcOrd="1" destOrd="0" presId="urn:microsoft.com/office/officeart/2018/2/layout/IconLabelList"/>
    <dgm:cxn modelId="{1E7FEF46-DD47-40CA-B826-00F2B7B1B57B}" type="presParOf" srcId="{C2E926C0-E2E1-4BDB-83BA-E039017BEC36}" destId="{7B5D74B6-6924-4590-9A3A-9EF14A929CC0}"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FDF84AF-392F-42AF-807C-78E16367201B}" type="doc">
      <dgm:prSet loTypeId="urn:microsoft.com/office/officeart/2018/5/layout/IconCircleLabelList" loCatId="icon" qsTypeId="urn:microsoft.com/office/officeart/2005/8/quickstyle/simple1" qsCatId="simple" csTypeId="urn:microsoft.com/office/officeart/2018/5/colors/Iconchunking_neutralbg_accent6_2" csCatId="accent6" phldr="1"/>
      <dgm:spPr/>
      <dgm:t>
        <a:bodyPr/>
        <a:lstStyle/>
        <a:p>
          <a:endParaRPr lang="en-US"/>
        </a:p>
      </dgm:t>
    </dgm:pt>
    <dgm:pt modelId="{C7E39FFC-0830-4B16-99E0-4CD9178711A2}">
      <dgm:prSet/>
      <dgm:spPr/>
      <dgm:t>
        <a:bodyPr/>
        <a:lstStyle/>
        <a:p>
          <a:pPr>
            <a:lnSpc>
              <a:spcPct val="100000"/>
            </a:lnSpc>
            <a:defRPr cap="all"/>
          </a:pPr>
          <a:r>
            <a:rPr lang="en-US"/>
            <a:t>The funded amount data behaves similarly to the loan amount data, which indicates that Lending Club approved most of the applied loan amounts.</a:t>
          </a:r>
        </a:p>
      </dgm:t>
    </dgm:pt>
    <dgm:pt modelId="{3D501818-E531-480D-BFCD-4544BEE3C6F7}" type="parTrans" cxnId="{446FBE2B-E9FD-4342-B9B6-CEFB55A926F2}">
      <dgm:prSet/>
      <dgm:spPr/>
      <dgm:t>
        <a:bodyPr/>
        <a:lstStyle/>
        <a:p>
          <a:endParaRPr lang="en-US"/>
        </a:p>
      </dgm:t>
    </dgm:pt>
    <dgm:pt modelId="{B57927B0-81A4-41D0-A3D8-773A937683D0}" type="sibTrans" cxnId="{446FBE2B-E9FD-4342-B9B6-CEFB55A926F2}">
      <dgm:prSet/>
      <dgm:spPr/>
      <dgm:t>
        <a:bodyPr/>
        <a:lstStyle/>
        <a:p>
          <a:pPr>
            <a:lnSpc>
              <a:spcPct val="100000"/>
            </a:lnSpc>
          </a:pPr>
          <a:endParaRPr lang="en-US"/>
        </a:p>
      </dgm:t>
    </dgm:pt>
    <dgm:pt modelId="{1062F3DA-1238-4B8F-B3F3-CA4B1B033A75}">
      <dgm:prSet/>
      <dgm:spPr/>
      <dgm:t>
        <a:bodyPr/>
        <a:lstStyle/>
        <a:p>
          <a:pPr>
            <a:lnSpc>
              <a:spcPct val="100000"/>
            </a:lnSpc>
            <a:defRPr cap="all"/>
          </a:pPr>
          <a:r>
            <a:rPr lang="en-US"/>
            <a:t>The histogram shows a peak at 10,000, suggesting that a significant number of people took loans of this amount.</a:t>
          </a:r>
        </a:p>
      </dgm:t>
    </dgm:pt>
    <dgm:pt modelId="{9D7CA58C-D6B6-43DB-ABC2-932A7B8553DE}" type="parTrans" cxnId="{4C11AF3C-7987-4B8C-9E0D-DD72A56C89B9}">
      <dgm:prSet/>
      <dgm:spPr/>
      <dgm:t>
        <a:bodyPr/>
        <a:lstStyle/>
        <a:p>
          <a:endParaRPr lang="en-US"/>
        </a:p>
      </dgm:t>
    </dgm:pt>
    <dgm:pt modelId="{1049616A-3F19-42A7-BF19-5A9FBB5FF856}" type="sibTrans" cxnId="{4C11AF3C-7987-4B8C-9E0D-DD72A56C89B9}">
      <dgm:prSet/>
      <dgm:spPr/>
      <dgm:t>
        <a:bodyPr/>
        <a:lstStyle/>
        <a:p>
          <a:pPr>
            <a:lnSpc>
              <a:spcPct val="100000"/>
            </a:lnSpc>
          </a:pPr>
          <a:endParaRPr lang="en-US"/>
        </a:p>
      </dgm:t>
    </dgm:pt>
    <dgm:pt modelId="{7F1BAE45-F6DD-4732-85CB-5E8CB53E2C9D}">
      <dgm:prSet/>
      <dgm:spPr/>
      <dgm:t>
        <a:bodyPr/>
        <a:lstStyle/>
        <a:p>
          <a:pPr>
            <a:lnSpc>
              <a:spcPct val="100000"/>
            </a:lnSpc>
            <a:defRPr cap="all"/>
          </a:pPr>
          <a:r>
            <a:rPr lang="en-US"/>
            <a:t>The median loan amount is also 10,000, as seen in the box plot.4. Very few people took loan amounts greater than 30,000, which is evident from the sparsity of data points in this range in the</a:t>
          </a:r>
        </a:p>
      </dgm:t>
    </dgm:pt>
    <dgm:pt modelId="{FFA43268-5BA0-4EC1-AE20-82D254E5FE5A}" type="parTrans" cxnId="{42441371-9063-4ABF-ABB7-4DA56F7278F3}">
      <dgm:prSet/>
      <dgm:spPr/>
      <dgm:t>
        <a:bodyPr/>
        <a:lstStyle/>
        <a:p>
          <a:endParaRPr lang="en-US"/>
        </a:p>
      </dgm:t>
    </dgm:pt>
    <dgm:pt modelId="{30B4EEC0-1E35-454E-A8CD-A36B62050684}" type="sibTrans" cxnId="{42441371-9063-4ABF-ABB7-4DA56F7278F3}">
      <dgm:prSet/>
      <dgm:spPr/>
      <dgm:t>
        <a:bodyPr/>
        <a:lstStyle/>
        <a:p>
          <a:endParaRPr lang="en-US"/>
        </a:p>
      </dgm:t>
    </dgm:pt>
    <dgm:pt modelId="{02741592-30D4-4A65-8E10-A406C2EAA9E2}" type="pres">
      <dgm:prSet presAssocID="{DFDF84AF-392F-42AF-807C-78E16367201B}" presName="root" presStyleCnt="0">
        <dgm:presLayoutVars>
          <dgm:dir/>
          <dgm:resizeHandles val="exact"/>
        </dgm:presLayoutVars>
      </dgm:prSet>
      <dgm:spPr/>
    </dgm:pt>
    <dgm:pt modelId="{5EA7E991-0352-47E9-B609-9569B5D93DED}" type="pres">
      <dgm:prSet presAssocID="{C7E39FFC-0830-4B16-99E0-4CD9178711A2}" presName="compNode" presStyleCnt="0"/>
      <dgm:spPr/>
    </dgm:pt>
    <dgm:pt modelId="{73B01241-D7D5-47FA-A2A2-F4A8426E4287}" type="pres">
      <dgm:prSet presAssocID="{C7E39FFC-0830-4B16-99E0-4CD9178711A2}" presName="iconBgRect" presStyleLbl="bgShp" presStyleIdx="0" presStyleCnt="3"/>
      <dgm:spPr/>
    </dgm:pt>
    <dgm:pt modelId="{CACED3D5-10BE-4FFF-AD65-7925DDBB971D}" type="pres">
      <dgm:prSet presAssocID="{C7E39FFC-0830-4B16-99E0-4CD9178711A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llar"/>
        </a:ext>
      </dgm:extLst>
    </dgm:pt>
    <dgm:pt modelId="{542D2173-8F1E-4979-A3E5-712DE66AD55B}" type="pres">
      <dgm:prSet presAssocID="{C7E39FFC-0830-4B16-99E0-4CD9178711A2}" presName="spaceRect" presStyleCnt="0"/>
      <dgm:spPr/>
    </dgm:pt>
    <dgm:pt modelId="{DCEDFC21-5F8E-4BE9-AA78-16081EFFA8DE}" type="pres">
      <dgm:prSet presAssocID="{C7E39FFC-0830-4B16-99E0-4CD9178711A2}" presName="textRect" presStyleLbl="revTx" presStyleIdx="0" presStyleCnt="3">
        <dgm:presLayoutVars>
          <dgm:chMax val="1"/>
          <dgm:chPref val="1"/>
        </dgm:presLayoutVars>
      </dgm:prSet>
      <dgm:spPr/>
    </dgm:pt>
    <dgm:pt modelId="{54C26A81-3172-4878-ABAC-15D891EC8D5D}" type="pres">
      <dgm:prSet presAssocID="{B57927B0-81A4-41D0-A3D8-773A937683D0}" presName="sibTrans" presStyleCnt="0"/>
      <dgm:spPr/>
    </dgm:pt>
    <dgm:pt modelId="{06624C73-C91B-4C25-BCBB-C27A91F4DE38}" type="pres">
      <dgm:prSet presAssocID="{1062F3DA-1238-4B8F-B3F3-CA4B1B033A75}" presName="compNode" presStyleCnt="0"/>
      <dgm:spPr/>
    </dgm:pt>
    <dgm:pt modelId="{D4BEF5A1-E58C-47AE-AF46-3B92FFD21BE1}" type="pres">
      <dgm:prSet presAssocID="{1062F3DA-1238-4B8F-B3F3-CA4B1B033A75}" presName="iconBgRect" presStyleLbl="bgShp" presStyleIdx="1" presStyleCnt="3"/>
      <dgm:spPr/>
    </dgm:pt>
    <dgm:pt modelId="{E7094E0C-A2FD-4F5A-A9B9-EDAAD2251935}" type="pres">
      <dgm:prSet presAssocID="{1062F3DA-1238-4B8F-B3F3-CA4B1B033A7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 Graph with Upward Trend"/>
        </a:ext>
      </dgm:extLst>
    </dgm:pt>
    <dgm:pt modelId="{ACB9E0FB-7CAF-4733-B744-5869F7714ED4}" type="pres">
      <dgm:prSet presAssocID="{1062F3DA-1238-4B8F-B3F3-CA4B1B033A75}" presName="spaceRect" presStyleCnt="0"/>
      <dgm:spPr/>
    </dgm:pt>
    <dgm:pt modelId="{8FD85B09-992C-4CD9-A765-9050C93A6063}" type="pres">
      <dgm:prSet presAssocID="{1062F3DA-1238-4B8F-B3F3-CA4B1B033A75}" presName="textRect" presStyleLbl="revTx" presStyleIdx="1" presStyleCnt="3">
        <dgm:presLayoutVars>
          <dgm:chMax val="1"/>
          <dgm:chPref val="1"/>
        </dgm:presLayoutVars>
      </dgm:prSet>
      <dgm:spPr/>
    </dgm:pt>
    <dgm:pt modelId="{D777DE60-B966-499F-A5E3-716C18A52632}" type="pres">
      <dgm:prSet presAssocID="{1049616A-3F19-42A7-BF19-5A9FBB5FF856}" presName="sibTrans" presStyleCnt="0"/>
      <dgm:spPr/>
    </dgm:pt>
    <dgm:pt modelId="{BA80A1CB-28D1-4B73-93A8-E0F383707081}" type="pres">
      <dgm:prSet presAssocID="{7F1BAE45-F6DD-4732-85CB-5E8CB53E2C9D}" presName="compNode" presStyleCnt="0"/>
      <dgm:spPr/>
    </dgm:pt>
    <dgm:pt modelId="{5735C789-E738-4F6B-BE12-C467678DDDA7}" type="pres">
      <dgm:prSet presAssocID="{7F1BAE45-F6DD-4732-85CB-5E8CB53E2C9D}" presName="iconBgRect" presStyleLbl="bgShp" presStyleIdx="2" presStyleCnt="3"/>
      <dgm:spPr/>
    </dgm:pt>
    <dgm:pt modelId="{95CCEA3C-5A3D-42CA-9943-B7278FCF2A2A}" type="pres">
      <dgm:prSet presAssocID="{7F1BAE45-F6DD-4732-85CB-5E8CB53E2C9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nk"/>
        </a:ext>
      </dgm:extLst>
    </dgm:pt>
    <dgm:pt modelId="{BCB74757-F7BF-4B47-87F7-7DCA15EF7B4B}" type="pres">
      <dgm:prSet presAssocID="{7F1BAE45-F6DD-4732-85CB-5E8CB53E2C9D}" presName="spaceRect" presStyleCnt="0"/>
      <dgm:spPr/>
    </dgm:pt>
    <dgm:pt modelId="{D50C03A0-3182-4C1B-AB24-BD0E6DA18906}" type="pres">
      <dgm:prSet presAssocID="{7F1BAE45-F6DD-4732-85CB-5E8CB53E2C9D}" presName="textRect" presStyleLbl="revTx" presStyleIdx="2" presStyleCnt="3">
        <dgm:presLayoutVars>
          <dgm:chMax val="1"/>
          <dgm:chPref val="1"/>
        </dgm:presLayoutVars>
      </dgm:prSet>
      <dgm:spPr/>
    </dgm:pt>
  </dgm:ptLst>
  <dgm:cxnLst>
    <dgm:cxn modelId="{446FBE2B-E9FD-4342-B9B6-CEFB55A926F2}" srcId="{DFDF84AF-392F-42AF-807C-78E16367201B}" destId="{C7E39FFC-0830-4B16-99E0-4CD9178711A2}" srcOrd="0" destOrd="0" parTransId="{3D501818-E531-480D-BFCD-4544BEE3C6F7}" sibTransId="{B57927B0-81A4-41D0-A3D8-773A937683D0}"/>
    <dgm:cxn modelId="{4C11AF3C-7987-4B8C-9E0D-DD72A56C89B9}" srcId="{DFDF84AF-392F-42AF-807C-78E16367201B}" destId="{1062F3DA-1238-4B8F-B3F3-CA4B1B033A75}" srcOrd="1" destOrd="0" parTransId="{9D7CA58C-D6B6-43DB-ABC2-932A7B8553DE}" sibTransId="{1049616A-3F19-42A7-BF19-5A9FBB5FF856}"/>
    <dgm:cxn modelId="{05F6035C-7939-41BD-B09E-D91DDE607B99}" type="presOf" srcId="{C7E39FFC-0830-4B16-99E0-4CD9178711A2}" destId="{DCEDFC21-5F8E-4BE9-AA78-16081EFFA8DE}" srcOrd="0" destOrd="0" presId="urn:microsoft.com/office/officeart/2018/5/layout/IconCircleLabelList"/>
    <dgm:cxn modelId="{69404047-2342-490E-9340-A301E6A1CF90}" type="presOf" srcId="{DFDF84AF-392F-42AF-807C-78E16367201B}" destId="{02741592-30D4-4A65-8E10-A406C2EAA9E2}" srcOrd="0" destOrd="0" presId="urn:microsoft.com/office/officeart/2018/5/layout/IconCircleLabelList"/>
    <dgm:cxn modelId="{42441371-9063-4ABF-ABB7-4DA56F7278F3}" srcId="{DFDF84AF-392F-42AF-807C-78E16367201B}" destId="{7F1BAE45-F6DD-4732-85CB-5E8CB53E2C9D}" srcOrd="2" destOrd="0" parTransId="{FFA43268-5BA0-4EC1-AE20-82D254E5FE5A}" sibTransId="{30B4EEC0-1E35-454E-A8CD-A36B62050684}"/>
    <dgm:cxn modelId="{751EA6A8-2028-494F-A69B-439ACC46C687}" type="presOf" srcId="{1062F3DA-1238-4B8F-B3F3-CA4B1B033A75}" destId="{8FD85B09-992C-4CD9-A765-9050C93A6063}" srcOrd="0" destOrd="0" presId="urn:microsoft.com/office/officeart/2018/5/layout/IconCircleLabelList"/>
    <dgm:cxn modelId="{B24026BF-86E4-475D-AE94-51939AB5EC5F}" type="presOf" srcId="{7F1BAE45-F6DD-4732-85CB-5E8CB53E2C9D}" destId="{D50C03A0-3182-4C1B-AB24-BD0E6DA18906}" srcOrd="0" destOrd="0" presId="urn:microsoft.com/office/officeart/2018/5/layout/IconCircleLabelList"/>
    <dgm:cxn modelId="{6F6A3B3D-729C-4CEA-A46F-D62A82407DA0}" type="presParOf" srcId="{02741592-30D4-4A65-8E10-A406C2EAA9E2}" destId="{5EA7E991-0352-47E9-B609-9569B5D93DED}" srcOrd="0" destOrd="0" presId="urn:microsoft.com/office/officeart/2018/5/layout/IconCircleLabelList"/>
    <dgm:cxn modelId="{F928CC5B-4CF7-4E41-9835-ADF5F803A49E}" type="presParOf" srcId="{5EA7E991-0352-47E9-B609-9569B5D93DED}" destId="{73B01241-D7D5-47FA-A2A2-F4A8426E4287}" srcOrd="0" destOrd="0" presId="urn:microsoft.com/office/officeart/2018/5/layout/IconCircleLabelList"/>
    <dgm:cxn modelId="{1606E26A-32ED-42F9-82B5-EAA7D9DB16A0}" type="presParOf" srcId="{5EA7E991-0352-47E9-B609-9569B5D93DED}" destId="{CACED3D5-10BE-4FFF-AD65-7925DDBB971D}" srcOrd="1" destOrd="0" presId="urn:microsoft.com/office/officeart/2018/5/layout/IconCircleLabelList"/>
    <dgm:cxn modelId="{02787C38-66F2-409D-A8FD-374455D0E8F6}" type="presParOf" srcId="{5EA7E991-0352-47E9-B609-9569B5D93DED}" destId="{542D2173-8F1E-4979-A3E5-712DE66AD55B}" srcOrd="2" destOrd="0" presId="urn:microsoft.com/office/officeart/2018/5/layout/IconCircleLabelList"/>
    <dgm:cxn modelId="{7E18BD77-7C89-47B7-9B3C-8C2F0CE80985}" type="presParOf" srcId="{5EA7E991-0352-47E9-B609-9569B5D93DED}" destId="{DCEDFC21-5F8E-4BE9-AA78-16081EFFA8DE}" srcOrd="3" destOrd="0" presId="urn:microsoft.com/office/officeart/2018/5/layout/IconCircleLabelList"/>
    <dgm:cxn modelId="{4B629DA2-8189-4EF2-B5EA-820BFBD0D30F}" type="presParOf" srcId="{02741592-30D4-4A65-8E10-A406C2EAA9E2}" destId="{54C26A81-3172-4878-ABAC-15D891EC8D5D}" srcOrd="1" destOrd="0" presId="urn:microsoft.com/office/officeart/2018/5/layout/IconCircleLabelList"/>
    <dgm:cxn modelId="{1C940669-8AE8-412C-96CC-8873E98D1725}" type="presParOf" srcId="{02741592-30D4-4A65-8E10-A406C2EAA9E2}" destId="{06624C73-C91B-4C25-BCBB-C27A91F4DE38}" srcOrd="2" destOrd="0" presId="urn:microsoft.com/office/officeart/2018/5/layout/IconCircleLabelList"/>
    <dgm:cxn modelId="{E5E76732-5235-4C61-A91D-6F1D81F3FB42}" type="presParOf" srcId="{06624C73-C91B-4C25-BCBB-C27A91F4DE38}" destId="{D4BEF5A1-E58C-47AE-AF46-3B92FFD21BE1}" srcOrd="0" destOrd="0" presId="urn:microsoft.com/office/officeart/2018/5/layout/IconCircleLabelList"/>
    <dgm:cxn modelId="{393D3424-FA9F-4FDC-B014-37AF23AE209A}" type="presParOf" srcId="{06624C73-C91B-4C25-BCBB-C27A91F4DE38}" destId="{E7094E0C-A2FD-4F5A-A9B9-EDAAD2251935}" srcOrd="1" destOrd="0" presId="urn:microsoft.com/office/officeart/2018/5/layout/IconCircleLabelList"/>
    <dgm:cxn modelId="{870AA247-E4B5-4BF7-8ACE-133A74F4BE44}" type="presParOf" srcId="{06624C73-C91B-4C25-BCBB-C27A91F4DE38}" destId="{ACB9E0FB-7CAF-4733-B744-5869F7714ED4}" srcOrd="2" destOrd="0" presId="urn:microsoft.com/office/officeart/2018/5/layout/IconCircleLabelList"/>
    <dgm:cxn modelId="{D5B751DE-48C0-47DB-B98F-D0AC2CF92653}" type="presParOf" srcId="{06624C73-C91B-4C25-BCBB-C27A91F4DE38}" destId="{8FD85B09-992C-4CD9-A765-9050C93A6063}" srcOrd="3" destOrd="0" presId="urn:microsoft.com/office/officeart/2018/5/layout/IconCircleLabelList"/>
    <dgm:cxn modelId="{96BE0515-E115-4A5E-9DB0-C4F1C20BFD78}" type="presParOf" srcId="{02741592-30D4-4A65-8E10-A406C2EAA9E2}" destId="{D777DE60-B966-499F-A5E3-716C18A52632}" srcOrd="3" destOrd="0" presId="urn:microsoft.com/office/officeart/2018/5/layout/IconCircleLabelList"/>
    <dgm:cxn modelId="{923E835E-14C9-43AA-A197-73176EAA4F1E}" type="presParOf" srcId="{02741592-30D4-4A65-8E10-A406C2EAA9E2}" destId="{BA80A1CB-28D1-4B73-93A8-E0F383707081}" srcOrd="4" destOrd="0" presId="urn:microsoft.com/office/officeart/2018/5/layout/IconCircleLabelList"/>
    <dgm:cxn modelId="{67F28E76-B1D0-4898-88D4-0688F80F023B}" type="presParOf" srcId="{BA80A1CB-28D1-4B73-93A8-E0F383707081}" destId="{5735C789-E738-4F6B-BE12-C467678DDDA7}" srcOrd="0" destOrd="0" presId="urn:microsoft.com/office/officeart/2018/5/layout/IconCircleLabelList"/>
    <dgm:cxn modelId="{1E186F67-D31E-42FD-9001-34FE453C0F8C}" type="presParOf" srcId="{BA80A1CB-28D1-4B73-93A8-E0F383707081}" destId="{95CCEA3C-5A3D-42CA-9943-B7278FCF2A2A}" srcOrd="1" destOrd="0" presId="urn:microsoft.com/office/officeart/2018/5/layout/IconCircleLabelList"/>
    <dgm:cxn modelId="{38C6BB4C-4E36-4EFC-A87A-5A79B79A5253}" type="presParOf" srcId="{BA80A1CB-28D1-4B73-93A8-E0F383707081}" destId="{BCB74757-F7BF-4B47-87F7-7DCA15EF7B4B}" srcOrd="2" destOrd="0" presId="urn:microsoft.com/office/officeart/2018/5/layout/IconCircleLabelList"/>
    <dgm:cxn modelId="{EF293C7D-B471-4C74-BD46-3B2D6A44CC82}" type="presParOf" srcId="{BA80A1CB-28D1-4B73-93A8-E0F383707081}" destId="{D50C03A0-3182-4C1B-AB24-BD0E6DA18906}"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F8FD076-D407-421D-B611-C679032E6CFD}" type="doc">
      <dgm:prSet loTypeId="urn:microsoft.com/office/officeart/2016/7/layout/LinearArrowProcessNumbered" loCatId="process" qsTypeId="urn:microsoft.com/office/officeart/2005/8/quickstyle/simple4" qsCatId="simple" csTypeId="urn:microsoft.com/office/officeart/2005/8/colors/colorful1" csCatId="colorful"/>
      <dgm:spPr/>
      <dgm:t>
        <a:bodyPr/>
        <a:lstStyle/>
        <a:p>
          <a:endParaRPr lang="en-US"/>
        </a:p>
      </dgm:t>
    </dgm:pt>
    <dgm:pt modelId="{73F00B13-E6EB-4478-93CA-16E77C849C52}">
      <dgm:prSet/>
      <dgm:spPr/>
      <dgm:t>
        <a:bodyPr/>
        <a:lstStyle/>
        <a:p>
          <a:r>
            <a:rPr lang="en-US"/>
            <a:t>Lending club should reduce the high interest loans for 60 months tenure,	they are prone to loan default.</a:t>
          </a:r>
        </a:p>
      </dgm:t>
    </dgm:pt>
    <dgm:pt modelId="{D65237A6-0232-4F48-9FB5-43E35F3E24CF}" type="parTrans" cxnId="{3E71AFF2-4406-46C2-BF61-AC00474BD57C}">
      <dgm:prSet/>
      <dgm:spPr/>
      <dgm:t>
        <a:bodyPr/>
        <a:lstStyle/>
        <a:p>
          <a:endParaRPr lang="en-US"/>
        </a:p>
      </dgm:t>
    </dgm:pt>
    <dgm:pt modelId="{0CE72C6D-A504-450B-8BFB-973A71FC45F7}" type="sibTrans" cxnId="{3E71AFF2-4406-46C2-BF61-AC00474BD57C}">
      <dgm:prSet phldrT="1"/>
      <dgm:spPr/>
      <dgm:t>
        <a:bodyPr/>
        <a:lstStyle/>
        <a:p>
          <a:r>
            <a:rPr lang="en-US"/>
            <a:t>1</a:t>
          </a:r>
        </a:p>
      </dgm:t>
    </dgm:pt>
    <dgm:pt modelId="{EEC703A7-E02C-4F83-BC6E-27F8EB3B5BE8}">
      <dgm:prSet/>
      <dgm:spPr/>
      <dgm:t>
        <a:bodyPr/>
        <a:lstStyle/>
        <a:p>
          <a:r>
            <a:rPr lang="en-US"/>
            <a:t>Grades are good metric for detecting defaulters. Lending club should examine more information from borrowers before issuing loans to Low grade (G to A).</a:t>
          </a:r>
        </a:p>
      </dgm:t>
    </dgm:pt>
    <dgm:pt modelId="{E317D5EC-31F3-47FB-9A4A-F56BBF7F9CA4}" type="parTrans" cxnId="{82266BBD-E4BD-4A2E-A74D-3865311B9D84}">
      <dgm:prSet/>
      <dgm:spPr/>
      <dgm:t>
        <a:bodyPr/>
        <a:lstStyle/>
        <a:p>
          <a:endParaRPr lang="en-US"/>
        </a:p>
      </dgm:t>
    </dgm:pt>
    <dgm:pt modelId="{6CB2BBB5-A832-4E8B-A2FE-E85CD0B9FA0D}" type="sibTrans" cxnId="{82266BBD-E4BD-4A2E-A74D-3865311B9D84}">
      <dgm:prSet phldrT="2"/>
      <dgm:spPr/>
      <dgm:t>
        <a:bodyPr/>
        <a:lstStyle/>
        <a:p>
          <a:r>
            <a:rPr lang="en-US"/>
            <a:t>2</a:t>
          </a:r>
        </a:p>
      </dgm:t>
    </dgm:pt>
    <dgm:pt modelId="{A8F769E4-A5D3-493B-9C4B-D8497CE4927A}">
      <dgm:prSet/>
      <dgm:spPr/>
      <dgm:t>
        <a:bodyPr/>
        <a:lstStyle/>
        <a:p>
          <a:r>
            <a:rPr lang="en-US"/>
            <a:t>Lending Club should control their number of loan issues to borrowers who are from CA, FL and NY to make profits.</a:t>
          </a:r>
        </a:p>
      </dgm:t>
    </dgm:pt>
    <dgm:pt modelId="{0C9341D9-540A-4615-A8E4-9D4FD8D75F16}" type="parTrans" cxnId="{49C7FD3A-A497-46C7-9392-234E03C9FFAB}">
      <dgm:prSet/>
      <dgm:spPr/>
      <dgm:t>
        <a:bodyPr/>
        <a:lstStyle/>
        <a:p>
          <a:endParaRPr lang="en-US"/>
        </a:p>
      </dgm:t>
    </dgm:pt>
    <dgm:pt modelId="{1F2EEE40-C11E-4E75-BC12-F21C1AB80F81}" type="sibTrans" cxnId="{49C7FD3A-A497-46C7-9392-234E03C9FFAB}">
      <dgm:prSet phldrT="3"/>
      <dgm:spPr/>
      <dgm:t>
        <a:bodyPr/>
        <a:lstStyle/>
        <a:p>
          <a:r>
            <a:rPr lang="en-US"/>
            <a:t>3</a:t>
          </a:r>
        </a:p>
      </dgm:t>
    </dgm:pt>
    <dgm:pt modelId="{0CF7A5E9-FE16-4C70-87C8-E2A8B18397AA}">
      <dgm:prSet/>
      <dgm:spPr/>
      <dgm:t>
        <a:bodyPr/>
        <a:lstStyle/>
        <a:p>
          <a:r>
            <a:rPr lang="en-US"/>
            <a:t>Small business loans are defaulted more. Lending club should stop/reduce issuing the loans to them.</a:t>
          </a:r>
        </a:p>
      </dgm:t>
    </dgm:pt>
    <dgm:pt modelId="{333D30F9-EC28-40F2-AC01-B3CD8B77DB30}" type="parTrans" cxnId="{2D956B1E-CB63-479F-9AE9-AD81D17EB3DB}">
      <dgm:prSet/>
      <dgm:spPr/>
      <dgm:t>
        <a:bodyPr/>
        <a:lstStyle/>
        <a:p>
          <a:endParaRPr lang="en-US"/>
        </a:p>
      </dgm:t>
    </dgm:pt>
    <dgm:pt modelId="{4774EAAC-1064-4BA3-9031-488B4D004FE1}" type="sibTrans" cxnId="{2D956B1E-CB63-479F-9AE9-AD81D17EB3DB}">
      <dgm:prSet phldrT="4"/>
      <dgm:spPr/>
      <dgm:t>
        <a:bodyPr/>
        <a:lstStyle/>
        <a:p>
          <a:r>
            <a:rPr lang="en-US"/>
            <a:t>4</a:t>
          </a:r>
        </a:p>
      </dgm:t>
    </dgm:pt>
    <dgm:pt modelId="{059FBF54-8DF1-44C0-842D-2C8DC2225099}">
      <dgm:prSet/>
      <dgm:spPr/>
      <dgm:t>
        <a:bodyPr/>
        <a:lstStyle/>
        <a:p>
          <a:r>
            <a:rPr lang="en-US"/>
            <a:t>People with more number of public derogatory records are having more chance of filing a bankruptcy. Lending club should make sure there are no public derogatory records for borrower.</a:t>
          </a:r>
        </a:p>
      </dgm:t>
    </dgm:pt>
    <dgm:pt modelId="{62374208-D4DA-4A08-9D88-833DC3C45487}" type="parTrans" cxnId="{B8F7AB9A-25A3-44D6-A5F4-F5DA20D576C5}">
      <dgm:prSet/>
      <dgm:spPr/>
      <dgm:t>
        <a:bodyPr/>
        <a:lstStyle/>
        <a:p>
          <a:endParaRPr lang="en-US"/>
        </a:p>
      </dgm:t>
    </dgm:pt>
    <dgm:pt modelId="{0D6A8C90-8C2E-460E-A46A-3C6C77E9BB9F}" type="sibTrans" cxnId="{B8F7AB9A-25A3-44D6-A5F4-F5DA20D576C5}">
      <dgm:prSet phldrT="5"/>
      <dgm:spPr/>
      <dgm:t>
        <a:bodyPr/>
        <a:lstStyle/>
        <a:p>
          <a:r>
            <a:rPr lang="en-US"/>
            <a:t>5</a:t>
          </a:r>
        </a:p>
      </dgm:t>
    </dgm:pt>
    <dgm:pt modelId="{8B2AABAB-0B85-4479-9BDF-3EA1DCCD0C67}" type="pres">
      <dgm:prSet presAssocID="{4F8FD076-D407-421D-B611-C679032E6CFD}" presName="linearFlow" presStyleCnt="0">
        <dgm:presLayoutVars>
          <dgm:dir/>
          <dgm:animLvl val="lvl"/>
          <dgm:resizeHandles val="exact"/>
        </dgm:presLayoutVars>
      </dgm:prSet>
      <dgm:spPr/>
    </dgm:pt>
    <dgm:pt modelId="{9CECA783-1FE8-466D-BAEF-01EBEC42FFB0}" type="pres">
      <dgm:prSet presAssocID="{73F00B13-E6EB-4478-93CA-16E77C849C52}" presName="compositeNode" presStyleCnt="0"/>
      <dgm:spPr/>
    </dgm:pt>
    <dgm:pt modelId="{AC75A020-978D-4ADA-B54D-45215AB84F77}" type="pres">
      <dgm:prSet presAssocID="{73F00B13-E6EB-4478-93CA-16E77C849C52}" presName="parTx" presStyleLbl="node1" presStyleIdx="0" presStyleCnt="0">
        <dgm:presLayoutVars>
          <dgm:chMax val="0"/>
          <dgm:chPref val="0"/>
          <dgm:bulletEnabled val="1"/>
        </dgm:presLayoutVars>
      </dgm:prSet>
      <dgm:spPr/>
    </dgm:pt>
    <dgm:pt modelId="{D3E42E12-1410-4C84-AF39-F00D3F6ACF28}" type="pres">
      <dgm:prSet presAssocID="{73F00B13-E6EB-4478-93CA-16E77C849C52}" presName="parSh" presStyleCnt="0"/>
      <dgm:spPr/>
    </dgm:pt>
    <dgm:pt modelId="{2C31290A-FF4D-413E-9E0E-1F3C893B83D1}" type="pres">
      <dgm:prSet presAssocID="{73F00B13-E6EB-4478-93CA-16E77C849C52}" presName="lineNode" presStyleLbl="alignAccFollowNode1" presStyleIdx="0" presStyleCnt="15"/>
      <dgm:spPr/>
    </dgm:pt>
    <dgm:pt modelId="{B476493E-75B6-45D0-97CA-601313919D35}" type="pres">
      <dgm:prSet presAssocID="{73F00B13-E6EB-4478-93CA-16E77C849C52}" presName="lineArrowNode" presStyleLbl="alignAccFollowNode1" presStyleIdx="1" presStyleCnt="15"/>
      <dgm:spPr/>
    </dgm:pt>
    <dgm:pt modelId="{1E482E88-7C43-4CC0-A24D-748D908CFAF1}" type="pres">
      <dgm:prSet presAssocID="{0CE72C6D-A504-450B-8BFB-973A71FC45F7}" presName="sibTransNodeCircle" presStyleLbl="alignNode1" presStyleIdx="0" presStyleCnt="5">
        <dgm:presLayoutVars>
          <dgm:chMax val="0"/>
          <dgm:bulletEnabled/>
        </dgm:presLayoutVars>
      </dgm:prSet>
      <dgm:spPr/>
    </dgm:pt>
    <dgm:pt modelId="{2FF9A5A0-344F-48DB-ABE3-69BD39B8B02F}" type="pres">
      <dgm:prSet presAssocID="{0CE72C6D-A504-450B-8BFB-973A71FC45F7}" presName="spacerBetweenCircleAndCallout" presStyleCnt="0">
        <dgm:presLayoutVars/>
      </dgm:prSet>
      <dgm:spPr/>
    </dgm:pt>
    <dgm:pt modelId="{C3A13FAC-1FC9-4499-88AD-24C9613EE268}" type="pres">
      <dgm:prSet presAssocID="{73F00B13-E6EB-4478-93CA-16E77C849C52}" presName="nodeText" presStyleLbl="alignAccFollowNode1" presStyleIdx="2" presStyleCnt="15">
        <dgm:presLayoutVars>
          <dgm:bulletEnabled val="1"/>
        </dgm:presLayoutVars>
      </dgm:prSet>
      <dgm:spPr/>
    </dgm:pt>
    <dgm:pt modelId="{D97ED946-209C-49D4-AEF9-99E7C0C8D3FF}" type="pres">
      <dgm:prSet presAssocID="{0CE72C6D-A504-450B-8BFB-973A71FC45F7}" presName="sibTransComposite" presStyleCnt="0"/>
      <dgm:spPr/>
    </dgm:pt>
    <dgm:pt modelId="{8666F629-6936-4326-A483-0C1798DDAC92}" type="pres">
      <dgm:prSet presAssocID="{EEC703A7-E02C-4F83-BC6E-27F8EB3B5BE8}" presName="compositeNode" presStyleCnt="0"/>
      <dgm:spPr/>
    </dgm:pt>
    <dgm:pt modelId="{A19C9365-0560-46AD-B9E2-20D323ECE986}" type="pres">
      <dgm:prSet presAssocID="{EEC703A7-E02C-4F83-BC6E-27F8EB3B5BE8}" presName="parTx" presStyleLbl="node1" presStyleIdx="0" presStyleCnt="0">
        <dgm:presLayoutVars>
          <dgm:chMax val="0"/>
          <dgm:chPref val="0"/>
          <dgm:bulletEnabled val="1"/>
        </dgm:presLayoutVars>
      </dgm:prSet>
      <dgm:spPr/>
    </dgm:pt>
    <dgm:pt modelId="{2C015B0D-6999-4853-957D-56B6696E2445}" type="pres">
      <dgm:prSet presAssocID="{EEC703A7-E02C-4F83-BC6E-27F8EB3B5BE8}" presName="parSh" presStyleCnt="0"/>
      <dgm:spPr/>
    </dgm:pt>
    <dgm:pt modelId="{F3490FAD-AA45-48D5-A7B2-9A5C9ABD0502}" type="pres">
      <dgm:prSet presAssocID="{EEC703A7-E02C-4F83-BC6E-27F8EB3B5BE8}" presName="lineNode" presStyleLbl="alignAccFollowNode1" presStyleIdx="3" presStyleCnt="15"/>
      <dgm:spPr/>
    </dgm:pt>
    <dgm:pt modelId="{C34B7E56-2C86-4CB7-BEF0-CDABFC2CA2CF}" type="pres">
      <dgm:prSet presAssocID="{EEC703A7-E02C-4F83-BC6E-27F8EB3B5BE8}" presName="lineArrowNode" presStyleLbl="alignAccFollowNode1" presStyleIdx="4" presStyleCnt="15"/>
      <dgm:spPr/>
    </dgm:pt>
    <dgm:pt modelId="{9FE83295-70C8-48C9-8423-1252843B2E76}" type="pres">
      <dgm:prSet presAssocID="{6CB2BBB5-A832-4E8B-A2FE-E85CD0B9FA0D}" presName="sibTransNodeCircle" presStyleLbl="alignNode1" presStyleIdx="1" presStyleCnt="5">
        <dgm:presLayoutVars>
          <dgm:chMax val="0"/>
          <dgm:bulletEnabled/>
        </dgm:presLayoutVars>
      </dgm:prSet>
      <dgm:spPr/>
    </dgm:pt>
    <dgm:pt modelId="{B6D59F9B-5934-4EC5-84BD-AE40EBCA1075}" type="pres">
      <dgm:prSet presAssocID="{6CB2BBB5-A832-4E8B-A2FE-E85CD0B9FA0D}" presName="spacerBetweenCircleAndCallout" presStyleCnt="0">
        <dgm:presLayoutVars/>
      </dgm:prSet>
      <dgm:spPr/>
    </dgm:pt>
    <dgm:pt modelId="{47EB5384-0D21-47E9-89EA-A1DC40722F57}" type="pres">
      <dgm:prSet presAssocID="{EEC703A7-E02C-4F83-BC6E-27F8EB3B5BE8}" presName="nodeText" presStyleLbl="alignAccFollowNode1" presStyleIdx="5" presStyleCnt="15">
        <dgm:presLayoutVars>
          <dgm:bulletEnabled val="1"/>
        </dgm:presLayoutVars>
      </dgm:prSet>
      <dgm:spPr/>
    </dgm:pt>
    <dgm:pt modelId="{0C832679-6FE0-4F07-93F0-71D18969C184}" type="pres">
      <dgm:prSet presAssocID="{6CB2BBB5-A832-4E8B-A2FE-E85CD0B9FA0D}" presName="sibTransComposite" presStyleCnt="0"/>
      <dgm:spPr/>
    </dgm:pt>
    <dgm:pt modelId="{732EBD18-471A-4E32-873A-350CE49C71C0}" type="pres">
      <dgm:prSet presAssocID="{A8F769E4-A5D3-493B-9C4B-D8497CE4927A}" presName="compositeNode" presStyleCnt="0"/>
      <dgm:spPr/>
    </dgm:pt>
    <dgm:pt modelId="{2DCB280B-1400-481F-91ED-4FB1C42F7F6A}" type="pres">
      <dgm:prSet presAssocID="{A8F769E4-A5D3-493B-9C4B-D8497CE4927A}" presName="parTx" presStyleLbl="node1" presStyleIdx="0" presStyleCnt="0">
        <dgm:presLayoutVars>
          <dgm:chMax val="0"/>
          <dgm:chPref val="0"/>
          <dgm:bulletEnabled val="1"/>
        </dgm:presLayoutVars>
      </dgm:prSet>
      <dgm:spPr/>
    </dgm:pt>
    <dgm:pt modelId="{A6180CE1-DAE7-4B16-A7F7-053D8DAD86D2}" type="pres">
      <dgm:prSet presAssocID="{A8F769E4-A5D3-493B-9C4B-D8497CE4927A}" presName="parSh" presStyleCnt="0"/>
      <dgm:spPr/>
    </dgm:pt>
    <dgm:pt modelId="{6DB18138-E425-4771-85BB-F312F33E075E}" type="pres">
      <dgm:prSet presAssocID="{A8F769E4-A5D3-493B-9C4B-D8497CE4927A}" presName="lineNode" presStyleLbl="alignAccFollowNode1" presStyleIdx="6" presStyleCnt="15"/>
      <dgm:spPr/>
    </dgm:pt>
    <dgm:pt modelId="{3A617FBF-4C5E-4291-9AEF-2255E22DC481}" type="pres">
      <dgm:prSet presAssocID="{A8F769E4-A5D3-493B-9C4B-D8497CE4927A}" presName="lineArrowNode" presStyleLbl="alignAccFollowNode1" presStyleIdx="7" presStyleCnt="15"/>
      <dgm:spPr/>
    </dgm:pt>
    <dgm:pt modelId="{52701022-C21C-4862-8ABD-658BC2A9664B}" type="pres">
      <dgm:prSet presAssocID="{1F2EEE40-C11E-4E75-BC12-F21C1AB80F81}" presName="sibTransNodeCircle" presStyleLbl="alignNode1" presStyleIdx="2" presStyleCnt="5">
        <dgm:presLayoutVars>
          <dgm:chMax val="0"/>
          <dgm:bulletEnabled/>
        </dgm:presLayoutVars>
      </dgm:prSet>
      <dgm:spPr/>
    </dgm:pt>
    <dgm:pt modelId="{22933149-8D99-4E52-9CFF-8CF96D695D04}" type="pres">
      <dgm:prSet presAssocID="{1F2EEE40-C11E-4E75-BC12-F21C1AB80F81}" presName="spacerBetweenCircleAndCallout" presStyleCnt="0">
        <dgm:presLayoutVars/>
      </dgm:prSet>
      <dgm:spPr/>
    </dgm:pt>
    <dgm:pt modelId="{846C19E9-B700-42D2-BB16-9565BD165C0A}" type="pres">
      <dgm:prSet presAssocID="{A8F769E4-A5D3-493B-9C4B-D8497CE4927A}" presName="nodeText" presStyleLbl="alignAccFollowNode1" presStyleIdx="8" presStyleCnt="15">
        <dgm:presLayoutVars>
          <dgm:bulletEnabled val="1"/>
        </dgm:presLayoutVars>
      </dgm:prSet>
      <dgm:spPr/>
    </dgm:pt>
    <dgm:pt modelId="{12E74375-265B-4746-9393-BFB9C22D994B}" type="pres">
      <dgm:prSet presAssocID="{1F2EEE40-C11E-4E75-BC12-F21C1AB80F81}" presName="sibTransComposite" presStyleCnt="0"/>
      <dgm:spPr/>
    </dgm:pt>
    <dgm:pt modelId="{20D5ECFB-36C3-47E3-A6FB-F6B9B5451A72}" type="pres">
      <dgm:prSet presAssocID="{0CF7A5E9-FE16-4C70-87C8-E2A8B18397AA}" presName="compositeNode" presStyleCnt="0"/>
      <dgm:spPr/>
    </dgm:pt>
    <dgm:pt modelId="{E3DC91A6-F2C3-463E-A303-6F38DA21772F}" type="pres">
      <dgm:prSet presAssocID="{0CF7A5E9-FE16-4C70-87C8-E2A8B18397AA}" presName="parTx" presStyleLbl="node1" presStyleIdx="0" presStyleCnt="0">
        <dgm:presLayoutVars>
          <dgm:chMax val="0"/>
          <dgm:chPref val="0"/>
          <dgm:bulletEnabled val="1"/>
        </dgm:presLayoutVars>
      </dgm:prSet>
      <dgm:spPr/>
    </dgm:pt>
    <dgm:pt modelId="{6A8CA44E-3C8C-403D-AD84-EE0A4CD02F6B}" type="pres">
      <dgm:prSet presAssocID="{0CF7A5E9-FE16-4C70-87C8-E2A8B18397AA}" presName="parSh" presStyleCnt="0"/>
      <dgm:spPr/>
    </dgm:pt>
    <dgm:pt modelId="{9B9599A3-ED23-49CD-8131-FF3722BD4816}" type="pres">
      <dgm:prSet presAssocID="{0CF7A5E9-FE16-4C70-87C8-E2A8B18397AA}" presName="lineNode" presStyleLbl="alignAccFollowNode1" presStyleIdx="9" presStyleCnt="15"/>
      <dgm:spPr/>
    </dgm:pt>
    <dgm:pt modelId="{221077D2-0972-4746-A4EF-C757ABEAB793}" type="pres">
      <dgm:prSet presAssocID="{0CF7A5E9-FE16-4C70-87C8-E2A8B18397AA}" presName="lineArrowNode" presStyleLbl="alignAccFollowNode1" presStyleIdx="10" presStyleCnt="15"/>
      <dgm:spPr/>
    </dgm:pt>
    <dgm:pt modelId="{356A7561-C80A-4308-9222-A5FE1E0B4C9B}" type="pres">
      <dgm:prSet presAssocID="{4774EAAC-1064-4BA3-9031-488B4D004FE1}" presName="sibTransNodeCircle" presStyleLbl="alignNode1" presStyleIdx="3" presStyleCnt="5">
        <dgm:presLayoutVars>
          <dgm:chMax val="0"/>
          <dgm:bulletEnabled/>
        </dgm:presLayoutVars>
      </dgm:prSet>
      <dgm:spPr/>
    </dgm:pt>
    <dgm:pt modelId="{D8C9CC48-0D3A-4FE6-80DE-E3DAB4D499D3}" type="pres">
      <dgm:prSet presAssocID="{4774EAAC-1064-4BA3-9031-488B4D004FE1}" presName="spacerBetweenCircleAndCallout" presStyleCnt="0">
        <dgm:presLayoutVars/>
      </dgm:prSet>
      <dgm:spPr/>
    </dgm:pt>
    <dgm:pt modelId="{C12AE65C-6520-45A0-84AF-48A77EFE876A}" type="pres">
      <dgm:prSet presAssocID="{0CF7A5E9-FE16-4C70-87C8-E2A8B18397AA}" presName="nodeText" presStyleLbl="alignAccFollowNode1" presStyleIdx="11" presStyleCnt="15">
        <dgm:presLayoutVars>
          <dgm:bulletEnabled val="1"/>
        </dgm:presLayoutVars>
      </dgm:prSet>
      <dgm:spPr/>
    </dgm:pt>
    <dgm:pt modelId="{96D04B8B-7794-460F-8B19-B409403A98BF}" type="pres">
      <dgm:prSet presAssocID="{4774EAAC-1064-4BA3-9031-488B4D004FE1}" presName="sibTransComposite" presStyleCnt="0"/>
      <dgm:spPr/>
    </dgm:pt>
    <dgm:pt modelId="{FCD89E1C-9F33-4EE0-9913-39F03090DE5F}" type="pres">
      <dgm:prSet presAssocID="{059FBF54-8DF1-44C0-842D-2C8DC2225099}" presName="compositeNode" presStyleCnt="0"/>
      <dgm:spPr/>
    </dgm:pt>
    <dgm:pt modelId="{1F5F5947-794C-4CDC-A86B-6778434849AC}" type="pres">
      <dgm:prSet presAssocID="{059FBF54-8DF1-44C0-842D-2C8DC2225099}" presName="parTx" presStyleLbl="node1" presStyleIdx="0" presStyleCnt="0">
        <dgm:presLayoutVars>
          <dgm:chMax val="0"/>
          <dgm:chPref val="0"/>
          <dgm:bulletEnabled val="1"/>
        </dgm:presLayoutVars>
      </dgm:prSet>
      <dgm:spPr/>
    </dgm:pt>
    <dgm:pt modelId="{FA07F2ED-325B-4D4C-8B49-4174D5B814DF}" type="pres">
      <dgm:prSet presAssocID="{059FBF54-8DF1-44C0-842D-2C8DC2225099}" presName="parSh" presStyleCnt="0"/>
      <dgm:spPr/>
    </dgm:pt>
    <dgm:pt modelId="{827B79F2-16C8-461A-BF45-D9169C6C01B8}" type="pres">
      <dgm:prSet presAssocID="{059FBF54-8DF1-44C0-842D-2C8DC2225099}" presName="lineNode" presStyleLbl="alignAccFollowNode1" presStyleIdx="12" presStyleCnt="15"/>
      <dgm:spPr/>
    </dgm:pt>
    <dgm:pt modelId="{D7318ACB-20A6-46B0-94A7-D3AB4487FA48}" type="pres">
      <dgm:prSet presAssocID="{059FBF54-8DF1-44C0-842D-2C8DC2225099}" presName="lineArrowNode" presStyleLbl="alignAccFollowNode1" presStyleIdx="13" presStyleCnt="15"/>
      <dgm:spPr/>
    </dgm:pt>
    <dgm:pt modelId="{451C2F0E-40FC-40D2-A853-6BB92A00EA57}" type="pres">
      <dgm:prSet presAssocID="{0D6A8C90-8C2E-460E-A46A-3C6C77E9BB9F}" presName="sibTransNodeCircle" presStyleLbl="alignNode1" presStyleIdx="4" presStyleCnt="5">
        <dgm:presLayoutVars>
          <dgm:chMax val="0"/>
          <dgm:bulletEnabled/>
        </dgm:presLayoutVars>
      </dgm:prSet>
      <dgm:spPr/>
    </dgm:pt>
    <dgm:pt modelId="{45C2565C-BB48-434E-B9EB-AC99BD18A376}" type="pres">
      <dgm:prSet presAssocID="{0D6A8C90-8C2E-460E-A46A-3C6C77E9BB9F}" presName="spacerBetweenCircleAndCallout" presStyleCnt="0">
        <dgm:presLayoutVars/>
      </dgm:prSet>
      <dgm:spPr/>
    </dgm:pt>
    <dgm:pt modelId="{6038DFC5-3564-4DCD-8DD1-98EFA98326DD}" type="pres">
      <dgm:prSet presAssocID="{059FBF54-8DF1-44C0-842D-2C8DC2225099}" presName="nodeText" presStyleLbl="alignAccFollowNode1" presStyleIdx="14" presStyleCnt="15">
        <dgm:presLayoutVars>
          <dgm:bulletEnabled val="1"/>
        </dgm:presLayoutVars>
      </dgm:prSet>
      <dgm:spPr/>
    </dgm:pt>
  </dgm:ptLst>
  <dgm:cxnLst>
    <dgm:cxn modelId="{CCDC200D-2227-4B6B-89FD-1115C7527A5E}" type="presOf" srcId="{059FBF54-8DF1-44C0-842D-2C8DC2225099}" destId="{6038DFC5-3564-4DCD-8DD1-98EFA98326DD}" srcOrd="0" destOrd="0" presId="urn:microsoft.com/office/officeart/2016/7/layout/LinearArrowProcessNumbered"/>
    <dgm:cxn modelId="{445F640F-0244-4CA2-8795-E73C493D7C2C}" type="presOf" srcId="{1F2EEE40-C11E-4E75-BC12-F21C1AB80F81}" destId="{52701022-C21C-4862-8ABD-658BC2A9664B}" srcOrd="0" destOrd="0" presId="urn:microsoft.com/office/officeart/2016/7/layout/LinearArrowProcessNumbered"/>
    <dgm:cxn modelId="{2D956B1E-CB63-479F-9AE9-AD81D17EB3DB}" srcId="{4F8FD076-D407-421D-B611-C679032E6CFD}" destId="{0CF7A5E9-FE16-4C70-87C8-E2A8B18397AA}" srcOrd="3" destOrd="0" parTransId="{333D30F9-EC28-40F2-AC01-B3CD8B77DB30}" sibTransId="{4774EAAC-1064-4BA3-9031-488B4D004FE1}"/>
    <dgm:cxn modelId="{49C7FD3A-A497-46C7-9392-234E03C9FFAB}" srcId="{4F8FD076-D407-421D-B611-C679032E6CFD}" destId="{A8F769E4-A5D3-493B-9C4B-D8497CE4927A}" srcOrd="2" destOrd="0" parTransId="{0C9341D9-540A-4615-A8E4-9D4FD8D75F16}" sibTransId="{1F2EEE40-C11E-4E75-BC12-F21C1AB80F81}"/>
    <dgm:cxn modelId="{2031FF40-4C7A-4FB4-808C-380B98FD226D}" type="presOf" srcId="{4F8FD076-D407-421D-B611-C679032E6CFD}" destId="{8B2AABAB-0B85-4479-9BDF-3EA1DCCD0C67}" srcOrd="0" destOrd="0" presId="urn:microsoft.com/office/officeart/2016/7/layout/LinearArrowProcessNumbered"/>
    <dgm:cxn modelId="{4F145954-A401-4B08-802A-CE664612ECA5}" type="presOf" srcId="{4774EAAC-1064-4BA3-9031-488B4D004FE1}" destId="{356A7561-C80A-4308-9222-A5FE1E0B4C9B}" srcOrd="0" destOrd="0" presId="urn:microsoft.com/office/officeart/2016/7/layout/LinearArrowProcessNumbered"/>
    <dgm:cxn modelId="{593A177C-0489-4B57-BE65-F88FDDB33AC5}" type="presOf" srcId="{0D6A8C90-8C2E-460E-A46A-3C6C77E9BB9F}" destId="{451C2F0E-40FC-40D2-A853-6BB92A00EA57}" srcOrd="0" destOrd="0" presId="urn:microsoft.com/office/officeart/2016/7/layout/LinearArrowProcessNumbered"/>
    <dgm:cxn modelId="{4DD2937C-72D2-48D5-BFC5-EB3D2719BC79}" type="presOf" srcId="{A8F769E4-A5D3-493B-9C4B-D8497CE4927A}" destId="{846C19E9-B700-42D2-BB16-9565BD165C0A}" srcOrd="0" destOrd="0" presId="urn:microsoft.com/office/officeart/2016/7/layout/LinearArrowProcessNumbered"/>
    <dgm:cxn modelId="{B8F7AB9A-25A3-44D6-A5F4-F5DA20D576C5}" srcId="{4F8FD076-D407-421D-B611-C679032E6CFD}" destId="{059FBF54-8DF1-44C0-842D-2C8DC2225099}" srcOrd="4" destOrd="0" parTransId="{62374208-D4DA-4A08-9D88-833DC3C45487}" sibTransId="{0D6A8C90-8C2E-460E-A46A-3C6C77E9BB9F}"/>
    <dgm:cxn modelId="{82266BBD-E4BD-4A2E-A74D-3865311B9D84}" srcId="{4F8FD076-D407-421D-B611-C679032E6CFD}" destId="{EEC703A7-E02C-4F83-BC6E-27F8EB3B5BE8}" srcOrd="1" destOrd="0" parTransId="{E317D5EC-31F3-47FB-9A4A-F56BBF7F9CA4}" sibTransId="{6CB2BBB5-A832-4E8B-A2FE-E85CD0B9FA0D}"/>
    <dgm:cxn modelId="{9A6CB7D6-8AE9-4D7D-9921-1189CBB35BDF}" type="presOf" srcId="{0CF7A5E9-FE16-4C70-87C8-E2A8B18397AA}" destId="{C12AE65C-6520-45A0-84AF-48A77EFE876A}" srcOrd="0" destOrd="0" presId="urn:microsoft.com/office/officeart/2016/7/layout/LinearArrowProcessNumbered"/>
    <dgm:cxn modelId="{307BCFD7-CE47-4FE6-8BEC-CB33556480C9}" type="presOf" srcId="{0CE72C6D-A504-450B-8BFB-973A71FC45F7}" destId="{1E482E88-7C43-4CC0-A24D-748D908CFAF1}" srcOrd="0" destOrd="0" presId="urn:microsoft.com/office/officeart/2016/7/layout/LinearArrowProcessNumbered"/>
    <dgm:cxn modelId="{30C239E1-1C75-405D-B9AC-E2C8EDCF993E}" type="presOf" srcId="{EEC703A7-E02C-4F83-BC6E-27F8EB3B5BE8}" destId="{47EB5384-0D21-47E9-89EA-A1DC40722F57}" srcOrd="0" destOrd="0" presId="urn:microsoft.com/office/officeart/2016/7/layout/LinearArrowProcessNumbered"/>
    <dgm:cxn modelId="{FFF784EA-4B05-4CF3-93C2-795DA472FD6E}" type="presOf" srcId="{73F00B13-E6EB-4478-93CA-16E77C849C52}" destId="{C3A13FAC-1FC9-4499-88AD-24C9613EE268}" srcOrd="0" destOrd="0" presId="urn:microsoft.com/office/officeart/2016/7/layout/LinearArrowProcessNumbered"/>
    <dgm:cxn modelId="{3E71AFF2-4406-46C2-BF61-AC00474BD57C}" srcId="{4F8FD076-D407-421D-B611-C679032E6CFD}" destId="{73F00B13-E6EB-4478-93CA-16E77C849C52}" srcOrd="0" destOrd="0" parTransId="{D65237A6-0232-4F48-9FB5-43E35F3E24CF}" sibTransId="{0CE72C6D-A504-450B-8BFB-973A71FC45F7}"/>
    <dgm:cxn modelId="{AFB6E0FC-4D2D-470B-9E64-9915D402B983}" type="presOf" srcId="{6CB2BBB5-A832-4E8B-A2FE-E85CD0B9FA0D}" destId="{9FE83295-70C8-48C9-8423-1252843B2E76}" srcOrd="0" destOrd="0" presId="urn:microsoft.com/office/officeart/2016/7/layout/LinearArrowProcessNumbered"/>
    <dgm:cxn modelId="{1FF49EBA-A2D3-4943-B4C2-CB00C32AE04F}" type="presParOf" srcId="{8B2AABAB-0B85-4479-9BDF-3EA1DCCD0C67}" destId="{9CECA783-1FE8-466D-BAEF-01EBEC42FFB0}" srcOrd="0" destOrd="0" presId="urn:microsoft.com/office/officeart/2016/7/layout/LinearArrowProcessNumbered"/>
    <dgm:cxn modelId="{7C107FB1-3234-48A5-A374-63E43024D917}" type="presParOf" srcId="{9CECA783-1FE8-466D-BAEF-01EBEC42FFB0}" destId="{AC75A020-978D-4ADA-B54D-45215AB84F77}" srcOrd="0" destOrd="0" presId="urn:microsoft.com/office/officeart/2016/7/layout/LinearArrowProcessNumbered"/>
    <dgm:cxn modelId="{8673102E-AA45-484B-88A8-0AF4B250C04C}" type="presParOf" srcId="{9CECA783-1FE8-466D-BAEF-01EBEC42FFB0}" destId="{D3E42E12-1410-4C84-AF39-F00D3F6ACF28}" srcOrd="1" destOrd="0" presId="urn:microsoft.com/office/officeart/2016/7/layout/LinearArrowProcessNumbered"/>
    <dgm:cxn modelId="{66862D06-3256-4E1A-ABE1-93ABB4BC2DF2}" type="presParOf" srcId="{D3E42E12-1410-4C84-AF39-F00D3F6ACF28}" destId="{2C31290A-FF4D-413E-9E0E-1F3C893B83D1}" srcOrd="0" destOrd="0" presId="urn:microsoft.com/office/officeart/2016/7/layout/LinearArrowProcessNumbered"/>
    <dgm:cxn modelId="{24E8A818-3035-46BC-A34A-A0C9E7F7AE90}" type="presParOf" srcId="{D3E42E12-1410-4C84-AF39-F00D3F6ACF28}" destId="{B476493E-75B6-45D0-97CA-601313919D35}" srcOrd="1" destOrd="0" presId="urn:microsoft.com/office/officeart/2016/7/layout/LinearArrowProcessNumbered"/>
    <dgm:cxn modelId="{5164098E-BE38-41FA-9EB4-18BBE05F485E}" type="presParOf" srcId="{D3E42E12-1410-4C84-AF39-F00D3F6ACF28}" destId="{1E482E88-7C43-4CC0-A24D-748D908CFAF1}" srcOrd="2" destOrd="0" presId="urn:microsoft.com/office/officeart/2016/7/layout/LinearArrowProcessNumbered"/>
    <dgm:cxn modelId="{A0ECA183-EF05-4A74-B739-B15633D920C0}" type="presParOf" srcId="{D3E42E12-1410-4C84-AF39-F00D3F6ACF28}" destId="{2FF9A5A0-344F-48DB-ABE3-69BD39B8B02F}" srcOrd="3" destOrd="0" presId="urn:microsoft.com/office/officeart/2016/7/layout/LinearArrowProcessNumbered"/>
    <dgm:cxn modelId="{FC68B009-1511-441D-BF1C-6EAB8EBE8204}" type="presParOf" srcId="{9CECA783-1FE8-466D-BAEF-01EBEC42FFB0}" destId="{C3A13FAC-1FC9-4499-88AD-24C9613EE268}" srcOrd="2" destOrd="0" presId="urn:microsoft.com/office/officeart/2016/7/layout/LinearArrowProcessNumbered"/>
    <dgm:cxn modelId="{2419E07B-4564-4D72-9D41-8BBE29BFA5FF}" type="presParOf" srcId="{8B2AABAB-0B85-4479-9BDF-3EA1DCCD0C67}" destId="{D97ED946-209C-49D4-AEF9-99E7C0C8D3FF}" srcOrd="1" destOrd="0" presId="urn:microsoft.com/office/officeart/2016/7/layout/LinearArrowProcessNumbered"/>
    <dgm:cxn modelId="{AF6253AD-4DE6-4847-887B-0AD9BEB14F2E}" type="presParOf" srcId="{8B2AABAB-0B85-4479-9BDF-3EA1DCCD0C67}" destId="{8666F629-6936-4326-A483-0C1798DDAC92}" srcOrd="2" destOrd="0" presId="urn:microsoft.com/office/officeart/2016/7/layout/LinearArrowProcessNumbered"/>
    <dgm:cxn modelId="{78DB4655-29E3-4DD6-83D2-87F6834BDC8D}" type="presParOf" srcId="{8666F629-6936-4326-A483-0C1798DDAC92}" destId="{A19C9365-0560-46AD-B9E2-20D323ECE986}" srcOrd="0" destOrd="0" presId="urn:microsoft.com/office/officeart/2016/7/layout/LinearArrowProcessNumbered"/>
    <dgm:cxn modelId="{CB08FA48-BFAB-41BB-B73D-5F00A423F7AD}" type="presParOf" srcId="{8666F629-6936-4326-A483-0C1798DDAC92}" destId="{2C015B0D-6999-4853-957D-56B6696E2445}" srcOrd="1" destOrd="0" presId="urn:microsoft.com/office/officeart/2016/7/layout/LinearArrowProcessNumbered"/>
    <dgm:cxn modelId="{AA50F6CF-60DB-4568-A928-2D1396318FEE}" type="presParOf" srcId="{2C015B0D-6999-4853-957D-56B6696E2445}" destId="{F3490FAD-AA45-48D5-A7B2-9A5C9ABD0502}" srcOrd="0" destOrd="0" presId="urn:microsoft.com/office/officeart/2016/7/layout/LinearArrowProcessNumbered"/>
    <dgm:cxn modelId="{19639F3A-AD32-4B53-B038-8DE90A3B15F1}" type="presParOf" srcId="{2C015B0D-6999-4853-957D-56B6696E2445}" destId="{C34B7E56-2C86-4CB7-BEF0-CDABFC2CA2CF}" srcOrd="1" destOrd="0" presId="urn:microsoft.com/office/officeart/2016/7/layout/LinearArrowProcessNumbered"/>
    <dgm:cxn modelId="{6B9A836E-A5F5-4649-9EB9-0FB23ABA8104}" type="presParOf" srcId="{2C015B0D-6999-4853-957D-56B6696E2445}" destId="{9FE83295-70C8-48C9-8423-1252843B2E76}" srcOrd="2" destOrd="0" presId="urn:microsoft.com/office/officeart/2016/7/layout/LinearArrowProcessNumbered"/>
    <dgm:cxn modelId="{5D4EE234-5E70-492C-BEDA-21F878F3126A}" type="presParOf" srcId="{2C015B0D-6999-4853-957D-56B6696E2445}" destId="{B6D59F9B-5934-4EC5-84BD-AE40EBCA1075}" srcOrd="3" destOrd="0" presId="urn:microsoft.com/office/officeart/2016/7/layout/LinearArrowProcessNumbered"/>
    <dgm:cxn modelId="{71FC70A4-2926-4CB6-ACAD-D0A7066DA86C}" type="presParOf" srcId="{8666F629-6936-4326-A483-0C1798DDAC92}" destId="{47EB5384-0D21-47E9-89EA-A1DC40722F57}" srcOrd="2" destOrd="0" presId="urn:microsoft.com/office/officeart/2016/7/layout/LinearArrowProcessNumbered"/>
    <dgm:cxn modelId="{EE21796D-170D-4C9E-8071-51417EDD56B6}" type="presParOf" srcId="{8B2AABAB-0B85-4479-9BDF-3EA1DCCD0C67}" destId="{0C832679-6FE0-4F07-93F0-71D18969C184}" srcOrd="3" destOrd="0" presId="urn:microsoft.com/office/officeart/2016/7/layout/LinearArrowProcessNumbered"/>
    <dgm:cxn modelId="{D4E4EBA6-74EE-4969-86F9-B53455237CD1}" type="presParOf" srcId="{8B2AABAB-0B85-4479-9BDF-3EA1DCCD0C67}" destId="{732EBD18-471A-4E32-873A-350CE49C71C0}" srcOrd="4" destOrd="0" presId="urn:microsoft.com/office/officeart/2016/7/layout/LinearArrowProcessNumbered"/>
    <dgm:cxn modelId="{9D603504-6B38-4B77-82B3-A8D69BE5AE10}" type="presParOf" srcId="{732EBD18-471A-4E32-873A-350CE49C71C0}" destId="{2DCB280B-1400-481F-91ED-4FB1C42F7F6A}" srcOrd="0" destOrd="0" presId="urn:microsoft.com/office/officeart/2016/7/layout/LinearArrowProcessNumbered"/>
    <dgm:cxn modelId="{51DAA643-B177-46C1-9D9A-405D280FB910}" type="presParOf" srcId="{732EBD18-471A-4E32-873A-350CE49C71C0}" destId="{A6180CE1-DAE7-4B16-A7F7-053D8DAD86D2}" srcOrd="1" destOrd="0" presId="urn:microsoft.com/office/officeart/2016/7/layout/LinearArrowProcessNumbered"/>
    <dgm:cxn modelId="{0B00590E-175A-4E3C-9777-5275FE97456A}" type="presParOf" srcId="{A6180CE1-DAE7-4B16-A7F7-053D8DAD86D2}" destId="{6DB18138-E425-4771-85BB-F312F33E075E}" srcOrd="0" destOrd="0" presId="urn:microsoft.com/office/officeart/2016/7/layout/LinearArrowProcessNumbered"/>
    <dgm:cxn modelId="{E384BFB6-612D-4FC9-AF36-B9D2F42806B9}" type="presParOf" srcId="{A6180CE1-DAE7-4B16-A7F7-053D8DAD86D2}" destId="{3A617FBF-4C5E-4291-9AEF-2255E22DC481}" srcOrd="1" destOrd="0" presId="urn:microsoft.com/office/officeart/2016/7/layout/LinearArrowProcessNumbered"/>
    <dgm:cxn modelId="{42B815DB-4C8B-414C-9BF7-F9469122A163}" type="presParOf" srcId="{A6180CE1-DAE7-4B16-A7F7-053D8DAD86D2}" destId="{52701022-C21C-4862-8ABD-658BC2A9664B}" srcOrd="2" destOrd="0" presId="urn:microsoft.com/office/officeart/2016/7/layout/LinearArrowProcessNumbered"/>
    <dgm:cxn modelId="{DB66A007-6B18-4B9B-ADEF-272801F9C11E}" type="presParOf" srcId="{A6180CE1-DAE7-4B16-A7F7-053D8DAD86D2}" destId="{22933149-8D99-4E52-9CFF-8CF96D695D04}" srcOrd="3" destOrd="0" presId="urn:microsoft.com/office/officeart/2016/7/layout/LinearArrowProcessNumbered"/>
    <dgm:cxn modelId="{EE81F9D9-6098-4029-9736-A8756E4682B8}" type="presParOf" srcId="{732EBD18-471A-4E32-873A-350CE49C71C0}" destId="{846C19E9-B700-42D2-BB16-9565BD165C0A}" srcOrd="2" destOrd="0" presId="urn:microsoft.com/office/officeart/2016/7/layout/LinearArrowProcessNumbered"/>
    <dgm:cxn modelId="{04E1BF0D-2113-4B15-A173-3DE15FD33D32}" type="presParOf" srcId="{8B2AABAB-0B85-4479-9BDF-3EA1DCCD0C67}" destId="{12E74375-265B-4746-9393-BFB9C22D994B}" srcOrd="5" destOrd="0" presId="urn:microsoft.com/office/officeart/2016/7/layout/LinearArrowProcessNumbered"/>
    <dgm:cxn modelId="{C8C95BCF-F602-490C-BD95-3AF3F4A78505}" type="presParOf" srcId="{8B2AABAB-0B85-4479-9BDF-3EA1DCCD0C67}" destId="{20D5ECFB-36C3-47E3-A6FB-F6B9B5451A72}" srcOrd="6" destOrd="0" presId="urn:microsoft.com/office/officeart/2016/7/layout/LinearArrowProcessNumbered"/>
    <dgm:cxn modelId="{E5774A21-6E56-4216-A5B9-F95B5C4C8A62}" type="presParOf" srcId="{20D5ECFB-36C3-47E3-A6FB-F6B9B5451A72}" destId="{E3DC91A6-F2C3-463E-A303-6F38DA21772F}" srcOrd="0" destOrd="0" presId="urn:microsoft.com/office/officeart/2016/7/layout/LinearArrowProcessNumbered"/>
    <dgm:cxn modelId="{9DBB475E-3371-4EDB-B487-AD47247FE0D5}" type="presParOf" srcId="{20D5ECFB-36C3-47E3-A6FB-F6B9B5451A72}" destId="{6A8CA44E-3C8C-403D-AD84-EE0A4CD02F6B}" srcOrd="1" destOrd="0" presId="urn:microsoft.com/office/officeart/2016/7/layout/LinearArrowProcessNumbered"/>
    <dgm:cxn modelId="{B19CE886-5E10-45E4-84AF-7EC9CB736C68}" type="presParOf" srcId="{6A8CA44E-3C8C-403D-AD84-EE0A4CD02F6B}" destId="{9B9599A3-ED23-49CD-8131-FF3722BD4816}" srcOrd="0" destOrd="0" presId="urn:microsoft.com/office/officeart/2016/7/layout/LinearArrowProcessNumbered"/>
    <dgm:cxn modelId="{FDB1408F-8AE3-4750-ADBA-A56500CA5727}" type="presParOf" srcId="{6A8CA44E-3C8C-403D-AD84-EE0A4CD02F6B}" destId="{221077D2-0972-4746-A4EF-C757ABEAB793}" srcOrd="1" destOrd="0" presId="urn:microsoft.com/office/officeart/2016/7/layout/LinearArrowProcessNumbered"/>
    <dgm:cxn modelId="{8D589AF1-B3A9-4BCC-8922-B8BAA06C2B6A}" type="presParOf" srcId="{6A8CA44E-3C8C-403D-AD84-EE0A4CD02F6B}" destId="{356A7561-C80A-4308-9222-A5FE1E0B4C9B}" srcOrd="2" destOrd="0" presId="urn:microsoft.com/office/officeart/2016/7/layout/LinearArrowProcessNumbered"/>
    <dgm:cxn modelId="{29D873CB-28E1-4941-9947-884C42F8B7C8}" type="presParOf" srcId="{6A8CA44E-3C8C-403D-AD84-EE0A4CD02F6B}" destId="{D8C9CC48-0D3A-4FE6-80DE-E3DAB4D499D3}" srcOrd="3" destOrd="0" presId="urn:microsoft.com/office/officeart/2016/7/layout/LinearArrowProcessNumbered"/>
    <dgm:cxn modelId="{84E567E1-9DBC-468B-BB8A-EB399EEDD66F}" type="presParOf" srcId="{20D5ECFB-36C3-47E3-A6FB-F6B9B5451A72}" destId="{C12AE65C-6520-45A0-84AF-48A77EFE876A}" srcOrd="2" destOrd="0" presId="urn:microsoft.com/office/officeart/2016/7/layout/LinearArrowProcessNumbered"/>
    <dgm:cxn modelId="{2D7FA669-88F4-41A9-B8E8-B7B4BA38340E}" type="presParOf" srcId="{8B2AABAB-0B85-4479-9BDF-3EA1DCCD0C67}" destId="{96D04B8B-7794-460F-8B19-B409403A98BF}" srcOrd="7" destOrd="0" presId="urn:microsoft.com/office/officeart/2016/7/layout/LinearArrowProcessNumbered"/>
    <dgm:cxn modelId="{68098BA5-8A27-4D39-A782-B1F30F1045F4}" type="presParOf" srcId="{8B2AABAB-0B85-4479-9BDF-3EA1DCCD0C67}" destId="{FCD89E1C-9F33-4EE0-9913-39F03090DE5F}" srcOrd="8" destOrd="0" presId="urn:microsoft.com/office/officeart/2016/7/layout/LinearArrowProcessNumbered"/>
    <dgm:cxn modelId="{1FDC4A31-BD30-473E-8E2D-7E1B89762C22}" type="presParOf" srcId="{FCD89E1C-9F33-4EE0-9913-39F03090DE5F}" destId="{1F5F5947-794C-4CDC-A86B-6778434849AC}" srcOrd="0" destOrd="0" presId="urn:microsoft.com/office/officeart/2016/7/layout/LinearArrowProcessNumbered"/>
    <dgm:cxn modelId="{9C3D6C7C-16F5-47E7-BB2C-675CBB78D682}" type="presParOf" srcId="{FCD89E1C-9F33-4EE0-9913-39F03090DE5F}" destId="{FA07F2ED-325B-4D4C-8B49-4174D5B814DF}" srcOrd="1" destOrd="0" presId="urn:microsoft.com/office/officeart/2016/7/layout/LinearArrowProcessNumbered"/>
    <dgm:cxn modelId="{8C401450-744A-4198-9BEA-D0BBBF7FB154}" type="presParOf" srcId="{FA07F2ED-325B-4D4C-8B49-4174D5B814DF}" destId="{827B79F2-16C8-461A-BF45-D9169C6C01B8}" srcOrd="0" destOrd="0" presId="urn:microsoft.com/office/officeart/2016/7/layout/LinearArrowProcessNumbered"/>
    <dgm:cxn modelId="{D707783A-9440-4ADE-8A06-858140C1E1E8}" type="presParOf" srcId="{FA07F2ED-325B-4D4C-8B49-4174D5B814DF}" destId="{D7318ACB-20A6-46B0-94A7-D3AB4487FA48}" srcOrd="1" destOrd="0" presId="urn:microsoft.com/office/officeart/2016/7/layout/LinearArrowProcessNumbered"/>
    <dgm:cxn modelId="{93BDC6B9-457F-4554-97BB-F0688BAD221B}" type="presParOf" srcId="{FA07F2ED-325B-4D4C-8B49-4174D5B814DF}" destId="{451C2F0E-40FC-40D2-A853-6BB92A00EA57}" srcOrd="2" destOrd="0" presId="urn:microsoft.com/office/officeart/2016/7/layout/LinearArrowProcessNumbered"/>
    <dgm:cxn modelId="{0710D70B-ABF9-4008-B24A-95BBC8F0C9B7}" type="presParOf" srcId="{FA07F2ED-325B-4D4C-8B49-4174D5B814DF}" destId="{45C2565C-BB48-434E-B9EB-AC99BD18A376}" srcOrd="3" destOrd="0" presId="urn:microsoft.com/office/officeart/2016/7/layout/LinearArrowProcessNumbered"/>
    <dgm:cxn modelId="{16E0A239-4BF7-4EB7-8B2A-4615263ADFDA}" type="presParOf" srcId="{FCD89E1C-9F33-4EE0-9913-39F03090DE5F}" destId="{6038DFC5-3564-4DCD-8DD1-98EFA98326DD}" srcOrd="2" destOrd="0" presId="urn:microsoft.com/office/officeart/2016/7/layout/LinearArrowProcessNumbered"/>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F0EC22-3576-450C-9E98-10A97E2003F5}">
      <dsp:nvSpPr>
        <dsp:cNvPr id="0" name=""/>
        <dsp:cNvSpPr/>
      </dsp:nvSpPr>
      <dsp:spPr>
        <a:xfrm>
          <a:off x="513995" y="656875"/>
          <a:ext cx="1544062" cy="1544062"/>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096593-EF11-432A-8313-BDFE9F821071}">
      <dsp:nvSpPr>
        <dsp:cNvPr id="0" name=""/>
        <dsp:cNvSpPr/>
      </dsp:nvSpPr>
      <dsp:spPr>
        <a:xfrm>
          <a:off x="843057" y="985938"/>
          <a:ext cx="885937" cy="8859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6F5112D-F8E1-40AD-B923-88E3CCA2E0D5}">
      <dsp:nvSpPr>
        <dsp:cNvPr id="0" name=""/>
        <dsp:cNvSpPr/>
      </dsp:nvSpPr>
      <dsp:spPr>
        <a:xfrm>
          <a:off x="20401" y="2681875"/>
          <a:ext cx="253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US" sz="2400" kern="1200" dirty="0"/>
            <a:t>Author: </a:t>
          </a:r>
        </a:p>
      </dsp:txBody>
      <dsp:txXfrm>
        <a:off x="20401" y="2681875"/>
        <a:ext cx="2531250" cy="720000"/>
      </dsp:txXfrm>
    </dsp:sp>
    <dsp:sp modelId="{6AE9292A-0A60-4395-9E81-C0091B80E5B9}">
      <dsp:nvSpPr>
        <dsp:cNvPr id="0" name=""/>
        <dsp:cNvSpPr/>
      </dsp:nvSpPr>
      <dsp:spPr>
        <a:xfrm>
          <a:off x="3488214" y="656875"/>
          <a:ext cx="1544062" cy="1544062"/>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8E01BA-9D3B-4A84-A115-89E72E2544B9}">
      <dsp:nvSpPr>
        <dsp:cNvPr id="0" name=""/>
        <dsp:cNvSpPr/>
      </dsp:nvSpPr>
      <dsp:spPr>
        <a:xfrm>
          <a:off x="3817276" y="985938"/>
          <a:ext cx="885937" cy="8859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7E1DF10-5C37-4051-BA46-37805C06BF5B}">
      <dsp:nvSpPr>
        <dsp:cNvPr id="0" name=""/>
        <dsp:cNvSpPr/>
      </dsp:nvSpPr>
      <dsp:spPr>
        <a:xfrm>
          <a:off x="2994620" y="2681875"/>
          <a:ext cx="253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US" sz="2400" kern="1200"/>
            <a:t>Sidharth Pani</a:t>
          </a:r>
        </a:p>
      </dsp:txBody>
      <dsp:txXfrm>
        <a:off x="2994620" y="2681875"/>
        <a:ext cx="25312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61938D-548F-4894-88B2-56D42E2DB688}">
      <dsp:nvSpPr>
        <dsp:cNvPr id="0" name=""/>
        <dsp:cNvSpPr/>
      </dsp:nvSpPr>
      <dsp:spPr>
        <a:xfrm>
          <a:off x="902689" y="636975"/>
          <a:ext cx="1261054" cy="126105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ADFDC4-C7EB-4229-A525-86FA6D9B26A2}">
      <dsp:nvSpPr>
        <dsp:cNvPr id="0" name=""/>
        <dsp:cNvSpPr/>
      </dsp:nvSpPr>
      <dsp:spPr>
        <a:xfrm>
          <a:off x="1171439" y="905724"/>
          <a:ext cx="723555" cy="7235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FF8E073-1453-4A74-B735-248E340FEAC0}">
      <dsp:nvSpPr>
        <dsp:cNvPr id="0" name=""/>
        <dsp:cNvSpPr/>
      </dsp:nvSpPr>
      <dsp:spPr>
        <a:xfrm>
          <a:off x="499565" y="2290817"/>
          <a:ext cx="2067302" cy="970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Lending club is the largest online loan marketplace, facilitating personal loans,</a:t>
          </a:r>
        </a:p>
      </dsp:txBody>
      <dsp:txXfrm>
        <a:off x="499565" y="2290817"/>
        <a:ext cx="2067302" cy="970576"/>
      </dsp:txXfrm>
    </dsp:sp>
    <dsp:sp modelId="{99621589-CBCD-4794-AB02-BAE7D2065044}">
      <dsp:nvSpPr>
        <dsp:cNvPr id="0" name=""/>
        <dsp:cNvSpPr/>
      </dsp:nvSpPr>
      <dsp:spPr>
        <a:xfrm>
          <a:off x="3331770" y="636975"/>
          <a:ext cx="1261054" cy="126105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004981-D653-4CEF-9C72-D58082F372A6}">
      <dsp:nvSpPr>
        <dsp:cNvPr id="0" name=""/>
        <dsp:cNvSpPr/>
      </dsp:nvSpPr>
      <dsp:spPr>
        <a:xfrm>
          <a:off x="3600519" y="905724"/>
          <a:ext cx="723555" cy="7235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26D0195-78AE-4B17-84E1-37AEFBE8EF3B}">
      <dsp:nvSpPr>
        <dsp:cNvPr id="0" name=""/>
        <dsp:cNvSpPr/>
      </dsp:nvSpPr>
      <dsp:spPr>
        <a:xfrm>
          <a:off x="2928646" y="2290817"/>
          <a:ext cx="2067302" cy="970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business loans, and financing of medical procedures.</a:t>
          </a:r>
        </a:p>
      </dsp:txBody>
      <dsp:txXfrm>
        <a:off x="2928646" y="2290817"/>
        <a:ext cx="2067302" cy="970576"/>
      </dsp:txXfrm>
    </dsp:sp>
    <dsp:sp modelId="{7C0690F1-F3D8-42E7-B729-29BD1A05E19D}">
      <dsp:nvSpPr>
        <dsp:cNvPr id="0" name=""/>
        <dsp:cNvSpPr/>
      </dsp:nvSpPr>
      <dsp:spPr>
        <a:xfrm>
          <a:off x="5760850" y="636975"/>
          <a:ext cx="1261054" cy="126105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3CB376-CF35-4EA8-9D97-5ED771D93493}">
      <dsp:nvSpPr>
        <dsp:cNvPr id="0" name=""/>
        <dsp:cNvSpPr/>
      </dsp:nvSpPr>
      <dsp:spPr>
        <a:xfrm>
          <a:off x="6029599" y="905724"/>
          <a:ext cx="723555" cy="7235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C554142-9109-4A3F-8AEA-74D306BAF5B3}">
      <dsp:nvSpPr>
        <dsp:cNvPr id="0" name=""/>
        <dsp:cNvSpPr/>
      </dsp:nvSpPr>
      <dsp:spPr>
        <a:xfrm>
          <a:off x="5357726" y="2290817"/>
          <a:ext cx="2067302" cy="970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Borrowers can easily access lower interest rate loans through a fast online interface.</a:t>
          </a:r>
        </a:p>
      </dsp:txBody>
      <dsp:txXfrm>
        <a:off x="5357726" y="2290817"/>
        <a:ext cx="2067302" cy="970576"/>
      </dsp:txXfrm>
    </dsp:sp>
    <dsp:sp modelId="{3CCF5173-CECE-48D8-9108-204E88FC42DA}">
      <dsp:nvSpPr>
        <dsp:cNvPr id="0" name=""/>
        <dsp:cNvSpPr/>
      </dsp:nvSpPr>
      <dsp:spPr>
        <a:xfrm>
          <a:off x="8189930" y="636975"/>
          <a:ext cx="1261054" cy="1261054"/>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8262CD-739D-4ACE-ACFA-0A75B5DF33BA}">
      <dsp:nvSpPr>
        <dsp:cNvPr id="0" name=""/>
        <dsp:cNvSpPr/>
      </dsp:nvSpPr>
      <dsp:spPr>
        <a:xfrm>
          <a:off x="8458679" y="905724"/>
          <a:ext cx="723555" cy="72355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E09F95A-40EB-45F5-AC54-D0C3D3F00FBA}">
      <dsp:nvSpPr>
        <dsp:cNvPr id="0" name=""/>
        <dsp:cNvSpPr/>
      </dsp:nvSpPr>
      <dsp:spPr>
        <a:xfrm>
          <a:off x="7786806" y="2290817"/>
          <a:ext cx="2067302" cy="970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The objective of analysis is to use the information about past loan applicants and find whether they ‘defaulted’ or not.</a:t>
          </a:r>
        </a:p>
      </dsp:txBody>
      <dsp:txXfrm>
        <a:off x="7786806" y="2290817"/>
        <a:ext cx="2067302" cy="9705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EDDEAB-193F-473E-94EE-A4BE62ECBD1A}">
      <dsp:nvSpPr>
        <dsp:cNvPr id="0" name=""/>
        <dsp:cNvSpPr/>
      </dsp:nvSpPr>
      <dsp:spPr>
        <a:xfrm>
          <a:off x="0" y="3686"/>
          <a:ext cx="6309300" cy="7851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843A57-3774-4F2D-BD99-F78358E69FCB}">
      <dsp:nvSpPr>
        <dsp:cNvPr id="0" name=""/>
        <dsp:cNvSpPr/>
      </dsp:nvSpPr>
      <dsp:spPr>
        <a:xfrm>
          <a:off x="237516" y="180351"/>
          <a:ext cx="431848" cy="4318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9E2B5D8-BC5B-45CD-B94D-6A94F2A1E76B}">
      <dsp:nvSpPr>
        <dsp:cNvPr id="0" name=""/>
        <dsp:cNvSpPr/>
      </dsp:nvSpPr>
      <dsp:spPr>
        <a:xfrm>
          <a:off x="906882" y="3686"/>
          <a:ext cx="5402417" cy="785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098" tIns="83098" rIns="83098" bIns="83098" numCol="1" spcCol="1270" anchor="ctr" anchorCtr="0">
          <a:noAutofit/>
        </a:bodyPr>
        <a:lstStyle/>
        <a:p>
          <a:pPr marL="0" lvl="0" indent="0" algn="l" defTabSz="755650">
            <a:lnSpc>
              <a:spcPct val="100000"/>
            </a:lnSpc>
            <a:spcBef>
              <a:spcPct val="0"/>
            </a:spcBef>
            <a:spcAft>
              <a:spcPct val="35000"/>
            </a:spcAft>
            <a:buNone/>
          </a:pPr>
          <a:r>
            <a:rPr lang="en-IN" sz="1700" kern="1200"/>
            <a:t>Data cleaning : Remove nulls ,unwanted variables ,Null percentage and remove the rows</a:t>
          </a:r>
          <a:endParaRPr lang="en-US" sz="1700" kern="1200"/>
        </a:p>
      </dsp:txBody>
      <dsp:txXfrm>
        <a:off x="906882" y="3686"/>
        <a:ext cx="5402417" cy="785179"/>
      </dsp:txXfrm>
    </dsp:sp>
    <dsp:sp modelId="{0886866F-23C6-4F33-A982-7BAB47CD7696}">
      <dsp:nvSpPr>
        <dsp:cNvPr id="0" name=""/>
        <dsp:cNvSpPr/>
      </dsp:nvSpPr>
      <dsp:spPr>
        <a:xfrm>
          <a:off x="0" y="985160"/>
          <a:ext cx="6309300" cy="7851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30B206-1367-4844-8E74-06E1A87BE7FD}">
      <dsp:nvSpPr>
        <dsp:cNvPr id="0" name=""/>
        <dsp:cNvSpPr/>
      </dsp:nvSpPr>
      <dsp:spPr>
        <a:xfrm>
          <a:off x="237516" y="1161825"/>
          <a:ext cx="431848" cy="4318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41F9706-CB28-4F19-AD83-B5DFF57893BC}">
      <dsp:nvSpPr>
        <dsp:cNvPr id="0" name=""/>
        <dsp:cNvSpPr/>
      </dsp:nvSpPr>
      <dsp:spPr>
        <a:xfrm>
          <a:off x="906882" y="985160"/>
          <a:ext cx="5402417" cy="785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098" tIns="83098" rIns="83098" bIns="83098" numCol="1" spcCol="1270" anchor="ctr" anchorCtr="0">
          <a:noAutofit/>
        </a:bodyPr>
        <a:lstStyle/>
        <a:p>
          <a:pPr marL="0" lvl="0" indent="0" algn="l" defTabSz="755650">
            <a:lnSpc>
              <a:spcPct val="100000"/>
            </a:lnSpc>
            <a:spcBef>
              <a:spcPct val="0"/>
            </a:spcBef>
            <a:spcAft>
              <a:spcPct val="35000"/>
            </a:spcAft>
            <a:buNone/>
          </a:pPr>
          <a:r>
            <a:rPr lang="en-IN" sz="1700" kern="1200"/>
            <a:t>Data Understanding : Working with data dictionary and getting knowledge of all columns and domain level uses</a:t>
          </a:r>
          <a:endParaRPr lang="en-US" sz="1700" kern="1200"/>
        </a:p>
      </dsp:txBody>
      <dsp:txXfrm>
        <a:off x="906882" y="985160"/>
        <a:ext cx="5402417" cy="785179"/>
      </dsp:txXfrm>
    </dsp:sp>
    <dsp:sp modelId="{165C1C1F-61E4-4876-8702-319D2646035B}">
      <dsp:nvSpPr>
        <dsp:cNvPr id="0" name=""/>
        <dsp:cNvSpPr/>
      </dsp:nvSpPr>
      <dsp:spPr>
        <a:xfrm>
          <a:off x="0" y="1966634"/>
          <a:ext cx="6309300" cy="7851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B04B08-F693-4C12-AE5C-32AFBA23F4A6}">
      <dsp:nvSpPr>
        <dsp:cNvPr id="0" name=""/>
        <dsp:cNvSpPr/>
      </dsp:nvSpPr>
      <dsp:spPr>
        <a:xfrm>
          <a:off x="237516" y="2143299"/>
          <a:ext cx="431848" cy="4318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35B7C41-4DE6-402E-A6F7-F1CE13C950F9}">
      <dsp:nvSpPr>
        <dsp:cNvPr id="0" name=""/>
        <dsp:cNvSpPr/>
      </dsp:nvSpPr>
      <dsp:spPr>
        <a:xfrm>
          <a:off x="906882" y="1966634"/>
          <a:ext cx="5402417" cy="785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098" tIns="83098" rIns="83098" bIns="83098" numCol="1" spcCol="1270" anchor="ctr" anchorCtr="0">
          <a:noAutofit/>
        </a:bodyPr>
        <a:lstStyle/>
        <a:p>
          <a:pPr marL="0" lvl="0" indent="0" algn="l" defTabSz="755650">
            <a:lnSpc>
              <a:spcPct val="100000"/>
            </a:lnSpc>
            <a:spcBef>
              <a:spcPct val="0"/>
            </a:spcBef>
            <a:spcAft>
              <a:spcPct val="35000"/>
            </a:spcAft>
            <a:buNone/>
          </a:pPr>
          <a:r>
            <a:rPr lang="en-IN" sz="1700" kern="1200"/>
            <a:t>Univariate analysis : Analysis of each column and plotting for each distributions</a:t>
          </a:r>
          <a:endParaRPr lang="en-US" sz="1700" kern="1200"/>
        </a:p>
      </dsp:txBody>
      <dsp:txXfrm>
        <a:off x="906882" y="1966634"/>
        <a:ext cx="5402417" cy="785179"/>
      </dsp:txXfrm>
    </dsp:sp>
    <dsp:sp modelId="{839A45C0-B50C-44AC-84A2-EB83F602971A}">
      <dsp:nvSpPr>
        <dsp:cNvPr id="0" name=""/>
        <dsp:cNvSpPr/>
      </dsp:nvSpPr>
      <dsp:spPr>
        <a:xfrm>
          <a:off x="0" y="2948108"/>
          <a:ext cx="6309300" cy="7851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0762E9-9DC2-43BB-860E-A5B72608EB23}">
      <dsp:nvSpPr>
        <dsp:cNvPr id="0" name=""/>
        <dsp:cNvSpPr/>
      </dsp:nvSpPr>
      <dsp:spPr>
        <a:xfrm>
          <a:off x="237516" y="3124773"/>
          <a:ext cx="431848" cy="4318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BDDDCAD-BBAE-4F9E-84AC-6D5B82623169}">
      <dsp:nvSpPr>
        <dsp:cNvPr id="0" name=""/>
        <dsp:cNvSpPr/>
      </dsp:nvSpPr>
      <dsp:spPr>
        <a:xfrm>
          <a:off x="906882" y="2948108"/>
          <a:ext cx="5402417" cy="785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098" tIns="83098" rIns="83098" bIns="83098" numCol="1" spcCol="1270" anchor="ctr" anchorCtr="0">
          <a:noAutofit/>
        </a:bodyPr>
        <a:lstStyle/>
        <a:p>
          <a:pPr marL="0" lvl="0" indent="0" algn="l" defTabSz="755650">
            <a:lnSpc>
              <a:spcPct val="100000"/>
            </a:lnSpc>
            <a:spcBef>
              <a:spcPct val="0"/>
            </a:spcBef>
            <a:spcAft>
              <a:spcPct val="35000"/>
            </a:spcAft>
            <a:buNone/>
          </a:pPr>
          <a:r>
            <a:rPr lang="en-IN" sz="1700" kern="1200"/>
            <a:t>Bivariate analysis: Analysis of two variables and plotting for distributions</a:t>
          </a:r>
          <a:endParaRPr lang="en-US" sz="1700" kern="1200"/>
        </a:p>
      </dsp:txBody>
      <dsp:txXfrm>
        <a:off x="906882" y="2948108"/>
        <a:ext cx="5402417" cy="785179"/>
      </dsp:txXfrm>
    </dsp:sp>
    <dsp:sp modelId="{829B3570-7360-414D-81DA-AC385E287B1E}">
      <dsp:nvSpPr>
        <dsp:cNvPr id="0" name=""/>
        <dsp:cNvSpPr/>
      </dsp:nvSpPr>
      <dsp:spPr>
        <a:xfrm>
          <a:off x="0" y="3929582"/>
          <a:ext cx="6309300" cy="7851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6C636E-CA6D-481B-9DA3-1F698EE348F4}">
      <dsp:nvSpPr>
        <dsp:cNvPr id="0" name=""/>
        <dsp:cNvSpPr/>
      </dsp:nvSpPr>
      <dsp:spPr>
        <a:xfrm>
          <a:off x="237516" y="4106247"/>
          <a:ext cx="431848" cy="43184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571C204-AEB5-4307-BEAD-5707A945C20F}">
      <dsp:nvSpPr>
        <dsp:cNvPr id="0" name=""/>
        <dsp:cNvSpPr/>
      </dsp:nvSpPr>
      <dsp:spPr>
        <a:xfrm>
          <a:off x="906882" y="3929582"/>
          <a:ext cx="5402417" cy="785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098" tIns="83098" rIns="83098" bIns="83098" numCol="1" spcCol="1270" anchor="ctr" anchorCtr="0">
          <a:noAutofit/>
        </a:bodyPr>
        <a:lstStyle/>
        <a:p>
          <a:pPr marL="0" lvl="0" indent="0" algn="l" defTabSz="755650">
            <a:lnSpc>
              <a:spcPct val="100000"/>
            </a:lnSpc>
            <a:spcBef>
              <a:spcPct val="0"/>
            </a:spcBef>
            <a:spcAft>
              <a:spcPct val="35000"/>
            </a:spcAft>
            <a:buNone/>
          </a:pPr>
          <a:r>
            <a:rPr lang="en-IN" sz="1700" kern="1200"/>
            <a:t>Observation: Writing the summery what we found in the analysis</a:t>
          </a:r>
          <a:endParaRPr lang="en-US" sz="1700" kern="1200"/>
        </a:p>
      </dsp:txBody>
      <dsp:txXfrm>
        <a:off x="906882" y="3929582"/>
        <a:ext cx="5402417" cy="78517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29126B-941D-446C-9E44-7C1410C6639D}">
      <dsp:nvSpPr>
        <dsp:cNvPr id="0" name=""/>
        <dsp:cNvSpPr/>
      </dsp:nvSpPr>
      <dsp:spPr>
        <a:xfrm>
          <a:off x="3801932" y="202777"/>
          <a:ext cx="529189" cy="52918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DADC12-4AA3-484E-989D-25D37DE42915}">
      <dsp:nvSpPr>
        <dsp:cNvPr id="0" name=""/>
        <dsp:cNvSpPr/>
      </dsp:nvSpPr>
      <dsp:spPr>
        <a:xfrm>
          <a:off x="3478539" y="975964"/>
          <a:ext cx="1175976" cy="8525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Observations- The median loan amount each year did not change significantly, but the distribution became more spread over the years. This indicates that people took varying loan amounts each year.</a:t>
          </a:r>
        </a:p>
      </dsp:txBody>
      <dsp:txXfrm>
        <a:off x="3478539" y="975964"/>
        <a:ext cx="1175976" cy="852583"/>
      </dsp:txXfrm>
    </dsp:sp>
    <dsp:sp modelId="{3F666165-DEE7-4F9A-8656-82DE3668C6CD}">
      <dsp:nvSpPr>
        <dsp:cNvPr id="0" name=""/>
        <dsp:cNvSpPr/>
      </dsp:nvSpPr>
      <dsp:spPr>
        <a:xfrm>
          <a:off x="5183705" y="202777"/>
          <a:ext cx="529189" cy="52918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33B595-A8CA-43B3-8478-77FFE9A19F30}">
      <dsp:nvSpPr>
        <dsp:cNvPr id="0" name=""/>
        <dsp:cNvSpPr/>
      </dsp:nvSpPr>
      <dsp:spPr>
        <a:xfrm>
          <a:off x="4860311" y="975964"/>
          <a:ext cx="1175976" cy="8525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A few loan borrowers took higher loan amounts in 2008 and 2011, which are plotted as outliers.</a:t>
          </a:r>
        </a:p>
      </dsp:txBody>
      <dsp:txXfrm>
        <a:off x="4860311" y="975964"/>
        <a:ext cx="1175976" cy="852583"/>
      </dsp:txXfrm>
    </dsp:sp>
    <dsp:sp modelId="{A25B128C-9CC7-4153-810F-011FF6442DBE}">
      <dsp:nvSpPr>
        <dsp:cNvPr id="0" name=""/>
        <dsp:cNvSpPr/>
      </dsp:nvSpPr>
      <dsp:spPr>
        <a:xfrm>
          <a:off x="6565477" y="202777"/>
          <a:ext cx="529189" cy="52918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5D74B6-6924-4590-9A3A-9EF14A929CC0}">
      <dsp:nvSpPr>
        <dsp:cNvPr id="0" name=""/>
        <dsp:cNvSpPr/>
      </dsp:nvSpPr>
      <dsp:spPr>
        <a:xfrm>
          <a:off x="6242084" y="975964"/>
          <a:ext cx="1175976" cy="8525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Loan borrowers generally took similar amounts throughout the year, except in December, where higher amounts were taken, as indicated by a distribution higher above the median.</a:t>
          </a:r>
        </a:p>
      </dsp:txBody>
      <dsp:txXfrm>
        <a:off x="6242084" y="975964"/>
        <a:ext cx="1175976" cy="85258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B01241-D7D5-47FA-A2A2-F4A8426E4287}">
      <dsp:nvSpPr>
        <dsp:cNvPr id="0" name=""/>
        <dsp:cNvSpPr/>
      </dsp:nvSpPr>
      <dsp:spPr>
        <a:xfrm>
          <a:off x="681380" y="329087"/>
          <a:ext cx="1852875" cy="185287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CED3D5-10BE-4FFF-AD65-7925DDBB971D}">
      <dsp:nvSpPr>
        <dsp:cNvPr id="0" name=""/>
        <dsp:cNvSpPr/>
      </dsp:nvSpPr>
      <dsp:spPr>
        <a:xfrm>
          <a:off x="1076255" y="723962"/>
          <a:ext cx="1063125" cy="10631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EDFC21-5F8E-4BE9-AA78-16081EFFA8DE}">
      <dsp:nvSpPr>
        <dsp:cNvPr id="0" name=""/>
        <dsp:cNvSpPr/>
      </dsp:nvSpPr>
      <dsp:spPr>
        <a:xfrm>
          <a:off x="89068" y="2759087"/>
          <a:ext cx="3037500" cy="970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The funded amount data behaves similarly to the loan amount data, which indicates that Lending Club approved most of the applied loan amounts.</a:t>
          </a:r>
        </a:p>
      </dsp:txBody>
      <dsp:txXfrm>
        <a:off x="89068" y="2759087"/>
        <a:ext cx="3037500" cy="970576"/>
      </dsp:txXfrm>
    </dsp:sp>
    <dsp:sp modelId="{D4BEF5A1-E58C-47AE-AF46-3B92FFD21BE1}">
      <dsp:nvSpPr>
        <dsp:cNvPr id="0" name=""/>
        <dsp:cNvSpPr/>
      </dsp:nvSpPr>
      <dsp:spPr>
        <a:xfrm>
          <a:off x="4250443" y="329087"/>
          <a:ext cx="1852875" cy="185287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094E0C-A2FD-4F5A-A9B9-EDAAD2251935}">
      <dsp:nvSpPr>
        <dsp:cNvPr id="0" name=""/>
        <dsp:cNvSpPr/>
      </dsp:nvSpPr>
      <dsp:spPr>
        <a:xfrm>
          <a:off x="4645318" y="723962"/>
          <a:ext cx="1063125" cy="10631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D85B09-992C-4CD9-A765-9050C93A6063}">
      <dsp:nvSpPr>
        <dsp:cNvPr id="0" name=""/>
        <dsp:cNvSpPr/>
      </dsp:nvSpPr>
      <dsp:spPr>
        <a:xfrm>
          <a:off x="3658130" y="2759087"/>
          <a:ext cx="3037500" cy="970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The histogram shows a peak at 10,000, suggesting that a significant number of people took loans of this amount.</a:t>
          </a:r>
        </a:p>
      </dsp:txBody>
      <dsp:txXfrm>
        <a:off x="3658130" y="2759087"/>
        <a:ext cx="3037500" cy="970576"/>
      </dsp:txXfrm>
    </dsp:sp>
    <dsp:sp modelId="{5735C789-E738-4F6B-BE12-C467678DDDA7}">
      <dsp:nvSpPr>
        <dsp:cNvPr id="0" name=""/>
        <dsp:cNvSpPr/>
      </dsp:nvSpPr>
      <dsp:spPr>
        <a:xfrm>
          <a:off x="7819506" y="329087"/>
          <a:ext cx="1852875" cy="185287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CCEA3C-5A3D-42CA-9943-B7278FCF2A2A}">
      <dsp:nvSpPr>
        <dsp:cNvPr id="0" name=""/>
        <dsp:cNvSpPr/>
      </dsp:nvSpPr>
      <dsp:spPr>
        <a:xfrm>
          <a:off x="8214381" y="723962"/>
          <a:ext cx="1063125" cy="10631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0C03A0-3182-4C1B-AB24-BD0E6DA18906}">
      <dsp:nvSpPr>
        <dsp:cNvPr id="0" name=""/>
        <dsp:cNvSpPr/>
      </dsp:nvSpPr>
      <dsp:spPr>
        <a:xfrm>
          <a:off x="7227193" y="2759087"/>
          <a:ext cx="3037500" cy="970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The median loan amount is also 10,000, as seen in the box plot.4. Very few people took loan amounts greater than 30,000, which is evident from the sparsity of data points in this range in the</a:t>
          </a:r>
        </a:p>
      </dsp:txBody>
      <dsp:txXfrm>
        <a:off x="7227193" y="2759087"/>
        <a:ext cx="3037500" cy="97057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31290A-FF4D-413E-9E0E-1F3C893B83D1}">
      <dsp:nvSpPr>
        <dsp:cNvPr id="0" name=""/>
        <dsp:cNvSpPr/>
      </dsp:nvSpPr>
      <dsp:spPr>
        <a:xfrm>
          <a:off x="1036378" y="883548"/>
          <a:ext cx="828091" cy="71"/>
        </a:xfrm>
        <a:prstGeom prst="rect">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B476493E-75B6-45D0-97CA-601313919D35}">
      <dsp:nvSpPr>
        <dsp:cNvPr id="0" name=""/>
        <dsp:cNvSpPr/>
      </dsp:nvSpPr>
      <dsp:spPr>
        <a:xfrm>
          <a:off x="1914155" y="814025"/>
          <a:ext cx="95230" cy="178867"/>
        </a:xfrm>
        <a:prstGeom prst="chevron">
          <a:avLst>
            <a:gd name="adj" fmla="val 90000"/>
          </a:avLst>
        </a:prstGeom>
        <a:solidFill>
          <a:schemeClr val="accent3">
            <a:tint val="40000"/>
            <a:alpha val="90000"/>
            <a:hueOff val="0"/>
            <a:satOff val="0"/>
            <a:lumOff val="0"/>
            <a:alphaOff val="0"/>
          </a:schemeClr>
        </a:solidFill>
        <a:ln w="9525" cap="rnd"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E482E88-7C43-4CC0-A24D-748D908CFAF1}">
      <dsp:nvSpPr>
        <dsp:cNvPr id="0" name=""/>
        <dsp:cNvSpPr/>
      </dsp:nvSpPr>
      <dsp:spPr>
        <a:xfrm>
          <a:off x="518812" y="469529"/>
          <a:ext cx="828110" cy="828110"/>
        </a:xfrm>
        <a:prstGeom prst="ellipse">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w="9525" cap="rnd" cmpd="sng" algn="ctr">
          <a:solidFill>
            <a:schemeClr val="accent2">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2135" tIns="32135" rIns="32135" bIns="32135" numCol="1" spcCol="1270" anchor="ctr" anchorCtr="0">
          <a:noAutofit/>
        </a:bodyPr>
        <a:lstStyle/>
        <a:p>
          <a:pPr marL="0" lvl="0" indent="0" algn="ctr" defTabSz="1733550">
            <a:lnSpc>
              <a:spcPct val="90000"/>
            </a:lnSpc>
            <a:spcBef>
              <a:spcPct val="0"/>
            </a:spcBef>
            <a:spcAft>
              <a:spcPct val="35000"/>
            </a:spcAft>
            <a:buNone/>
          </a:pPr>
          <a:r>
            <a:rPr lang="en-US" sz="3900" kern="1200"/>
            <a:t>1</a:t>
          </a:r>
        </a:p>
      </dsp:txBody>
      <dsp:txXfrm>
        <a:off x="640086" y="590803"/>
        <a:ext cx="585562" cy="585562"/>
      </dsp:txXfrm>
    </dsp:sp>
    <dsp:sp modelId="{C3A13FAC-1FC9-4499-88AD-24C9613EE268}">
      <dsp:nvSpPr>
        <dsp:cNvPr id="0" name=""/>
        <dsp:cNvSpPr/>
      </dsp:nvSpPr>
      <dsp:spPr>
        <a:xfrm>
          <a:off x="1263" y="1463239"/>
          <a:ext cx="1863206" cy="1965600"/>
        </a:xfrm>
        <a:prstGeom prst="upArrowCallout">
          <a:avLst>
            <a:gd name="adj1" fmla="val 50000"/>
            <a:gd name="adj2" fmla="val 20000"/>
            <a:gd name="adj3" fmla="val 20000"/>
            <a:gd name="adj4" fmla="val 100000"/>
          </a:avLst>
        </a:prstGeom>
        <a:solidFill>
          <a:schemeClr val="accent4">
            <a:tint val="40000"/>
            <a:alpha val="90000"/>
            <a:hueOff val="0"/>
            <a:satOff val="0"/>
            <a:lumOff val="0"/>
            <a:alphaOff val="0"/>
          </a:schemeClr>
        </a:solidFill>
        <a:ln w="9525" cap="rnd"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6972" tIns="165100" rIns="146972" bIns="165100" numCol="1" spcCol="1270" anchor="t" anchorCtr="0">
          <a:noAutofit/>
        </a:bodyPr>
        <a:lstStyle/>
        <a:p>
          <a:pPr marL="0" lvl="0" indent="0" algn="l" defTabSz="488950">
            <a:lnSpc>
              <a:spcPct val="90000"/>
            </a:lnSpc>
            <a:spcBef>
              <a:spcPct val="0"/>
            </a:spcBef>
            <a:spcAft>
              <a:spcPct val="35000"/>
            </a:spcAft>
            <a:buNone/>
          </a:pPr>
          <a:r>
            <a:rPr lang="en-US" sz="1100" kern="1200"/>
            <a:t>Lending club should reduce the high interest loans for 60 months tenure,	they are prone to loan default.</a:t>
          </a:r>
        </a:p>
      </dsp:txBody>
      <dsp:txXfrm>
        <a:off x="1263" y="1835880"/>
        <a:ext cx="1863206" cy="1592959"/>
      </dsp:txXfrm>
    </dsp:sp>
    <dsp:sp modelId="{F3490FAD-AA45-48D5-A7B2-9A5C9ABD0502}">
      <dsp:nvSpPr>
        <dsp:cNvPr id="0" name=""/>
        <dsp:cNvSpPr/>
      </dsp:nvSpPr>
      <dsp:spPr>
        <a:xfrm>
          <a:off x="2071493" y="883548"/>
          <a:ext cx="1863206" cy="72"/>
        </a:xfrm>
        <a:prstGeom prst="rect">
          <a:avLst/>
        </a:prstGeom>
        <a:solidFill>
          <a:schemeClr val="accent5">
            <a:tint val="40000"/>
            <a:alpha val="90000"/>
            <a:hueOff val="0"/>
            <a:satOff val="0"/>
            <a:lumOff val="0"/>
            <a:alphaOff val="0"/>
          </a:schemeClr>
        </a:solidFill>
        <a:ln w="9525" cap="rnd"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34B7E56-2C86-4CB7-BEF0-CDABFC2CA2CF}">
      <dsp:nvSpPr>
        <dsp:cNvPr id="0" name=""/>
        <dsp:cNvSpPr/>
      </dsp:nvSpPr>
      <dsp:spPr>
        <a:xfrm>
          <a:off x="3984385" y="814024"/>
          <a:ext cx="95230" cy="178867"/>
        </a:xfrm>
        <a:prstGeom prst="chevron">
          <a:avLst>
            <a:gd name="adj" fmla="val 90000"/>
          </a:avLst>
        </a:prstGeom>
        <a:solidFill>
          <a:schemeClr val="accent6">
            <a:tint val="40000"/>
            <a:alpha val="90000"/>
            <a:hueOff val="0"/>
            <a:satOff val="0"/>
            <a:lumOff val="0"/>
            <a:alphaOff val="0"/>
          </a:schemeClr>
        </a:solidFill>
        <a:ln w="9525" cap="rnd" cmpd="sng" algn="ctr">
          <a:solidFill>
            <a:schemeClr val="accent6">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FE83295-70C8-48C9-8423-1252843B2E76}">
      <dsp:nvSpPr>
        <dsp:cNvPr id="0" name=""/>
        <dsp:cNvSpPr/>
      </dsp:nvSpPr>
      <dsp:spPr>
        <a:xfrm>
          <a:off x="2589041" y="469529"/>
          <a:ext cx="828110" cy="828110"/>
        </a:xfrm>
        <a:prstGeom prst="ellipse">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0000"/>
                <a:lumMod val="90000"/>
              </a:schemeClr>
            </a:gs>
          </a:gsLst>
          <a:lin ang="5400000" scaled="0"/>
        </a:gradFill>
        <a:ln w="9525" cap="rnd" cmpd="sng" algn="ctr">
          <a:solidFill>
            <a:schemeClr val="accent3">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2135" tIns="32135" rIns="32135" bIns="32135" numCol="1" spcCol="1270" anchor="ctr" anchorCtr="0">
          <a:noAutofit/>
        </a:bodyPr>
        <a:lstStyle/>
        <a:p>
          <a:pPr marL="0" lvl="0" indent="0" algn="ctr" defTabSz="1733550">
            <a:lnSpc>
              <a:spcPct val="90000"/>
            </a:lnSpc>
            <a:spcBef>
              <a:spcPct val="0"/>
            </a:spcBef>
            <a:spcAft>
              <a:spcPct val="35000"/>
            </a:spcAft>
            <a:buNone/>
          </a:pPr>
          <a:r>
            <a:rPr lang="en-US" sz="3900" kern="1200"/>
            <a:t>2</a:t>
          </a:r>
        </a:p>
      </dsp:txBody>
      <dsp:txXfrm>
        <a:off x="2710315" y="590803"/>
        <a:ext cx="585562" cy="585562"/>
      </dsp:txXfrm>
    </dsp:sp>
    <dsp:sp modelId="{47EB5384-0D21-47E9-89EA-A1DC40722F57}">
      <dsp:nvSpPr>
        <dsp:cNvPr id="0" name=""/>
        <dsp:cNvSpPr/>
      </dsp:nvSpPr>
      <dsp:spPr>
        <a:xfrm>
          <a:off x="2071493" y="1463239"/>
          <a:ext cx="1863206" cy="1965600"/>
        </a:xfrm>
        <a:prstGeom prst="upArrowCallout">
          <a:avLst>
            <a:gd name="adj1" fmla="val 50000"/>
            <a:gd name="adj2" fmla="val 20000"/>
            <a:gd name="adj3" fmla="val 20000"/>
            <a:gd name="adj4" fmla="val 100000"/>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6972" tIns="165100" rIns="146972" bIns="165100" numCol="1" spcCol="1270" anchor="t" anchorCtr="0">
          <a:noAutofit/>
        </a:bodyPr>
        <a:lstStyle/>
        <a:p>
          <a:pPr marL="0" lvl="0" indent="0" algn="l" defTabSz="488950">
            <a:lnSpc>
              <a:spcPct val="90000"/>
            </a:lnSpc>
            <a:spcBef>
              <a:spcPct val="0"/>
            </a:spcBef>
            <a:spcAft>
              <a:spcPct val="35000"/>
            </a:spcAft>
            <a:buNone/>
          </a:pPr>
          <a:r>
            <a:rPr lang="en-US" sz="1100" kern="1200"/>
            <a:t>Grades are good metric for detecting defaulters. Lending club should examine more information from borrowers before issuing loans to Low grade (G to A).</a:t>
          </a:r>
        </a:p>
      </dsp:txBody>
      <dsp:txXfrm>
        <a:off x="2071493" y="1835880"/>
        <a:ext cx="1863206" cy="1592959"/>
      </dsp:txXfrm>
    </dsp:sp>
    <dsp:sp modelId="{6DB18138-E425-4771-85BB-F312F33E075E}">
      <dsp:nvSpPr>
        <dsp:cNvPr id="0" name=""/>
        <dsp:cNvSpPr/>
      </dsp:nvSpPr>
      <dsp:spPr>
        <a:xfrm>
          <a:off x="4141722" y="883548"/>
          <a:ext cx="1863206" cy="72"/>
        </a:xfrm>
        <a:prstGeom prst="rect">
          <a:avLst/>
        </a:prstGeom>
        <a:solidFill>
          <a:schemeClr val="accent3">
            <a:tint val="40000"/>
            <a:alpha val="90000"/>
            <a:hueOff val="0"/>
            <a:satOff val="0"/>
            <a:lumOff val="0"/>
            <a:alphaOff val="0"/>
          </a:schemeClr>
        </a:solidFill>
        <a:ln w="9525" cap="rnd"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A617FBF-4C5E-4291-9AEF-2255E22DC481}">
      <dsp:nvSpPr>
        <dsp:cNvPr id="0" name=""/>
        <dsp:cNvSpPr/>
      </dsp:nvSpPr>
      <dsp:spPr>
        <a:xfrm>
          <a:off x="6054614" y="814024"/>
          <a:ext cx="95230" cy="178867"/>
        </a:xfrm>
        <a:prstGeom prst="chevron">
          <a:avLst>
            <a:gd name="adj" fmla="val 90000"/>
          </a:avLst>
        </a:prstGeom>
        <a:solidFill>
          <a:schemeClr val="accent4">
            <a:tint val="40000"/>
            <a:alpha val="90000"/>
            <a:hueOff val="0"/>
            <a:satOff val="0"/>
            <a:lumOff val="0"/>
            <a:alphaOff val="0"/>
          </a:schemeClr>
        </a:solidFill>
        <a:ln w="9525" cap="rnd"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2701022-C21C-4862-8ABD-658BC2A9664B}">
      <dsp:nvSpPr>
        <dsp:cNvPr id="0" name=""/>
        <dsp:cNvSpPr/>
      </dsp:nvSpPr>
      <dsp:spPr>
        <a:xfrm>
          <a:off x="4659270" y="469529"/>
          <a:ext cx="828110" cy="828110"/>
        </a:xfrm>
        <a:prstGeom prst="ellipse">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0000"/>
                <a:lumMod val="90000"/>
              </a:schemeClr>
            </a:gs>
          </a:gsLst>
          <a:lin ang="5400000" scaled="0"/>
        </a:gradFill>
        <a:ln w="9525" cap="rnd" cmpd="sng" algn="ctr">
          <a:solidFill>
            <a:schemeClr val="accent4">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2135" tIns="32135" rIns="32135" bIns="32135" numCol="1" spcCol="1270" anchor="ctr" anchorCtr="0">
          <a:noAutofit/>
        </a:bodyPr>
        <a:lstStyle/>
        <a:p>
          <a:pPr marL="0" lvl="0" indent="0" algn="ctr" defTabSz="1733550">
            <a:lnSpc>
              <a:spcPct val="90000"/>
            </a:lnSpc>
            <a:spcBef>
              <a:spcPct val="0"/>
            </a:spcBef>
            <a:spcAft>
              <a:spcPct val="35000"/>
            </a:spcAft>
            <a:buNone/>
          </a:pPr>
          <a:r>
            <a:rPr lang="en-US" sz="3900" kern="1200"/>
            <a:t>3</a:t>
          </a:r>
        </a:p>
      </dsp:txBody>
      <dsp:txXfrm>
        <a:off x="4780544" y="590803"/>
        <a:ext cx="585562" cy="585562"/>
      </dsp:txXfrm>
    </dsp:sp>
    <dsp:sp modelId="{846C19E9-B700-42D2-BB16-9565BD165C0A}">
      <dsp:nvSpPr>
        <dsp:cNvPr id="0" name=""/>
        <dsp:cNvSpPr/>
      </dsp:nvSpPr>
      <dsp:spPr>
        <a:xfrm>
          <a:off x="4141722" y="1463239"/>
          <a:ext cx="1863206" cy="1965600"/>
        </a:xfrm>
        <a:prstGeom prst="upArrowCallout">
          <a:avLst>
            <a:gd name="adj1" fmla="val 50000"/>
            <a:gd name="adj2" fmla="val 20000"/>
            <a:gd name="adj3" fmla="val 20000"/>
            <a:gd name="adj4" fmla="val 100000"/>
          </a:avLst>
        </a:prstGeom>
        <a:solidFill>
          <a:schemeClr val="accent5">
            <a:tint val="40000"/>
            <a:alpha val="90000"/>
            <a:hueOff val="0"/>
            <a:satOff val="0"/>
            <a:lumOff val="0"/>
            <a:alphaOff val="0"/>
          </a:schemeClr>
        </a:solidFill>
        <a:ln w="9525" cap="rnd"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6972" tIns="165100" rIns="146972" bIns="165100" numCol="1" spcCol="1270" anchor="t" anchorCtr="0">
          <a:noAutofit/>
        </a:bodyPr>
        <a:lstStyle/>
        <a:p>
          <a:pPr marL="0" lvl="0" indent="0" algn="l" defTabSz="488950">
            <a:lnSpc>
              <a:spcPct val="90000"/>
            </a:lnSpc>
            <a:spcBef>
              <a:spcPct val="0"/>
            </a:spcBef>
            <a:spcAft>
              <a:spcPct val="35000"/>
            </a:spcAft>
            <a:buNone/>
          </a:pPr>
          <a:r>
            <a:rPr lang="en-US" sz="1100" kern="1200"/>
            <a:t>Lending Club should control their number of loan issues to borrowers who are from CA, FL and NY to make profits.</a:t>
          </a:r>
        </a:p>
      </dsp:txBody>
      <dsp:txXfrm>
        <a:off x="4141722" y="1835880"/>
        <a:ext cx="1863206" cy="1592959"/>
      </dsp:txXfrm>
    </dsp:sp>
    <dsp:sp modelId="{9B9599A3-ED23-49CD-8131-FF3722BD4816}">
      <dsp:nvSpPr>
        <dsp:cNvPr id="0" name=""/>
        <dsp:cNvSpPr/>
      </dsp:nvSpPr>
      <dsp:spPr>
        <a:xfrm>
          <a:off x="6211952" y="883548"/>
          <a:ext cx="1863206" cy="72"/>
        </a:xfrm>
        <a:prstGeom prst="rect">
          <a:avLst/>
        </a:prstGeom>
        <a:solidFill>
          <a:schemeClr val="accent6">
            <a:tint val="40000"/>
            <a:alpha val="90000"/>
            <a:hueOff val="0"/>
            <a:satOff val="0"/>
            <a:lumOff val="0"/>
            <a:alphaOff val="0"/>
          </a:schemeClr>
        </a:solidFill>
        <a:ln w="9525" cap="rnd" cmpd="sng" algn="ctr">
          <a:solidFill>
            <a:schemeClr val="accent6">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21077D2-0972-4746-A4EF-C757ABEAB793}">
      <dsp:nvSpPr>
        <dsp:cNvPr id="0" name=""/>
        <dsp:cNvSpPr/>
      </dsp:nvSpPr>
      <dsp:spPr>
        <a:xfrm>
          <a:off x="8124844" y="814024"/>
          <a:ext cx="95230" cy="178867"/>
        </a:xfrm>
        <a:prstGeom prst="chevron">
          <a:avLst>
            <a:gd name="adj" fmla="val 90000"/>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56A7561-C80A-4308-9222-A5FE1E0B4C9B}">
      <dsp:nvSpPr>
        <dsp:cNvPr id="0" name=""/>
        <dsp:cNvSpPr/>
      </dsp:nvSpPr>
      <dsp:spPr>
        <a:xfrm>
          <a:off x="6729500" y="469529"/>
          <a:ext cx="828110" cy="828110"/>
        </a:xfrm>
        <a:prstGeom prst="ellipse">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0000"/>
                <a:lumMod val="90000"/>
              </a:schemeClr>
            </a:gs>
          </a:gsLst>
          <a:lin ang="5400000" scaled="0"/>
        </a:gradFill>
        <a:ln w="9525" cap="rnd" cmpd="sng" algn="ctr">
          <a:solidFill>
            <a:schemeClr val="accent5">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2135" tIns="32135" rIns="32135" bIns="32135" numCol="1" spcCol="1270" anchor="ctr" anchorCtr="0">
          <a:noAutofit/>
        </a:bodyPr>
        <a:lstStyle/>
        <a:p>
          <a:pPr marL="0" lvl="0" indent="0" algn="ctr" defTabSz="1733550">
            <a:lnSpc>
              <a:spcPct val="90000"/>
            </a:lnSpc>
            <a:spcBef>
              <a:spcPct val="0"/>
            </a:spcBef>
            <a:spcAft>
              <a:spcPct val="35000"/>
            </a:spcAft>
            <a:buNone/>
          </a:pPr>
          <a:r>
            <a:rPr lang="en-US" sz="3900" kern="1200"/>
            <a:t>4</a:t>
          </a:r>
        </a:p>
      </dsp:txBody>
      <dsp:txXfrm>
        <a:off x="6850774" y="590803"/>
        <a:ext cx="585562" cy="585562"/>
      </dsp:txXfrm>
    </dsp:sp>
    <dsp:sp modelId="{C12AE65C-6520-45A0-84AF-48A77EFE876A}">
      <dsp:nvSpPr>
        <dsp:cNvPr id="0" name=""/>
        <dsp:cNvSpPr/>
      </dsp:nvSpPr>
      <dsp:spPr>
        <a:xfrm>
          <a:off x="6211952" y="1463239"/>
          <a:ext cx="1863206" cy="1965600"/>
        </a:xfrm>
        <a:prstGeom prst="upArrowCallout">
          <a:avLst>
            <a:gd name="adj1" fmla="val 50000"/>
            <a:gd name="adj2" fmla="val 20000"/>
            <a:gd name="adj3" fmla="val 20000"/>
            <a:gd name="adj4" fmla="val 100000"/>
          </a:avLst>
        </a:prstGeom>
        <a:solidFill>
          <a:schemeClr val="accent3">
            <a:tint val="40000"/>
            <a:alpha val="90000"/>
            <a:hueOff val="0"/>
            <a:satOff val="0"/>
            <a:lumOff val="0"/>
            <a:alphaOff val="0"/>
          </a:schemeClr>
        </a:solidFill>
        <a:ln w="9525" cap="rnd"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6972" tIns="165100" rIns="146972" bIns="165100" numCol="1" spcCol="1270" anchor="t" anchorCtr="0">
          <a:noAutofit/>
        </a:bodyPr>
        <a:lstStyle/>
        <a:p>
          <a:pPr marL="0" lvl="0" indent="0" algn="l" defTabSz="488950">
            <a:lnSpc>
              <a:spcPct val="90000"/>
            </a:lnSpc>
            <a:spcBef>
              <a:spcPct val="0"/>
            </a:spcBef>
            <a:spcAft>
              <a:spcPct val="35000"/>
            </a:spcAft>
            <a:buNone/>
          </a:pPr>
          <a:r>
            <a:rPr lang="en-US" sz="1100" kern="1200"/>
            <a:t>Small business loans are defaulted more. Lending club should stop/reduce issuing the loans to them.</a:t>
          </a:r>
        </a:p>
      </dsp:txBody>
      <dsp:txXfrm>
        <a:off x="6211952" y="1835880"/>
        <a:ext cx="1863206" cy="1592959"/>
      </dsp:txXfrm>
    </dsp:sp>
    <dsp:sp modelId="{827B79F2-16C8-461A-BF45-D9169C6C01B8}">
      <dsp:nvSpPr>
        <dsp:cNvPr id="0" name=""/>
        <dsp:cNvSpPr/>
      </dsp:nvSpPr>
      <dsp:spPr>
        <a:xfrm>
          <a:off x="8282181" y="883548"/>
          <a:ext cx="931603" cy="72"/>
        </a:xfrm>
        <a:prstGeom prst="rect">
          <a:avLst/>
        </a:prstGeom>
        <a:solidFill>
          <a:schemeClr val="accent4">
            <a:tint val="40000"/>
            <a:alpha val="90000"/>
            <a:hueOff val="0"/>
            <a:satOff val="0"/>
            <a:lumOff val="0"/>
            <a:alphaOff val="0"/>
          </a:schemeClr>
        </a:solidFill>
        <a:ln w="9525" cap="rnd"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51C2F0E-40FC-40D2-A853-6BB92A00EA57}">
      <dsp:nvSpPr>
        <dsp:cNvPr id="0" name=""/>
        <dsp:cNvSpPr/>
      </dsp:nvSpPr>
      <dsp:spPr>
        <a:xfrm>
          <a:off x="8799729" y="469529"/>
          <a:ext cx="828110" cy="828110"/>
        </a:xfrm>
        <a:prstGeom prst="ellipse">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90000"/>
                <a:lumMod val="90000"/>
              </a:schemeClr>
            </a:gs>
          </a:gsLst>
          <a:lin ang="5400000" scaled="0"/>
        </a:gradFill>
        <a:ln w="9525" cap="rnd" cmpd="sng" algn="ctr">
          <a:solidFill>
            <a:schemeClr val="accent6">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2135" tIns="32135" rIns="32135" bIns="32135" numCol="1" spcCol="1270" anchor="ctr" anchorCtr="0">
          <a:noAutofit/>
        </a:bodyPr>
        <a:lstStyle/>
        <a:p>
          <a:pPr marL="0" lvl="0" indent="0" algn="ctr" defTabSz="1733550">
            <a:lnSpc>
              <a:spcPct val="90000"/>
            </a:lnSpc>
            <a:spcBef>
              <a:spcPct val="0"/>
            </a:spcBef>
            <a:spcAft>
              <a:spcPct val="35000"/>
            </a:spcAft>
            <a:buNone/>
          </a:pPr>
          <a:r>
            <a:rPr lang="en-US" sz="3900" kern="1200"/>
            <a:t>5</a:t>
          </a:r>
        </a:p>
      </dsp:txBody>
      <dsp:txXfrm>
        <a:off x="8921003" y="590803"/>
        <a:ext cx="585562" cy="585562"/>
      </dsp:txXfrm>
    </dsp:sp>
    <dsp:sp modelId="{6038DFC5-3564-4DCD-8DD1-98EFA98326DD}">
      <dsp:nvSpPr>
        <dsp:cNvPr id="0" name=""/>
        <dsp:cNvSpPr/>
      </dsp:nvSpPr>
      <dsp:spPr>
        <a:xfrm>
          <a:off x="8282181" y="1463239"/>
          <a:ext cx="1863206" cy="1965600"/>
        </a:xfrm>
        <a:prstGeom prst="upArrowCallout">
          <a:avLst>
            <a:gd name="adj1" fmla="val 50000"/>
            <a:gd name="adj2" fmla="val 20000"/>
            <a:gd name="adj3" fmla="val 20000"/>
            <a:gd name="adj4" fmla="val 100000"/>
          </a:avLst>
        </a:prstGeom>
        <a:solidFill>
          <a:schemeClr val="accent6">
            <a:tint val="40000"/>
            <a:alpha val="90000"/>
            <a:hueOff val="0"/>
            <a:satOff val="0"/>
            <a:lumOff val="0"/>
            <a:alphaOff val="0"/>
          </a:schemeClr>
        </a:solidFill>
        <a:ln w="9525" cap="rnd" cmpd="sng" algn="ctr">
          <a:solidFill>
            <a:schemeClr val="accent6">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6972" tIns="165100" rIns="146972" bIns="165100" numCol="1" spcCol="1270" anchor="t" anchorCtr="0">
          <a:noAutofit/>
        </a:bodyPr>
        <a:lstStyle/>
        <a:p>
          <a:pPr marL="0" lvl="0" indent="0" algn="l" defTabSz="488950">
            <a:lnSpc>
              <a:spcPct val="90000"/>
            </a:lnSpc>
            <a:spcBef>
              <a:spcPct val="0"/>
            </a:spcBef>
            <a:spcAft>
              <a:spcPct val="35000"/>
            </a:spcAft>
            <a:buNone/>
          </a:pPr>
          <a:r>
            <a:rPr lang="en-US" sz="1100" kern="1200"/>
            <a:t>People with more number of public derogatory records are having more chance of filing a bankruptcy. Lending club should make sure there are no public derogatory records for borrower.</a:t>
          </a:r>
        </a:p>
      </dsp:txBody>
      <dsp:txXfrm>
        <a:off x="8282181" y="1835880"/>
        <a:ext cx="1863206" cy="1592959"/>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31F0E2A5-5D18-46DD-9CE5-A6B680607810}" type="datetimeFigureOut">
              <a:rPr lang="en-IN" smtClean="0"/>
              <a:t>22-05-2024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AA935158-9885-49E4-8FDA-FC7B1CE4AACC}" type="slidenum">
              <a:rPr lang="en-IN" smtClean="0"/>
              <a:t>‹#›</a:t>
            </a:fld>
            <a:endParaRPr lang="en-IN"/>
          </a:p>
        </p:txBody>
      </p:sp>
    </p:spTree>
    <p:extLst>
      <p:ext uri="{BB962C8B-B14F-4D97-AF65-F5344CB8AC3E}">
        <p14:creationId xmlns:p14="http://schemas.microsoft.com/office/powerpoint/2010/main" val="858982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A935158-9885-49E4-8FDA-FC7B1CE4AACC}" type="slidenum">
              <a:rPr lang="en-IN" smtClean="0"/>
              <a:t>1</a:t>
            </a:fld>
            <a:endParaRPr lang="en-IN"/>
          </a:p>
        </p:txBody>
      </p:sp>
    </p:spTree>
    <p:extLst>
      <p:ext uri="{BB962C8B-B14F-4D97-AF65-F5344CB8AC3E}">
        <p14:creationId xmlns:p14="http://schemas.microsoft.com/office/powerpoint/2010/main" val="136294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A935158-9885-49E4-8FDA-FC7B1CE4AACC}" type="slidenum">
              <a:rPr lang="en-IN" smtClean="0"/>
              <a:t>4</a:t>
            </a:fld>
            <a:endParaRPr lang="en-IN"/>
          </a:p>
        </p:txBody>
      </p:sp>
    </p:spTree>
    <p:extLst>
      <p:ext uri="{BB962C8B-B14F-4D97-AF65-F5344CB8AC3E}">
        <p14:creationId xmlns:p14="http://schemas.microsoft.com/office/powerpoint/2010/main" val="121656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A935158-9885-49E4-8FDA-FC7B1CE4AACC}" type="slidenum">
              <a:rPr lang="en-IN" smtClean="0"/>
              <a:t>6</a:t>
            </a:fld>
            <a:endParaRPr lang="en-IN"/>
          </a:p>
        </p:txBody>
      </p:sp>
    </p:spTree>
    <p:extLst>
      <p:ext uri="{BB962C8B-B14F-4D97-AF65-F5344CB8AC3E}">
        <p14:creationId xmlns:p14="http://schemas.microsoft.com/office/powerpoint/2010/main" val="1859409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169529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5/22/2024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970424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5/22/2024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907336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5/22/2024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948402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5/22/2024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5434464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5/22/2024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6867069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5/22/2024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3808527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1679897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71786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424174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616105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5/22/2024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034907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5/22/2024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458343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5/22/2024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66662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5/22/2024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189760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5/22/2024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306470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5/22/2024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422737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D8BD707-D9CF-40AE-B4C6-C98DA3205C09}" type="datetimeFigureOut">
              <a:rPr lang="en-US" smtClean="0"/>
              <a:t>5/22/2024</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3262679110"/>
      </p:ext>
    </p:extLst>
  </p:cSld>
  <p:clrMap bg1="dk1" tx1="lt1" bg2="dk2" tx2="lt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 id="2147483819" r:id="rId12"/>
    <p:sldLayoutId id="2147483820" r:id="rId13"/>
    <p:sldLayoutId id="2147483821" r:id="rId14"/>
    <p:sldLayoutId id="2147483822" r:id="rId15"/>
    <p:sldLayoutId id="2147483823" r:id="rId16"/>
    <p:sldLayoutId id="2147483824"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1.jpeg"/><Relationship Id="rId7" Type="http://schemas.openxmlformats.org/officeDocument/2006/relationships/diagramLayout" Target="../diagrams/layout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7.jpg"/><Relationship Id="rId10" Type="http://schemas.microsoft.com/office/2007/relationships/diagramDrawing" Target="../diagrams/drawing1.xml"/><Relationship Id="rId4" Type="http://schemas.openxmlformats.org/officeDocument/2006/relationships/image" Target="../media/image6.png"/><Relationship Id="rId9" Type="http://schemas.openxmlformats.org/officeDocument/2006/relationships/diagramColors" Target="../diagrams/colors1.xml"/></Relationships>
</file>

<file path=ppt/slides/_rels/slide10.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9.jpeg"/></Relationships>
</file>

<file path=ppt/slides/_rels/slide12.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15.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4.png"/><Relationship Id="rId7" Type="http://schemas.openxmlformats.org/officeDocument/2006/relationships/diagramColors" Target="../diagrams/colors6.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2.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4.png"/><Relationship Id="rId7" Type="http://schemas.openxmlformats.org/officeDocument/2006/relationships/diagramColors" Target="../diagrams/colors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3.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6.png"/><Relationship Id="rId7" Type="http://schemas.openxmlformats.org/officeDocument/2006/relationships/diagramColors" Target="../diagrams/colors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0.jpe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3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38.jpeg"/><Relationship Id="rId7" Type="http://schemas.openxmlformats.org/officeDocument/2006/relationships/diagramColors" Target="../diagrams/colors5.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7.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4.jpg"/></Relationships>
</file>

<file path=ppt/slides/_rels/slide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767111" y="778509"/>
            <a:ext cx="10353762" cy="970450"/>
          </a:xfrm>
          <a:prstGeom prst="rect">
            <a:avLst/>
          </a:prstGeom>
        </p:spPr>
        <p:txBody>
          <a:bodyPr vert="horz" lIns="91440" tIns="45720" rIns="91440" bIns="45720" rtlCol="0">
            <a:normAutofit/>
          </a:bodyPr>
          <a:lstStyle/>
          <a:p>
            <a:pPr marL="12700">
              <a:tabLst>
                <a:tab pos="2287270" algn="l"/>
                <a:tab pos="3681095" algn="l"/>
              </a:tabLst>
            </a:pPr>
            <a:r>
              <a:rPr lang="en-US" spc="-10"/>
              <a:t>Lending  </a:t>
            </a:r>
            <a:r>
              <a:rPr lang="en-US" spc="-20"/>
              <a:t>Club </a:t>
            </a:r>
            <a:r>
              <a:rPr lang="en-US"/>
              <a:t>Case</a:t>
            </a:r>
            <a:r>
              <a:rPr lang="en-US" spc="-120"/>
              <a:t> </a:t>
            </a:r>
            <a:r>
              <a:rPr lang="en-US" spc="-10"/>
              <a:t>Study</a:t>
            </a:r>
            <a:endParaRPr lang="en-US" dirty="0"/>
          </a:p>
        </p:txBody>
      </p:sp>
      <p:pic>
        <p:nvPicPr>
          <p:cNvPr id="73" name="Picture 72">
            <a:extLst>
              <a:ext uri="{FF2B5EF4-FFF2-40B4-BE49-F238E27FC236}">
                <a16:creationId xmlns:a16="http://schemas.microsoft.com/office/drawing/2014/main" id="{AD661026-DE64-47F1-9F88-0847B5FB356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6934200" y="1998132"/>
            <a:ext cx="4333632" cy="3521077"/>
          </a:xfrm>
          <a:prstGeom prst="rect">
            <a:avLst/>
          </a:prstGeom>
        </p:spPr>
      </p:pic>
      <p:pic>
        <p:nvPicPr>
          <p:cNvPr id="59" name="Picture 58" descr="A red and white logo with white text&#10;&#10;Description automatically generated">
            <a:extLst>
              <a:ext uri="{FF2B5EF4-FFF2-40B4-BE49-F238E27FC236}">
                <a16:creationId xmlns:a16="http://schemas.microsoft.com/office/drawing/2014/main" id="{761B08E7-1FE2-1560-594C-87E87F5D02B7}"/>
              </a:ext>
            </a:extLst>
          </p:cNvPr>
          <p:cNvPicPr>
            <a:picLocks noChangeAspect="1"/>
          </p:cNvPicPr>
          <p:nvPr/>
        </p:nvPicPr>
        <p:blipFill rotWithShape="1">
          <a:blip r:embed="rId5">
            <a:extLst>
              <a:ext uri="{28A0092B-C50C-407E-A947-70E740481C1C}">
                <a14:useLocalDpi xmlns:a14="http://schemas.microsoft.com/office/drawing/2010/main" val="0"/>
              </a:ext>
            </a:extLst>
          </a:blip>
          <a:srcRect l="9290" r="7415" b="-2"/>
          <a:stretch/>
        </p:blipFill>
        <p:spPr>
          <a:xfrm>
            <a:off x="7066560" y="2132822"/>
            <a:ext cx="4065464" cy="3258006"/>
          </a:xfrm>
          <a:prstGeom prst="rect">
            <a:avLst/>
          </a:prstGeom>
        </p:spPr>
      </p:pic>
      <p:graphicFrame>
        <p:nvGraphicFramePr>
          <p:cNvPr id="49" name="object 3">
            <a:extLst>
              <a:ext uri="{FF2B5EF4-FFF2-40B4-BE49-F238E27FC236}">
                <a16:creationId xmlns:a16="http://schemas.microsoft.com/office/drawing/2014/main" id="{6A73F23E-DFBF-72B5-5E0C-6158D2A7D2D2}"/>
              </a:ext>
            </a:extLst>
          </p:cNvPr>
          <p:cNvGraphicFramePr/>
          <p:nvPr>
            <p:extLst>
              <p:ext uri="{D42A27DB-BD31-4B8C-83A1-F6EECF244321}">
                <p14:modId xmlns:p14="http://schemas.microsoft.com/office/powerpoint/2010/main" val="3800514024"/>
              </p:ext>
            </p:extLst>
          </p:nvPr>
        </p:nvGraphicFramePr>
        <p:xfrm>
          <a:off x="913795" y="1732449"/>
          <a:ext cx="5546272" cy="4058751"/>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60" name="Rectangle 59">
            <a:extLst>
              <a:ext uri="{FF2B5EF4-FFF2-40B4-BE49-F238E27FC236}">
                <a16:creationId xmlns:a16="http://schemas.microsoft.com/office/drawing/2014/main" id="{58ABE2AC-D834-DE60-EC2C-F3781DE05793}"/>
              </a:ext>
            </a:extLst>
          </p:cNvPr>
          <p:cNvSpPr/>
          <p:nvPr/>
        </p:nvSpPr>
        <p:spPr>
          <a:xfrm>
            <a:off x="9982200" y="0"/>
            <a:ext cx="1981200" cy="707886"/>
          </a:xfrm>
          <a:prstGeom prst="rect">
            <a:avLst/>
          </a:prstGeom>
          <a:noFill/>
        </p:spPr>
        <p:txBody>
          <a:bodyPr wrap="square" lIns="91440" tIns="45720" rIns="91440" bIns="45720">
            <a:spAutoFit/>
          </a:bodyPr>
          <a:lstStyle/>
          <a:p>
            <a:pPr algn="ctr"/>
            <a:r>
              <a:rPr lang="en-US" sz="4000" b="0" cap="none" spc="0">
                <a:ln w="0"/>
                <a:solidFill>
                  <a:srgbClr val="002060"/>
                </a:solidFill>
                <a:effectLst>
                  <a:outerShdw blurRad="38100" dist="25400" dir="5400000" algn="ctr" rotWithShape="0">
                    <a:srgbClr val="6E747A">
                      <a:alpha val="43000"/>
                    </a:srgbClr>
                  </a:outerShdw>
                </a:effectLst>
              </a:rPr>
              <a:t>IIITB</a:t>
            </a:r>
            <a:endParaRPr lang="en-US" sz="4000" b="0" cap="none" spc="0" dirty="0">
              <a:ln w="0"/>
              <a:solidFill>
                <a:srgbClr val="002060"/>
              </a:solidFill>
              <a:effectLst>
                <a:outerShdw blurRad="38100" dist="25400" dir="5400000" algn="ctr" rotWithShape="0">
                  <a:srgbClr val="6E747A">
                    <a:alpha val="43000"/>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3C446-C169-B673-249A-1AB18CDB9354}"/>
              </a:ext>
            </a:extLst>
          </p:cNvPr>
          <p:cNvSpPr>
            <a:spLocks noGrp="1"/>
          </p:cNvSpPr>
          <p:nvPr>
            <p:ph type="title"/>
          </p:nvPr>
        </p:nvSpPr>
        <p:spPr>
          <a:xfrm>
            <a:off x="707900" y="4208220"/>
            <a:ext cx="3946393" cy="1850651"/>
          </a:xfrm>
        </p:spPr>
        <p:txBody>
          <a:bodyPr vert="horz" lIns="91440" tIns="45720" rIns="91440" bIns="45720" rtlCol="0" anchor="ctr">
            <a:normAutofit/>
          </a:bodyPr>
          <a:lstStyle/>
          <a:p>
            <a:pPr algn="l"/>
            <a:r>
              <a:rPr lang="en-US" sz="3600"/>
              <a:t>Analysis</a:t>
            </a:r>
          </a:p>
        </p:txBody>
      </p:sp>
      <p:pic>
        <p:nvPicPr>
          <p:cNvPr id="9" name="Content Placeholder 8" descr="A screenshot of a graph&#10;&#10;Description automatically generated">
            <a:extLst>
              <a:ext uri="{FF2B5EF4-FFF2-40B4-BE49-F238E27FC236}">
                <a16:creationId xmlns:a16="http://schemas.microsoft.com/office/drawing/2014/main" id="{135BF57D-0FA5-F88F-445E-A594F9924E28}"/>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43468" y="643467"/>
            <a:ext cx="6604432" cy="3038039"/>
          </a:xfrm>
          <a:prstGeom prst="rect">
            <a:avLst/>
          </a:prstGeom>
        </p:spPr>
      </p:pic>
      <p:sp>
        <p:nvSpPr>
          <p:cNvPr id="10" name="TextBox 9">
            <a:extLst>
              <a:ext uri="{FF2B5EF4-FFF2-40B4-BE49-F238E27FC236}">
                <a16:creationId xmlns:a16="http://schemas.microsoft.com/office/drawing/2014/main" id="{71E40F0D-C418-21A4-5CFB-025A7C59FBFF}"/>
              </a:ext>
            </a:extLst>
          </p:cNvPr>
          <p:cNvSpPr txBox="1"/>
          <p:nvPr/>
        </p:nvSpPr>
        <p:spPr>
          <a:xfrm>
            <a:off x="5139768" y="4208220"/>
            <a:ext cx="6430560" cy="1850651"/>
          </a:xfrm>
          <a:prstGeom prst="rect">
            <a:avLst/>
          </a:prstGeom>
        </p:spPr>
        <p:txBody>
          <a:bodyPr vert="horz" lIns="91440" tIns="45720" rIns="91440" bIns="45720" rtlCol="0" anchor="ctr">
            <a:normAutofit/>
          </a:bodyPr>
          <a:lstStyle/>
          <a:p>
            <a:pPr>
              <a:spcBef>
                <a:spcPct val="20000"/>
              </a:spcBef>
              <a:spcAft>
                <a:spcPts val="600"/>
              </a:spcAft>
              <a:buClr>
                <a:srgbClr val="EBC496"/>
              </a:buClr>
              <a:buSzPct val="70000"/>
              <a:buFont typeface="Wingdings 2" charset="2"/>
            </a:pP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Observations- From above line plot we can say that, higher the loam amount, more is the charged off frequency.- And the borrower who took the loan in the month of </a:t>
            </a:r>
            <a:r>
              <a:rPr lang="en-US"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november</a:t>
            </a: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and </a:t>
            </a:r>
            <a:r>
              <a:rPr lang="en-US"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december</a:t>
            </a: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are having highest charged off ratio with highest loan amount.</a:t>
            </a:r>
          </a:p>
        </p:txBody>
      </p:sp>
    </p:spTree>
    <p:extLst>
      <p:ext uri="{BB962C8B-B14F-4D97-AF65-F5344CB8AC3E}">
        <p14:creationId xmlns:p14="http://schemas.microsoft.com/office/powerpoint/2010/main" val="2340766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707900" y="4208220"/>
            <a:ext cx="3946393" cy="1850651"/>
          </a:xfrm>
          <a:prstGeom prst="rect">
            <a:avLst/>
          </a:prstGeom>
        </p:spPr>
        <p:txBody>
          <a:bodyPr vert="horz" lIns="91440" tIns="45720" rIns="91440" bIns="45720" rtlCol="0" anchor="ctr">
            <a:normAutofit/>
          </a:bodyPr>
          <a:lstStyle/>
          <a:p>
            <a:pPr marL="88900" algn="l"/>
            <a:r>
              <a:rPr lang="en-US" sz="3600" spc="-10"/>
              <a:t>Analysis</a:t>
            </a:r>
            <a:endParaRPr lang="en-US" sz="3600"/>
          </a:p>
        </p:txBody>
      </p:sp>
      <p:sp>
        <p:nvSpPr>
          <p:cNvPr id="3" name="object 3"/>
          <p:cNvSpPr txBox="1"/>
          <p:nvPr/>
        </p:nvSpPr>
        <p:spPr>
          <a:xfrm>
            <a:off x="5139768" y="4208220"/>
            <a:ext cx="6430560" cy="1850651"/>
          </a:xfrm>
          <a:prstGeom prst="rect">
            <a:avLst/>
          </a:prstGeom>
        </p:spPr>
        <p:txBody>
          <a:bodyPr vert="horz" lIns="91440" tIns="45720" rIns="91440" bIns="45720" rtlCol="0" anchor="ctr">
            <a:normAutofit/>
          </a:bodyPr>
          <a:lstStyle/>
          <a:p>
            <a:pPr marL="12700" marR="5080">
              <a:spcBef>
                <a:spcPct val="20000"/>
              </a:spcBef>
              <a:spcAft>
                <a:spcPts val="600"/>
              </a:spcAft>
              <a:buClr>
                <a:srgbClr val="F191A6"/>
              </a:buClr>
              <a:buSzPct val="70000"/>
              <a:buFont typeface="Wingdings 2" charset="2"/>
            </a:pP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The</a:t>
            </a:r>
            <a:r>
              <a:rPr lang="en-US" spc="-25"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loans</a:t>
            </a:r>
            <a:r>
              <a:rPr lang="en-US" spc="-2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which</a:t>
            </a:r>
            <a:r>
              <a:rPr lang="en-US" spc="-2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are</a:t>
            </a:r>
            <a:r>
              <a:rPr lang="en-US" spc="-2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given</a:t>
            </a:r>
            <a:r>
              <a:rPr lang="en-US" spc="-15"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for</a:t>
            </a:r>
            <a:r>
              <a:rPr lang="en-US" spc="-2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CA,</a:t>
            </a:r>
            <a:r>
              <a:rPr lang="en-US" spc="-15"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FL</a:t>
            </a:r>
            <a:r>
              <a:rPr lang="en-US" spc="-11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and</a:t>
            </a:r>
            <a:r>
              <a:rPr lang="en-US" spc="-6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TX</a:t>
            </a:r>
            <a:r>
              <a:rPr lang="en-US" spc="-25"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state</a:t>
            </a:r>
            <a:r>
              <a:rPr lang="en-US" spc="-2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spc="-1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borrowers</a:t>
            </a:r>
            <a:r>
              <a:rPr lang="en-US" spc="-2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are</a:t>
            </a:r>
            <a:r>
              <a:rPr lang="en-US" spc="-25"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defaulted</a:t>
            </a:r>
            <a:r>
              <a:rPr lang="en-US" spc="-15"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more</a:t>
            </a:r>
            <a:r>
              <a:rPr lang="en-US" spc="-2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than </a:t>
            </a: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other </a:t>
            </a:r>
            <a:r>
              <a:rPr lang="en-US" spc="-1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states.</a:t>
            </a:r>
            <a:endPar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pic>
        <p:nvPicPr>
          <p:cNvPr id="7" name="Picture 6" descr="A graph with green squares&#10;&#10;Description automatically generated with medium confidence">
            <a:extLst>
              <a:ext uri="{FF2B5EF4-FFF2-40B4-BE49-F238E27FC236}">
                <a16:creationId xmlns:a16="http://schemas.microsoft.com/office/drawing/2014/main" id="{6E9F0701-2DAD-F304-450C-71223AD68D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771"/>
            <a:ext cx="12115800" cy="2165699"/>
          </a:xfrm>
          <a:prstGeom prst="rect">
            <a:avLst/>
          </a:prstGeom>
        </p:spPr>
      </p:pic>
      <p:pic>
        <p:nvPicPr>
          <p:cNvPr id="9" name="Picture 8" descr="A graph of a number of people">
            <a:extLst>
              <a:ext uri="{FF2B5EF4-FFF2-40B4-BE49-F238E27FC236}">
                <a16:creationId xmlns:a16="http://schemas.microsoft.com/office/drawing/2014/main" id="{0FAD9B94-E233-DB54-9879-6CD3736ADE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339340"/>
            <a:ext cx="12192000" cy="21793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graph showing the difference between the average and the average&#10;&#10;Description automatically generated">
            <a:extLst>
              <a:ext uri="{FF2B5EF4-FFF2-40B4-BE49-F238E27FC236}">
                <a16:creationId xmlns:a16="http://schemas.microsoft.com/office/drawing/2014/main" id="{58CA51E8-DACE-1DC6-A63A-A2241EEDF776}"/>
              </a:ext>
            </a:extLst>
          </p:cNvPr>
          <p:cNvPicPr>
            <a:picLocks noGrp="1" noChangeAspect="1"/>
          </p:cNvPicPr>
          <p:nvPr>
            <p:ph idx="1"/>
          </p:nvPr>
        </p:nvPicPr>
        <p:blipFill rotWithShape="1">
          <a:blip r:embed="rId2">
            <a:alphaModFix amt="25000"/>
            <a:extLst>
              <a:ext uri="{28A0092B-C50C-407E-A947-70E740481C1C}">
                <a14:useLocalDpi xmlns:a14="http://schemas.microsoft.com/office/drawing/2010/main" val="0"/>
              </a:ext>
            </a:extLst>
          </a:blip>
          <a:srcRect r="24000"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6DA5CEBC-AE07-7B6F-52DB-9704A914FC4E}"/>
              </a:ext>
            </a:extLst>
          </p:cNvPr>
          <p:cNvSpPr>
            <a:spLocks noGrp="1"/>
          </p:cNvSpPr>
          <p:nvPr>
            <p:ph type="title"/>
          </p:nvPr>
        </p:nvSpPr>
        <p:spPr>
          <a:xfrm>
            <a:off x="913795" y="609600"/>
            <a:ext cx="10353762" cy="970450"/>
          </a:xfrm>
        </p:spPr>
        <p:txBody>
          <a:bodyPr vert="horz" lIns="91440" tIns="45720" rIns="91440" bIns="45720" rtlCol="0" anchor="ctr">
            <a:normAutofit/>
          </a:bodyPr>
          <a:lstStyle/>
          <a:p>
            <a:r>
              <a:rPr lang="en-US" dirty="0"/>
              <a:t>Analysis</a:t>
            </a:r>
          </a:p>
        </p:txBody>
      </p:sp>
      <p:sp>
        <p:nvSpPr>
          <p:cNvPr id="6" name="TextBox 5">
            <a:extLst>
              <a:ext uri="{FF2B5EF4-FFF2-40B4-BE49-F238E27FC236}">
                <a16:creationId xmlns:a16="http://schemas.microsoft.com/office/drawing/2014/main" id="{D688AE87-808B-E4F3-BB2A-0CBA71C1F77C}"/>
              </a:ext>
            </a:extLst>
          </p:cNvPr>
          <p:cNvSpPr txBox="1"/>
          <p:nvPr/>
        </p:nvSpPr>
        <p:spPr>
          <a:xfrm>
            <a:off x="913795" y="1732449"/>
            <a:ext cx="10353762" cy="4058751"/>
          </a:xfrm>
          <a:prstGeom prst="rect">
            <a:avLst/>
          </a:prstGeom>
        </p:spPr>
        <p:txBody>
          <a:bodyPr vert="horz" lIns="91440" tIns="45720" rIns="91440" bIns="45720" rtlCol="0" anchor="ctr">
            <a:normAutofit/>
          </a:bodyPr>
          <a:lstStyle/>
          <a:p>
            <a:pPr>
              <a:spcBef>
                <a:spcPct val="20000"/>
              </a:spcBef>
              <a:spcAft>
                <a:spcPts val="600"/>
              </a:spcAft>
              <a:buClr>
                <a:schemeClr val="tx2"/>
              </a:buClr>
              <a:buSzPct val="70000"/>
              <a:buFont typeface="Wingdings 2" charset="2"/>
            </a:pP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Observation </a:t>
            </a:r>
          </a:p>
          <a:p>
            <a:pPr>
              <a:spcBef>
                <a:spcPct val="20000"/>
              </a:spcBef>
              <a:spcAft>
                <a:spcPts val="600"/>
              </a:spcAft>
              <a:buClr>
                <a:schemeClr val="tx2"/>
              </a:buClr>
              <a:buSzPct val="70000"/>
              <a:buFont typeface="Wingdings 2" charset="2"/>
            </a:pP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Grade A and B loans are safe. Within these the sub-grades A4 and B3 have the highest number of loan applicants.&gt; Grade E, F, G loans are less safe as compared to others.</a:t>
            </a:r>
          </a:p>
        </p:txBody>
      </p:sp>
    </p:spTree>
    <p:extLst>
      <p:ext uri="{BB962C8B-B14F-4D97-AF65-F5344CB8AC3E}">
        <p14:creationId xmlns:p14="http://schemas.microsoft.com/office/powerpoint/2010/main" val="3592885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13795" y="609600"/>
            <a:ext cx="3078749" cy="970450"/>
          </a:xfrm>
          <a:prstGeom prst="rect">
            <a:avLst/>
          </a:prstGeom>
        </p:spPr>
        <p:txBody>
          <a:bodyPr vert="horz" lIns="91440" tIns="45720" rIns="91440" bIns="45720" rtlCol="0" anchor="b">
            <a:normAutofit/>
          </a:bodyPr>
          <a:lstStyle/>
          <a:p>
            <a:pPr marL="12700" algn="l"/>
            <a:r>
              <a:rPr lang="en-US" sz="2800" spc="-10">
                <a:ln>
                  <a:solidFill>
                    <a:srgbClr val="404040">
                      <a:alpha val="10000"/>
                    </a:srgbClr>
                  </a:solidFill>
                </a:ln>
                <a:solidFill>
                  <a:srgbClr val="DADADA"/>
                </a:solidFill>
              </a:rPr>
              <a:t>Analysis</a:t>
            </a:r>
            <a:endParaRPr lang="en-US" sz="2800">
              <a:ln>
                <a:solidFill>
                  <a:srgbClr val="404040">
                    <a:alpha val="10000"/>
                  </a:srgbClr>
                </a:solidFill>
              </a:ln>
              <a:solidFill>
                <a:srgbClr val="DADADA"/>
              </a:solidFill>
            </a:endParaRPr>
          </a:p>
        </p:txBody>
      </p:sp>
      <p:sp>
        <p:nvSpPr>
          <p:cNvPr id="4" name="object 4"/>
          <p:cNvSpPr txBox="1"/>
          <p:nvPr/>
        </p:nvSpPr>
        <p:spPr>
          <a:xfrm>
            <a:off x="913795" y="1732449"/>
            <a:ext cx="3078749" cy="4058751"/>
          </a:xfrm>
          <a:prstGeom prst="rect">
            <a:avLst/>
          </a:prstGeom>
        </p:spPr>
        <p:txBody>
          <a:bodyPr vert="horz" lIns="91440" tIns="45720" rIns="91440" bIns="45720" rtlCol="0" anchor="t">
            <a:normAutofit/>
          </a:bodyPr>
          <a:lstStyle/>
          <a:p>
            <a:pPr marL="394335" indent="-381635">
              <a:spcBef>
                <a:spcPct val="20000"/>
              </a:spcBef>
              <a:spcAft>
                <a:spcPts val="600"/>
              </a:spcAft>
              <a:buClr>
                <a:schemeClr val="tx2"/>
              </a:buClr>
              <a:buSzPct val="70000"/>
              <a:buFont typeface="Wingdings 2" charset="2"/>
              <a:buChar char="●"/>
              <a:tabLst>
                <a:tab pos="394335" algn="l"/>
              </a:tabLst>
            </a:pPr>
            <a:r>
              <a:rPr lang="en-US" sz="1600">
                <a:ln>
                  <a:solidFill>
                    <a:srgbClr val="404040">
                      <a:alpha val="10000"/>
                    </a:srgbClr>
                  </a:solidFill>
                </a:ln>
                <a:solidFill>
                  <a:srgbClr val="DADADA"/>
                </a:solidFill>
                <a:effectLst>
                  <a:outerShdw blurRad="9525" dist="25400" dir="14640000" algn="tl" rotWithShape="0">
                    <a:schemeClr val="bg1">
                      <a:alpha val="30000"/>
                    </a:schemeClr>
                  </a:outerShdw>
                </a:effectLst>
              </a:rPr>
              <a:t>There</a:t>
            </a:r>
            <a:r>
              <a:rPr lang="en-US" sz="1600" spc="-25">
                <a:ln>
                  <a:solidFill>
                    <a:srgbClr val="404040">
                      <a:alpha val="10000"/>
                    </a:srgbClr>
                  </a:solidFill>
                </a:ln>
                <a:solidFill>
                  <a:srgbClr val="DADADA"/>
                </a:solidFill>
                <a:effectLst>
                  <a:outerShdw blurRad="9525" dist="25400" dir="14640000" algn="tl" rotWithShape="0">
                    <a:schemeClr val="bg1">
                      <a:alpha val="30000"/>
                    </a:schemeClr>
                  </a:outerShdw>
                </a:effectLst>
              </a:rPr>
              <a:t> </a:t>
            </a:r>
            <a:r>
              <a:rPr lang="en-US" sz="1600">
                <a:ln>
                  <a:solidFill>
                    <a:srgbClr val="404040">
                      <a:alpha val="10000"/>
                    </a:srgbClr>
                  </a:solidFill>
                </a:ln>
                <a:solidFill>
                  <a:srgbClr val="DADADA"/>
                </a:solidFill>
                <a:effectLst>
                  <a:outerShdw blurRad="9525" dist="25400" dir="14640000" algn="tl" rotWithShape="0">
                    <a:schemeClr val="bg1">
                      <a:alpha val="30000"/>
                    </a:schemeClr>
                  </a:outerShdw>
                </a:effectLst>
              </a:rPr>
              <a:t>is</a:t>
            </a:r>
            <a:r>
              <a:rPr lang="en-US" sz="1600" spc="-15">
                <a:ln>
                  <a:solidFill>
                    <a:srgbClr val="404040">
                      <a:alpha val="10000"/>
                    </a:srgbClr>
                  </a:solidFill>
                </a:ln>
                <a:solidFill>
                  <a:srgbClr val="DADADA"/>
                </a:solidFill>
                <a:effectLst>
                  <a:outerShdw blurRad="9525" dist="25400" dir="14640000" algn="tl" rotWithShape="0">
                    <a:schemeClr val="bg1">
                      <a:alpha val="30000"/>
                    </a:schemeClr>
                  </a:outerShdw>
                </a:effectLst>
              </a:rPr>
              <a:t> </a:t>
            </a:r>
            <a:r>
              <a:rPr lang="en-US" sz="1600">
                <a:ln>
                  <a:solidFill>
                    <a:srgbClr val="404040">
                      <a:alpha val="10000"/>
                    </a:srgbClr>
                  </a:solidFill>
                </a:ln>
                <a:solidFill>
                  <a:srgbClr val="DADADA"/>
                </a:solidFill>
                <a:effectLst>
                  <a:outerShdw blurRad="9525" dist="25400" dir="14640000" algn="tl" rotWithShape="0">
                    <a:schemeClr val="bg1">
                      <a:alpha val="30000"/>
                    </a:schemeClr>
                  </a:outerShdw>
                </a:effectLst>
              </a:rPr>
              <a:t>around</a:t>
            </a:r>
            <a:r>
              <a:rPr lang="en-US" sz="1600" spc="-5">
                <a:ln>
                  <a:solidFill>
                    <a:srgbClr val="404040">
                      <a:alpha val="10000"/>
                    </a:srgbClr>
                  </a:solidFill>
                </a:ln>
                <a:solidFill>
                  <a:srgbClr val="DADADA"/>
                </a:solidFill>
                <a:effectLst>
                  <a:outerShdw blurRad="9525" dist="25400" dir="14640000" algn="tl" rotWithShape="0">
                    <a:schemeClr val="bg1">
                      <a:alpha val="30000"/>
                    </a:schemeClr>
                  </a:outerShdw>
                </a:effectLst>
              </a:rPr>
              <a:t> </a:t>
            </a:r>
            <a:r>
              <a:rPr lang="en-US" sz="1600">
                <a:ln>
                  <a:solidFill>
                    <a:srgbClr val="404040">
                      <a:alpha val="10000"/>
                    </a:srgbClr>
                  </a:solidFill>
                </a:ln>
                <a:solidFill>
                  <a:srgbClr val="DADADA"/>
                </a:solidFill>
                <a:effectLst>
                  <a:outerShdw blurRad="9525" dist="25400" dir="14640000" algn="tl" rotWithShape="0">
                    <a:schemeClr val="bg1">
                      <a:alpha val="30000"/>
                    </a:schemeClr>
                  </a:outerShdw>
                </a:effectLst>
              </a:rPr>
              <a:t>20%</a:t>
            </a:r>
            <a:r>
              <a:rPr lang="en-US" sz="1600" spc="-10">
                <a:ln>
                  <a:solidFill>
                    <a:srgbClr val="404040">
                      <a:alpha val="10000"/>
                    </a:srgbClr>
                  </a:solidFill>
                </a:ln>
                <a:solidFill>
                  <a:srgbClr val="DADADA"/>
                </a:solidFill>
                <a:effectLst>
                  <a:outerShdw blurRad="9525" dist="25400" dir="14640000" algn="tl" rotWithShape="0">
                    <a:schemeClr val="bg1">
                      <a:alpha val="30000"/>
                    </a:schemeClr>
                  </a:outerShdw>
                </a:effectLst>
              </a:rPr>
              <a:t> </a:t>
            </a:r>
            <a:r>
              <a:rPr lang="en-US" sz="1600">
                <a:ln>
                  <a:solidFill>
                    <a:srgbClr val="404040">
                      <a:alpha val="10000"/>
                    </a:srgbClr>
                  </a:solidFill>
                </a:ln>
                <a:solidFill>
                  <a:srgbClr val="DADADA"/>
                </a:solidFill>
                <a:effectLst>
                  <a:outerShdw blurRad="9525" dist="25400" dir="14640000" algn="tl" rotWithShape="0">
                    <a:schemeClr val="bg1">
                      <a:alpha val="30000"/>
                    </a:schemeClr>
                  </a:outerShdw>
                </a:effectLst>
              </a:rPr>
              <a:t>chance</a:t>
            </a:r>
            <a:r>
              <a:rPr lang="en-US" sz="1600" spc="-10">
                <a:ln>
                  <a:solidFill>
                    <a:srgbClr val="404040">
                      <a:alpha val="10000"/>
                    </a:srgbClr>
                  </a:solidFill>
                </a:ln>
                <a:solidFill>
                  <a:srgbClr val="DADADA"/>
                </a:solidFill>
                <a:effectLst>
                  <a:outerShdw blurRad="9525" dist="25400" dir="14640000" algn="tl" rotWithShape="0">
                    <a:schemeClr val="bg1">
                      <a:alpha val="30000"/>
                    </a:schemeClr>
                  </a:outerShdw>
                </a:effectLst>
              </a:rPr>
              <a:t> </a:t>
            </a:r>
            <a:r>
              <a:rPr lang="en-US" sz="1600">
                <a:ln>
                  <a:solidFill>
                    <a:srgbClr val="404040">
                      <a:alpha val="10000"/>
                    </a:srgbClr>
                  </a:solidFill>
                </a:ln>
                <a:solidFill>
                  <a:srgbClr val="DADADA"/>
                </a:solidFill>
                <a:effectLst>
                  <a:outerShdw blurRad="9525" dist="25400" dir="14640000" algn="tl" rotWithShape="0">
                    <a:schemeClr val="bg1">
                      <a:alpha val="30000"/>
                    </a:schemeClr>
                  </a:outerShdw>
                </a:effectLst>
              </a:rPr>
              <a:t>of</a:t>
            </a:r>
            <a:r>
              <a:rPr lang="en-US" sz="1600" spc="-10">
                <a:ln>
                  <a:solidFill>
                    <a:srgbClr val="404040">
                      <a:alpha val="10000"/>
                    </a:srgbClr>
                  </a:solidFill>
                </a:ln>
                <a:solidFill>
                  <a:srgbClr val="DADADA"/>
                </a:solidFill>
                <a:effectLst>
                  <a:outerShdw blurRad="9525" dist="25400" dir="14640000" algn="tl" rotWithShape="0">
                    <a:schemeClr val="bg1">
                      <a:alpha val="30000"/>
                    </a:schemeClr>
                  </a:outerShdw>
                </a:effectLst>
              </a:rPr>
              <a:t> </a:t>
            </a:r>
            <a:r>
              <a:rPr lang="en-US" sz="1600">
                <a:ln>
                  <a:solidFill>
                    <a:srgbClr val="404040">
                      <a:alpha val="10000"/>
                    </a:srgbClr>
                  </a:solidFill>
                </a:ln>
                <a:solidFill>
                  <a:srgbClr val="DADADA"/>
                </a:solidFill>
                <a:effectLst>
                  <a:outerShdw blurRad="9525" dist="25400" dir="14640000" algn="tl" rotWithShape="0">
                    <a:schemeClr val="bg1">
                      <a:alpha val="30000"/>
                    </a:schemeClr>
                  </a:outerShdw>
                </a:effectLst>
              </a:rPr>
              <a:t>loan</a:t>
            </a:r>
            <a:r>
              <a:rPr lang="en-US" sz="1600" spc="-10">
                <a:ln>
                  <a:solidFill>
                    <a:srgbClr val="404040">
                      <a:alpha val="10000"/>
                    </a:srgbClr>
                  </a:solidFill>
                </a:ln>
                <a:solidFill>
                  <a:srgbClr val="DADADA"/>
                </a:solidFill>
                <a:effectLst>
                  <a:outerShdw blurRad="9525" dist="25400" dir="14640000" algn="tl" rotWithShape="0">
                    <a:schemeClr val="bg1">
                      <a:alpha val="30000"/>
                    </a:schemeClr>
                  </a:outerShdw>
                </a:effectLst>
              </a:rPr>
              <a:t> </a:t>
            </a:r>
            <a:r>
              <a:rPr lang="en-US" sz="1600">
                <a:ln>
                  <a:solidFill>
                    <a:srgbClr val="404040">
                      <a:alpha val="10000"/>
                    </a:srgbClr>
                  </a:solidFill>
                </a:ln>
                <a:solidFill>
                  <a:srgbClr val="DADADA"/>
                </a:solidFill>
                <a:effectLst>
                  <a:outerShdw blurRad="9525" dist="25400" dir="14640000" algn="tl" rotWithShape="0">
                    <a:schemeClr val="bg1">
                      <a:alpha val="30000"/>
                    </a:schemeClr>
                  </a:outerShdw>
                </a:effectLst>
              </a:rPr>
              <a:t>default</a:t>
            </a:r>
            <a:r>
              <a:rPr lang="en-US" sz="1600" spc="-10">
                <a:ln>
                  <a:solidFill>
                    <a:srgbClr val="404040">
                      <a:alpha val="10000"/>
                    </a:srgbClr>
                  </a:solidFill>
                </a:ln>
                <a:solidFill>
                  <a:srgbClr val="DADADA"/>
                </a:solidFill>
                <a:effectLst>
                  <a:outerShdw blurRad="9525" dist="25400" dir="14640000" algn="tl" rotWithShape="0">
                    <a:schemeClr val="bg1">
                      <a:alpha val="30000"/>
                    </a:schemeClr>
                  </a:outerShdw>
                </a:effectLst>
              </a:rPr>
              <a:t> </a:t>
            </a:r>
            <a:r>
              <a:rPr lang="en-US" sz="1600">
                <a:ln>
                  <a:solidFill>
                    <a:srgbClr val="404040">
                      <a:alpha val="10000"/>
                    </a:srgbClr>
                  </a:solidFill>
                </a:ln>
                <a:solidFill>
                  <a:srgbClr val="DADADA"/>
                </a:solidFill>
                <a:effectLst>
                  <a:outerShdw blurRad="9525" dist="25400" dir="14640000" algn="tl" rotWithShape="0">
                    <a:schemeClr val="bg1">
                      <a:alpha val="30000"/>
                    </a:schemeClr>
                  </a:outerShdw>
                </a:effectLst>
              </a:rPr>
              <a:t>in</a:t>
            </a:r>
            <a:r>
              <a:rPr lang="en-US" sz="1600" spc="-10">
                <a:ln>
                  <a:solidFill>
                    <a:srgbClr val="404040">
                      <a:alpha val="10000"/>
                    </a:srgbClr>
                  </a:solidFill>
                </a:ln>
                <a:solidFill>
                  <a:srgbClr val="DADADA"/>
                </a:solidFill>
                <a:effectLst>
                  <a:outerShdw blurRad="9525" dist="25400" dir="14640000" algn="tl" rotWithShape="0">
                    <a:schemeClr val="bg1">
                      <a:alpha val="30000"/>
                    </a:schemeClr>
                  </a:outerShdw>
                </a:effectLst>
              </a:rPr>
              <a:t> </a:t>
            </a:r>
            <a:r>
              <a:rPr lang="en-US" sz="1600">
                <a:ln>
                  <a:solidFill>
                    <a:srgbClr val="404040">
                      <a:alpha val="10000"/>
                    </a:srgbClr>
                  </a:solidFill>
                </a:ln>
                <a:solidFill>
                  <a:srgbClr val="DADADA"/>
                </a:solidFill>
                <a:effectLst>
                  <a:outerShdw blurRad="9525" dist="25400" dir="14640000" algn="tl" rotWithShape="0">
                    <a:schemeClr val="bg1">
                      <a:alpha val="30000"/>
                    </a:schemeClr>
                  </a:outerShdw>
                </a:effectLst>
              </a:rPr>
              <a:t>each</a:t>
            </a:r>
            <a:r>
              <a:rPr lang="en-US" sz="1600" spc="-5">
                <a:ln>
                  <a:solidFill>
                    <a:srgbClr val="404040">
                      <a:alpha val="10000"/>
                    </a:srgbClr>
                  </a:solidFill>
                </a:ln>
                <a:solidFill>
                  <a:srgbClr val="DADADA"/>
                </a:solidFill>
                <a:effectLst>
                  <a:outerShdw blurRad="9525" dist="25400" dir="14640000" algn="tl" rotWithShape="0">
                    <a:schemeClr val="bg1">
                      <a:alpha val="30000"/>
                    </a:schemeClr>
                  </a:outerShdw>
                </a:effectLst>
              </a:rPr>
              <a:t> </a:t>
            </a:r>
            <a:r>
              <a:rPr lang="en-US" sz="1600">
                <a:ln>
                  <a:solidFill>
                    <a:srgbClr val="404040">
                      <a:alpha val="10000"/>
                    </a:srgbClr>
                  </a:solidFill>
                </a:ln>
                <a:solidFill>
                  <a:srgbClr val="DADADA"/>
                </a:solidFill>
                <a:effectLst>
                  <a:outerShdw blurRad="9525" dist="25400" dir="14640000" algn="tl" rotWithShape="0">
                    <a:schemeClr val="bg1">
                      <a:alpha val="30000"/>
                    </a:schemeClr>
                  </a:outerShdw>
                </a:effectLst>
              </a:rPr>
              <a:t>home</a:t>
            </a:r>
            <a:r>
              <a:rPr lang="en-US" sz="1600" spc="-15">
                <a:ln>
                  <a:solidFill>
                    <a:srgbClr val="404040">
                      <a:alpha val="10000"/>
                    </a:srgbClr>
                  </a:solidFill>
                </a:ln>
                <a:solidFill>
                  <a:srgbClr val="DADADA"/>
                </a:solidFill>
                <a:effectLst>
                  <a:outerShdw blurRad="9525" dist="25400" dir="14640000" algn="tl" rotWithShape="0">
                    <a:schemeClr val="bg1">
                      <a:alpha val="30000"/>
                    </a:schemeClr>
                  </a:outerShdw>
                </a:effectLst>
              </a:rPr>
              <a:t> </a:t>
            </a:r>
            <a:r>
              <a:rPr lang="en-US" sz="1600">
                <a:ln>
                  <a:solidFill>
                    <a:srgbClr val="404040">
                      <a:alpha val="10000"/>
                    </a:srgbClr>
                  </a:solidFill>
                </a:ln>
                <a:solidFill>
                  <a:srgbClr val="DADADA"/>
                </a:solidFill>
                <a:effectLst>
                  <a:outerShdw blurRad="9525" dist="25400" dir="14640000" algn="tl" rotWithShape="0">
                    <a:schemeClr val="bg1">
                      <a:alpha val="30000"/>
                    </a:schemeClr>
                  </a:outerShdw>
                </a:effectLst>
              </a:rPr>
              <a:t>ownership</a:t>
            </a:r>
            <a:r>
              <a:rPr lang="en-US" sz="1600" spc="-5">
                <a:ln>
                  <a:solidFill>
                    <a:srgbClr val="404040">
                      <a:alpha val="10000"/>
                    </a:srgbClr>
                  </a:solidFill>
                </a:ln>
                <a:solidFill>
                  <a:srgbClr val="DADADA"/>
                </a:solidFill>
                <a:effectLst>
                  <a:outerShdw blurRad="9525" dist="25400" dir="14640000" algn="tl" rotWithShape="0">
                    <a:schemeClr val="bg1">
                      <a:alpha val="30000"/>
                    </a:schemeClr>
                  </a:outerShdw>
                </a:effectLst>
              </a:rPr>
              <a:t> </a:t>
            </a:r>
            <a:r>
              <a:rPr lang="en-US" sz="1600" spc="-10">
                <a:ln>
                  <a:solidFill>
                    <a:srgbClr val="404040">
                      <a:alpha val="10000"/>
                    </a:srgbClr>
                  </a:solidFill>
                </a:ln>
                <a:solidFill>
                  <a:srgbClr val="DADADA"/>
                </a:solidFill>
                <a:effectLst>
                  <a:outerShdw blurRad="9525" dist="25400" dir="14640000" algn="tl" rotWithShape="0">
                    <a:schemeClr val="bg1">
                      <a:alpha val="30000"/>
                    </a:schemeClr>
                  </a:outerShdw>
                </a:effectLst>
              </a:rPr>
              <a:t>category.</a:t>
            </a:r>
            <a:endParaRPr lang="en-US" sz="1600">
              <a:ln>
                <a:solidFill>
                  <a:srgbClr val="404040">
                    <a:alpha val="10000"/>
                  </a:srgbClr>
                </a:solidFill>
              </a:ln>
              <a:solidFill>
                <a:srgbClr val="DADADA"/>
              </a:solidFill>
              <a:effectLst>
                <a:outerShdw blurRad="9525" dist="25400" dir="14640000" algn="tl" rotWithShape="0">
                  <a:schemeClr val="bg1">
                    <a:alpha val="30000"/>
                  </a:schemeClr>
                </a:outerShdw>
              </a:effectLst>
            </a:endParaRPr>
          </a:p>
          <a:p>
            <a:pPr marL="394335" marR="5080" indent="-382270">
              <a:spcBef>
                <a:spcPct val="20000"/>
              </a:spcBef>
              <a:spcAft>
                <a:spcPts val="600"/>
              </a:spcAft>
              <a:buClr>
                <a:schemeClr val="tx2"/>
              </a:buClr>
              <a:buSzPct val="70000"/>
              <a:buFont typeface="Wingdings 2" charset="2"/>
              <a:buChar char="●"/>
              <a:tabLst>
                <a:tab pos="394335" algn="l"/>
              </a:tabLst>
            </a:pPr>
            <a:r>
              <a:rPr lang="en-US" sz="1600">
                <a:ln>
                  <a:solidFill>
                    <a:srgbClr val="404040">
                      <a:alpha val="10000"/>
                    </a:srgbClr>
                  </a:solidFill>
                </a:ln>
                <a:solidFill>
                  <a:srgbClr val="DADADA"/>
                </a:solidFill>
                <a:effectLst>
                  <a:outerShdw blurRad="9525" dist="25400" dir="14640000" algn="tl" rotWithShape="0">
                    <a:schemeClr val="bg1">
                      <a:alpha val="30000"/>
                    </a:schemeClr>
                  </a:outerShdw>
                </a:effectLst>
              </a:rPr>
              <a:t>From</a:t>
            </a:r>
            <a:r>
              <a:rPr lang="en-US" sz="1600" spc="-20">
                <a:ln>
                  <a:solidFill>
                    <a:srgbClr val="404040">
                      <a:alpha val="10000"/>
                    </a:srgbClr>
                  </a:solidFill>
                </a:ln>
                <a:solidFill>
                  <a:srgbClr val="DADADA"/>
                </a:solidFill>
                <a:effectLst>
                  <a:outerShdw blurRad="9525" dist="25400" dir="14640000" algn="tl" rotWithShape="0">
                    <a:schemeClr val="bg1">
                      <a:alpha val="30000"/>
                    </a:schemeClr>
                  </a:outerShdw>
                </a:effectLst>
              </a:rPr>
              <a:t> </a:t>
            </a:r>
            <a:r>
              <a:rPr lang="en-US" sz="1600">
                <a:ln>
                  <a:solidFill>
                    <a:srgbClr val="404040">
                      <a:alpha val="10000"/>
                    </a:srgbClr>
                  </a:solidFill>
                </a:ln>
                <a:solidFill>
                  <a:srgbClr val="DADADA"/>
                </a:solidFill>
                <a:effectLst>
                  <a:outerShdw blurRad="9525" dist="25400" dir="14640000" algn="tl" rotWithShape="0">
                    <a:schemeClr val="bg1">
                      <a:alpha val="30000"/>
                    </a:schemeClr>
                  </a:outerShdw>
                </a:effectLst>
              </a:rPr>
              <a:t>the</a:t>
            </a:r>
            <a:r>
              <a:rPr lang="en-US" sz="1600" spc="-15">
                <a:ln>
                  <a:solidFill>
                    <a:srgbClr val="404040">
                      <a:alpha val="10000"/>
                    </a:srgbClr>
                  </a:solidFill>
                </a:ln>
                <a:solidFill>
                  <a:srgbClr val="DADADA"/>
                </a:solidFill>
                <a:effectLst>
                  <a:outerShdw blurRad="9525" dist="25400" dir="14640000" algn="tl" rotWithShape="0">
                    <a:schemeClr val="bg1">
                      <a:alpha val="30000"/>
                    </a:schemeClr>
                  </a:outerShdw>
                </a:effectLst>
              </a:rPr>
              <a:t> </a:t>
            </a:r>
            <a:r>
              <a:rPr lang="en-US" sz="1600">
                <a:ln>
                  <a:solidFill>
                    <a:srgbClr val="404040">
                      <a:alpha val="10000"/>
                    </a:srgbClr>
                  </a:solidFill>
                </a:ln>
                <a:solidFill>
                  <a:srgbClr val="DADADA"/>
                </a:solidFill>
                <a:effectLst>
                  <a:outerShdw blurRad="9525" dist="25400" dir="14640000" algn="tl" rotWithShape="0">
                    <a:schemeClr val="bg1">
                      <a:alpha val="30000"/>
                    </a:schemeClr>
                  </a:outerShdw>
                </a:effectLst>
              </a:rPr>
              <a:t>2nd</a:t>
            </a:r>
            <a:r>
              <a:rPr lang="en-US" sz="1600" spc="-10">
                <a:ln>
                  <a:solidFill>
                    <a:srgbClr val="404040">
                      <a:alpha val="10000"/>
                    </a:srgbClr>
                  </a:solidFill>
                </a:ln>
                <a:solidFill>
                  <a:srgbClr val="DADADA"/>
                </a:solidFill>
                <a:effectLst>
                  <a:outerShdw blurRad="9525" dist="25400" dir="14640000" algn="tl" rotWithShape="0">
                    <a:schemeClr val="bg1">
                      <a:alpha val="30000"/>
                    </a:schemeClr>
                  </a:outerShdw>
                </a:effectLst>
              </a:rPr>
              <a:t> </a:t>
            </a:r>
            <a:r>
              <a:rPr lang="en-US" sz="1600">
                <a:ln>
                  <a:solidFill>
                    <a:srgbClr val="404040">
                      <a:alpha val="10000"/>
                    </a:srgbClr>
                  </a:solidFill>
                </a:ln>
                <a:solidFill>
                  <a:srgbClr val="DADADA"/>
                </a:solidFill>
                <a:effectLst>
                  <a:outerShdw blurRad="9525" dist="25400" dir="14640000" algn="tl" rotWithShape="0">
                    <a:schemeClr val="bg1">
                      <a:alpha val="30000"/>
                    </a:schemeClr>
                  </a:outerShdw>
                </a:effectLst>
              </a:rPr>
              <a:t>plot</a:t>
            </a:r>
            <a:r>
              <a:rPr lang="en-US" sz="1600" spc="-20">
                <a:ln>
                  <a:solidFill>
                    <a:srgbClr val="404040">
                      <a:alpha val="10000"/>
                    </a:srgbClr>
                  </a:solidFill>
                </a:ln>
                <a:solidFill>
                  <a:srgbClr val="DADADA"/>
                </a:solidFill>
                <a:effectLst>
                  <a:outerShdw blurRad="9525" dist="25400" dir="14640000" algn="tl" rotWithShape="0">
                    <a:schemeClr val="bg1">
                      <a:alpha val="30000"/>
                    </a:schemeClr>
                  </a:outerShdw>
                </a:effectLst>
              </a:rPr>
              <a:t> </a:t>
            </a:r>
            <a:r>
              <a:rPr lang="en-US" sz="1600">
                <a:ln>
                  <a:solidFill>
                    <a:srgbClr val="404040">
                      <a:alpha val="10000"/>
                    </a:srgbClr>
                  </a:solidFill>
                </a:ln>
                <a:solidFill>
                  <a:srgbClr val="DADADA"/>
                </a:solidFill>
                <a:effectLst>
                  <a:outerShdw blurRad="9525" dist="25400" dir="14640000" algn="tl" rotWithShape="0">
                    <a:schemeClr val="bg1">
                      <a:alpha val="30000"/>
                    </a:schemeClr>
                  </a:outerShdw>
                </a:effectLst>
              </a:rPr>
              <a:t>we</a:t>
            </a:r>
            <a:r>
              <a:rPr lang="en-US" sz="1600" spc="-15">
                <a:ln>
                  <a:solidFill>
                    <a:srgbClr val="404040">
                      <a:alpha val="10000"/>
                    </a:srgbClr>
                  </a:solidFill>
                </a:ln>
                <a:solidFill>
                  <a:srgbClr val="DADADA"/>
                </a:solidFill>
                <a:effectLst>
                  <a:outerShdw blurRad="9525" dist="25400" dir="14640000" algn="tl" rotWithShape="0">
                    <a:schemeClr val="bg1">
                      <a:alpha val="30000"/>
                    </a:schemeClr>
                  </a:outerShdw>
                </a:effectLst>
              </a:rPr>
              <a:t> </a:t>
            </a:r>
            <a:r>
              <a:rPr lang="en-US" sz="1600">
                <a:ln>
                  <a:solidFill>
                    <a:srgbClr val="404040">
                      <a:alpha val="10000"/>
                    </a:srgbClr>
                  </a:solidFill>
                </a:ln>
                <a:solidFill>
                  <a:srgbClr val="DADADA"/>
                </a:solidFill>
                <a:effectLst>
                  <a:outerShdw blurRad="9525" dist="25400" dir="14640000" algn="tl" rotWithShape="0">
                    <a:schemeClr val="bg1">
                      <a:alpha val="30000"/>
                    </a:schemeClr>
                  </a:outerShdw>
                </a:effectLst>
              </a:rPr>
              <a:t>can</a:t>
            </a:r>
            <a:r>
              <a:rPr lang="en-US" sz="1600" spc="-10">
                <a:ln>
                  <a:solidFill>
                    <a:srgbClr val="404040">
                      <a:alpha val="10000"/>
                    </a:srgbClr>
                  </a:solidFill>
                </a:ln>
                <a:solidFill>
                  <a:srgbClr val="DADADA"/>
                </a:solidFill>
                <a:effectLst>
                  <a:outerShdw blurRad="9525" dist="25400" dir="14640000" algn="tl" rotWithShape="0">
                    <a:schemeClr val="bg1">
                      <a:alpha val="30000"/>
                    </a:schemeClr>
                  </a:outerShdw>
                </a:effectLst>
              </a:rPr>
              <a:t> </a:t>
            </a:r>
            <a:r>
              <a:rPr lang="en-US" sz="1600">
                <a:ln>
                  <a:solidFill>
                    <a:srgbClr val="404040">
                      <a:alpha val="10000"/>
                    </a:srgbClr>
                  </a:solidFill>
                </a:ln>
                <a:solidFill>
                  <a:srgbClr val="DADADA"/>
                </a:solidFill>
                <a:effectLst>
                  <a:outerShdw blurRad="9525" dist="25400" dir="14640000" algn="tl" rotWithShape="0">
                    <a:schemeClr val="bg1">
                      <a:alpha val="30000"/>
                    </a:schemeClr>
                  </a:outerShdw>
                </a:effectLst>
              </a:rPr>
              <a:t>see</a:t>
            </a:r>
            <a:r>
              <a:rPr lang="en-US" sz="1600" spc="-15">
                <a:ln>
                  <a:solidFill>
                    <a:srgbClr val="404040">
                      <a:alpha val="10000"/>
                    </a:srgbClr>
                  </a:solidFill>
                </a:ln>
                <a:solidFill>
                  <a:srgbClr val="DADADA"/>
                </a:solidFill>
                <a:effectLst>
                  <a:outerShdw blurRad="9525" dist="25400" dir="14640000" algn="tl" rotWithShape="0">
                    <a:schemeClr val="bg1">
                      <a:alpha val="30000"/>
                    </a:schemeClr>
                  </a:outerShdw>
                </a:effectLst>
              </a:rPr>
              <a:t> </a:t>
            </a:r>
            <a:r>
              <a:rPr lang="en-US" sz="1600">
                <a:ln>
                  <a:solidFill>
                    <a:srgbClr val="404040">
                      <a:alpha val="10000"/>
                    </a:srgbClr>
                  </a:solidFill>
                </a:ln>
                <a:solidFill>
                  <a:srgbClr val="DADADA"/>
                </a:solidFill>
                <a:effectLst>
                  <a:outerShdw blurRad="9525" dist="25400" dir="14640000" algn="tl" rotWithShape="0">
                    <a:schemeClr val="bg1">
                      <a:alpha val="30000"/>
                    </a:schemeClr>
                  </a:outerShdw>
                </a:effectLst>
              </a:rPr>
              <a:t>the</a:t>
            </a:r>
            <a:r>
              <a:rPr lang="en-US" sz="1600" spc="-20">
                <a:ln>
                  <a:solidFill>
                    <a:srgbClr val="404040">
                      <a:alpha val="10000"/>
                    </a:srgbClr>
                  </a:solidFill>
                </a:ln>
                <a:solidFill>
                  <a:srgbClr val="DADADA"/>
                </a:solidFill>
                <a:effectLst>
                  <a:outerShdw blurRad="9525" dist="25400" dir="14640000" algn="tl" rotWithShape="0">
                    <a:schemeClr val="bg1">
                      <a:alpha val="30000"/>
                    </a:schemeClr>
                  </a:outerShdw>
                </a:effectLst>
              </a:rPr>
              <a:t> </a:t>
            </a:r>
            <a:r>
              <a:rPr lang="en-US" sz="1600">
                <a:ln>
                  <a:solidFill>
                    <a:srgbClr val="404040">
                      <a:alpha val="10000"/>
                    </a:srgbClr>
                  </a:solidFill>
                </a:ln>
                <a:solidFill>
                  <a:srgbClr val="DADADA"/>
                </a:solidFill>
                <a:effectLst>
                  <a:outerShdw blurRad="9525" dist="25400" dir="14640000" algn="tl" rotWithShape="0">
                    <a:schemeClr val="bg1">
                      <a:alpha val="30000"/>
                    </a:schemeClr>
                  </a:outerShdw>
                </a:effectLst>
              </a:rPr>
              <a:t>people</a:t>
            </a:r>
            <a:r>
              <a:rPr lang="en-US" sz="1600" spc="-15">
                <a:ln>
                  <a:solidFill>
                    <a:srgbClr val="404040">
                      <a:alpha val="10000"/>
                    </a:srgbClr>
                  </a:solidFill>
                </a:ln>
                <a:solidFill>
                  <a:srgbClr val="DADADA"/>
                </a:solidFill>
                <a:effectLst>
                  <a:outerShdw blurRad="9525" dist="25400" dir="14640000" algn="tl" rotWithShape="0">
                    <a:schemeClr val="bg1">
                      <a:alpha val="30000"/>
                    </a:schemeClr>
                  </a:outerShdw>
                </a:effectLst>
              </a:rPr>
              <a:t> </a:t>
            </a:r>
            <a:r>
              <a:rPr lang="en-US" sz="1600">
                <a:ln>
                  <a:solidFill>
                    <a:srgbClr val="404040">
                      <a:alpha val="10000"/>
                    </a:srgbClr>
                  </a:solidFill>
                </a:ln>
                <a:solidFill>
                  <a:srgbClr val="DADADA"/>
                </a:solidFill>
                <a:effectLst>
                  <a:outerShdw blurRad="9525" dist="25400" dir="14640000" algn="tl" rotWithShape="0">
                    <a:schemeClr val="bg1">
                      <a:alpha val="30000"/>
                    </a:schemeClr>
                  </a:outerShdw>
                </a:effectLst>
              </a:rPr>
              <a:t>with</a:t>
            </a:r>
            <a:r>
              <a:rPr lang="en-US" sz="1600" spc="-10">
                <a:ln>
                  <a:solidFill>
                    <a:srgbClr val="404040">
                      <a:alpha val="10000"/>
                    </a:srgbClr>
                  </a:solidFill>
                </a:ln>
                <a:solidFill>
                  <a:srgbClr val="DADADA"/>
                </a:solidFill>
                <a:effectLst>
                  <a:outerShdw blurRad="9525" dist="25400" dir="14640000" algn="tl" rotWithShape="0">
                    <a:schemeClr val="bg1">
                      <a:alpha val="30000"/>
                    </a:schemeClr>
                  </a:outerShdw>
                </a:effectLst>
              </a:rPr>
              <a:t> </a:t>
            </a:r>
            <a:r>
              <a:rPr lang="en-US" sz="1600">
                <a:ln>
                  <a:solidFill>
                    <a:srgbClr val="404040">
                      <a:alpha val="10000"/>
                    </a:srgbClr>
                  </a:solidFill>
                </a:ln>
                <a:solidFill>
                  <a:srgbClr val="DADADA"/>
                </a:solidFill>
                <a:effectLst>
                  <a:outerShdw blurRad="9525" dist="25400" dir="14640000" algn="tl" rotWithShape="0">
                    <a:schemeClr val="bg1">
                      <a:alpha val="30000"/>
                    </a:schemeClr>
                  </a:outerShdw>
                </a:effectLst>
              </a:rPr>
              <a:t>higher</a:t>
            </a:r>
            <a:r>
              <a:rPr lang="en-US" sz="1600" spc="-10">
                <a:ln>
                  <a:solidFill>
                    <a:srgbClr val="404040">
                      <a:alpha val="10000"/>
                    </a:srgbClr>
                  </a:solidFill>
                </a:ln>
                <a:solidFill>
                  <a:srgbClr val="DADADA"/>
                </a:solidFill>
                <a:effectLst>
                  <a:outerShdw blurRad="9525" dist="25400" dir="14640000" algn="tl" rotWithShape="0">
                    <a:schemeClr val="bg1">
                      <a:alpha val="30000"/>
                    </a:schemeClr>
                  </a:outerShdw>
                </a:effectLst>
              </a:rPr>
              <a:t> </a:t>
            </a:r>
            <a:r>
              <a:rPr lang="en-US" sz="1600">
                <a:ln>
                  <a:solidFill>
                    <a:srgbClr val="404040">
                      <a:alpha val="10000"/>
                    </a:srgbClr>
                  </a:solidFill>
                </a:ln>
                <a:solidFill>
                  <a:srgbClr val="DADADA"/>
                </a:solidFill>
                <a:effectLst>
                  <a:outerShdw blurRad="9525" dist="25400" dir="14640000" algn="tl" rotWithShape="0">
                    <a:schemeClr val="bg1">
                      <a:alpha val="30000"/>
                    </a:schemeClr>
                  </a:outerShdw>
                </a:effectLst>
              </a:rPr>
              <a:t>loan</a:t>
            </a:r>
            <a:r>
              <a:rPr lang="en-US" sz="1600" spc="-15">
                <a:ln>
                  <a:solidFill>
                    <a:srgbClr val="404040">
                      <a:alpha val="10000"/>
                    </a:srgbClr>
                  </a:solidFill>
                </a:ln>
                <a:solidFill>
                  <a:srgbClr val="DADADA"/>
                </a:solidFill>
                <a:effectLst>
                  <a:outerShdw blurRad="9525" dist="25400" dir="14640000" algn="tl" rotWithShape="0">
                    <a:schemeClr val="bg1">
                      <a:alpha val="30000"/>
                    </a:schemeClr>
                  </a:outerShdw>
                </a:effectLst>
              </a:rPr>
              <a:t> </a:t>
            </a:r>
            <a:r>
              <a:rPr lang="en-US" sz="1600">
                <a:ln>
                  <a:solidFill>
                    <a:srgbClr val="404040">
                      <a:alpha val="10000"/>
                    </a:srgbClr>
                  </a:solidFill>
                </a:ln>
                <a:solidFill>
                  <a:srgbClr val="DADADA"/>
                </a:solidFill>
                <a:effectLst>
                  <a:outerShdw blurRad="9525" dist="25400" dir="14640000" algn="tl" rotWithShape="0">
                    <a:schemeClr val="bg1">
                      <a:alpha val="30000"/>
                    </a:schemeClr>
                  </a:outerShdw>
                </a:effectLst>
              </a:rPr>
              <a:t>amounts</a:t>
            </a:r>
            <a:r>
              <a:rPr lang="en-US" sz="1600" spc="-15">
                <a:ln>
                  <a:solidFill>
                    <a:srgbClr val="404040">
                      <a:alpha val="10000"/>
                    </a:srgbClr>
                  </a:solidFill>
                </a:ln>
                <a:solidFill>
                  <a:srgbClr val="DADADA"/>
                </a:solidFill>
                <a:effectLst>
                  <a:outerShdw blurRad="9525" dist="25400" dir="14640000" algn="tl" rotWithShape="0">
                    <a:schemeClr val="bg1">
                      <a:alpha val="30000"/>
                    </a:schemeClr>
                  </a:outerShdw>
                </a:effectLst>
              </a:rPr>
              <a:t> </a:t>
            </a:r>
            <a:r>
              <a:rPr lang="en-US" sz="1600">
                <a:ln>
                  <a:solidFill>
                    <a:srgbClr val="404040">
                      <a:alpha val="10000"/>
                    </a:srgbClr>
                  </a:solidFill>
                </a:ln>
                <a:solidFill>
                  <a:srgbClr val="DADADA"/>
                </a:solidFill>
                <a:effectLst>
                  <a:outerShdw blurRad="9525" dist="25400" dir="14640000" algn="tl" rotWithShape="0">
                    <a:schemeClr val="bg1">
                      <a:alpha val="30000"/>
                    </a:schemeClr>
                  </a:outerShdw>
                </a:effectLst>
              </a:rPr>
              <a:t>in</a:t>
            </a:r>
            <a:r>
              <a:rPr lang="en-US" sz="1600" spc="10">
                <a:ln>
                  <a:solidFill>
                    <a:srgbClr val="404040">
                      <a:alpha val="10000"/>
                    </a:srgbClr>
                  </a:solidFill>
                </a:ln>
                <a:solidFill>
                  <a:srgbClr val="DADADA"/>
                </a:solidFill>
                <a:effectLst>
                  <a:outerShdw blurRad="9525" dist="25400" dir="14640000" algn="tl" rotWithShape="0">
                    <a:schemeClr val="bg1">
                      <a:alpha val="30000"/>
                    </a:schemeClr>
                  </a:outerShdw>
                </a:effectLst>
              </a:rPr>
              <a:t> </a:t>
            </a:r>
            <a:r>
              <a:rPr lang="en-US" sz="1600" b="1">
                <a:ln>
                  <a:solidFill>
                    <a:srgbClr val="404040">
                      <a:alpha val="10000"/>
                    </a:srgbClr>
                  </a:solidFill>
                </a:ln>
                <a:solidFill>
                  <a:srgbClr val="DADADA"/>
                </a:solidFill>
                <a:effectLst>
                  <a:outerShdw blurRad="9525" dist="25400" dir="14640000" algn="tl" rotWithShape="0">
                    <a:schemeClr val="bg1">
                      <a:alpha val="30000"/>
                    </a:schemeClr>
                  </a:outerShdw>
                </a:effectLst>
              </a:rPr>
              <a:t>mortgage</a:t>
            </a:r>
            <a:r>
              <a:rPr lang="en-US" sz="1600" b="1" spc="-10">
                <a:ln>
                  <a:solidFill>
                    <a:srgbClr val="404040">
                      <a:alpha val="10000"/>
                    </a:srgbClr>
                  </a:solidFill>
                </a:ln>
                <a:solidFill>
                  <a:srgbClr val="DADADA"/>
                </a:solidFill>
                <a:effectLst>
                  <a:outerShdw blurRad="9525" dist="25400" dir="14640000" algn="tl" rotWithShape="0">
                    <a:schemeClr val="bg1">
                      <a:alpha val="30000"/>
                    </a:schemeClr>
                  </a:outerShdw>
                </a:effectLst>
              </a:rPr>
              <a:t> </a:t>
            </a:r>
            <a:r>
              <a:rPr lang="en-US" sz="1600">
                <a:ln>
                  <a:solidFill>
                    <a:srgbClr val="404040">
                      <a:alpha val="10000"/>
                    </a:srgbClr>
                  </a:solidFill>
                </a:ln>
                <a:solidFill>
                  <a:srgbClr val="DADADA"/>
                </a:solidFill>
                <a:effectLst>
                  <a:outerShdw blurRad="9525" dist="25400" dir="14640000" algn="tl" rotWithShape="0">
                    <a:schemeClr val="bg1">
                      <a:alpha val="30000"/>
                    </a:schemeClr>
                  </a:outerShdw>
                </a:effectLst>
              </a:rPr>
              <a:t>home</a:t>
            </a:r>
            <a:r>
              <a:rPr lang="en-US" sz="1600" spc="-15">
                <a:ln>
                  <a:solidFill>
                    <a:srgbClr val="404040">
                      <a:alpha val="10000"/>
                    </a:srgbClr>
                  </a:solidFill>
                </a:ln>
                <a:solidFill>
                  <a:srgbClr val="DADADA"/>
                </a:solidFill>
                <a:effectLst>
                  <a:outerShdw blurRad="9525" dist="25400" dir="14640000" algn="tl" rotWithShape="0">
                    <a:schemeClr val="bg1">
                      <a:alpha val="30000"/>
                    </a:schemeClr>
                  </a:outerShdw>
                </a:effectLst>
              </a:rPr>
              <a:t> </a:t>
            </a:r>
            <a:r>
              <a:rPr lang="en-US" sz="1600">
                <a:ln>
                  <a:solidFill>
                    <a:srgbClr val="404040">
                      <a:alpha val="10000"/>
                    </a:srgbClr>
                  </a:solidFill>
                </a:ln>
                <a:solidFill>
                  <a:srgbClr val="DADADA"/>
                </a:solidFill>
                <a:effectLst>
                  <a:outerShdw blurRad="9525" dist="25400" dir="14640000" algn="tl" rotWithShape="0">
                    <a:schemeClr val="bg1">
                      <a:alpha val="30000"/>
                    </a:schemeClr>
                  </a:outerShdw>
                </a:effectLst>
              </a:rPr>
              <a:t>ownership</a:t>
            </a:r>
            <a:r>
              <a:rPr lang="en-US" sz="1600" spc="-10">
                <a:ln>
                  <a:solidFill>
                    <a:srgbClr val="404040">
                      <a:alpha val="10000"/>
                    </a:srgbClr>
                  </a:solidFill>
                </a:ln>
                <a:solidFill>
                  <a:srgbClr val="DADADA"/>
                </a:solidFill>
                <a:effectLst>
                  <a:outerShdw blurRad="9525" dist="25400" dir="14640000" algn="tl" rotWithShape="0">
                    <a:schemeClr val="bg1">
                      <a:alpha val="30000"/>
                    </a:schemeClr>
                  </a:outerShdw>
                </a:effectLst>
              </a:rPr>
              <a:t> </a:t>
            </a:r>
            <a:r>
              <a:rPr lang="en-US" sz="1600" spc="-25">
                <a:ln>
                  <a:solidFill>
                    <a:srgbClr val="404040">
                      <a:alpha val="10000"/>
                    </a:srgbClr>
                  </a:solidFill>
                </a:ln>
                <a:solidFill>
                  <a:srgbClr val="DADADA"/>
                </a:solidFill>
                <a:effectLst>
                  <a:outerShdw blurRad="9525" dist="25400" dir="14640000" algn="tl" rotWithShape="0">
                    <a:schemeClr val="bg1">
                      <a:alpha val="30000"/>
                    </a:schemeClr>
                  </a:outerShdw>
                </a:effectLst>
              </a:rPr>
              <a:t>has </a:t>
            </a:r>
            <a:r>
              <a:rPr lang="en-US" sz="1600">
                <a:ln>
                  <a:solidFill>
                    <a:srgbClr val="404040">
                      <a:alpha val="10000"/>
                    </a:srgbClr>
                  </a:solidFill>
                </a:ln>
                <a:solidFill>
                  <a:srgbClr val="DADADA"/>
                </a:solidFill>
                <a:effectLst>
                  <a:outerShdw blurRad="9525" dist="25400" dir="14640000" algn="tl" rotWithShape="0">
                    <a:schemeClr val="bg1">
                      <a:alpha val="30000"/>
                    </a:schemeClr>
                  </a:outerShdw>
                </a:effectLst>
              </a:rPr>
              <a:t>high</a:t>
            </a:r>
            <a:r>
              <a:rPr lang="en-US" sz="1600" spc="-15">
                <a:ln>
                  <a:solidFill>
                    <a:srgbClr val="404040">
                      <a:alpha val="10000"/>
                    </a:srgbClr>
                  </a:solidFill>
                </a:ln>
                <a:solidFill>
                  <a:srgbClr val="DADADA"/>
                </a:solidFill>
                <a:effectLst>
                  <a:outerShdw blurRad="9525" dist="25400" dir="14640000" algn="tl" rotWithShape="0">
                    <a:schemeClr val="bg1">
                      <a:alpha val="30000"/>
                    </a:schemeClr>
                  </a:outerShdw>
                </a:effectLst>
              </a:rPr>
              <a:t> </a:t>
            </a:r>
            <a:r>
              <a:rPr lang="en-US" sz="1600">
                <a:ln>
                  <a:solidFill>
                    <a:srgbClr val="404040">
                      <a:alpha val="10000"/>
                    </a:srgbClr>
                  </a:solidFill>
                </a:ln>
                <a:solidFill>
                  <a:srgbClr val="DADADA"/>
                </a:solidFill>
                <a:effectLst>
                  <a:outerShdw blurRad="9525" dist="25400" dir="14640000" algn="tl" rotWithShape="0">
                    <a:schemeClr val="bg1">
                      <a:alpha val="30000"/>
                    </a:schemeClr>
                  </a:outerShdw>
                </a:effectLst>
              </a:rPr>
              <a:t>default</a:t>
            </a:r>
            <a:r>
              <a:rPr lang="en-US" sz="1600" spc="-15">
                <a:ln>
                  <a:solidFill>
                    <a:srgbClr val="404040">
                      <a:alpha val="10000"/>
                    </a:srgbClr>
                  </a:solidFill>
                </a:ln>
                <a:solidFill>
                  <a:srgbClr val="DADADA"/>
                </a:solidFill>
                <a:effectLst>
                  <a:outerShdw blurRad="9525" dist="25400" dir="14640000" algn="tl" rotWithShape="0">
                    <a:schemeClr val="bg1">
                      <a:alpha val="30000"/>
                    </a:schemeClr>
                  </a:outerShdw>
                </a:effectLst>
              </a:rPr>
              <a:t> </a:t>
            </a:r>
            <a:r>
              <a:rPr lang="en-US" sz="1600">
                <a:ln>
                  <a:solidFill>
                    <a:srgbClr val="404040">
                      <a:alpha val="10000"/>
                    </a:srgbClr>
                  </a:solidFill>
                </a:ln>
                <a:solidFill>
                  <a:srgbClr val="DADADA"/>
                </a:solidFill>
                <a:effectLst>
                  <a:outerShdw blurRad="9525" dist="25400" dir="14640000" algn="tl" rotWithShape="0">
                    <a:schemeClr val="bg1">
                      <a:alpha val="30000"/>
                    </a:schemeClr>
                  </a:outerShdw>
                </a:effectLst>
              </a:rPr>
              <a:t>rate</a:t>
            </a:r>
            <a:r>
              <a:rPr lang="en-US" sz="1600" spc="-15">
                <a:ln>
                  <a:solidFill>
                    <a:srgbClr val="404040">
                      <a:alpha val="10000"/>
                    </a:srgbClr>
                  </a:solidFill>
                </a:ln>
                <a:solidFill>
                  <a:srgbClr val="DADADA"/>
                </a:solidFill>
                <a:effectLst>
                  <a:outerShdw blurRad="9525" dist="25400" dir="14640000" algn="tl" rotWithShape="0">
                    <a:schemeClr val="bg1">
                      <a:alpha val="30000"/>
                    </a:schemeClr>
                  </a:outerShdw>
                </a:effectLst>
              </a:rPr>
              <a:t> </a:t>
            </a:r>
            <a:r>
              <a:rPr lang="en-US" sz="1600">
                <a:ln>
                  <a:solidFill>
                    <a:srgbClr val="404040">
                      <a:alpha val="10000"/>
                    </a:srgbClr>
                  </a:solidFill>
                </a:ln>
                <a:solidFill>
                  <a:srgbClr val="DADADA"/>
                </a:solidFill>
                <a:effectLst>
                  <a:outerShdw blurRad="9525" dist="25400" dir="14640000" algn="tl" rotWithShape="0">
                    <a:schemeClr val="bg1">
                      <a:alpha val="30000"/>
                    </a:schemeClr>
                  </a:outerShdw>
                </a:effectLst>
              </a:rPr>
              <a:t>than</a:t>
            </a:r>
            <a:r>
              <a:rPr lang="en-US" sz="1600" spc="-10">
                <a:ln>
                  <a:solidFill>
                    <a:srgbClr val="404040">
                      <a:alpha val="10000"/>
                    </a:srgbClr>
                  </a:solidFill>
                </a:ln>
                <a:solidFill>
                  <a:srgbClr val="DADADA"/>
                </a:solidFill>
                <a:effectLst>
                  <a:outerShdw blurRad="9525" dist="25400" dir="14640000" algn="tl" rotWithShape="0">
                    <a:schemeClr val="bg1">
                      <a:alpha val="30000"/>
                    </a:schemeClr>
                  </a:outerShdw>
                </a:effectLst>
              </a:rPr>
              <a:t> others.</a:t>
            </a:r>
            <a:endParaRPr lang="en-US" sz="1600">
              <a:ln>
                <a:solidFill>
                  <a:srgbClr val="404040">
                    <a:alpha val="10000"/>
                  </a:srgbClr>
                </a:solidFill>
              </a:ln>
              <a:solidFill>
                <a:srgbClr val="DADADA"/>
              </a:solidFill>
              <a:effectLst>
                <a:outerShdw blurRad="9525" dist="25400" dir="14640000" algn="tl" rotWithShape="0">
                  <a:schemeClr val="bg1">
                    <a:alpha val="30000"/>
                  </a:schemeClr>
                </a:outerShdw>
              </a:effectLst>
            </a:endParaRPr>
          </a:p>
        </p:txBody>
      </p:sp>
      <p:sp>
        <p:nvSpPr>
          <p:cNvPr id="21" name="Rectangle 20">
            <a:extLst>
              <a:ext uri="{FF2B5EF4-FFF2-40B4-BE49-F238E27FC236}">
                <a16:creationId xmlns:a16="http://schemas.microsoft.com/office/drawing/2014/main" id="{BEF75C5D-2BA1-43DF-A7EA-02C7DEC122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965196"/>
            <a:ext cx="6581364" cy="4781641"/>
          </a:xfrm>
          <a:prstGeom prst="rect">
            <a:avLst/>
          </a:prstGeom>
          <a:solidFill>
            <a:schemeClr val="bg1"/>
          </a:solidFill>
          <a:ln w="190500">
            <a:solidFill>
              <a:srgbClr val="FFFFFF">
                <a:alpha val="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object 3" descr="A close-up of a graph&#10;&#10;Description automatically generated"/>
          <p:cNvPicPr/>
          <p:nvPr/>
        </p:nvPicPr>
        <p:blipFill rotWithShape="1">
          <a:blip r:embed="rId2" cstate="print"/>
          <a:srcRect l="30296" r="34554" b="1"/>
          <a:stretch/>
        </p:blipFill>
        <p:spPr>
          <a:xfrm>
            <a:off x="5120640" y="1438360"/>
            <a:ext cx="5676236" cy="3835314"/>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6C1C9-67D6-0B5D-6CD2-B9B62279369F}"/>
              </a:ext>
            </a:extLst>
          </p:cNvPr>
          <p:cNvSpPr>
            <a:spLocks noGrp="1"/>
          </p:cNvSpPr>
          <p:nvPr>
            <p:ph type="title"/>
          </p:nvPr>
        </p:nvSpPr>
        <p:spPr>
          <a:xfrm>
            <a:off x="913795" y="609600"/>
            <a:ext cx="3078749" cy="970450"/>
          </a:xfrm>
        </p:spPr>
        <p:txBody>
          <a:bodyPr vert="horz" lIns="91440" tIns="45720" rIns="91440" bIns="45720" rtlCol="0" anchor="b">
            <a:normAutofit/>
          </a:bodyPr>
          <a:lstStyle/>
          <a:p>
            <a:pPr algn="l"/>
            <a:r>
              <a:rPr lang="en-US" sz="2800"/>
              <a:t>Analysis</a:t>
            </a:r>
          </a:p>
        </p:txBody>
      </p:sp>
      <p:sp>
        <p:nvSpPr>
          <p:cNvPr id="9" name="TextBox 8">
            <a:extLst>
              <a:ext uri="{FF2B5EF4-FFF2-40B4-BE49-F238E27FC236}">
                <a16:creationId xmlns:a16="http://schemas.microsoft.com/office/drawing/2014/main" id="{EAA00CD1-92B4-7B0C-7336-EFE137F03DB9}"/>
              </a:ext>
            </a:extLst>
          </p:cNvPr>
          <p:cNvSpPr txBox="1"/>
          <p:nvPr/>
        </p:nvSpPr>
        <p:spPr>
          <a:xfrm>
            <a:off x="913795" y="1732449"/>
            <a:ext cx="3078749" cy="4058751"/>
          </a:xfrm>
          <a:prstGeom prst="rect">
            <a:avLst/>
          </a:prstGeom>
        </p:spPr>
        <p:txBody>
          <a:bodyPr vert="horz" lIns="91440" tIns="45720" rIns="91440" bIns="45720" rtlCol="0" anchor="t">
            <a:normAutofit/>
          </a:bodyPr>
          <a:lstStyle/>
          <a:p>
            <a:pPr>
              <a:spcBef>
                <a:spcPct val="20000"/>
              </a:spcBef>
              <a:spcAft>
                <a:spcPts val="600"/>
              </a:spcAft>
              <a:buClr>
                <a:schemeClr val="tx2"/>
              </a:buClr>
              <a:buSzPct val="70000"/>
              <a:buFont typeface="Wingdings 2" charset="2"/>
            </a:pPr>
            <a:r>
              <a:rPr lang="en-US" sz="16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Observations:</a:t>
            </a:r>
          </a:p>
          <a:p>
            <a:pPr>
              <a:spcBef>
                <a:spcPct val="20000"/>
              </a:spcBef>
              <a:spcAft>
                <a:spcPts val="600"/>
              </a:spcAft>
              <a:buClr>
                <a:schemeClr val="tx2"/>
              </a:buClr>
              <a:buSzPct val="70000"/>
              <a:buFont typeface="Wingdings 2" charset="2"/>
            </a:pPr>
            <a:r>
              <a:rPr lang="en-US" sz="16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The public derogatory records columns shows a strong positive corelation with public bankruptcy records.Additionly interest rates tend to be higher for the individuals with high resolving credit utilization</a:t>
            </a:r>
          </a:p>
        </p:txBody>
      </p:sp>
      <p:pic>
        <p:nvPicPr>
          <p:cNvPr id="19" name="Picture 18">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552950" y="1"/>
            <a:ext cx="7639050" cy="6858000"/>
          </a:xfrm>
          <a:prstGeom prst="rect">
            <a:avLst/>
          </a:prstGeom>
        </p:spPr>
      </p:pic>
      <p:pic>
        <p:nvPicPr>
          <p:cNvPr id="5" name="Content Placeholder 4">
            <a:extLst>
              <a:ext uri="{FF2B5EF4-FFF2-40B4-BE49-F238E27FC236}">
                <a16:creationId xmlns:a16="http://schemas.microsoft.com/office/drawing/2014/main" id="{A2393985-4230-2F54-B1AD-597EBA3B5B9D}"/>
              </a:ext>
              <a:ext uri="{C183D7F6-B498-43B3-948B-1728B52AA6E4}">
                <adec:decorative xmlns:adec="http://schemas.microsoft.com/office/drawing/2017/decorative" val="1"/>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l="11587" r="1309"/>
          <a:stretch/>
        </p:blipFill>
        <p:spPr>
          <a:xfrm>
            <a:off x="4654295" y="10"/>
            <a:ext cx="7537705" cy="6857990"/>
          </a:xfrm>
          <a:prstGeom prst="rect">
            <a:avLst/>
          </a:prstGeom>
        </p:spPr>
      </p:pic>
    </p:spTree>
    <p:extLst>
      <p:ext uri="{BB962C8B-B14F-4D97-AF65-F5344CB8AC3E}">
        <p14:creationId xmlns:p14="http://schemas.microsoft.com/office/powerpoint/2010/main" val="1330446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913795" y="609600"/>
            <a:ext cx="10353762" cy="970450"/>
          </a:xfrm>
          <a:prstGeom prst="rect">
            <a:avLst/>
          </a:prstGeom>
        </p:spPr>
        <p:txBody>
          <a:bodyPr vert="horz" lIns="0" tIns="78676" rIns="0" bIns="0" rtlCol="0">
            <a:normAutofit/>
          </a:bodyPr>
          <a:lstStyle/>
          <a:p>
            <a:pPr marL="88900">
              <a:spcBef>
                <a:spcPts val="100"/>
              </a:spcBef>
            </a:pPr>
            <a:r>
              <a:rPr lang="en-IN" spc="-10"/>
              <a:t>Conclusions</a:t>
            </a:r>
          </a:p>
        </p:txBody>
      </p:sp>
      <p:pic>
        <p:nvPicPr>
          <p:cNvPr id="16" name="Picture 15">
            <a:extLst>
              <a:ext uri="{FF2B5EF4-FFF2-40B4-BE49-F238E27FC236}">
                <a16:creationId xmlns:a16="http://schemas.microsoft.com/office/drawing/2014/main" id="{A8D526D7-C782-4F65-A21F-A6B40D869B47}"/>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1731964"/>
            <a:ext cx="12192001" cy="5126036"/>
          </a:xfrm>
          <a:prstGeom prst="rect">
            <a:avLst/>
          </a:prstGeom>
          <a:effectLst>
            <a:innerShdw blurRad="63500" dist="50800" dir="16200000">
              <a:prstClr val="black">
                <a:alpha val="50000"/>
              </a:prstClr>
            </a:innerShdw>
          </a:effectLst>
        </p:spPr>
      </p:pic>
      <p:graphicFrame>
        <p:nvGraphicFramePr>
          <p:cNvPr id="9" name="object 3">
            <a:extLst>
              <a:ext uri="{FF2B5EF4-FFF2-40B4-BE49-F238E27FC236}">
                <a16:creationId xmlns:a16="http://schemas.microsoft.com/office/drawing/2014/main" id="{EE8E7740-7666-D269-6ED3-F1A109C96EB2}"/>
              </a:ext>
            </a:extLst>
          </p:cNvPr>
          <p:cNvGraphicFramePr>
            <a:graphicFrameLocks noGrp="1"/>
          </p:cNvGraphicFramePr>
          <p:nvPr>
            <p:ph idx="1"/>
            <p:extLst>
              <p:ext uri="{D42A27DB-BD31-4B8C-83A1-F6EECF244321}">
                <p14:modId xmlns:p14="http://schemas.microsoft.com/office/powerpoint/2010/main" val="4209516141"/>
              </p:ext>
            </p:extLst>
          </p:nvPr>
        </p:nvGraphicFramePr>
        <p:xfrm>
          <a:off x="914400" y="1892830"/>
          <a:ext cx="10353675" cy="389836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913795" y="609600"/>
            <a:ext cx="10353762" cy="970450"/>
          </a:xfrm>
          <a:prstGeom prst="rect">
            <a:avLst/>
          </a:prstGeom>
        </p:spPr>
        <p:txBody>
          <a:bodyPr vert="horz" lIns="91440" tIns="45720" rIns="91440" bIns="45720" rtlCol="0">
            <a:normAutofit/>
          </a:bodyPr>
          <a:lstStyle/>
          <a:p>
            <a:pPr marL="88900"/>
            <a:r>
              <a:rPr lang="en-US" b="0" i="0" kern="1200" cap="all" spc="-10">
                <a:effectLst/>
                <a:latin typeface="+mj-lt"/>
                <a:ea typeface="+mj-ea"/>
                <a:cs typeface="+mj-cs"/>
              </a:rPr>
              <a:t>Abstract</a:t>
            </a:r>
            <a:endParaRPr lang="en-US" b="0" i="0" kern="1200" cap="all">
              <a:effectLst/>
              <a:latin typeface="+mj-lt"/>
              <a:ea typeface="+mj-ea"/>
              <a:cs typeface="+mj-cs"/>
            </a:endParaRPr>
          </a:p>
        </p:txBody>
      </p:sp>
      <p:pic>
        <p:nvPicPr>
          <p:cNvPr id="29" name="Picture 28">
            <a:extLst>
              <a:ext uri="{FF2B5EF4-FFF2-40B4-BE49-F238E27FC236}">
                <a16:creationId xmlns:a16="http://schemas.microsoft.com/office/drawing/2014/main" id="{A8D526D7-C782-4F65-A21F-A6B40D869B47}"/>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1731964"/>
            <a:ext cx="12192001" cy="5126036"/>
          </a:xfrm>
          <a:prstGeom prst="rect">
            <a:avLst/>
          </a:prstGeom>
          <a:effectLst>
            <a:innerShdw blurRad="63500" dist="50800" dir="16200000">
              <a:prstClr val="black">
                <a:alpha val="50000"/>
              </a:prstClr>
            </a:innerShdw>
          </a:effectLst>
        </p:spPr>
      </p:pic>
      <p:graphicFrame>
        <p:nvGraphicFramePr>
          <p:cNvPr id="22" name="object 3">
            <a:extLst>
              <a:ext uri="{FF2B5EF4-FFF2-40B4-BE49-F238E27FC236}">
                <a16:creationId xmlns:a16="http://schemas.microsoft.com/office/drawing/2014/main" id="{6710A36A-3AD2-9125-3FF3-88C098FCF5CA}"/>
              </a:ext>
            </a:extLst>
          </p:cNvPr>
          <p:cNvGraphicFramePr/>
          <p:nvPr>
            <p:extLst>
              <p:ext uri="{D42A27DB-BD31-4B8C-83A1-F6EECF244321}">
                <p14:modId xmlns:p14="http://schemas.microsoft.com/office/powerpoint/2010/main" val="2779073631"/>
              </p:ext>
            </p:extLst>
          </p:nvPr>
        </p:nvGraphicFramePr>
        <p:xfrm>
          <a:off x="914400" y="1892830"/>
          <a:ext cx="10353675" cy="389836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5E011-A327-8582-3B94-861E670BDFB1}"/>
              </a:ext>
            </a:extLst>
          </p:cNvPr>
          <p:cNvSpPr>
            <a:spLocks noGrp="1"/>
          </p:cNvSpPr>
          <p:nvPr>
            <p:ph type="title"/>
          </p:nvPr>
        </p:nvSpPr>
        <p:spPr>
          <a:xfrm>
            <a:off x="633743" y="609599"/>
            <a:ext cx="3413156" cy="5273675"/>
          </a:xfrm>
        </p:spPr>
        <p:txBody>
          <a:bodyPr>
            <a:normAutofit/>
          </a:bodyPr>
          <a:lstStyle/>
          <a:p>
            <a:r>
              <a:rPr lang="en-IN" dirty="0"/>
              <a:t>Problem solving method:</a:t>
            </a:r>
          </a:p>
        </p:txBody>
      </p:sp>
      <p:pic>
        <p:nvPicPr>
          <p:cNvPr id="10" name="Picture 9">
            <a:extLst>
              <a:ext uri="{FF2B5EF4-FFF2-40B4-BE49-F238E27FC236}">
                <a16:creationId xmlns:a16="http://schemas.microsoft.com/office/drawing/2014/main" id="{B577D423-FE81-4236-89DE-39776B81094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4680641" y="609599"/>
            <a:ext cx="6889687" cy="5273675"/>
          </a:xfrm>
          <a:prstGeom prst="rect">
            <a:avLst/>
          </a:prstGeom>
        </p:spPr>
      </p:pic>
      <p:graphicFrame>
        <p:nvGraphicFramePr>
          <p:cNvPr id="5" name="Content Placeholder 2">
            <a:extLst>
              <a:ext uri="{FF2B5EF4-FFF2-40B4-BE49-F238E27FC236}">
                <a16:creationId xmlns:a16="http://schemas.microsoft.com/office/drawing/2014/main" id="{72AFF3F2-A9E7-39CE-9A48-6E165CB14A56}"/>
              </a:ext>
            </a:extLst>
          </p:cNvPr>
          <p:cNvGraphicFramePr>
            <a:graphicFrameLocks noGrp="1"/>
          </p:cNvGraphicFramePr>
          <p:nvPr>
            <p:ph idx="1"/>
            <p:extLst>
              <p:ext uri="{D42A27DB-BD31-4B8C-83A1-F6EECF244321}">
                <p14:modId xmlns:p14="http://schemas.microsoft.com/office/powerpoint/2010/main" val="2881153208"/>
              </p:ext>
            </p:extLst>
          </p:nvPr>
        </p:nvGraphicFramePr>
        <p:xfrm>
          <a:off x="4958257" y="887213"/>
          <a:ext cx="6309300" cy="471844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56570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913795" y="609600"/>
            <a:ext cx="3078749" cy="970450"/>
          </a:xfrm>
          <a:prstGeom prst="rect">
            <a:avLst/>
          </a:prstGeom>
        </p:spPr>
        <p:txBody>
          <a:bodyPr vert="horz" lIns="91440" tIns="45720" rIns="91440" bIns="45720" rtlCol="0" anchor="b">
            <a:normAutofit/>
          </a:bodyPr>
          <a:lstStyle/>
          <a:p>
            <a:pPr marL="88900" algn="l"/>
            <a:r>
              <a:rPr lang="en-US" sz="2800" spc="-10" dirty="0"/>
              <a:t>Analysis :</a:t>
            </a:r>
            <a:endParaRPr lang="en-US" sz="2800" dirty="0"/>
          </a:p>
        </p:txBody>
      </p:sp>
      <p:sp>
        <p:nvSpPr>
          <p:cNvPr id="10" name="TextBox 9">
            <a:extLst>
              <a:ext uri="{FF2B5EF4-FFF2-40B4-BE49-F238E27FC236}">
                <a16:creationId xmlns:a16="http://schemas.microsoft.com/office/drawing/2014/main" id="{04AA5F25-55E2-71BA-3FE7-B6FB065377AB}"/>
              </a:ext>
            </a:extLst>
          </p:cNvPr>
          <p:cNvSpPr txBox="1"/>
          <p:nvPr/>
        </p:nvSpPr>
        <p:spPr>
          <a:xfrm>
            <a:off x="913795" y="1732449"/>
            <a:ext cx="3078749" cy="4058751"/>
          </a:xfrm>
          <a:prstGeom prst="rect">
            <a:avLst/>
          </a:prstGeom>
        </p:spPr>
        <p:txBody>
          <a:bodyPr vert="horz" lIns="91440" tIns="45720" rIns="91440" bIns="45720" rtlCol="0" anchor="t">
            <a:normAutofit/>
          </a:bodyPr>
          <a:lstStyle/>
          <a:p>
            <a:pPr marL="379095" indent="-228600">
              <a:spcBef>
                <a:spcPct val="20000"/>
              </a:spcBef>
              <a:spcAft>
                <a:spcPts val="600"/>
              </a:spcAft>
              <a:buClr>
                <a:schemeClr val="tx2"/>
              </a:buClr>
              <a:buSzPct val="70000"/>
              <a:buFont typeface="Wingdings 2" charset="2"/>
              <a:buChar char="•"/>
              <a:tabLst>
                <a:tab pos="379095" algn="l"/>
              </a:tabLst>
            </a:pPr>
            <a:r>
              <a:rPr lang="en-US" sz="1600"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Lending</a:t>
            </a:r>
            <a:r>
              <a:rPr lang="en-US" sz="1600" u="sng" spc="-5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sz="1600"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club</a:t>
            </a:r>
            <a:r>
              <a:rPr lang="en-US" sz="1600" u="sng" spc="-4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sz="1600"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has</a:t>
            </a:r>
            <a:r>
              <a:rPr lang="en-US" sz="1600" u="sng" spc="-45"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sz="1600"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really</a:t>
            </a:r>
            <a:r>
              <a:rPr lang="en-US" sz="1600" u="sng" spc="-4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sz="1600"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expanded</a:t>
            </a:r>
            <a:r>
              <a:rPr lang="en-US" sz="1600" u="sng" spc="-4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sz="1600"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year</a:t>
            </a:r>
            <a:r>
              <a:rPr lang="en-US" sz="1600" u="sng" spc="-4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sz="1600"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by</a:t>
            </a:r>
            <a:r>
              <a:rPr lang="en-US" sz="1600" u="sng" spc="-4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sz="1600"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year,</a:t>
            </a:r>
            <a:r>
              <a:rPr lang="en-US" sz="1600" u="sng" spc="-4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sz="1600"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the</a:t>
            </a:r>
            <a:r>
              <a:rPr lang="en-US" sz="1600" u="sng" spc="-45"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sz="1600"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number</a:t>
            </a:r>
            <a:r>
              <a:rPr lang="en-US" sz="1600" u="sng" spc="-4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sz="1600"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of</a:t>
            </a:r>
            <a:r>
              <a:rPr lang="en-US" sz="1600" u="sng" spc="-4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sz="1600"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loan</a:t>
            </a:r>
            <a:r>
              <a:rPr lang="en-US" sz="1600" u="sng" spc="-4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sz="1600"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issued</a:t>
            </a:r>
            <a:r>
              <a:rPr lang="en-US" sz="1600" u="sng" spc="-4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sz="1600"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are</a:t>
            </a:r>
            <a:r>
              <a:rPr lang="en-US" sz="1600" u="sng" spc="-45"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sz="1600"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doubled</a:t>
            </a:r>
            <a:r>
              <a:rPr lang="en-US" sz="1600" u="sng" spc="-4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sz="1600"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every</a:t>
            </a:r>
            <a:r>
              <a:rPr lang="en-US" sz="1600" u="sng" spc="-35"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sz="1600" u="sng" spc="-1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year.</a:t>
            </a:r>
            <a:endParaRPr lang="en-US" sz="1600"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marL="379095" marR="5080" indent="-228600">
              <a:spcBef>
                <a:spcPct val="20000"/>
              </a:spcBef>
              <a:spcAft>
                <a:spcPts val="600"/>
              </a:spcAft>
              <a:buClr>
                <a:schemeClr val="tx2"/>
              </a:buClr>
              <a:buSzPct val="70000"/>
              <a:buFont typeface="Wingdings 2" charset="2"/>
              <a:buChar char="•"/>
              <a:tabLst>
                <a:tab pos="379095" algn="l"/>
              </a:tabLst>
            </a:pPr>
            <a:r>
              <a:rPr lang="en-US" sz="1600"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Also,</a:t>
            </a:r>
            <a:r>
              <a:rPr lang="en-US" sz="1600" u="sng" spc="-35"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sz="1600"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the</a:t>
            </a:r>
            <a:r>
              <a:rPr lang="en-US" sz="1600" u="sng" spc="-35"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sz="1600"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issued</a:t>
            </a:r>
            <a:r>
              <a:rPr lang="en-US" sz="1600" u="sng" spc="-3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sz="1600"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month</a:t>
            </a:r>
            <a:r>
              <a:rPr lang="en-US" sz="1600" u="sng" spc="-35"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sz="1600"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of</a:t>
            </a:r>
            <a:r>
              <a:rPr lang="en-US" sz="1600" u="sng" spc="-3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sz="1600"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loans</a:t>
            </a:r>
            <a:r>
              <a:rPr lang="en-US" sz="1600" u="sng" spc="-35"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sz="1600"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is</a:t>
            </a:r>
            <a:r>
              <a:rPr lang="en-US" sz="1600" u="sng" spc="-4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sz="1600"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also</a:t>
            </a:r>
            <a:r>
              <a:rPr lang="en-US" sz="1600" u="sng" spc="-3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sz="1600"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increasing</a:t>
            </a:r>
            <a:r>
              <a:rPr lang="en-US" sz="1600" u="sng" spc="-3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sz="1600"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from</a:t>
            </a:r>
            <a:r>
              <a:rPr lang="en-US" sz="1600" u="sng" spc="-4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sz="1600"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January</a:t>
            </a:r>
            <a:r>
              <a:rPr lang="en-US" sz="1600" u="sng" spc="-3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sz="1600"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to</a:t>
            </a:r>
            <a:r>
              <a:rPr lang="en-US" sz="1600" u="sng" spc="-3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sz="1600" u="sng" spc="-1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December.</a:t>
            </a:r>
            <a:r>
              <a:rPr lang="en-US" sz="1600" u="sng" spc="-35"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sz="1600"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In</a:t>
            </a:r>
            <a:r>
              <a:rPr lang="en-US" sz="1600" u="sng" spc="-3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sz="1600"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the</a:t>
            </a:r>
            <a:r>
              <a:rPr lang="en-US" sz="1600" u="sng" spc="-35"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sz="1600"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final</a:t>
            </a:r>
            <a:r>
              <a:rPr lang="en-US" sz="1600" u="sng" spc="-4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sz="1600"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quarter</a:t>
            </a:r>
            <a:r>
              <a:rPr lang="en-US" sz="1600" u="sng" spc="-3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sz="1600"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of</a:t>
            </a:r>
            <a:r>
              <a:rPr lang="en-US" sz="1600" u="sng" spc="-3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sz="1600" u="sng" spc="-2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year </a:t>
            </a:r>
            <a:r>
              <a:rPr lang="en-US" sz="1600"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there</a:t>
            </a:r>
            <a:r>
              <a:rPr lang="en-US" sz="1600" u="sng" spc="-45"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sz="1600"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are</a:t>
            </a:r>
            <a:r>
              <a:rPr lang="en-US" sz="1600" u="sng" spc="-45"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sz="1600"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more</a:t>
            </a:r>
            <a:r>
              <a:rPr lang="en-US" sz="1600" u="sng" spc="-45"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sz="1600"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loans</a:t>
            </a:r>
            <a:r>
              <a:rPr lang="en-US" sz="1600" u="sng" spc="-4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sz="1600"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issued</a:t>
            </a:r>
            <a:r>
              <a:rPr lang="en-US" sz="1600" u="sng" spc="-4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sz="1600"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this</a:t>
            </a:r>
            <a:r>
              <a:rPr lang="en-US" sz="1600" u="sng" spc="-45"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sz="1600"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could</a:t>
            </a:r>
            <a:r>
              <a:rPr lang="en-US" sz="1600" u="sng" spc="-4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sz="1600"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be</a:t>
            </a:r>
            <a:r>
              <a:rPr lang="en-US" sz="1600" u="sng" spc="-4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sz="1600"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because</a:t>
            </a:r>
            <a:r>
              <a:rPr lang="en-US" sz="1600" u="sng" spc="-45"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sz="1600"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of</a:t>
            </a:r>
            <a:r>
              <a:rPr lang="en-US" sz="1600" u="sng" spc="-4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sz="1600"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vacation</a:t>
            </a:r>
            <a:r>
              <a:rPr lang="en-US" sz="1600" u="sng" spc="-4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sz="1600"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and</a:t>
            </a:r>
            <a:r>
              <a:rPr lang="en-US" sz="1600" u="sng" spc="-35"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sz="1600" u="sng" spc="-1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christmas</a:t>
            </a:r>
            <a:r>
              <a:rPr lang="en-US" sz="1600" u="sng" spc="-1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t>
            </a:r>
          </a:p>
          <a:p>
            <a:pPr marL="379095" marR="5080" indent="-228600">
              <a:spcBef>
                <a:spcPct val="20000"/>
              </a:spcBef>
              <a:spcAft>
                <a:spcPts val="600"/>
              </a:spcAft>
              <a:buClr>
                <a:schemeClr val="tx2"/>
              </a:buClr>
              <a:buSzPct val="70000"/>
              <a:buFont typeface="Wingdings 2" charset="2"/>
              <a:buChar char="•"/>
              <a:tabLst>
                <a:tab pos="379095" algn="l"/>
              </a:tabLst>
            </a:pPr>
            <a:r>
              <a:rPr lang="en-US" sz="1600"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Also, on Monday the number of applied loans are greater and high.</a:t>
            </a:r>
          </a:p>
          <a:p>
            <a:pPr marL="379095" indent="-228600">
              <a:spcBef>
                <a:spcPct val="20000"/>
              </a:spcBef>
              <a:spcAft>
                <a:spcPts val="600"/>
              </a:spcAft>
              <a:buClr>
                <a:schemeClr val="tx2"/>
              </a:buClr>
              <a:buSzPct val="70000"/>
              <a:buFont typeface="Wingdings 2" charset="2"/>
              <a:buChar char="•"/>
              <a:tabLst>
                <a:tab pos="379095" algn="l"/>
              </a:tabLst>
            </a:pPr>
            <a:endParaRPr lang="en-US"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pic>
        <p:nvPicPr>
          <p:cNvPr id="15" name="Picture 14">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4552950" y="1"/>
            <a:ext cx="7639050" cy="6858000"/>
          </a:xfrm>
          <a:prstGeom prst="rect">
            <a:avLst/>
          </a:prstGeom>
        </p:spPr>
      </p:pic>
      <p:pic>
        <p:nvPicPr>
          <p:cNvPr id="8" name="Picture 7" descr="Several different colored bars&#10;&#10;Description automatically generated">
            <a:extLst>
              <a:ext uri="{FF2B5EF4-FFF2-40B4-BE49-F238E27FC236}">
                <a16:creationId xmlns:a16="http://schemas.microsoft.com/office/drawing/2014/main" id="{80AB3B4D-48D2-7E20-31D2-215FAE4CF30D}"/>
              </a:ext>
            </a:extLst>
          </p:cNvPr>
          <p:cNvPicPr>
            <a:picLocks noChangeAspect="1"/>
          </p:cNvPicPr>
          <p:nvPr/>
        </p:nvPicPr>
        <p:blipFill rotWithShape="1">
          <a:blip r:embed="rId5">
            <a:extLst>
              <a:ext uri="{28A0092B-C50C-407E-A947-70E740481C1C}">
                <a14:useLocalDpi xmlns:a14="http://schemas.microsoft.com/office/drawing/2010/main" val="0"/>
              </a:ext>
            </a:extLst>
          </a:blip>
          <a:srcRect l="10089" r="24240" b="2"/>
          <a:stretch/>
        </p:blipFill>
        <p:spPr>
          <a:xfrm>
            <a:off x="4654295" y="10"/>
            <a:ext cx="7537705" cy="6857990"/>
          </a:xfrm>
          <a:prstGeom prst="rect">
            <a:avLst/>
          </a:prstGeom>
          <a:scene3d>
            <a:camera prst="perspectiveLeft"/>
            <a:lightRig rig="threePt" dir="t"/>
          </a:scene3d>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69BD0-2719-B5E5-7297-07ECD5387D41}"/>
              </a:ext>
            </a:extLst>
          </p:cNvPr>
          <p:cNvSpPr>
            <a:spLocks noGrp="1"/>
          </p:cNvSpPr>
          <p:nvPr>
            <p:ph type="title"/>
          </p:nvPr>
        </p:nvSpPr>
        <p:spPr>
          <a:xfrm>
            <a:off x="990601" y="804519"/>
            <a:ext cx="10064254" cy="1049235"/>
          </a:xfrm>
        </p:spPr>
        <p:txBody>
          <a:bodyPr/>
          <a:lstStyle/>
          <a:p>
            <a:r>
              <a:rPr lang="en-IN"/>
              <a:t>Analysis:</a:t>
            </a:r>
            <a:endParaRPr lang="en-IN" dirty="0"/>
          </a:p>
        </p:txBody>
      </p:sp>
      <p:pic>
        <p:nvPicPr>
          <p:cNvPr id="5" name="Content Placeholder 4" descr="A comparison of a graph&#10;&#10;Description automatically generated with medium confidence">
            <a:extLst>
              <a:ext uri="{FF2B5EF4-FFF2-40B4-BE49-F238E27FC236}">
                <a16:creationId xmlns:a16="http://schemas.microsoft.com/office/drawing/2014/main" id="{D6D38332-CC41-324B-A694-7C7220CD92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600" y="1600200"/>
            <a:ext cx="10667999" cy="2209800"/>
          </a:xfrm>
          <a:effectLst>
            <a:reflection blurRad="6350" stA="52000" endA="300" endPos="35000" dir="5400000" sy="-100000" algn="bl" rotWithShape="0"/>
          </a:effectLst>
        </p:spPr>
      </p:pic>
      <p:graphicFrame>
        <p:nvGraphicFramePr>
          <p:cNvPr id="11" name="TextBox 6">
            <a:extLst>
              <a:ext uri="{FF2B5EF4-FFF2-40B4-BE49-F238E27FC236}">
                <a16:creationId xmlns:a16="http://schemas.microsoft.com/office/drawing/2014/main" id="{62591F86-22D6-9A3F-C8F5-8F1479213180}"/>
              </a:ext>
            </a:extLst>
          </p:cNvPr>
          <p:cNvGraphicFramePr/>
          <p:nvPr>
            <p:extLst>
              <p:ext uri="{D42A27DB-BD31-4B8C-83A1-F6EECF244321}">
                <p14:modId xmlns:p14="http://schemas.microsoft.com/office/powerpoint/2010/main" val="3252065997"/>
              </p:ext>
            </p:extLst>
          </p:nvPr>
        </p:nvGraphicFramePr>
        <p:xfrm>
          <a:off x="990600" y="3886200"/>
          <a:ext cx="10896600" cy="20313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17050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 comparison of a graph&#10;&#10;Description automatically generated">
            <a:extLst>
              <a:ext uri="{FF2B5EF4-FFF2-40B4-BE49-F238E27FC236}">
                <a16:creationId xmlns:a16="http://schemas.microsoft.com/office/drawing/2014/main" id="{29F43D6C-30F7-0511-6125-7786CF0D2A37}"/>
              </a:ext>
            </a:extLst>
          </p:cNvPr>
          <p:cNvPicPr>
            <a:picLocks noChangeAspect="1"/>
          </p:cNvPicPr>
          <p:nvPr/>
        </p:nvPicPr>
        <p:blipFill rotWithShape="1">
          <a:blip r:embed="rId3">
            <a:alphaModFix amt="25000"/>
            <a:extLst>
              <a:ext uri="{28A0092B-C50C-407E-A947-70E740481C1C}">
                <a14:useLocalDpi xmlns:a14="http://schemas.microsoft.com/office/drawing/2010/main" val="0"/>
              </a:ext>
            </a:extLst>
          </a:blip>
          <a:srcRect l="22787" r="5213"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6248A578-3D90-8107-A7FC-7B62A9F88DA0}"/>
              </a:ext>
            </a:extLst>
          </p:cNvPr>
          <p:cNvSpPr>
            <a:spLocks noGrp="1"/>
          </p:cNvSpPr>
          <p:nvPr>
            <p:ph type="title"/>
          </p:nvPr>
        </p:nvSpPr>
        <p:spPr>
          <a:xfrm>
            <a:off x="913795" y="609600"/>
            <a:ext cx="10353762" cy="970450"/>
          </a:xfrm>
        </p:spPr>
        <p:txBody>
          <a:bodyPr vert="horz" lIns="91440" tIns="45720" rIns="91440" bIns="45720" rtlCol="0">
            <a:normAutofit/>
          </a:bodyPr>
          <a:lstStyle/>
          <a:p>
            <a:r>
              <a:rPr lang="en-US">
                <a:ln>
                  <a:solidFill>
                    <a:srgbClr val="404040">
                      <a:alpha val="10000"/>
                    </a:srgbClr>
                  </a:solidFill>
                </a:ln>
              </a:rPr>
              <a:t>Analysis:	  Funded amount</a:t>
            </a:r>
          </a:p>
        </p:txBody>
      </p:sp>
      <p:graphicFrame>
        <p:nvGraphicFramePr>
          <p:cNvPr id="8" name="TextBox 5">
            <a:extLst>
              <a:ext uri="{FF2B5EF4-FFF2-40B4-BE49-F238E27FC236}">
                <a16:creationId xmlns:a16="http://schemas.microsoft.com/office/drawing/2014/main" id="{CF88326D-91AC-07EA-4857-83B37D7B9D67}"/>
              </a:ext>
            </a:extLst>
          </p:cNvPr>
          <p:cNvGraphicFramePr/>
          <p:nvPr>
            <p:extLst>
              <p:ext uri="{D42A27DB-BD31-4B8C-83A1-F6EECF244321}">
                <p14:modId xmlns:p14="http://schemas.microsoft.com/office/powerpoint/2010/main" val="2106621664"/>
              </p:ext>
            </p:extLst>
          </p:nvPr>
        </p:nvGraphicFramePr>
        <p:xfrm>
          <a:off x="913795" y="1732449"/>
          <a:ext cx="10353762" cy="405875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8063561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878626" y="3657600"/>
            <a:ext cx="5056507" cy="2133600"/>
          </a:xfrm>
          <a:prstGeom prst="rect">
            <a:avLst/>
          </a:prstGeom>
        </p:spPr>
        <p:txBody>
          <a:bodyPr vert="horz" lIns="91440" tIns="45720" rIns="91440" bIns="45720" rtlCol="0" anchor="ctr">
            <a:normAutofit/>
          </a:bodyPr>
          <a:lstStyle/>
          <a:p>
            <a:pPr marL="88900" algn="l"/>
            <a:r>
              <a:rPr lang="en-US" sz="3600" spc="-10"/>
              <a:t>Analysis</a:t>
            </a:r>
            <a:endParaRPr lang="en-US" sz="3600"/>
          </a:p>
        </p:txBody>
      </p:sp>
      <p:pic>
        <p:nvPicPr>
          <p:cNvPr id="5" name="object 5"/>
          <p:cNvPicPr/>
          <p:nvPr/>
        </p:nvPicPr>
        <p:blipFill>
          <a:blip r:embed="rId3" cstate="print"/>
          <a:stretch>
            <a:fillRect/>
          </a:stretch>
        </p:blipFill>
        <p:spPr>
          <a:xfrm>
            <a:off x="913794" y="840135"/>
            <a:ext cx="5021339" cy="2267971"/>
          </a:xfrm>
          <a:prstGeom prst="rect">
            <a:avLst/>
          </a:prstGeom>
        </p:spPr>
      </p:pic>
      <p:pic>
        <p:nvPicPr>
          <p:cNvPr id="4" name="object 4"/>
          <p:cNvPicPr/>
          <p:nvPr/>
        </p:nvPicPr>
        <p:blipFill>
          <a:blip r:embed="rId4" cstate="print"/>
          <a:stretch>
            <a:fillRect/>
          </a:stretch>
        </p:blipFill>
        <p:spPr>
          <a:xfrm>
            <a:off x="6791789" y="575221"/>
            <a:ext cx="3950208" cy="2798064"/>
          </a:xfrm>
          <a:prstGeom prst="rect">
            <a:avLst/>
          </a:prstGeom>
        </p:spPr>
      </p:pic>
      <p:sp>
        <p:nvSpPr>
          <p:cNvPr id="3" name="object 3"/>
          <p:cNvSpPr txBox="1"/>
          <p:nvPr/>
        </p:nvSpPr>
        <p:spPr>
          <a:xfrm>
            <a:off x="6256866" y="3657600"/>
            <a:ext cx="4926948" cy="2133600"/>
          </a:xfrm>
          <a:prstGeom prst="rect">
            <a:avLst/>
          </a:prstGeom>
        </p:spPr>
        <p:txBody>
          <a:bodyPr vert="horz" lIns="91440" tIns="45720" rIns="91440" bIns="45720" rtlCol="0" anchor="ctr">
            <a:normAutofit/>
          </a:bodyPr>
          <a:lstStyle/>
          <a:p>
            <a:pPr marL="379095" indent="-366395">
              <a:spcBef>
                <a:spcPct val="20000"/>
              </a:spcBef>
              <a:spcAft>
                <a:spcPts val="600"/>
              </a:spcAft>
              <a:buClr>
                <a:srgbClr val="E38A2D"/>
              </a:buClr>
              <a:buSzPct val="70000"/>
              <a:buFont typeface="Wingdings 2" charset="2"/>
              <a:buChar char="●"/>
              <a:tabLst>
                <a:tab pos="379095" algn="l"/>
              </a:tabLst>
            </a:pPr>
            <a:r>
              <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There</a:t>
            </a:r>
            <a:r>
              <a:rPr lang="en-US" spc="-35">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are</a:t>
            </a:r>
            <a:r>
              <a:rPr lang="en-US" spc="-3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only</a:t>
            </a:r>
            <a:r>
              <a:rPr lang="en-US" spc="-2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two</a:t>
            </a:r>
            <a:r>
              <a:rPr lang="en-US" spc="-25">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loan</a:t>
            </a:r>
            <a:r>
              <a:rPr lang="en-US" spc="-2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terms</a:t>
            </a:r>
            <a:r>
              <a:rPr lang="en-US" spc="-3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36</a:t>
            </a:r>
            <a:r>
              <a:rPr lang="en-US" spc="-2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and</a:t>
            </a:r>
            <a:r>
              <a:rPr lang="en-US" spc="-25">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60</a:t>
            </a:r>
            <a:r>
              <a:rPr lang="en-US" spc="-25">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months.</a:t>
            </a:r>
            <a:r>
              <a:rPr lang="en-US" spc="-11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Around</a:t>
            </a:r>
            <a:r>
              <a:rPr lang="en-US" spc="-25">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75%</a:t>
            </a:r>
            <a:r>
              <a:rPr lang="en-US" spc="-2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spc="-1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borrowers</a:t>
            </a:r>
            <a:r>
              <a:rPr lang="en-US" spc="-3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took</a:t>
            </a:r>
            <a:r>
              <a:rPr lang="en-US" spc="-2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loans</a:t>
            </a:r>
            <a:r>
              <a:rPr lang="en-US" spc="-3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with</a:t>
            </a:r>
            <a:r>
              <a:rPr lang="en-US" spc="-2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36</a:t>
            </a:r>
            <a:r>
              <a:rPr lang="en-US" spc="-25">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months</a:t>
            </a:r>
            <a:r>
              <a:rPr lang="en-US" spc="-25">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spc="-1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term.</a:t>
            </a:r>
            <a:endPar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marL="379095" indent="-366395">
              <a:spcBef>
                <a:spcPct val="20000"/>
              </a:spcBef>
              <a:spcAft>
                <a:spcPts val="600"/>
              </a:spcAft>
              <a:buClr>
                <a:srgbClr val="E38A2D"/>
              </a:buClr>
              <a:buSzPct val="70000"/>
              <a:buFont typeface="Wingdings 2" charset="2"/>
              <a:buChar char="●"/>
              <a:tabLst>
                <a:tab pos="379095" algn="l"/>
              </a:tabLst>
            </a:pPr>
            <a:r>
              <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The</a:t>
            </a:r>
            <a:r>
              <a:rPr lang="en-US" spc="-45">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charged</a:t>
            </a:r>
            <a:r>
              <a:rPr lang="en-US" spc="-35">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off</a:t>
            </a:r>
            <a:r>
              <a:rPr lang="en-US" spc="-35">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spc="-1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borrowers</a:t>
            </a:r>
            <a:r>
              <a:rPr lang="en-US" spc="-45">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are</a:t>
            </a:r>
            <a:r>
              <a:rPr lang="en-US" spc="-4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around</a:t>
            </a:r>
            <a:r>
              <a:rPr lang="en-US" spc="-35">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15%</a:t>
            </a:r>
            <a:r>
              <a:rPr lang="en-US" spc="-4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and</a:t>
            </a:r>
            <a:r>
              <a:rPr lang="en-US" spc="-35">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fully</a:t>
            </a:r>
            <a:r>
              <a:rPr lang="en-US" spc="-35">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paid</a:t>
            </a:r>
            <a:r>
              <a:rPr lang="en-US" spc="-35">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is</a:t>
            </a:r>
            <a:r>
              <a:rPr lang="en-US" spc="-45">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around</a:t>
            </a:r>
            <a:r>
              <a:rPr lang="en-US" spc="-35">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85%</a:t>
            </a:r>
            <a:r>
              <a:rPr lang="en-US" spc="-35">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in</a:t>
            </a:r>
            <a:r>
              <a:rPr lang="en-US" spc="-4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the</a:t>
            </a:r>
            <a:r>
              <a:rPr lang="en-US" spc="-4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given</a:t>
            </a:r>
            <a:r>
              <a:rPr lang="en-US" spc="-35">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data</a:t>
            </a:r>
            <a:r>
              <a:rPr lang="en-US" spc="-4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spc="-2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set.</a:t>
            </a:r>
            <a:endPar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88900">
              <a:lnSpc>
                <a:spcPct val="100000"/>
              </a:lnSpc>
              <a:spcBef>
                <a:spcPts val="100"/>
              </a:spcBef>
            </a:pPr>
            <a:r>
              <a:rPr sz="3600" spc="-10" dirty="0"/>
              <a:t>Analysis</a:t>
            </a:r>
            <a:endParaRPr sz="3600"/>
          </a:p>
        </p:txBody>
      </p:sp>
      <p:grpSp>
        <p:nvGrpSpPr>
          <p:cNvPr id="3" name="object 3"/>
          <p:cNvGrpSpPr/>
          <p:nvPr/>
        </p:nvGrpSpPr>
        <p:grpSpPr>
          <a:xfrm>
            <a:off x="152401" y="1333025"/>
            <a:ext cx="12039597" cy="3513099"/>
            <a:chOff x="152401" y="1333025"/>
            <a:chExt cx="12039597" cy="3513099"/>
          </a:xfrm>
        </p:grpSpPr>
        <p:pic>
          <p:nvPicPr>
            <p:cNvPr id="4" name="object 4"/>
            <p:cNvPicPr/>
            <p:nvPr/>
          </p:nvPicPr>
          <p:blipFill>
            <a:blip r:embed="rId2" cstate="print"/>
            <a:stretch>
              <a:fillRect/>
            </a:stretch>
          </p:blipFill>
          <p:spPr>
            <a:xfrm>
              <a:off x="6361850" y="1333025"/>
              <a:ext cx="5830148" cy="3513099"/>
            </a:xfrm>
            <a:prstGeom prst="rect">
              <a:avLst/>
            </a:prstGeom>
          </p:spPr>
        </p:pic>
        <p:pic>
          <p:nvPicPr>
            <p:cNvPr id="5" name="object 5"/>
            <p:cNvPicPr/>
            <p:nvPr/>
          </p:nvPicPr>
          <p:blipFill>
            <a:blip r:embed="rId3" cstate="print"/>
            <a:stretch>
              <a:fillRect/>
            </a:stretch>
          </p:blipFill>
          <p:spPr>
            <a:xfrm>
              <a:off x="152401" y="1333025"/>
              <a:ext cx="6096000" cy="3391375"/>
            </a:xfrm>
            <a:prstGeom prst="rect">
              <a:avLst/>
            </a:prstGeom>
          </p:spPr>
        </p:pic>
      </p:grpSp>
      <p:sp>
        <p:nvSpPr>
          <p:cNvPr id="6" name="object 6"/>
          <p:cNvSpPr txBox="1"/>
          <p:nvPr/>
        </p:nvSpPr>
        <p:spPr>
          <a:xfrm>
            <a:off x="599974" y="5137181"/>
            <a:ext cx="11108690" cy="852169"/>
          </a:xfrm>
          <a:prstGeom prst="rect">
            <a:avLst/>
          </a:prstGeom>
        </p:spPr>
        <p:txBody>
          <a:bodyPr vert="horz" wrap="square" lIns="0" tIns="12700" rIns="0" bIns="0" rtlCol="0">
            <a:spAutoFit/>
          </a:bodyPr>
          <a:lstStyle/>
          <a:p>
            <a:pPr marL="379095" indent="-366395">
              <a:lnSpc>
                <a:spcPct val="100000"/>
              </a:lnSpc>
              <a:spcBef>
                <a:spcPts val="100"/>
              </a:spcBef>
              <a:buChar char="●"/>
              <a:tabLst>
                <a:tab pos="379095" algn="l"/>
              </a:tabLst>
            </a:pPr>
            <a:r>
              <a:rPr sz="1800" dirty="0">
                <a:latin typeface="Arial"/>
                <a:cs typeface="Arial"/>
              </a:rPr>
              <a:t>Grades</a:t>
            </a:r>
            <a:r>
              <a:rPr sz="1800" spc="-25" dirty="0">
                <a:latin typeface="Arial"/>
                <a:cs typeface="Arial"/>
              </a:rPr>
              <a:t> </a:t>
            </a:r>
            <a:r>
              <a:rPr sz="1800" dirty="0">
                <a:latin typeface="Arial"/>
                <a:cs typeface="Arial"/>
              </a:rPr>
              <a:t>are</a:t>
            </a:r>
            <a:r>
              <a:rPr sz="1800" spc="-15" dirty="0">
                <a:latin typeface="Arial"/>
                <a:cs typeface="Arial"/>
              </a:rPr>
              <a:t> </a:t>
            </a:r>
            <a:r>
              <a:rPr sz="1800" dirty="0">
                <a:latin typeface="Arial"/>
                <a:cs typeface="Arial"/>
              </a:rPr>
              <a:t>very</a:t>
            </a:r>
            <a:r>
              <a:rPr sz="1800" spc="-15" dirty="0">
                <a:latin typeface="Arial"/>
                <a:cs typeface="Arial"/>
              </a:rPr>
              <a:t> </a:t>
            </a:r>
            <a:r>
              <a:rPr sz="1800" dirty="0">
                <a:latin typeface="Arial"/>
                <a:cs typeface="Arial"/>
              </a:rPr>
              <a:t>good</a:t>
            </a:r>
            <a:r>
              <a:rPr sz="1800" spc="-15" dirty="0">
                <a:latin typeface="Arial"/>
                <a:cs typeface="Arial"/>
              </a:rPr>
              <a:t> </a:t>
            </a:r>
            <a:r>
              <a:rPr sz="1800" dirty="0">
                <a:latin typeface="Arial"/>
                <a:cs typeface="Arial"/>
              </a:rPr>
              <a:t>category</a:t>
            </a:r>
            <a:r>
              <a:rPr sz="1800" spc="-10" dirty="0">
                <a:latin typeface="Arial"/>
                <a:cs typeface="Arial"/>
              </a:rPr>
              <a:t> </a:t>
            </a:r>
            <a:r>
              <a:rPr sz="1800" dirty="0">
                <a:latin typeface="Arial"/>
                <a:cs typeface="Arial"/>
              </a:rPr>
              <a:t>to</a:t>
            </a:r>
            <a:r>
              <a:rPr sz="1800" spc="-15" dirty="0">
                <a:latin typeface="Arial"/>
                <a:cs typeface="Arial"/>
              </a:rPr>
              <a:t> </a:t>
            </a:r>
            <a:r>
              <a:rPr sz="1800" dirty="0">
                <a:latin typeface="Arial"/>
                <a:cs typeface="Arial"/>
              </a:rPr>
              <a:t>tell</a:t>
            </a:r>
            <a:r>
              <a:rPr sz="1800" spc="-15" dirty="0">
                <a:latin typeface="Arial"/>
                <a:cs typeface="Arial"/>
              </a:rPr>
              <a:t> </a:t>
            </a:r>
            <a:r>
              <a:rPr sz="1800" dirty="0">
                <a:latin typeface="Arial"/>
                <a:cs typeface="Arial"/>
              </a:rPr>
              <a:t>the</a:t>
            </a:r>
            <a:r>
              <a:rPr sz="1800" spc="-15" dirty="0">
                <a:latin typeface="Arial"/>
                <a:cs typeface="Arial"/>
              </a:rPr>
              <a:t> </a:t>
            </a:r>
            <a:r>
              <a:rPr sz="1800" dirty="0">
                <a:latin typeface="Arial"/>
                <a:cs typeface="Arial"/>
              </a:rPr>
              <a:t>borrower</a:t>
            </a:r>
            <a:r>
              <a:rPr sz="1800" spc="-10" dirty="0">
                <a:latin typeface="Arial"/>
                <a:cs typeface="Arial"/>
              </a:rPr>
              <a:t> </a:t>
            </a:r>
            <a:r>
              <a:rPr sz="1800" dirty="0">
                <a:latin typeface="Arial"/>
                <a:cs typeface="Arial"/>
              </a:rPr>
              <a:t>probability</a:t>
            </a:r>
            <a:r>
              <a:rPr sz="1800" spc="-15" dirty="0">
                <a:latin typeface="Arial"/>
                <a:cs typeface="Arial"/>
              </a:rPr>
              <a:t> </a:t>
            </a:r>
            <a:r>
              <a:rPr sz="1800" dirty="0">
                <a:latin typeface="Arial"/>
                <a:cs typeface="Arial"/>
              </a:rPr>
              <a:t>of</a:t>
            </a:r>
            <a:r>
              <a:rPr sz="1800" spc="-15" dirty="0">
                <a:latin typeface="Arial"/>
                <a:cs typeface="Arial"/>
              </a:rPr>
              <a:t> </a:t>
            </a:r>
            <a:r>
              <a:rPr sz="1800" dirty="0">
                <a:latin typeface="Arial"/>
                <a:cs typeface="Arial"/>
              </a:rPr>
              <a:t>defaulting</a:t>
            </a:r>
            <a:r>
              <a:rPr sz="1800" spc="-15" dirty="0">
                <a:latin typeface="Arial"/>
                <a:cs typeface="Arial"/>
              </a:rPr>
              <a:t> </a:t>
            </a:r>
            <a:r>
              <a:rPr sz="1800" dirty="0">
                <a:latin typeface="Arial"/>
                <a:cs typeface="Arial"/>
              </a:rPr>
              <a:t>the</a:t>
            </a:r>
            <a:r>
              <a:rPr sz="1800" spc="-10" dirty="0">
                <a:latin typeface="Arial"/>
                <a:cs typeface="Arial"/>
              </a:rPr>
              <a:t> loan.</a:t>
            </a:r>
            <a:endParaRPr sz="1800" dirty="0">
              <a:latin typeface="Arial"/>
              <a:cs typeface="Arial"/>
            </a:endParaRPr>
          </a:p>
          <a:p>
            <a:pPr marL="379095" indent="-366395">
              <a:lnSpc>
                <a:spcPct val="100000"/>
              </a:lnSpc>
              <a:spcBef>
                <a:spcPts val="15"/>
              </a:spcBef>
              <a:buChar char="●"/>
              <a:tabLst>
                <a:tab pos="379095" algn="l"/>
              </a:tabLst>
            </a:pPr>
            <a:r>
              <a:rPr sz="1800" dirty="0">
                <a:latin typeface="Arial"/>
                <a:cs typeface="Arial"/>
              </a:rPr>
              <a:t>The</a:t>
            </a:r>
            <a:r>
              <a:rPr sz="1800" spc="-20" dirty="0">
                <a:latin typeface="Arial"/>
                <a:cs typeface="Arial"/>
              </a:rPr>
              <a:t> </a:t>
            </a:r>
            <a:r>
              <a:rPr sz="1800" dirty="0">
                <a:latin typeface="Arial"/>
                <a:cs typeface="Arial"/>
              </a:rPr>
              <a:t>Lower</a:t>
            </a:r>
            <a:r>
              <a:rPr sz="1800" spc="-15" dirty="0">
                <a:latin typeface="Arial"/>
                <a:cs typeface="Arial"/>
              </a:rPr>
              <a:t> </a:t>
            </a:r>
            <a:r>
              <a:rPr sz="1800" spc="-20" dirty="0">
                <a:latin typeface="Arial"/>
                <a:cs typeface="Arial"/>
              </a:rPr>
              <a:t>grades(E,F,G)</a:t>
            </a:r>
            <a:r>
              <a:rPr sz="1800" spc="-15" dirty="0">
                <a:latin typeface="Arial"/>
                <a:cs typeface="Arial"/>
              </a:rPr>
              <a:t> </a:t>
            </a:r>
            <a:r>
              <a:rPr sz="1800" dirty="0">
                <a:latin typeface="Arial"/>
                <a:cs typeface="Arial"/>
              </a:rPr>
              <a:t>have</a:t>
            </a:r>
            <a:r>
              <a:rPr sz="1800" spc="-20" dirty="0">
                <a:latin typeface="Arial"/>
                <a:cs typeface="Arial"/>
              </a:rPr>
              <a:t> </a:t>
            </a:r>
            <a:r>
              <a:rPr sz="1800" dirty="0">
                <a:latin typeface="Arial"/>
                <a:cs typeface="Arial"/>
              </a:rPr>
              <a:t>higher</a:t>
            </a:r>
            <a:r>
              <a:rPr sz="1800" spc="-15" dirty="0">
                <a:latin typeface="Arial"/>
                <a:cs typeface="Arial"/>
              </a:rPr>
              <a:t> </a:t>
            </a:r>
            <a:r>
              <a:rPr sz="1800" dirty="0">
                <a:latin typeface="Arial"/>
                <a:cs typeface="Arial"/>
              </a:rPr>
              <a:t>chances</a:t>
            </a:r>
            <a:r>
              <a:rPr sz="1800" spc="-15" dirty="0">
                <a:latin typeface="Arial"/>
                <a:cs typeface="Arial"/>
              </a:rPr>
              <a:t> </a:t>
            </a:r>
            <a:r>
              <a:rPr sz="1800" dirty="0">
                <a:latin typeface="Arial"/>
                <a:cs typeface="Arial"/>
              </a:rPr>
              <a:t>of</a:t>
            </a:r>
            <a:r>
              <a:rPr sz="1800" spc="-15" dirty="0">
                <a:latin typeface="Arial"/>
                <a:cs typeface="Arial"/>
              </a:rPr>
              <a:t> </a:t>
            </a:r>
            <a:r>
              <a:rPr sz="1800" dirty="0">
                <a:latin typeface="Arial"/>
                <a:cs typeface="Arial"/>
              </a:rPr>
              <a:t>defaulting</a:t>
            </a:r>
            <a:r>
              <a:rPr sz="1800" spc="-20" dirty="0">
                <a:latin typeface="Arial"/>
                <a:cs typeface="Arial"/>
              </a:rPr>
              <a:t> </a:t>
            </a:r>
            <a:r>
              <a:rPr sz="1800" dirty="0">
                <a:latin typeface="Arial"/>
                <a:cs typeface="Arial"/>
              </a:rPr>
              <a:t>the</a:t>
            </a:r>
            <a:r>
              <a:rPr sz="1800" spc="-15" dirty="0">
                <a:latin typeface="Arial"/>
                <a:cs typeface="Arial"/>
              </a:rPr>
              <a:t> </a:t>
            </a:r>
            <a:r>
              <a:rPr sz="1800" dirty="0">
                <a:latin typeface="Arial"/>
                <a:cs typeface="Arial"/>
              </a:rPr>
              <a:t>loan</a:t>
            </a:r>
            <a:r>
              <a:rPr sz="1800" spc="-15" dirty="0">
                <a:latin typeface="Arial"/>
                <a:cs typeface="Arial"/>
              </a:rPr>
              <a:t> </a:t>
            </a:r>
            <a:r>
              <a:rPr sz="1800" dirty="0">
                <a:latin typeface="Arial"/>
                <a:cs typeface="Arial"/>
              </a:rPr>
              <a:t>than</a:t>
            </a:r>
            <a:r>
              <a:rPr sz="1800" spc="-15" dirty="0">
                <a:latin typeface="Arial"/>
                <a:cs typeface="Arial"/>
              </a:rPr>
              <a:t> </a:t>
            </a:r>
            <a:r>
              <a:rPr sz="1800" dirty="0">
                <a:latin typeface="Arial"/>
                <a:cs typeface="Arial"/>
              </a:rPr>
              <a:t>Higher</a:t>
            </a:r>
            <a:r>
              <a:rPr sz="1800" spc="-20" dirty="0">
                <a:latin typeface="Arial"/>
                <a:cs typeface="Arial"/>
              </a:rPr>
              <a:t> </a:t>
            </a:r>
            <a:r>
              <a:rPr sz="1800" spc="-10" dirty="0">
                <a:latin typeface="Arial"/>
                <a:cs typeface="Arial"/>
              </a:rPr>
              <a:t>ones(A,B)</a:t>
            </a:r>
            <a:endParaRPr sz="1800" dirty="0">
              <a:latin typeface="Arial"/>
              <a:cs typeface="Arial"/>
            </a:endParaRPr>
          </a:p>
          <a:p>
            <a:pPr marL="379095" indent="-366395">
              <a:lnSpc>
                <a:spcPct val="100000"/>
              </a:lnSpc>
              <a:spcBef>
                <a:spcPts val="15"/>
              </a:spcBef>
              <a:buChar char="●"/>
              <a:tabLst>
                <a:tab pos="379095" algn="l"/>
              </a:tabLst>
            </a:pPr>
            <a:r>
              <a:rPr sz="1800" dirty="0">
                <a:latin typeface="Arial"/>
                <a:cs typeface="Arial"/>
              </a:rPr>
              <a:t>Also</a:t>
            </a:r>
            <a:r>
              <a:rPr sz="1800" spc="-30" dirty="0">
                <a:latin typeface="Arial"/>
                <a:cs typeface="Arial"/>
              </a:rPr>
              <a:t> </a:t>
            </a:r>
            <a:r>
              <a:rPr sz="1800" dirty="0">
                <a:latin typeface="Arial"/>
                <a:cs typeface="Arial"/>
              </a:rPr>
              <a:t>the</a:t>
            </a:r>
            <a:r>
              <a:rPr sz="1800" spc="-15" dirty="0">
                <a:latin typeface="Arial"/>
                <a:cs typeface="Arial"/>
              </a:rPr>
              <a:t> </a:t>
            </a:r>
            <a:r>
              <a:rPr sz="1800" dirty="0">
                <a:latin typeface="Arial"/>
                <a:cs typeface="Arial"/>
              </a:rPr>
              <a:t>Lower</a:t>
            </a:r>
            <a:r>
              <a:rPr sz="1800" spc="-15" dirty="0">
                <a:latin typeface="Arial"/>
                <a:cs typeface="Arial"/>
              </a:rPr>
              <a:t> </a:t>
            </a:r>
            <a:r>
              <a:rPr sz="1800" dirty="0">
                <a:latin typeface="Arial"/>
                <a:cs typeface="Arial"/>
              </a:rPr>
              <a:t>grades</a:t>
            </a:r>
            <a:r>
              <a:rPr sz="1800" spc="-15" dirty="0">
                <a:latin typeface="Arial"/>
                <a:cs typeface="Arial"/>
              </a:rPr>
              <a:t> </a:t>
            </a:r>
            <a:r>
              <a:rPr sz="1800" dirty="0">
                <a:latin typeface="Arial"/>
                <a:cs typeface="Arial"/>
              </a:rPr>
              <a:t>are</a:t>
            </a:r>
            <a:r>
              <a:rPr sz="1800" spc="-15" dirty="0">
                <a:latin typeface="Arial"/>
                <a:cs typeface="Arial"/>
              </a:rPr>
              <a:t> </a:t>
            </a:r>
            <a:r>
              <a:rPr sz="1800" dirty="0">
                <a:latin typeface="Arial"/>
                <a:cs typeface="Arial"/>
              </a:rPr>
              <a:t>getting</a:t>
            </a:r>
            <a:r>
              <a:rPr sz="1800" spc="-15" dirty="0">
                <a:latin typeface="Arial"/>
                <a:cs typeface="Arial"/>
              </a:rPr>
              <a:t> </a:t>
            </a:r>
            <a:r>
              <a:rPr sz="1800" dirty="0">
                <a:latin typeface="Arial"/>
                <a:cs typeface="Arial"/>
              </a:rPr>
              <a:t>loans</a:t>
            </a:r>
            <a:r>
              <a:rPr sz="1800" spc="-15" dirty="0">
                <a:latin typeface="Arial"/>
                <a:cs typeface="Arial"/>
              </a:rPr>
              <a:t> </a:t>
            </a:r>
            <a:r>
              <a:rPr sz="1800" dirty="0">
                <a:latin typeface="Arial"/>
                <a:cs typeface="Arial"/>
              </a:rPr>
              <a:t>for</a:t>
            </a:r>
            <a:r>
              <a:rPr sz="1800" spc="-15" dirty="0">
                <a:latin typeface="Arial"/>
                <a:cs typeface="Arial"/>
              </a:rPr>
              <a:t> </a:t>
            </a:r>
            <a:r>
              <a:rPr sz="1800" dirty="0">
                <a:latin typeface="Arial"/>
                <a:cs typeface="Arial"/>
              </a:rPr>
              <a:t>higher</a:t>
            </a:r>
            <a:r>
              <a:rPr sz="1800" spc="-15" dirty="0">
                <a:latin typeface="Arial"/>
                <a:cs typeface="Arial"/>
              </a:rPr>
              <a:t> </a:t>
            </a:r>
            <a:r>
              <a:rPr sz="1800" dirty="0">
                <a:latin typeface="Arial"/>
                <a:cs typeface="Arial"/>
              </a:rPr>
              <a:t>interest</a:t>
            </a:r>
            <a:r>
              <a:rPr sz="1800" spc="-20" dirty="0">
                <a:latin typeface="Arial"/>
                <a:cs typeface="Arial"/>
              </a:rPr>
              <a:t> </a:t>
            </a:r>
            <a:r>
              <a:rPr sz="1800" dirty="0">
                <a:latin typeface="Arial"/>
                <a:cs typeface="Arial"/>
              </a:rPr>
              <a:t>rates</a:t>
            </a:r>
            <a:r>
              <a:rPr sz="1800" spc="-15" dirty="0">
                <a:latin typeface="Arial"/>
                <a:cs typeface="Arial"/>
              </a:rPr>
              <a:t> </a:t>
            </a:r>
            <a:r>
              <a:rPr sz="1800" dirty="0">
                <a:latin typeface="Arial"/>
                <a:cs typeface="Arial"/>
              </a:rPr>
              <a:t>which</a:t>
            </a:r>
            <a:r>
              <a:rPr sz="1800" spc="-15" dirty="0">
                <a:latin typeface="Arial"/>
                <a:cs typeface="Arial"/>
              </a:rPr>
              <a:t> </a:t>
            </a:r>
            <a:r>
              <a:rPr sz="1800" dirty="0">
                <a:latin typeface="Arial"/>
                <a:cs typeface="Arial"/>
              </a:rPr>
              <a:t>might</a:t>
            </a:r>
            <a:r>
              <a:rPr sz="1800" spc="-15" dirty="0">
                <a:latin typeface="Arial"/>
                <a:cs typeface="Arial"/>
              </a:rPr>
              <a:t> </a:t>
            </a:r>
            <a:r>
              <a:rPr sz="1800" dirty="0">
                <a:latin typeface="Arial"/>
                <a:cs typeface="Arial"/>
              </a:rPr>
              <a:t>be</a:t>
            </a:r>
            <a:r>
              <a:rPr sz="1800" spc="-15" dirty="0">
                <a:latin typeface="Arial"/>
                <a:cs typeface="Arial"/>
              </a:rPr>
              <a:t> </a:t>
            </a:r>
            <a:r>
              <a:rPr sz="1800" dirty="0">
                <a:latin typeface="Arial"/>
                <a:cs typeface="Arial"/>
              </a:rPr>
              <a:t>the</a:t>
            </a:r>
            <a:r>
              <a:rPr sz="1800" spc="-15" dirty="0">
                <a:latin typeface="Arial"/>
                <a:cs typeface="Arial"/>
              </a:rPr>
              <a:t> </a:t>
            </a:r>
            <a:r>
              <a:rPr sz="1800" dirty="0">
                <a:latin typeface="Arial"/>
                <a:cs typeface="Arial"/>
              </a:rPr>
              <a:t>cause</a:t>
            </a:r>
            <a:r>
              <a:rPr sz="1800" spc="-15" dirty="0">
                <a:latin typeface="Arial"/>
                <a:cs typeface="Arial"/>
              </a:rPr>
              <a:t> </a:t>
            </a:r>
            <a:r>
              <a:rPr sz="1800" dirty="0">
                <a:latin typeface="Arial"/>
                <a:cs typeface="Arial"/>
              </a:rPr>
              <a:t>for</a:t>
            </a:r>
            <a:r>
              <a:rPr sz="1800" spc="-15" dirty="0">
                <a:latin typeface="Arial"/>
                <a:cs typeface="Arial"/>
              </a:rPr>
              <a:t> </a:t>
            </a:r>
            <a:r>
              <a:rPr sz="1800" dirty="0">
                <a:latin typeface="Arial"/>
                <a:cs typeface="Arial"/>
              </a:rPr>
              <a:t>loan</a:t>
            </a:r>
            <a:r>
              <a:rPr sz="1800" spc="-15" dirty="0">
                <a:latin typeface="Arial"/>
                <a:cs typeface="Arial"/>
              </a:rPr>
              <a:t> </a:t>
            </a:r>
            <a:r>
              <a:rPr sz="1800" spc="-10" dirty="0">
                <a:latin typeface="Arial"/>
                <a:cs typeface="Arial"/>
              </a:rPr>
              <a:t>default.</a:t>
            </a:r>
            <a:endParaRPr sz="1800" dirty="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75EA9-DA66-402E-11C8-BA5E32FBF2F3}"/>
              </a:ext>
            </a:extLst>
          </p:cNvPr>
          <p:cNvSpPr>
            <a:spLocks noGrp="1"/>
          </p:cNvSpPr>
          <p:nvPr>
            <p:ph type="title"/>
          </p:nvPr>
        </p:nvSpPr>
        <p:spPr>
          <a:xfrm>
            <a:off x="707900" y="4208220"/>
            <a:ext cx="3946393" cy="1850651"/>
          </a:xfrm>
        </p:spPr>
        <p:txBody>
          <a:bodyPr vert="horz" lIns="91440" tIns="45720" rIns="91440" bIns="45720" rtlCol="0" anchor="ctr">
            <a:normAutofit/>
          </a:bodyPr>
          <a:lstStyle/>
          <a:p>
            <a:pPr algn="l"/>
            <a:r>
              <a:rPr lang="en-US" sz="3600"/>
              <a:t>Analysis:</a:t>
            </a:r>
          </a:p>
        </p:txBody>
      </p:sp>
      <p:pic>
        <p:nvPicPr>
          <p:cNvPr id="5" name="Content Placeholder 4" descr="A comparison of a graph">
            <a:extLst>
              <a:ext uri="{FF2B5EF4-FFF2-40B4-BE49-F238E27FC236}">
                <a16:creationId xmlns:a16="http://schemas.microsoft.com/office/drawing/2014/main" id="{85210DBB-7176-E9A6-E47E-2BA21B29FFD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3468" y="974190"/>
            <a:ext cx="10926860" cy="2376592"/>
          </a:xfrm>
          <a:prstGeom prst="rect">
            <a:avLst/>
          </a:prstGeom>
        </p:spPr>
      </p:pic>
      <p:sp>
        <p:nvSpPr>
          <p:cNvPr id="6" name="TextBox 5">
            <a:extLst>
              <a:ext uri="{FF2B5EF4-FFF2-40B4-BE49-F238E27FC236}">
                <a16:creationId xmlns:a16="http://schemas.microsoft.com/office/drawing/2014/main" id="{AEF320E2-CFD9-F9FB-DBB2-E96DF901CADD}"/>
              </a:ext>
            </a:extLst>
          </p:cNvPr>
          <p:cNvSpPr txBox="1"/>
          <p:nvPr/>
        </p:nvSpPr>
        <p:spPr>
          <a:xfrm>
            <a:off x="5139768" y="4208220"/>
            <a:ext cx="6430560" cy="1850651"/>
          </a:xfrm>
          <a:prstGeom prst="rect">
            <a:avLst/>
          </a:prstGeom>
        </p:spPr>
        <p:txBody>
          <a:bodyPr vert="horz" lIns="91440" tIns="45720" rIns="91440" bIns="45720" rtlCol="0" anchor="ctr">
            <a:normAutofit/>
          </a:bodyPr>
          <a:lstStyle/>
          <a:p>
            <a:pPr>
              <a:lnSpc>
                <a:spcPct val="90000"/>
              </a:lnSpc>
              <a:spcBef>
                <a:spcPct val="20000"/>
              </a:spcBef>
              <a:spcAft>
                <a:spcPts val="600"/>
              </a:spcAft>
              <a:buClr>
                <a:srgbClr val="BC98F2"/>
              </a:buClr>
              <a:buSzPct val="70000"/>
              <a:buFont typeface="Wingdings 2" charset="2"/>
            </a:pPr>
            <a:r>
              <a:rPr lang="en-US" sz="15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Observations- The median loan amount each year did not change significantly, but the distribution became more spread over the years. This indicates that people took varying loan amounts each year.- A few loan borrowers took higher loan amounts in 2008 and 2011, which are plotted as outliers.- Loan borrowers generally took similar amounts throughout the year, except in December, where higher amounts were taken, as indicated by a distribution higher above the median.</a:t>
            </a:r>
          </a:p>
        </p:txBody>
      </p:sp>
    </p:spTree>
    <p:extLst>
      <p:ext uri="{BB962C8B-B14F-4D97-AF65-F5344CB8AC3E}">
        <p14:creationId xmlns:p14="http://schemas.microsoft.com/office/powerpoint/2010/main" val="25099760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Slate</Template>
  <TotalTime>172</TotalTime>
  <Words>889</Words>
  <Application>Microsoft Office PowerPoint</Application>
  <PresentationFormat>Widescreen</PresentationFormat>
  <Paragraphs>63</Paragraphs>
  <Slides>15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Arial</vt:lpstr>
      <vt:lpstr>Calisto MT</vt:lpstr>
      <vt:lpstr>Wingdings 2</vt:lpstr>
      <vt:lpstr>Slate</vt:lpstr>
      <vt:lpstr>Lending  Club Case Study</vt:lpstr>
      <vt:lpstr>Abstract</vt:lpstr>
      <vt:lpstr>Problem solving method:</vt:lpstr>
      <vt:lpstr>Analysis :</vt:lpstr>
      <vt:lpstr>Analysis:</vt:lpstr>
      <vt:lpstr>Analysis:   Funded amount</vt:lpstr>
      <vt:lpstr>Analysis</vt:lpstr>
      <vt:lpstr>Analysis</vt:lpstr>
      <vt:lpstr>Analysis:</vt:lpstr>
      <vt:lpstr>Analysis</vt:lpstr>
      <vt:lpstr>Analysis</vt:lpstr>
      <vt:lpstr>Analysis</vt:lpstr>
      <vt:lpstr>Analysis</vt:lpstr>
      <vt:lpstr>Analysis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Sidharth Pani</dc:creator>
  <cp:lastModifiedBy>Sidharth Pani</cp:lastModifiedBy>
  <cp:revision>5</cp:revision>
  <dcterms:created xsi:type="dcterms:W3CDTF">2024-05-22T08:26:26Z</dcterms:created>
  <dcterms:modified xsi:type="dcterms:W3CDTF">2024-05-22T11:21:41Z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