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5"/>
  </p:notesMasterIdLst>
  <p:sldIdLst>
    <p:sldId id="271" r:id="rId2"/>
    <p:sldId id="273" r:id="rId3"/>
    <p:sldId id="2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95"/>
    <p:restoredTop sz="94558"/>
  </p:normalViewPr>
  <p:slideViewPr>
    <p:cSldViewPr snapToGrid="0">
      <p:cViewPr varScale="1">
        <p:scale>
          <a:sx n="121" d="100"/>
          <a:sy n="121" d="100"/>
        </p:scale>
        <p:origin x="1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9EE0E-674C-7449-9B66-BEE575C3F148}" type="datetimeFigureOut">
              <a:rPr lang="en-US" smtClean="0"/>
              <a:t>9/19/25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EAA4-A73E-EF4B-BACE-3A07532DC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3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D3AB-32E2-B6A0-89AA-72B245538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A296D-2AB9-F258-4AE9-156C05D74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640B4-194D-F4DB-30B1-95CC7F97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F3BB-AC6A-CB40-8BD6-536FD297D2BD}" type="datetime1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5CB1C-8A13-F817-8DDA-59DE85C5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B8D95-B065-DAE9-B338-3786C03C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8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3DDA-CCFB-AC6B-15A2-0459053A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2180C-18F2-8E58-E3F3-6243E3263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B0D44-63B2-236A-7B8F-93984AC3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D62EE-8AA7-8048-9F17-413CEB5E3EEB}" type="datetime1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E654E-E3F8-C695-69DB-1E77D802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983D2-6113-9A68-8367-62B292CD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1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E1429-5838-D55F-BACC-505FB77CE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1AE10-D284-D4DE-B772-EB733ACCE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C508E-DA8F-A598-B953-D1EFC7A7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DB0AF-AB74-8342-B465-29F666DD56F7}" type="datetime1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4D9F1-3B64-111D-2B49-CC0E6E91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B4FA6-5AE5-CE54-A48E-301E0059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0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9CF0-EA9D-AD78-E498-D28BBE05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E352-29DA-FCCD-5398-C0682FB12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3319E-EA1A-EEE2-FFD9-E4BE72AF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C10FE-36E9-314B-B777-995E11464DC6}" type="datetime1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6E944-ACD2-0CD0-F6F3-292396C0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90548-DB83-EA0D-3D04-AE46BAEF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9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FBDD-D772-175A-1708-6E108D31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7F3C7-1EBE-7F76-5402-540A23E19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9C666-12BF-C9DB-7E26-B0F0195A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84245-5016-2E49-91D8-A78F55B99A73}" type="datetime1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E7571-7DD1-99AF-D034-A05FBDE7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BE15C-B39A-5D20-B3B1-966CCAED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9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F862-1141-B78C-3F8E-1E482F33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07A41-369C-19F6-2FAB-16B56CCD6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C2767-C2C9-23F7-716E-3791F6D83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084C6-3B99-5923-30D3-7B696EFB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CE6D-CD60-4947-926F-49C785FE057A}" type="datetime1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5A598-418D-756D-1B44-62BB9F6B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F8C9F-A25B-283D-1B39-66BAD6C2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7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A978-D345-BAE0-87A9-D1EAF22D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6F35E-BB46-2735-C815-EF1EF114B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8E5B3-EA4F-D895-73FB-B20C494BB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647E8-8BB8-0D99-354C-AA76701C6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C11E9-6B10-9C74-6FD6-F248D7296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4E103-3BDF-A532-C7C0-7F5D78CF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A96E-8744-804F-ABEC-B8B9C3DE83C3}" type="datetime1">
              <a:rPr lang="en-US" smtClean="0"/>
              <a:t>9/19/25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81F30-5F7B-E4CC-E99E-174E7952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66555-962B-E3A1-0945-E4E92F3F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4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E30-93BC-6E8B-1A43-E4D6E477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7B236-1A6F-5168-E376-5EBD4395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7E50-38BD-AB47-949B-7AA7B7A8ED9B}" type="datetime1">
              <a:rPr lang="en-US" smtClean="0"/>
              <a:t>9/19/25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12CD3-7A93-8D0A-2494-7347830D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66D29-7CC2-EC02-2649-DFD11FC7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2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0F99C-385E-0A59-7B82-F14F468E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C510E-C84D-2549-B37F-23104B2D9109}" type="datetime1">
              <a:rPr lang="en-US" smtClean="0"/>
              <a:t>9/19/25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757DD-C4B3-13A7-1C11-851A3F24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F1FBE-632C-2C5E-499A-D9E0DB60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9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7AE3-5EFD-5646-0B76-81D3E016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F30C3-3212-E92D-8389-8A4D7F0C8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3D80E-54DE-9C12-D817-130E47806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70C02-A6C3-6E18-9D60-A4A48626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A508F-D7CE-CD46-9E3C-9E5777AE2E37}" type="datetime1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28D7-6EEE-EF15-ED91-45E5CD49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A3C6D-2B65-61F2-253D-45B9A8C8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50C3-F776-B096-38D6-42225A70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F92BB-A9F5-429C-FCF9-A9B50ED20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69C1C-3A26-589E-EB32-3697D6C9D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170AA-216E-C77E-A7D0-88CA3200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35F7-7EC8-4D44-B1DE-8DADB6D0B72E}" type="datetime1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8CD45-6A1E-8964-8C87-4968835D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0E2FC-D8D3-BBC0-F0EA-3A41F7A0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2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772E2-C595-B6B1-D043-EED70FFD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A5409-D292-DFBC-67E4-DE7996218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186C6-2CD8-E244-AAB5-1F93EF533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2E39F1-9AB4-CA4A-B0F2-672D81B6A70A}" type="datetime1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EA58-E6EB-B9D7-267D-6EB9A1E0C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Make it exist first. You can make it good later.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AD0B5-C2DF-CBEC-9A55-9939967C9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8781CE-5D7D-8BB2-7183-3BB2A1C1D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C5CFE8-AEFE-5A3A-1ADA-6F1D1C8061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60066" y="160016"/>
            <a:ext cx="4424513" cy="5557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63CF4E-0EB6-6A33-3ED7-F899870027ED}"/>
              </a:ext>
            </a:extLst>
          </p:cNvPr>
          <p:cNvSpPr txBox="1"/>
          <p:nvPr/>
        </p:nvSpPr>
        <p:spPr>
          <a:xfrm>
            <a:off x="68573" y="246695"/>
            <a:ext cx="20974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Initial Motivation 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 Problem Statement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1DD52-5534-73B2-23EA-D7CD73B4D268}"/>
              </a:ext>
            </a:extLst>
          </p:cNvPr>
          <p:cNvSpPr txBox="1"/>
          <p:nvPr/>
        </p:nvSpPr>
        <p:spPr>
          <a:xfrm>
            <a:off x="4791033" y="2448811"/>
            <a:ext cx="71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Pacific Palisades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2C734-52DA-2966-3E48-4A2A3C6A0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416" y="160016"/>
            <a:ext cx="4168209" cy="55576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AD37D7-D727-2BF8-15C6-29080F8A1777}"/>
              </a:ext>
            </a:extLst>
          </p:cNvPr>
          <p:cNvSpPr txBox="1"/>
          <p:nvPr/>
        </p:nvSpPr>
        <p:spPr>
          <a:xfrm>
            <a:off x="9458658" y="2768642"/>
            <a:ext cx="71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Pacific Palisades</a:t>
            </a:r>
          </a:p>
        </p:txBody>
      </p:sp>
    </p:spTree>
    <p:extLst>
      <p:ext uri="{BB962C8B-B14F-4D97-AF65-F5344CB8AC3E}">
        <p14:creationId xmlns:p14="http://schemas.microsoft.com/office/powerpoint/2010/main" val="422484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2038-4858-8330-E7FC-F9A33272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315912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are maneuvers performed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CB41A-8A17-1C1F-1B7C-0DC2946DA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808"/>
            <a:ext cx="5257800" cy="5357156"/>
          </a:xfrm>
        </p:spPr>
        <p:txBody>
          <a:bodyPr>
            <a:normAutofit/>
          </a:bodyPr>
          <a:lstStyle/>
          <a:p>
            <a:pPr algn="just"/>
            <a:r>
              <a:rPr lang="en-US" sz="14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Maintaining Orbit and Altitude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to keep the satellite at a desired altitude and speed, ensuring consistent data collection.</a:t>
            </a:r>
          </a:p>
          <a:p>
            <a:pPr marL="0" indent="0" algn="just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sz="14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Maintaining a consistent ground track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For polar-orbiting satellites like Landsat, these maneuvers keep the satellite’s ground track and timing of its equatorial crossings consistent over time.</a:t>
            </a:r>
          </a:p>
          <a:p>
            <a:pPr marL="0" indent="0" algn="just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sz="14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Counteracting Orbital Perturbations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The gravitational forces of the Sun and Moon, along with factors like solar radiation pressure and the weak effects of Earth’s non-uniform gravity, can alter a satellite’s orbit, requiring adjustments to stay on course.</a:t>
            </a:r>
          </a:p>
          <a:p>
            <a:pPr algn="just"/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00423-7B74-F528-6BC3-E6DC10C7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04456E-9D1F-AA3E-C147-9FE203DB9C6B}"/>
              </a:ext>
            </a:extLst>
          </p:cNvPr>
          <p:cNvSpPr txBox="1">
            <a:spLocks/>
          </p:cNvSpPr>
          <p:nvPr/>
        </p:nvSpPr>
        <p:spPr>
          <a:xfrm>
            <a:off x="6096000" y="819808"/>
            <a:ext cx="5257800" cy="5357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Drag make-up (DMU) or Delta-Velocity (Delta-V) maneuvers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To increase the satellites orbital velocity to raise its altitude, counteracting the effects of atmospheric drag that would otherwise lower the orbit time.</a:t>
            </a:r>
          </a:p>
          <a:p>
            <a:pPr algn="just"/>
            <a:r>
              <a:rPr lang="en-US" sz="14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Inclination Adjustment (IAM) or Delta-Inclination (Delta-I) maneuvers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These burns are performed to adjust the angle of orbit relative to the Earth’s equator, which is necessary for maintaining a consistent ground track for land-observing satellites and for managing the change in inclination caused by gravitational forces from the Sun and Moon.</a:t>
            </a:r>
          </a:p>
          <a:p>
            <a:pPr algn="just"/>
            <a:r>
              <a:rPr lang="en-US" sz="14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Station-Keeping maneuvers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These are small adjustments to the satellite's orbit and position to counteract gradual orbital perturbations caused by the gravitational pull of the Moon and the Sun.</a:t>
            </a:r>
          </a:p>
          <a:p>
            <a:pPr algn="just"/>
            <a:r>
              <a:rPr lang="en-US" sz="14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Longitudinal Shift Maneuvers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These maneuvers change the satellite’s sub-satellite point on the Earth’s equator, often by adjusting the satellite’s orbital period to match the Earth’s rotation for geostationary or geosynchronous orbits.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BABC7A-207E-EA01-8742-75B2BD7B3470}"/>
              </a:ext>
            </a:extLst>
          </p:cNvPr>
          <p:cNvSpPr txBox="1">
            <a:spLocks/>
          </p:cNvSpPr>
          <p:nvPr/>
        </p:nvSpPr>
        <p:spPr>
          <a:xfrm>
            <a:off x="6096000" y="365124"/>
            <a:ext cx="5257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Types of maneuvers</a:t>
            </a:r>
          </a:p>
        </p:txBody>
      </p:sp>
    </p:spTree>
    <p:extLst>
      <p:ext uri="{BB962C8B-B14F-4D97-AF65-F5344CB8AC3E}">
        <p14:creationId xmlns:p14="http://schemas.microsoft.com/office/powerpoint/2010/main" val="45074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6978-FA2D-E327-DBE5-2A6A3ECE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9039A-A77D-E3CB-AF21-4EA88AC45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F16E7-FFF5-7F03-0213-A9C560E8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</p:spTree>
    <p:extLst>
      <p:ext uri="{BB962C8B-B14F-4D97-AF65-F5344CB8AC3E}">
        <p14:creationId xmlns:p14="http://schemas.microsoft.com/office/powerpoint/2010/main" val="132546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2238</TotalTime>
  <Words>303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Verdana</vt:lpstr>
      <vt:lpstr>Office Theme</vt:lpstr>
      <vt:lpstr>PowerPoint Presentation</vt:lpstr>
      <vt:lpstr>Why are maneuvers performed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Siddharth Patil</dc:creator>
  <cp:lastModifiedBy>Siddharth Patil</cp:lastModifiedBy>
  <cp:revision>135</cp:revision>
  <dcterms:created xsi:type="dcterms:W3CDTF">2025-08-28T12:33:04Z</dcterms:created>
  <dcterms:modified xsi:type="dcterms:W3CDTF">2025-09-19T11:21:01Z</dcterms:modified>
</cp:coreProperties>
</file>