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9"/>
  </p:notesMasterIdLst>
  <p:sldIdLst>
    <p:sldId id="271" r:id="rId2"/>
    <p:sldId id="274" r:id="rId3"/>
    <p:sldId id="278" r:id="rId4"/>
    <p:sldId id="279" r:id="rId5"/>
    <p:sldId id="280" r:id="rId6"/>
    <p:sldId id="281" r:id="rId7"/>
    <p:sldId id="282" r:id="rId8"/>
    <p:sldId id="277" r:id="rId9"/>
    <p:sldId id="266" r:id="rId10"/>
    <p:sldId id="269" r:id="rId11"/>
    <p:sldId id="273" r:id="rId12"/>
    <p:sldId id="275" r:id="rId13"/>
    <p:sldId id="262" r:id="rId14"/>
    <p:sldId id="263" r:id="rId15"/>
    <p:sldId id="264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0"/>
    <p:restoredTop sz="94555"/>
  </p:normalViewPr>
  <p:slideViewPr>
    <p:cSldViewPr snapToGrid="0">
      <p:cViewPr varScale="1">
        <p:scale>
          <a:sx n="159" d="100"/>
          <a:sy n="159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780233-9550-8543-AC61-0D829724F9C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E301103-4FFC-FD4B-A88E-9B5E017C7C4B}">
      <dgm:prSet phldrT="[Text]"/>
      <dgm:spPr/>
      <dgm:t>
        <a:bodyPr/>
        <a:lstStyle/>
        <a:p>
          <a:pPr algn="l"/>
          <a:r>
            <a:rPr lang="en-US" dirty="0"/>
            <a:t>Purpose of the CubeSat Mission</a:t>
          </a:r>
        </a:p>
      </dgm:t>
    </dgm:pt>
    <dgm:pt modelId="{E3207DC9-B80F-134B-BBDE-3C26D7FF1683}" type="parTrans" cxnId="{CAFF7159-53F7-0E4E-8854-A758F28C5D86}">
      <dgm:prSet/>
      <dgm:spPr/>
      <dgm:t>
        <a:bodyPr/>
        <a:lstStyle/>
        <a:p>
          <a:endParaRPr lang="en-US"/>
        </a:p>
      </dgm:t>
    </dgm:pt>
    <dgm:pt modelId="{6FD79EFB-FB06-6249-9E6F-B2AAFC3EF421}" type="sibTrans" cxnId="{CAFF7159-53F7-0E4E-8854-A758F28C5D86}">
      <dgm:prSet/>
      <dgm:spPr/>
      <dgm:t>
        <a:bodyPr/>
        <a:lstStyle/>
        <a:p>
          <a:endParaRPr lang="en-US"/>
        </a:p>
      </dgm:t>
    </dgm:pt>
    <dgm:pt modelId="{A0CD92B0-B4F5-9149-BB99-9293DEF0488A}">
      <dgm:prSet phldrT="[Text]"/>
      <dgm:spPr/>
      <dgm:t>
        <a:bodyPr/>
        <a:lstStyle/>
        <a:p>
          <a:pPr algn="l"/>
          <a:r>
            <a:rPr lang="en-US" dirty="0"/>
            <a:t>Purpose of the ADCS subsystem</a:t>
          </a:r>
        </a:p>
      </dgm:t>
    </dgm:pt>
    <dgm:pt modelId="{92BE5E44-FF8D-B840-9A76-FF30652CF53A}" type="parTrans" cxnId="{C85327AA-5778-C941-86B2-9B9C464491BF}">
      <dgm:prSet/>
      <dgm:spPr/>
      <dgm:t>
        <a:bodyPr/>
        <a:lstStyle/>
        <a:p>
          <a:endParaRPr lang="en-US"/>
        </a:p>
      </dgm:t>
    </dgm:pt>
    <dgm:pt modelId="{83DDD1B2-2EF1-124A-AA79-009A67C4EE3E}" type="sibTrans" cxnId="{C85327AA-5778-C941-86B2-9B9C464491BF}">
      <dgm:prSet/>
      <dgm:spPr/>
      <dgm:t>
        <a:bodyPr/>
        <a:lstStyle/>
        <a:p>
          <a:endParaRPr lang="en-US"/>
        </a:p>
      </dgm:t>
    </dgm:pt>
    <dgm:pt modelId="{7B1EE7AE-AC24-9C48-A808-81F67CEC451C}">
      <dgm:prSet phldrT="[Text]"/>
      <dgm:spPr/>
      <dgm:t>
        <a:bodyPr/>
        <a:lstStyle/>
        <a:p>
          <a:pPr algn="l"/>
          <a:r>
            <a:rPr lang="en-US" dirty="0"/>
            <a:t>Design steps involved in designing the ADCS</a:t>
          </a:r>
        </a:p>
      </dgm:t>
    </dgm:pt>
    <dgm:pt modelId="{AF4C2730-2F75-3E40-823B-0AD49E2B4561}" type="parTrans" cxnId="{7A3C96CB-82CF-F148-B08A-38E3F070DBB1}">
      <dgm:prSet/>
      <dgm:spPr/>
      <dgm:t>
        <a:bodyPr/>
        <a:lstStyle/>
        <a:p>
          <a:endParaRPr lang="en-US"/>
        </a:p>
      </dgm:t>
    </dgm:pt>
    <dgm:pt modelId="{69D3CAAF-0BAA-5040-98DE-24112D238A07}" type="sibTrans" cxnId="{7A3C96CB-82CF-F148-B08A-38E3F070DBB1}">
      <dgm:prSet/>
      <dgm:spPr/>
      <dgm:t>
        <a:bodyPr/>
        <a:lstStyle/>
        <a:p>
          <a:endParaRPr lang="en-US"/>
        </a:p>
      </dgm:t>
    </dgm:pt>
    <dgm:pt modelId="{63E344FF-2970-324A-902A-BA7F850164C6}">
      <dgm:prSet/>
      <dgm:spPr/>
      <dgm:t>
        <a:bodyPr/>
        <a:lstStyle/>
        <a:p>
          <a:pPr algn="l"/>
          <a:r>
            <a:rPr lang="en-US" dirty="0"/>
            <a:t>Design of the ADCS algorithm</a:t>
          </a:r>
        </a:p>
      </dgm:t>
    </dgm:pt>
    <dgm:pt modelId="{4563B329-E247-3E40-8EF7-88C0D8D61D8A}" type="parTrans" cxnId="{1BA92815-6BD4-7D4E-8EC9-374D1FDA2CB6}">
      <dgm:prSet/>
      <dgm:spPr/>
      <dgm:t>
        <a:bodyPr/>
        <a:lstStyle/>
        <a:p>
          <a:endParaRPr lang="en-US"/>
        </a:p>
      </dgm:t>
    </dgm:pt>
    <dgm:pt modelId="{FA2A72D7-A124-8347-AF0D-12ADBE8F4824}" type="sibTrans" cxnId="{1BA92815-6BD4-7D4E-8EC9-374D1FDA2CB6}">
      <dgm:prSet/>
      <dgm:spPr/>
      <dgm:t>
        <a:bodyPr/>
        <a:lstStyle/>
        <a:p>
          <a:endParaRPr lang="en-US"/>
        </a:p>
      </dgm:t>
    </dgm:pt>
    <dgm:pt modelId="{D4B41315-6156-D54E-93E0-E7F3F3C48141}">
      <dgm:prSet/>
      <dgm:spPr/>
      <dgm:t>
        <a:bodyPr/>
        <a:lstStyle/>
        <a:p>
          <a:pPr algn="l"/>
          <a:r>
            <a:rPr lang="en-US" dirty="0"/>
            <a:t>Autonomous capabilities for ADCS</a:t>
          </a:r>
        </a:p>
      </dgm:t>
    </dgm:pt>
    <dgm:pt modelId="{687FADB7-BF5C-B142-B118-203388F672A0}" type="parTrans" cxnId="{582EEAE5-DCDF-E046-A531-893E31F5E668}">
      <dgm:prSet/>
      <dgm:spPr/>
      <dgm:t>
        <a:bodyPr/>
        <a:lstStyle/>
        <a:p>
          <a:endParaRPr lang="en-US"/>
        </a:p>
      </dgm:t>
    </dgm:pt>
    <dgm:pt modelId="{C2C83634-50F8-AD44-A879-15AB69E01206}" type="sibTrans" cxnId="{582EEAE5-DCDF-E046-A531-893E31F5E668}">
      <dgm:prSet/>
      <dgm:spPr/>
      <dgm:t>
        <a:bodyPr/>
        <a:lstStyle/>
        <a:p>
          <a:endParaRPr lang="en-US"/>
        </a:p>
      </dgm:t>
    </dgm:pt>
    <dgm:pt modelId="{291456FE-73DC-254F-B8F6-522E77A32BC2}">
      <dgm:prSet/>
      <dgm:spPr/>
      <dgm:t>
        <a:bodyPr/>
        <a:lstStyle/>
        <a:p>
          <a:r>
            <a:rPr lang="en-US" dirty="0"/>
            <a:t>Testing of Hardware, Simulation testing, Monte Carlo, Hardware in the loop</a:t>
          </a:r>
        </a:p>
      </dgm:t>
    </dgm:pt>
    <dgm:pt modelId="{FE1D1E50-BFDF-4746-9700-A30121DB3B6D}" type="parTrans" cxnId="{CCBB0F05-32D4-C64C-8562-2155FCCCA1EF}">
      <dgm:prSet/>
      <dgm:spPr/>
      <dgm:t>
        <a:bodyPr/>
        <a:lstStyle/>
        <a:p>
          <a:endParaRPr lang="en-US"/>
        </a:p>
      </dgm:t>
    </dgm:pt>
    <dgm:pt modelId="{019C3288-2AF5-E245-B600-59CCB26F3F85}" type="sibTrans" cxnId="{CCBB0F05-32D4-C64C-8562-2155FCCCA1EF}">
      <dgm:prSet/>
      <dgm:spPr/>
      <dgm:t>
        <a:bodyPr/>
        <a:lstStyle/>
        <a:p>
          <a:endParaRPr lang="en-US"/>
        </a:p>
      </dgm:t>
    </dgm:pt>
    <dgm:pt modelId="{2B1A3A4D-E5D1-4742-85C0-646D9DF48DDC}" type="pres">
      <dgm:prSet presAssocID="{A2780233-9550-8543-AC61-0D829724F9CA}" presName="Name0" presStyleCnt="0">
        <dgm:presLayoutVars>
          <dgm:dir/>
          <dgm:animLvl val="lvl"/>
          <dgm:resizeHandles val="exact"/>
        </dgm:presLayoutVars>
      </dgm:prSet>
      <dgm:spPr/>
    </dgm:pt>
    <dgm:pt modelId="{3F66C0C3-3B63-FC49-9C4B-B17D7C9077C5}" type="pres">
      <dgm:prSet presAssocID="{FE301103-4FFC-FD4B-A88E-9B5E017C7C4B}" presName="parTxOnly" presStyleLbl="node1" presStyleIdx="0" presStyleCnt="6" custScaleY="151476">
        <dgm:presLayoutVars>
          <dgm:chMax val="0"/>
          <dgm:chPref val="0"/>
          <dgm:bulletEnabled val="1"/>
        </dgm:presLayoutVars>
      </dgm:prSet>
      <dgm:spPr/>
    </dgm:pt>
    <dgm:pt modelId="{6C0FF30E-5591-8E45-B529-334935662681}" type="pres">
      <dgm:prSet presAssocID="{6FD79EFB-FB06-6249-9E6F-B2AAFC3EF421}" presName="parTxOnlySpace" presStyleCnt="0"/>
      <dgm:spPr/>
    </dgm:pt>
    <dgm:pt modelId="{41A5A1D2-AB52-8544-9AEC-C665392656FA}" type="pres">
      <dgm:prSet presAssocID="{A0CD92B0-B4F5-9149-BB99-9293DEF0488A}" presName="parTxOnly" presStyleLbl="node1" presStyleIdx="1" presStyleCnt="6" custScaleY="153558">
        <dgm:presLayoutVars>
          <dgm:chMax val="0"/>
          <dgm:chPref val="0"/>
          <dgm:bulletEnabled val="1"/>
        </dgm:presLayoutVars>
      </dgm:prSet>
      <dgm:spPr/>
    </dgm:pt>
    <dgm:pt modelId="{24BC3995-A04F-094B-BD78-CC714311BB13}" type="pres">
      <dgm:prSet presAssocID="{83DDD1B2-2EF1-124A-AA79-009A67C4EE3E}" presName="parTxOnlySpace" presStyleCnt="0"/>
      <dgm:spPr/>
    </dgm:pt>
    <dgm:pt modelId="{333BF743-F5E9-F84D-A71E-B0E67154CBD5}" type="pres">
      <dgm:prSet presAssocID="{7B1EE7AE-AC24-9C48-A808-81F67CEC451C}" presName="parTxOnly" presStyleLbl="node1" presStyleIdx="2" presStyleCnt="6" custScaleY="155639">
        <dgm:presLayoutVars>
          <dgm:chMax val="0"/>
          <dgm:chPref val="0"/>
          <dgm:bulletEnabled val="1"/>
        </dgm:presLayoutVars>
      </dgm:prSet>
      <dgm:spPr/>
    </dgm:pt>
    <dgm:pt modelId="{B79EF7B8-1139-D243-B826-69D98E715F14}" type="pres">
      <dgm:prSet presAssocID="{69D3CAAF-0BAA-5040-98DE-24112D238A07}" presName="parTxOnlySpace" presStyleCnt="0"/>
      <dgm:spPr/>
    </dgm:pt>
    <dgm:pt modelId="{2348F759-6B58-434F-BD17-A19DC97E6777}" type="pres">
      <dgm:prSet presAssocID="{63E344FF-2970-324A-902A-BA7F850164C6}" presName="parTxOnly" presStyleLbl="node1" presStyleIdx="3" presStyleCnt="6" custScaleY="149395">
        <dgm:presLayoutVars>
          <dgm:chMax val="0"/>
          <dgm:chPref val="0"/>
          <dgm:bulletEnabled val="1"/>
        </dgm:presLayoutVars>
      </dgm:prSet>
      <dgm:spPr/>
    </dgm:pt>
    <dgm:pt modelId="{A07E5AB0-ECF0-A143-B92B-77B180B75278}" type="pres">
      <dgm:prSet presAssocID="{FA2A72D7-A124-8347-AF0D-12ADBE8F4824}" presName="parTxOnlySpace" presStyleCnt="0"/>
      <dgm:spPr/>
    </dgm:pt>
    <dgm:pt modelId="{3E31A1C4-5353-F141-B760-6E62EA6EA0E7}" type="pres">
      <dgm:prSet presAssocID="{291456FE-73DC-254F-B8F6-522E77A32BC2}" presName="parTxOnly" presStyleLbl="node1" presStyleIdx="4" presStyleCnt="6" custScaleY="147314">
        <dgm:presLayoutVars>
          <dgm:chMax val="0"/>
          <dgm:chPref val="0"/>
          <dgm:bulletEnabled val="1"/>
        </dgm:presLayoutVars>
      </dgm:prSet>
      <dgm:spPr/>
    </dgm:pt>
    <dgm:pt modelId="{E85858B8-5A82-7C4F-8167-6AE676A4C4B4}" type="pres">
      <dgm:prSet presAssocID="{019C3288-2AF5-E245-B600-59CCB26F3F85}" presName="parTxOnlySpace" presStyleCnt="0"/>
      <dgm:spPr/>
    </dgm:pt>
    <dgm:pt modelId="{5E6F2D5E-83E7-EE4A-BA10-13C53E67EF19}" type="pres">
      <dgm:prSet presAssocID="{D4B41315-6156-D54E-93E0-E7F3F3C48141}" presName="parTxOnly" presStyleLbl="node1" presStyleIdx="5" presStyleCnt="6" custScaleY="134825">
        <dgm:presLayoutVars>
          <dgm:chMax val="0"/>
          <dgm:chPref val="0"/>
          <dgm:bulletEnabled val="1"/>
        </dgm:presLayoutVars>
      </dgm:prSet>
      <dgm:spPr/>
    </dgm:pt>
  </dgm:ptLst>
  <dgm:cxnLst>
    <dgm:cxn modelId="{CCBB0F05-32D4-C64C-8562-2155FCCCA1EF}" srcId="{A2780233-9550-8543-AC61-0D829724F9CA}" destId="{291456FE-73DC-254F-B8F6-522E77A32BC2}" srcOrd="4" destOrd="0" parTransId="{FE1D1E50-BFDF-4746-9700-A30121DB3B6D}" sibTransId="{019C3288-2AF5-E245-B600-59CCB26F3F85}"/>
    <dgm:cxn modelId="{02E9E00F-392E-524D-A8C0-D6E1DEEF8BB1}" type="presOf" srcId="{291456FE-73DC-254F-B8F6-522E77A32BC2}" destId="{3E31A1C4-5353-F141-B760-6E62EA6EA0E7}" srcOrd="0" destOrd="0" presId="urn:microsoft.com/office/officeart/2005/8/layout/chevron1"/>
    <dgm:cxn modelId="{1BA92815-6BD4-7D4E-8EC9-374D1FDA2CB6}" srcId="{A2780233-9550-8543-AC61-0D829724F9CA}" destId="{63E344FF-2970-324A-902A-BA7F850164C6}" srcOrd="3" destOrd="0" parTransId="{4563B329-E247-3E40-8EF7-88C0D8D61D8A}" sibTransId="{FA2A72D7-A124-8347-AF0D-12ADBE8F4824}"/>
    <dgm:cxn modelId="{A4E28218-CAB2-D44A-8535-9EEFD1CE1136}" type="presOf" srcId="{A2780233-9550-8543-AC61-0D829724F9CA}" destId="{2B1A3A4D-E5D1-4742-85C0-646D9DF48DDC}" srcOrd="0" destOrd="0" presId="urn:microsoft.com/office/officeart/2005/8/layout/chevron1"/>
    <dgm:cxn modelId="{08E32644-56B6-E943-8790-39EC8FED9817}" type="presOf" srcId="{D4B41315-6156-D54E-93E0-E7F3F3C48141}" destId="{5E6F2D5E-83E7-EE4A-BA10-13C53E67EF19}" srcOrd="0" destOrd="0" presId="urn:microsoft.com/office/officeart/2005/8/layout/chevron1"/>
    <dgm:cxn modelId="{92710D52-8F02-094D-8399-95DF482A0873}" type="presOf" srcId="{7B1EE7AE-AC24-9C48-A808-81F67CEC451C}" destId="{333BF743-F5E9-F84D-A71E-B0E67154CBD5}" srcOrd="0" destOrd="0" presId="urn:microsoft.com/office/officeart/2005/8/layout/chevron1"/>
    <dgm:cxn modelId="{CAFF7159-53F7-0E4E-8854-A758F28C5D86}" srcId="{A2780233-9550-8543-AC61-0D829724F9CA}" destId="{FE301103-4FFC-FD4B-A88E-9B5E017C7C4B}" srcOrd="0" destOrd="0" parTransId="{E3207DC9-B80F-134B-BBDE-3C26D7FF1683}" sibTransId="{6FD79EFB-FB06-6249-9E6F-B2AAFC3EF421}"/>
    <dgm:cxn modelId="{C8D71E9C-D759-764D-B1A9-87ED012D4A12}" type="presOf" srcId="{63E344FF-2970-324A-902A-BA7F850164C6}" destId="{2348F759-6B58-434F-BD17-A19DC97E6777}" srcOrd="0" destOrd="0" presId="urn:microsoft.com/office/officeart/2005/8/layout/chevron1"/>
    <dgm:cxn modelId="{C85327AA-5778-C941-86B2-9B9C464491BF}" srcId="{A2780233-9550-8543-AC61-0D829724F9CA}" destId="{A0CD92B0-B4F5-9149-BB99-9293DEF0488A}" srcOrd="1" destOrd="0" parTransId="{92BE5E44-FF8D-B840-9A76-FF30652CF53A}" sibTransId="{83DDD1B2-2EF1-124A-AA79-009A67C4EE3E}"/>
    <dgm:cxn modelId="{8A7341C2-720D-AC45-91EB-A5BAD47D5BC1}" type="presOf" srcId="{A0CD92B0-B4F5-9149-BB99-9293DEF0488A}" destId="{41A5A1D2-AB52-8544-9AEC-C665392656FA}" srcOrd="0" destOrd="0" presId="urn:microsoft.com/office/officeart/2005/8/layout/chevron1"/>
    <dgm:cxn modelId="{7A3C96CB-82CF-F148-B08A-38E3F070DBB1}" srcId="{A2780233-9550-8543-AC61-0D829724F9CA}" destId="{7B1EE7AE-AC24-9C48-A808-81F67CEC451C}" srcOrd="2" destOrd="0" parTransId="{AF4C2730-2F75-3E40-823B-0AD49E2B4561}" sibTransId="{69D3CAAF-0BAA-5040-98DE-24112D238A07}"/>
    <dgm:cxn modelId="{582EEAE5-DCDF-E046-A531-893E31F5E668}" srcId="{A2780233-9550-8543-AC61-0D829724F9CA}" destId="{D4B41315-6156-D54E-93E0-E7F3F3C48141}" srcOrd="5" destOrd="0" parTransId="{687FADB7-BF5C-B142-B118-203388F672A0}" sibTransId="{C2C83634-50F8-AD44-A879-15AB69E01206}"/>
    <dgm:cxn modelId="{3B6DFCF0-B12D-F64F-9765-21BFE7470BF2}" type="presOf" srcId="{FE301103-4FFC-FD4B-A88E-9B5E017C7C4B}" destId="{3F66C0C3-3B63-FC49-9C4B-B17D7C9077C5}" srcOrd="0" destOrd="0" presId="urn:microsoft.com/office/officeart/2005/8/layout/chevron1"/>
    <dgm:cxn modelId="{3ED54AAC-0120-0A42-9DE3-F1E75C0E510F}" type="presParOf" srcId="{2B1A3A4D-E5D1-4742-85C0-646D9DF48DDC}" destId="{3F66C0C3-3B63-FC49-9C4B-B17D7C9077C5}" srcOrd="0" destOrd="0" presId="urn:microsoft.com/office/officeart/2005/8/layout/chevron1"/>
    <dgm:cxn modelId="{7B59CF77-19E2-1140-A30C-A9EDCB77EA71}" type="presParOf" srcId="{2B1A3A4D-E5D1-4742-85C0-646D9DF48DDC}" destId="{6C0FF30E-5591-8E45-B529-334935662681}" srcOrd="1" destOrd="0" presId="urn:microsoft.com/office/officeart/2005/8/layout/chevron1"/>
    <dgm:cxn modelId="{D888BC41-9F8B-E241-A889-9578F9B4C618}" type="presParOf" srcId="{2B1A3A4D-E5D1-4742-85C0-646D9DF48DDC}" destId="{41A5A1D2-AB52-8544-9AEC-C665392656FA}" srcOrd="2" destOrd="0" presId="urn:microsoft.com/office/officeart/2005/8/layout/chevron1"/>
    <dgm:cxn modelId="{D451BBDC-389C-C44D-A0B6-C010081A9DD6}" type="presParOf" srcId="{2B1A3A4D-E5D1-4742-85C0-646D9DF48DDC}" destId="{24BC3995-A04F-094B-BD78-CC714311BB13}" srcOrd="3" destOrd="0" presId="urn:microsoft.com/office/officeart/2005/8/layout/chevron1"/>
    <dgm:cxn modelId="{8576AF23-914F-9D44-A260-5491479787BC}" type="presParOf" srcId="{2B1A3A4D-E5D1-4742-85C0-646D9DF48DDC}" destId="{333BF743-F5E9-F84D-A71E-B0E67154CBD5}" srcOrd="4" destOrd="0" presId="urn:microsoft.com/office/officeart/2005/8/layout/chevron1"/>
    <dgm:cxn modelId="{5F765E05-7989-D343-9984-6A1921D62C9F}" type="presParOf" srcId="{2B1A3A4D-E5D1-4742-85C0-646D9DF48DDC}" destId="{B79EF7B8-1139-D243-B826-69D98E715F14}" srcOrd="5" destOrd="0" presId="urn:microsoft.com/office/officeart/2005/8/layout/chevron1"/>
    <dgm:cxn modelId="{C7FED703-2A49-254E-924A-1EEEBD7973CE}" type="presParOf" srcId="{2B1A3A4D-E5D1-4742-85C0-646D9DF48DDC}" destId="{2348F759-6B58-434F-BD17-A19DC97E6777}" srcOrd="6" destOrd="0" presId="urn:microsoft.com/office/officeart/2005/8/layout/chevron1"/>
    <dgm:cxn modelId="{5F4492A9-6B02-554D-BB59-9DED679AAEE7}" type="presParOf" srcId="{2B1A3A4D-E5D1-4742-85C0-646D9DF48DDC}" destId="{A07E5AB0-ECF0-A143-B92B-77B180B75278}" srcOrd="7" destOrd="0" presId="urn:microsoft.com/office/officeart/2005/8/layout/chevron1"/>
    <dgm:cxn modelId="{A45B6E14-8184-5C45-9D9B-65A7F605D46A}" type="presParOf" srcId="{2B1A3A4D-E5D1-4742-85C0-646D9DF48DDC}" destId="{3E31A1C4-5353-F141-B760-6E62EA6EA0E7}" srcOrd="8" destOrd="0" presId="urn:microsoft.com/office/officeart/2005/8/layout/chevron1"/>
    <dgm:cxn modelId="{70220D24-DB97-344B-BE9C-E5B7DD993033}" type="presParOf" srcId="{2B1A3A4D-E5D1-4742-85C0-646D9DF48DDC}" destId="{E85858B8-5A82-7C4F-8167-6AE676A4C4B4}" srcOrd="9" destOrd="0" presId="urn:microsoft.com/office/officeart/2005/8/layout/chevron1"/>
    <dgm:cxn modelId="{C986A560-F779-3D44-8724-805656FF8AAD}" type="presParOf" srcId="{2B1A3A4D-E5D1-4742-85C0-646D9DF48DDC}" destId="{5E6F2D5E-83E7-EE4A-BA10-13C53E67EF19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80233-9550-8543-AC61-0D829724F9C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FE301103-4FFC-FD4B-A88E-9B5E017C7C4B}">
      <dgm:prSet phldrT="[Text]" custT="1"/>
      <dgm:spPr/>
      <dgm:t>
        <a:bodyPr/>
        <a:lstStyle/>
        <a:p>
          <a:pPr algn="l"/>
          <a:r>
            <a:rPr lang="en-US" sz="1600" dirty="0"/>
            <a:t>Problem</a:t>
          </a:r>
        </a:p>
      </dgm:t>
    </dgm:pt>
    <dgm:pt modelId="{E3207DC9-B80F-134B-BBDE-3C26D7FF1683}" type="parTrans" cxnId="{CAFF7159-53F7-0E4E-8854-A758F28C5D86}">
      <dgm:prSet/>
      <dgm:spPr/>
      <dgm:t>
        <a:bodyPr/>
        <a:lstStyle/>
        <a:p>
          <a:endParaRPr lang="en-US"/>
        </a:p>
      </dgm:t>
    </dgm:pt>
    <dgm:pt modelId="{6FD79EFB-FB06-6249-9E6F-B2AAFC3EF421}" type="sibTrans" cxnId="{CAFF7159-53F7-0E4E-8854-A758F28C5D86}">
      <dgm:prSet/>
      <dgm:spPr/>
      <dgm:t>
        <a:bodyPr/>
        <a:lstStyle/>
        <a:p>
          <a:endParaRPr lang="en-US"/>
        </a:p>
      </dgm:t>
    </dgm:pt>
    <dgm:pt modelId="{A0CD92B0-B4F5-9149-BB99-9293DEF0488A}">
      <dgm:prSet phldrT="[Text]" custT="1"/>
      <dgm:spPr/>
      <dgm:t>
        <a:bodyPr/>
        <a:lstStyle/>
        <a:p>
          <a:pPr algn="l"/>
          <a:r>
            <a:rPr lang="en-US" sz="1600" dirty="0"/>
            <a:t>Proposed Solution</a:t>
          </a:r>
        </a:p>
      </dgm:t>
    </dgm:pt>
    <dgm:pt modelId="{92BE5E44-FF8D-B840-9A76-FF30652CF53A}" type="parTrans" cxnId="{C85327AA-5778-C941-86B2-9B9C464491BF}">
      <dgm:prSet/>
      <dgm:spPr/>
      <dgm:t>
        <a:bodyPr/>
        <a:lstStyle/>
        <a:p>
          <a:endParaRPr lang="en-US"/>
        </a:p>
      </dgm:t>
    </dgm:pt>
    <dgm:pt modelId="{83DDD1B2-2EF1-124A-AA79-009A67C4EE3E}" type="sibTrans" cxnId="{C85327AA-5778-C941-86B2-9B9C464491BF}">
      <dgm:prSet/>
      <dgm:spPr/>
      <dgm:t>
        <a:bodyPr/>
        <a:lstStyle/>
        <a:p>
          <a:endParaRPr lang="en-US"/>
        </a:p>
      </dgm:t>
    </dgm:pt>
    <dgm:pt modelId="{63E344FF-2970-324A-902A-BA7F850164C6}">
      <dgm:prSet custT="1"/>
      <dgm:spPr/>
      <dgm:t>
        <a:bodyPr/>
        <a:lstStyle/>
        <a:p>
          <a:pPr algn="l"/>
          <a:r>
            <a:rPr lang="en-US" sz="1600" dirty="0"/>
            <a:t>Testing / Charts for error metrics</a:t>
          </a:r>
        </a:p>
      </dgm:t>
    </dgm:pt>
    <dgm:pt modelId="{4563B329-E247-3E40-8EF7-88C0D8D61D8A}" type="parTrans" cxnId="{1BA92815-6BD4-7D4E-8EC9-374D1FDA2CB6}">
      <dgm:prSet/>
      <dgm:spPr/>
      <dgm:t>
        <a:bodyPr/>
        <a:lstStyle/>
        <a:p>
          <a:endParaRPr lang="en-US"/>
        </a:p>
      </dgm:t>
    </dgm:pt>
    <dgm:pt modelId="{FA2A72D7-A124-8347-AF0D-12ADBE8F4824}" type="sibTrans" cxnId="{1BA92815-6BD4-7D4E-8EC9-374D1FDA2CB6}">
      <dgm:prSet/>
      <dgm:spPr/>
      <dgm:t>
        <a:bodyPr/>
        <a:lstStyle/>
        <a:p>
          <a:endParaRPr lang="en-US"/>
        </a:p>
      </dgm:t>
    </dgm:pt>
    <dgm:pt modelId="{7B1EE7AE-AC24-9C48-A808-81F67CEC451C}">
      <dgm:prSet phldrT="[Text]" custT="1"/>
      <dgm:spPr/>
      <dgm:t>
        <a:bodyPr/>
        <a:lstStyle/>
        <a:p>
          <a:pPr algn="l"/>
          <a:r>
            <a:rPr lang="en-US" sz="1600" dirty="0"/>
            <a:t>Solution Implementation</a:t>
          </a:r>
        </a:p>
      </dgm:t>
    </dgm:pt>
    <dgm:pt modelId="{69D3CAAF-0BAA-5040-98DE-24112D238A07}" type="sibTrans" cxnId="{7A3C96CB-82CF-F148-B08A-38E3F070DBB1}">
      <dgm:prSet/>
      <dgm:spPr/>
      <dgm:t>
        <a:bodyPr/>
        <a:lstStyle/>
        <a:p>
          <a:endParaRPr lang="en-US"/>
        </a:p>
      </dgm:t>
    </dgm:pt>
    <dgm:pt modelId="{AF4C2730-2F75-3E40-823B-0AD49E2B4561}" type="parTrans" cxnId="{7A3C96CB-82CF-F148-B08A-38E3F070DBB1}">
      <dgm:prSet/>
      <dgm:spPr/>
      <dgm:t>
        <a:bodyPr/>
        <a:lstStyle/>
        <a:p>
          <a:endParaRPr lang="en-US"/>
        </a:p>
      </dgm:t>
    </dgm:pt>
    <dgm:pt modelId="{2B1A3A4D-E5D1-4742-85C0-646D9DF48DDC}" type="pres">
      <dgm:prSet presAssocID="{A2780233-9550-8543-AC61-0D829724F9CA}" presName="Name0" presStyleCnt="0">
        <dgm:presLayoutVars>
          <dgm:dir/>
          <dgm:animLvl val="lvl"/>
          <dgm:resizeHandles val="exact"/>
        </dgm:presLayoutVars>
      </dgm:prSet>
      <dgm:spPr/>
    </dgm:pt>
    <dgm:pt modelId="{3F66C0C3-3B63-FC49-9C4B-B17D7C9077C5}" type="pres">
      <dgm:prSet presAssocID="{FE301103-4FFC-FD4B-A88E-9B5E017C7C4B}" presName="parTxOnly" presStyleLbl="node1" presStyleIdx="0" presStyleCnt="4" custScaleY="151476">
        <dgm:presLayoutVars>
          <dgm:chMax val="0"/>
          <dgm:chPref val="0"/>
          <dgm:bulletEnabled val="1"/>
        </dgm:presLayoutVars>
      </dgm:prSet>
      <dgm:spPr/>
    </dgm:pt>
    <dgm:pt modelId="{6C0FF30E-5591-8E45-B529-334935662681}" type="pres">
      <dgm:prSet presAssocID="{6FD79EFB-FB06-6249-9E6F-B2AAFC3EF421}" presName="parTxOnlySpace" presStyleCnt="0"/>
      <dgm:spPr/>
    </dgm:pt>
    <dgm:pt modelId="{41A5A1D2-AB52-8544-9AEC-C665392656FA}" type="pres">
      <dgm:prSet presAssocID="{A0CD92B0-B4F5-9149-BB99-9293DEF0488A}" presName="parTxOnly" presStyleLbl="node1" presStyleIdx="1" presStyleCnt="4" custScaleY="153558">
        <dgm:presLayoutVars>
          <dgm:chMax val="0"/>
          <dgm:chPref val="0"/>
          <dgm:bulletEnabled val="1"/>
        </dgm:presLayoutVars>
      </dgm:prSet>
      <dgm:spPr/>
    </dgm:pt>
    <dgm:pt modelId="{24BC3995-A04F-094B-BD78-CC714311BB13}" type="pres">
      <dgm:prSet presAssocID="{83DDD1B2-2EF1-124A-AA79-009A67C4EE3E}" presName="parTxOnlySpace" presStyleCnt="0"/>
      <dgm:spPr/>
    </dgm:pt>
    <dgm:pt modelId="{333BF743-F5E9-F84D-A71E-B0E67154CBD5}" type="pres">
      <dgm:prSet presAssocID="{7B1EE7AE-AC24-9C48-A808-81F67CEC451C}" presName="parTxOnly" presStyleLbl="node1" presStyleIdx="2" presStyleCnt="4" custScaleY="155639">
        <dgm:presLayoutVars>
          <dgm:chMax val="0"/>
          <dgm:chPref val="0"/>
          <dgm:bulletEnabled val="1"/>
        </dgm:presLayoutVars>
      </dgm:prSet>
      <dgm:spPr/>
    </dgm:pt>
    <dgm:pt modelId="{B79EF7B8-1139-D243-B826-69D98E715F14}" type="pres">
      <dgm:prSet presAssocID="{69D3CAAF-0BAA-5040-98DE-24112D238A07}" presName="parTxOnlySpace" presStyleCnt="0"/>
      <dgm:spPr/>
    </dgm:pt>
    <dgm:pt modelId="{2348F759-6B58-434F-BD17-A19DC97E6777}" type="pres">
      <dgm:prSet presAssocID="{63E344FF-2970-324A-902A-BA7F850164C6}" presName="parTxOnly" presStyleLbl="node1" presStyleIdx="3" presStyleCnt="4" custScaleY="149395">
        <dgm:presLayoutVars>
          <dgm:chMax val="0"/>
          <dgm:chPref val="0"/>
          <dgm:bulletEnabled val="1"/>
        </dgm:presLayoutVars>
      </dgm:prSet>
      <dgm:spPr/>
    </dgm:pt>
  </dgm:ptLst>
  <dgm:cxnLst>
    <dgm:cxn modelId="{1BA92815-6BD4-7D4E-8EC9-374D1FDA2CB6}" srcId="{A2780233-9550-8543-AC61-0D829724F9CA}" destId="{63E344FF-2970-324A-902A-BA7F850164C6}" srcOrd="3" destOrd="0" parTransId="{4563B329-E247-3E40-8EF7-88C0D8D61D8A}" sibTransId="{FA2A72D7-A124-8347-AF0D-12ADBE8F4824}"/>
    <dgm:cxn modelId="{A4E28218-CAB2-D44A-8535-9EEFD1CE1136}" type="presOf" srcId="{A2780233-9550-8543-AC61-0D829724F9CA}" destId="{2B1A3A4D-E5D1-4742-85C0-646D9DF48DDC}" srcOrd="0" destOrd="0" presId="urn:microsoft.com/office/officeart/2005/8/layout/chevron1"/>
    <dgm:cxn modelId="{92710D52-8F02-094D-8399-95DF482A0873}" type="presOf" srcId="{7B1EE7AE-AC24-9C48-A808-81F67CEC451C}" destId="{333BF743-F5E9-F84D-A71E-B0E67154CBD5}" srcOrd="0" destOrd="0" presId="urn:microsoft.com/office/officeart/2005/8/layout/chevron1"/>
    <dgm:cxn modelId="{CAFF7159-53F7-0E4E-8854-A758F28C5D86}" srcId="{A2780233-9550-8543-AC61-0D829724F9CA}" destId="{FE301103-4FFC-FD4B-A88E-9B5E017C7C4B}" srcOrd="0" destOrd="0" parTransId="{E3207DC9-B80F-134B-BBDE-3C26D7FF1683}" sibTransId="{6FD79EFB-FB06-6249-9E6F-B2AAFC3EF421}"/>
    <dgm:cxn modelId="{C8D71E9C-D759-764D-B1A9-87ED012D4A12}" type="presOf" srcId="{63E344FF-2970-324A-902A-BA7F850164C6}" destId="{2348F759-6B58-434F-BD17-A19DC97E6777}" srcOrd="0" destOrd="0" presId="urn:microsoft.com/office/officeart/2005/8/layout/chevron1"/>
    <dgm:cxn modelId="{C85327AA-5778-C941-86B2-9B9C464491BF}" srcId="{A2780233-9550-8543-AC61-0D829724F9CA}" destId="{A0CD92B0-B4F5-9149-BB99-9293DEF0488A}" srcOrd="1" destOrd="0" parTransId="{92BE5E44-FF8D-B840-9A76-FF30652CF53A}" sibTransId="{83DDD1B2-2EF1-124A-AA79-009A67C4EE3E}"/>
    <dgm:cxn modelId="{8A7341C2-720D-AC45-91EB-A5BAD47D5BC1}" type="presOf" srcId="{A0CD92B0-B4F5-9149-BB99-9293DEF0488A}" destId="{41A5A1D2-AB52-8544-9AEC-C665392656FA}" srcOrd="0" destOrd="0" presId="urn:microsoft.com/office/officeart/2005/8/layout/chevron1"/>
    <dgm:cxn modelId="{7A3C96CB-82CF-F148-B08A-38E3F070DBB1}" srcId="{A2780233-9550-8543-AC61-0D829724F9CA}" destId="{7B1EE7AE-AC24-9C48-A808-81F67CEC451C}" srcOrd="2" destOrd="0" parTransId="{AF4C2730-2F75-3E40-823B-0AD49E2B4561}" sibTransId="{69D3CAAF-0BAA-5040-98DE-24112D238A07}"/>
    <dgm:cxn modelId="{3B6DFCF0-B12D-F64F-9765-21BFE7470BF2}" type="presOf" srcId="{FE301103-4FFC-FD4B-A88E-9B5E017C7C4B}" destId="{3F66C0C3-3B63-FC49-9C4B-B17D7C9077C5}" srcOrd="0" destOrd="0" presId="urn:microsoft.com/office/officeart/2005/8/layout/chevron1"/>
    <dgm:cxn modelId="{3ED54AAC-0120-0A42-9DE3-F1E75C0E510F}" type="presParOf" srcId="{2B1A3A4D-E5D1-4742-85C0-646D9DF48DDC}" destId="{3F66C0C3-3B63-FC49-9C4B-B17D7C9077C5}" srcOrd="0" destOrd="0" presId="urn:microsoft.com/office/officeart/2005/8/layout/chevron1"/>
    <dgm:cxn modelId="{7B59CF77-19E2-1140-A30C-A9EDCB77EA71}" type="presParOf" srcId="{2B1A3A4D-E5D1-4742-85C0-646D9DF48DDC}" destId="{6C0FF30E-5591-8E45-B529-334935662681}" srcOrd="1" destOrd="0" presId="urn:microsoft.com/office/officeart/2005/8/layout/chevron1"/>
    <dgm:cxn modelId="{D888BC41-9F8B-E241-A889-9578F9B4C618}" type="presParOf" srcId="{2B1A3A4D-E5D1-4742-85C0-646D9DF48DDC}" destId="{41A5A1D2-AB52-8544-9AEC-C665392656FA}" srcOrd="2" destOrd="0" presId="urn:microsoft.com/office/officeart/2005/8/layout/chevron1"/>
    <dgm:cxn modelId="{D451BBDC-389C-C44D-A0B6-C010081A9DD6}" type="presParOf" srcId="{2B1A3A4D-E5D1-4742-85C0-646D9DF48DDC}" destId="{24BC3995-A04F-094B-BD78-CC714311BB13}" srcOrd="3" destOrd="0" presId="urn:microsoft.com/office/officeart/2005/8/layout/chevron1"/>
    <dgm:cxn modelId="{8576AF23-914F-9D44-A260-5491479787BC}" type="presParOf" srcId="{2B1A3A4D-E5D1-4742-85C0-646D9DF48DDC}" destId="{333BF743-F5E9-F84D-A71E-B0E67154CBD5}" srcOrd="4" destOrd="0" presId="urn:microsoft.com/office/officeart/2005/8/layout/chevron1"/>
    <dgm:cxn modelId="{5F765E05-7989-D343-9984-6A1921D62C9F}" type="presParOf" srcId="{2B1A3A4D-E5D1-4742-85C0-646D9DF48DDC}" destId="{B79EF7B8-1139-D243-B826-69D98E715F14}" srcOrd="5" destOrd="0" presId="urn:microsoft.com/office/officeart/2005/8/layout/chevron1"/>
    <dgm:cxn modelId="{C7FED703-2A49-254E-924A-1EEEBD7973CE}" type="presParOf" srcId="{2B1A3A4D-E5D1-4742-85C0-646D9DF48DDC}" destId="{2348F759-6B58-434F-BD17-A19DC97E677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6C0C3-3B63-FC49-9C4B-B17D7C9077C5}">
      <dsp:nvSpPr>
        <dsp:cNvPr id="0" name=""/>
        <dsp:cNvSpPr/>
      </dsp:nvSpPr>
      <dsp:spPr>
        <a:xfrm>
          <a:off x="5134" y="1597012"/>
          <a:ext cx="1910060" cy="11573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Purpose of the CubeSat Mission</a:t>
          </a:r>
        </a:p>
      </dsp:txBody>
      <dsp:txXfrm>
        <a:off x="583791" y="1597012"/>
        <a:ext cx="752747" cy="1157313"/>
      </dsp:txXfrm>
    </dsp:sp>
    <dsp:sp modelId="{41A5A1D2-AB52-8544-9AEC-C665392656FA}">
      <dsp:nvSpPr>
        <dsp:cNvPr id="0" name=""/>
        <dsp:cNvSpPr/>
      </dsp:nvSpPr>
      <dsp:spPr>
        <a:xfrm>
          <a:off x="1724188" y="1589058"/>
          <a:ext cx="1910060" cy="11732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Purpose of the ADCS subsystem</a:t>
          </a:r>
        </a:p>
      </dsp:txBody>
      <dsp:txXfrm>
        <a:off x="2310798" y="1589058"/>
        <a:ext cx="736840" cy="1173220"/>
      </dsp:txXfrm>
    </dsp:sp>
    <dsp:sp modelId="{333BF743-F5E9-F84D-A71E-B0E67154CBD5}">
      <dsp:nvSpPr>
        <dsp:cNvPr id="0" name=""/>
        <dsp:cNvSpPr/>
      </dsp:nvSpPr>
      <dsp:spPr>
        <a:xfrm>
          <a:off x="3443242" y="1581109"/>
          <a:ext cx="1910060" cy="11891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 steps involved in designing the ADCS</a:t>
          </a:r>
        </a:p>
      </dsp:txBody>
      <dsp:txXfrm>
        <a:off x="4037802" y="1581109"/>
        <a:ext cx="720941" cy="1189119"/>
      </dsp:txXfrm>
    </dsp:sp>
    <dsp:sp modelId="{2348F759-6B58-434F-BD17-A19DC97E6777}">
      <dsp:nvSpPr>
        <dsp:cNvPr id="0" name=""/>
        <dsp:cNvSpPr/>
      </dsp:nvSpPr>
      <dsp:spPr>
        <a:xfrm>
          <a:off x="5162296" y="1604962"/>
          <a:ext cx="1910060" cy="114141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Design of the ADCS algorithm</a:t>
          </a:r>
        </a:p>
      </dsp:txBody>
      <dsp:txXfrm>
        <a:off x="5733003" y="1604962"/>
        <a:ext cx="768647" cy="1141413"/>
      </dsp:txXfrm>
    </dsp:sp>
    <dsp:sp modelId="{3E31A1C4-5353-F141-B760-6E62EA6EA0E7}">
      <dsp:nvSpPr>
        <dsp:cNvPr id="0" name=""/>
        <dsp:cNvSpPr/>
      </dsp:nvSpPr>
      <dsp:spPr>
        <a:xfrm>
          <a:off x="6881351" y="1612911"/>
          <a:ext cx="1910060" cy="11255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Testing of Hardware, Simulation testing, Monte Carlo, Hardware in the loop</a:t>
          </a:r>
        </a:p>
      </dsp:txBody>
      <dsp:txXfrm>
        <a:off x="7444108" y="1612911"/>
        <a:ext cx="784546" cy="1125514"/>
      </dsp:txXfrm>
    </dsp:sp>
    <dsp:sp modelId="{5E6F2D5E-83E7-EE4A-BA10-13C53E67EF19}">
      <dsp:nvSpPr>
        <dsp:cNvPr id="0" name=""/>
        <dsp:cNvSpPr/>
      </dsp:nvSpPr>
      <dsp:spPr>
        <a:xfrm>
          <a:off x="8600405" y="1660621"/>
          <a:ext cx="1910060" cy="10300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Autonomous capabilities for ADCS</a:t>
          </a:r>
        </a:p>
      </dsp:txBody>
      <dsp:txXfrm>
        <a:off x="9115453" y="1660621"/>
        <a:ext cx="879965" cy="1030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66C0C3-3B63-FC49-9C4B-B17D7C9077C5}">
      <dsp:nvSpPr>
        <dsp:cNvPr id="0" name=""/>
        <dsp:cNvSpPr/>
      </dsp:nvSpPr>
      <dsp:spPr>
        <a:xfrm>
          <a:off x="4877" y="1315461"/>
          <a:ext cx="2839417" cy="17204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Problem</a:t>
          </a:r>
        </a:p>
      </dsp:txBody>
      <dsp:txXfrm>
        <a:off x="865084" y="1315461"/>
        <a:ext cx="1119003" cy="1720414"/>
      </dsp:txXfrm>
    </dsp:sp>
    <dsp:sp modelId="{41A5A1D2-AB52-8544-9AEC-C665392656FA}">
      <dsp:nvSpPr>
        <dsp:cNvPr id="0" name=""/>
        <dsp:cNvSpPr/>
      </dsp:nvSpPr>
      <dsp:spPr>
        <a:xfrm>
          <a:off x="2560353" y="1303638"/>
          <a:ext cx="2839417" cy="17440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Proposed Solution</a:t>
          </a:r>
        </a:p>
      </dsp:txBody>
      <dsp:txXfrm>
        <a:off x="3432384" y="1303638"/>
        <a:ext cx="1095356" cy="1744061"/>
      </dsp:txXfrm>
    </dsp:sp>
    <dsp:sp modelId="{333BF743-F5E9-F84D-A71E-B0E67154CBD5}">
      <dsp:nvSpPr>
        <dsp:cNvPr id="0" name=""/>
        <dsp:cNvSpPr/>
      </dsp:nvSpPr>
      <dsp:spPr>
        <a:xfrm>
          <a:off x="5115829" y="1291820"/>
          <a:ext cx="2839417" cy="176769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Solution Implementation</a:t>
          </a:r>
        </a:p>
      </dsp:txBody>
      <dsp:txXfrm>
        <a:off x="5999677" y="1291820"/>
        <a:ext cx="1071721" cy="1767696"/>
      </dsp:txXfrm>
    </dsp:sp>
    <dsp:sp modelId="{2348F759-6B58-434F-BD17-A19DC97E6777}">
      <dsp:nvSpPr>
        <dsp:cNvPr id="0" name=""/>
        <dsp:cNvSpPr/>
      </dsp:nvSpPr>
      <dsp:spPr>
        <a:xfrm>
          <a:off x="7671304" y="1327279"/>
          <a:ext cx="2839417" cy="16967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 / Charts for error metrics</a:t>
          </a:r>
        </a:p>
      </dsp:txBody>
      <dsp:txXfrm>
        <a:off x="8519694" y="1327279"/>
        <a:ext cx="1142638" cy="1696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9EE0E-674C-7449-9B66-BEE575C3F148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8EAA4-A73E-EF4B-BACE-3A07532DC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3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D3AB-32E2-B6A0-89AA-72B245538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A296D-2AB9-F258-4AE9-156C05D7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40B4-194D-F4DB-30B1-95CC7F97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1299C-A3BD-0A4F-8AD4-A7C17C682B0D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5CB1C-8A13-F817-8DDA-59DE85C5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B8D95-B065-DAE9-B338-3786C03C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D3DDA-CCFB-AC6B-15A2-0459053A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2180C-18F2-8E58-E3F3-6243E3263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B0D44-63B2-236A-7B8F-93984AC3C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84842-7026-C24D-98B2-77A9C168BAAB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654E-E3F8-C695-69DB-1E77D8022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983D2-6113-9A68-8367-62B292CD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E1429-5838-D55F-BACC-505FB77CE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1AE10-D284-D4DE-B772-EB733ACCE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508E-DA8F-A598-B953-D1EFC7A7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C778A-8F8C-2143-B5CE-207A35980ADB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9F1-3B64-111D-2B49-CC0E6E91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B4FA6-5AE5-CE54-A48E-301E0059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05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9CF0-EA9D-AD78-E498-D28BBE05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E352-29DA-FCCD-5398-C0682FB12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319E-EA1A-EEE2-FFD9-E4BE72AF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366E0-EC6C-1A4C-8F84-B3465E0D030E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E944-ACD2-0CD0-F6F3-292396C04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0548-DB83-EA0D-3D04-AE46BAEF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9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FBDD-D772-175A-1708-6E108D31D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7F3C7-1EBE-7F76-5402-540A23E19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9C666-12BF-C9DB-7E26-B0F0195A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1174F-0BAE-8D4E-801E-BA998F6CBB5F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E7571-7DD1-99AF-D034-A05FBDE7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E15C-B39A-5D20-B3B1-966CCAED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9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F862-1141-B78C-3F8E-1E482F33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07A41-369C-19F6-2FAB-16B56CCD6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C2767-C2C9-23F7-716E-3791F6D8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084C6-3B99-5923-30D3-7B696EFB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628B5-B9EA-9945-9ED0-734B50F0EE96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5A598-418D-756D-1B44-62BB9F6B5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8C9F-A25B-283D-1B39-66BAD6C2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7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A978-D345-BAE0-87A9-D1EAF22D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6F35E-BB46-2735-C815-EF1EF114B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8E5B3-EA4F-D895-73FB-B20C494BB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647E8-8BB8-0D99-354C-AA76701C6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C11E9-6B10-9C74-6FD6-F248D7296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64E103-3BDF-A532-C7C0-7F5D78CF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7187-DA34-5E4B-A2D2-3FD3F7AAFF66}" type="datetime1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B81F30-5F7B-E4CC-E99E-174E7952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66555-962B-E3A1-0945-E4E92F3F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4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0E30-93BC-6E8B-1A43-E4D6E477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7B236-1A6F-5168-E376-5EBD43955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C07C2-A4A7-154C-ABE9-167ACB6A1867}" type="datetime1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212CD3-7A93-8D0A-2494-7347830D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66D29-7CC2-EC02-2649-DFD11FC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2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0F99C-385E-0A59-7B82-F14F468E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5240-B5CC-B94B-960D-C5A63DE7B354}" type="datetime1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4757DD-C4B3-13A7-1C11-851A3F24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F1FBE-632C-2C5E-499A-D9E0DB60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5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7AE3-5EFD-5646-0B76-81D3E0161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30C3-3212-E92D-8389-8A4D7F0C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3D80E-54DE-9C12-D817-130E47806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70C02-A6C3-6E18-9D60-A4A48626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793CE-37B4-3742-889D-2CFE7163CF69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28D7-6EEE-EF15-ED91-45E5CD49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3C6D-2B65-61F2-253D-45B9A8C8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50C3-F776-B096-38D6-42225A70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F92BB-A9F5-429C-FCF9-A9B50ED20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69C1C-3A26-589E-EB32-3697D6C9D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170AA-216E-C77E-A7D0-88CA3200C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8BB77-ACEC-1C49-8122-9523D51F3734}" type="datetime1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CD45-6A1E-8964-8C87-4968835D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0E2FC-D8D3-BBC0-F0EA-3A41F7A0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2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72E2-C595-B6B1-D043-EED70FFD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A5409-D292-DFBC-67E4-DE7996218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86C6-2CD8-E244-AAB5-1F93EF533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24AE0-E492-4245-A6C9-19BD4E3E4F13}" type="datetime1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1EA58-E6EB-B9D7-267D-6EB9A1E0C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Make it exist first. You can make it good later.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AD0B5-C2DF-CBEC-9A55-9939967C9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20F3F-C3BD-D94F-B96F-7ADAF0DE9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6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C5CFE8-AEFE-5A3A-1ADA-6F1D1C80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40472" y="160016"/>
            <a:ext cx="4501830" cy="5557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3CF4E-0EB6-6A33-3ED7-F899870027ED}"/>
              </a:ext>
            </a:extLst>
          </p:cNvPr>
          <p:cNvSpPr txBox="1"/>
          <p:nvPr/>
        </p:nvSpPr>
        <p:spPr>
          <a:xfrm>
            <a:off x="68573" y="198568"/>
            <a:ext cx="26706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 Statement </a:t>
            </a:r>
            <a:endParaRPr lang="en-US" sz="1400" u="sn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Based on a given pair of latitude and longitude by the user, align the camera axis of the satellite (X-axis of satellite body frame) towards the point on the Earth defined by the input latitude-longitude pair.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u="sng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Expected output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rotation sequence to point the camera towards a specific point on the Earth. </a:t>
            </a:r>
          </a:p>
          <a:p>
            <a:pPr marL="228600" indent="-228600">
              <a:buAutoNum type="arabicPeriod"/>
            </a:pPr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Assumptions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The initial orientation of the satellite in LEO is random.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Future scope / In process</a:t>
            </a:r>
          </a:p>
          <a:p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logic for continuous attitude measurement and adjustments to account for perturbations.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 logic to factor in data from attitude measurement sensors like star trackers and IMUs to determine the specific attitude of the satellite at any point in orbit.</a:t>
            </a:r>
          </a:p>
          <a:p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1DD52-5534-73B2-23EA-D7CD73B4D268}"/>
              </a:ext>
            </a:extLst>
          </p:cNvPr>
          <p:cNvSpPr txBox="1"/>
          <p:nvPr/>
        </p:nvSpPr>
        <p:spPr>
          <a:xfrm>
            <a:off x="5165557" y="2368605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2C734-52DA-2966-3E48-4A2A3C6A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537" y="160016"/>
            <a:ext cx="4501831" cy="55576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AD37D7-D727-2BF8-15C6-29080F8A1777}"/>
              </a:ext>
            </a:extLst>
          </p:cNvPr>
          <p:cNvSpPr txBox="1"/>
          <p:nvPr/>
        </p:nvSpPr>
        <p:spPr>
          <a:xfrm>
            <a:off x="9573021" y="2553271"/>
            <a:ext cx="715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Pacific Palisades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09DFB-63DA-6BB0-F59B-869766AE0363}"/>
              </a:ext>
            </a:extLst>
          </p:cNvPr>
          <p:cNvSpPr txBox="1"/>
          <p:nvPr/>
        </p:nvSpPr>
        <p:spPr>
          <a:xfrm>
            <a:off x="4924926" y="545432"/>
            <a:ext cx="401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069C9-C0FC-5E2E-495A-E1C99B8AA2B5}"/>
              </a:ext>
            </a:extLst>
          </p:cNvPr>
          <p:cNvSpPr txBox="1"/>
          <p:nvPr/>
        </p:nvSpPr>
        <p:spPr>
          <a:xfrm>
            <a:off x="9616127" y="545432"/>
            <a:ext cx="401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B131E1-F0D3-D164-1E3E-DAFC3DDD85BC}"/>
              </a:ext>
            </a:extLst>
          </p:cNvPr>
          <p:cNvSpPr txBox="1"/>
          <p:nvPr/>
        </p:nvSpPr>
        <p:spPr>
          <a:xfrm>
            <a:off x="10626780" y="1066800"/>
            <a:ext cx="40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2FF0EE-2797-951E-C0BA-4FF675F34132}"/>
              </a:ext>
            </a:extLst>
          </p:cNvPr>
          <p:cNvSpPr txBox="1"/>
          <p:nvPr/>
        </p:nvSpPr>
        <p:spPr>
          <a:xfrm>
            <a:off x="11204296" y="1405354"/>
            <a:ext cx="401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A969B-BDD0-25B9-36C8-78A102336598}"/>
              </a:ext>
            </a:extLst>
          </p:cNvPr>
          <p:cNvSpPr txBox="1"/>
          <p:nvPr/>
        </p:nvSpPr>
        <p:spPr>
          <a:xfrm>
            <a:off x="2840472" y="5927558"/>
            <a:ext cx="910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e.g. Point the X-axis of the satellite towards the Pacific Palisades located in the state of California in the US. Co-ordinates for the target location are 34.0467° N, 118.5464° W (Latitude 34.0467; Longitude -118.5464) </a:t>
            </a:r>
          </a:p>
        </p:txBody>
      </p:sp>
    </p:spTree>
    <p:extLst>
      <p:ext uri="{BB962C8B-B14F-4D97-AF65-F5344CB8AC3E}">
        <p14:creationId xmlns:p14="http://schemas.microsoft.com/office/powerpoint/2010/main" val="422484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5C352-2234-ED07-B3F9-52134FC4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0741-6CEE-C912-C37D-3ED9395F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5703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Explanation of the Python code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04D57-FB5E-6C9F-A2EE-C35525BE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374D7-1FAA-01F1-37B5-CED76D544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84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2038-4858-8330-E7FC-F9A33272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315912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Why are maneuvers performed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B41A-8A17-1C1F-1B7C-0DC2946DA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8"/>
            <a:ext cx="5257800" cy="535715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Orbit and Altitude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keep the satellite at a desired altitude and speed, ensuring consistent data collection.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Maintaining a consistent ground track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For polar-orbiting satellites like Landsat, these maneuvers keep the satellite’s ground track and timing of its equatorial crossings consistent over time.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Counteracting Orbital Perturbations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 The gravitational forces of the Sun and Moon, along with factors like solar radiation pressure and the weak effects of Earth’s non-uniform gravity, can alter a satellite’s orbit, requiring adjustments to stay on course.</a:t>
            </a:r>
          </a:p>
          <a:p>
            <a:pPr algn="just"/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04456E-9D1F-AA3E-C147-9FE203DB9C6B}"/>
              </a:ext>
            </a:extLst>
          </p:cNvPr>
          <p:cNvSpPr txBox="1">
            <a:spLocks/>
          </p:cNvSpPr>
          <p:nvPr/>
        </p:nvSpPr>
        <p:spPr>
          <a:xfrm>
            <a:off x="6096000" y="819808"/>
            <a:ext cx="5257800" cy="535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Drag make-up (DMU) or Delta-Velocity (Delta-V) maneuvers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– To increase the satellites orbital velocity to raise its altitude, counteracting the effects of atmospheric drag that would otherwise lower the orbit time.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Inclination Adjustment (IAM) or Delta-Inclination (Delta-I)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burns are performed to adjust the angle of orbit relative to the Earth’s equator, which is necessary for maintaining a consistent ground track for land-observing satellites and for managing the change in inclination caused by gravitational forces from the Sun and Moon.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Station-Keeping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are small adjustments to the satellite's orbit and position to counteract gradual orbital perturbations caused by the gravitational pull of the Moon and the Sun.</a:t>
            </a:r>
          </a:p>
          <a:p>
            <a:pPr algn="just"/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Longitudinal Shift Maneuvers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– These maneuvers change the satellite’s sub-satellite point on the Earth’s equator, often by adjusting the satellite’s orbital period to match the Earth’s rotation for geostationary or geosynchronous orbits.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4BABC7A-207E-EA01-8742-75B2BD7B3470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Types of maneuvers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A21DDD-62FC-486C-E4B1-B6D22B4C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highlight>
                  <a:srgbClr val="00FFFF"/>
                </a:highlight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45074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07F4F-0BC1-1AEA-7AF4-636E8E6D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12C2A-15E5-A638-9C9D-1E7C87BB1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2A79-24F9-A3FA-9FBA-0A1BD195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9808"/>
            <a:ext cx="5257800" cy="5357156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Build an algorithm to point the satellite camera towards a location provided by the user.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8078A5-705A-AA35-6C47-B9FEBB38809A}"/>
              </a:ext>
            </a:extLst>
          </p:cNvPr>
          <p:cNvSpPr txBox="1">
            <a:spLocks/>
          </p:cNvSpPr>
          <p:nvPr/>
        </p:nvSpPr>
        <p:spPr>
          <a:xfrm>
            <a:off x="6096000" y="819808"/>
            <a:ext cx="5257800" cy="5357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 Depending on the latitude-longitude data provided by the user, create the sequence of maneuvers required to: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Move the satellite from its current location in the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xyz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orbit directly above the location of interest. i.e. trajectory determination, optimum thrust calculation based on rotation of the Earth.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Once directly above the location of interest, attitude estimation &amp; Euler rotation sequence calculation to point the camera directly towards the location of interest. (</a:t>
            </a:r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demonstrate usage of sensor data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Euler sequence to maintain the attitude required to keep the antennas pointed towards the ground station.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Thrust calculations to account for perturbations due to gravity created by the moon and the sun. (</a:t>
            </a:r>
            <a:r>
              <a:rPr lang="en-US" sz="14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implementation of methods used to mitigate attitude deltas due to various perturbations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 Animation of the algorithm steps.</a:t>
            </a:r>
          </a:p>
          <a:p>
            <a:pPr marL="0" indent="0" algn="just">
              <a:buNone/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D862D71-AC0D-AD02-40DD-945074647163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38013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CD9D7-5021-4985-B0FF-0741E5ED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ED15-19DF-E2A1-6C8C-9576067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Design of the ADCS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0EA7-82F6-25F6-35F2-E28138A24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Performance of the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3D7-85AF-67C3-6611-99BCC341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61882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783DB-1E2A-23F7-53D4-08146476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D68F-23CE-6253-FCBD-EC3F6964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capabilities for ADCS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6E0BB-8075-AB6F-2806-217C44D8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RL for G &amp;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6F2FC-3861-1952-D3DE-545B8877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36746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0304D-552B-278C-A764-3F81A96F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94F4-35C0-798A-E2D7-5A26DBFE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Autonomous capabilities for ADCS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EEEF-9247-ED39-02D5-F5BF953C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NN for State Estimation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F8FAA-0D6D-9F98-FD75-E01CE7B2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321536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EA853-A7B6-C629-E90B-CB697FE1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953C-4742-3A3D-C569-76793F531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8F08-C179-AEE1-78BB-9C441DAFE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7A97A-335D-54D0-E891-638C98D6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4038580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3882-366F-170B-A1DB-13F02E67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9782-55FD-6A76-2C82-C701F8DE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Questions, Comments,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44ECF-A29A-EEF4-4CE7-4F5430A36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FE94-5AF5-5F8A-11C2-C73D785D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6185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76978-FA2D-E327-DBE5-2A6A3ECE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Earth Model with ECEF reference frame and a vector pointing towards the target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E3F17A-D073-7185-C5E2-2F41B2F2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47" y="819807"/>
            <a:ext cx="4598750" cy="3551667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FA6F373A-9015-BCF2-A8AD-483C9FD1A1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4989" y="819808"/>
            <a:ext cx="3782088" cy="3455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F7FA50-5D0D-C600-C702-4D3EBE125A40}"/>
              </a:ext>
            </a:extLst>
          </p:cNvPr>
          <p:cNvSpPr txBox="1"/>
          <p:nvPr/>
        </p:nvSpPr>
        <p:spPr>
          <a:xfrm>
            <a:off x="753980" y="4419603"/>
            <a:ext cx="5943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purpose of this step is to determine the point in LEO where the origin of the satellite body-reference frame needs to be.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vector is plotted by using the cartesian co-ordinates derived from the following parameters: </a:t>
            </a:r>
          </a:p>
          <a:p>
            <a:pPr algn="just"/>
            <a:r>
              <a:rPr lang="en-US" dirty="0"/>
              <a:t>Length = radius of LEO; Azimuthal angle = Longitude; Elevation = Latitude (Python function on the right)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69C6A295-851B-2A2C-241B-77AFFDBC24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7579" y="4419603"/>
            <a:ext cx="5467344" cy="197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6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83EF7-2EBD-17B3-478A-177606F6B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6CEB-4A85-2930-0307-D2E7A76D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Randomly oriented satellite body frame at the specific LEO point as origin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CE8FAF-2711-C2CA-7A2B-2375BBFDCC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8555" y="819808"/>
            <a:ext cx="3797278" cy="3335097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0DE2231B-9C31-1A31-09B6-B20D87B24E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82136" y="819809"/>
            <a:ext cx="3797278" cy="3335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0BE6E0-4563-4840-CBEE-1B372126099E}"/>
              </a:ext>
            </a:extLst>
          </p:cNvPr>
          <p:cNvSpPr txBox="1"/>
          <p:nvPr/>
        </p:nvSpPr>
        <p:spPr>
          <a:xfrm>
            <a:off x="753980" y="4419603"/>
            <a:ext cx="59435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The purpose of this step is to visualize a randomly oriented satellite in LEO. SCB stands for Spacecraft Body.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decision to choose a random orientation is made because we need the algorithm to work on the entire space of possible satellite orientations.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option to apply specific rotations is commented out but can be used to test out user-specified rotation sequences.</a:t>
            </a:r>
          </a:p>
          <a:p>
            <a:pPr algn="just"/>
            <a:endParaRPr lang="en-US" sz="1600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CEDD7E1E-1BBC-B6CC-A982-12D1BA165F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36589" y="891997"/>
            <a:ext cx="4684412" cy="3888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1CF614-78B2-3C29-B496-8A6E2EE76CC7}"/>
              </a:ext>
            </a:extLst>
          </p:cNvPr>
          <p:cNvSpPr txBox="1"/>
          <p:nvPr/>
        </p:nvSpPr>
        <p:spPr>
          <a:xfrm>
            <a:off x="1715111" y="776581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6BAE1-5200-85E4-B609-67510833A183}"/>
              </a:ext>
            </a:extLst>
          </p:cNvPr>
          <p:cNvSpPr txBox="1"/>
          <p:nvPr/>
        </p:nvSpPr>
        <p:spPr>
          <a:xfrm>
            <a:off x="5589798" y="776581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ED5BA-A3FF-F67B-8E51-401CB5561663}"/>
              </a:ext>
            </a:extLst>
          </p:cNvPr>
          <p:cNvSpPr txBox="1"/>
          <p:nvPr/>
        </p:nvSpPr>
        <p:spPr>
          <a:xfrm>
            <a:off x="7138737" y="4924926"/>
            <a:ext cx="478856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1400" dirty="0">
                <a:highlight>
                  <a:srgbClr val="FFFF00"/>
                </a:highlight>
              </a:rPr>
              <a:t>Note</a:t>
            </a:r>
            <a:r>
              <a:rPr lang="en-US" sz="1400" dirty="0"/>
              <a:t>: The ‘from_euler’ function is available in Python for directly applying a rotation sequence but not used since we are building the logic for Euler angle calculations from scratch.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95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A408-85F5-52A6-14D8-C58F6E3A0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56FF-6D5C-5E11-F888-2987309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copy of the ECEF reference frame at SCB origin in LEO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AB5CF7-9379-04D1-C1B4-F9043B925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54480" y="754386"/>
            <a:ext cx="5147961" cy="4521383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7CCF20-C956-CD7C-1F1F-D7613B8A6922}"/>
              </a:ext>
            </a:extLst>
          </p:cNvPr>
          <p:cNvSpPr txBox="1"/>
          <p:nvPr/>
        </p:nvSpPr>
        <p:spPr>
          <a:xfrm>
            <a:off x="5793656" y="964186"/>
            <a:ext cx="60438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To determine the rotation sequence for the SCB reference frame, I followed the approach of first measuring its orientation with respect to the ECEF reference frame.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purpose for this alignment is that when the SCB reference frame aligns with the ECEF reference frame, the problem is then reduced to aligning rotations to SCB that are a function of the latitude and longitude data available to us.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F6391398-BD7A-C171-7081-A09876F9D4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481" y="5276376"/>
            <a:ext cx="8754777" cy="13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1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198B-F80A-3349-884B-F12717A34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54B6-502D-9C5F-3322-CC2C5B01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1: Rotate about Zecef axis by the azimuthal angle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Xscb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629D88-42C7-2AC6-E529-FE353DAB0F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156" y="819808"/>
            <a:ext cx="3501129" cy="3074993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6A3B0570-8678-6BDC-B44C-FE37285D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8142" y="747053"/>
            <a:ext cx="3666710" cy="3335096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E07541D8-CF45-5135-B579-A2E1D7EDDE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48872" y="768828"/>
            <a:ext cx="5262918" cy="32421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A100EA-716A-3A32-F100-F1D849084077}"/>
              </a:ext>
            </a:extLst>
          </p:cNvPr>
          <p:cNvSpPr txBox="1"/>
          <p:nvPr/>
        </p:nvSpPr>
        <p:spPr>
          <a:xfrm>
            <a:off x="1542226" y="684894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7703A-D7D5-50BD-4547-3F1767561A31}"/>
              </a:ext>
            </a:extLst>
          </p:cNvPr>
          <p:cNvSpPr txBox="1"/>
          <p:nvPr/>
        </p:nvSpPr>
        <p:spPr>
          <a:xfrm>
            <a:off x="4947442" y="653412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2</a:t>
            </a:r>
          </a:p>
        </p:txBody>
      </p:sp>
      <p:pic>
        <p:nvPicPr>
          <p:cNvPr id="6" name="Content Placeholder 9">
            <a:extLst>
              <a:ext uri="{FF2B5EF4-FFF2-40B4-BE49-F238E27FC236}">
                <a16:creationId xmlns:a16="http://schemas.microsoft.com/office/drawing/2014/main" id="{97E62485-DCA9-B949-3438-0BEEF8422E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880956" y="4072834"/>
            <a:ext cx="4893949" cy="2643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4141D3-5C28-66F8-0387-5963EE968E6A}"/>
              </a:ext>
            </a:extLst>
          </p:cNvPr>
          <p:cNvSpPr txBox="1"/>
          <p:nvPr/>
        </p:nvSpPr>
        <p:spPr>
          <a:xfrm>
            <a:off x="296779" y="4072834"/>
            <a:ext cx="6464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Here we rotate the SCB reference frame about Zecef by the azimuthal angle of the </a:t>
            </a:r>
            <a:r>
              <a:rPr lang="en-US" sz="1400" dirty="0" err="1"/>
              <a:t>Xscb</a:t>
            </a:r>
            <a:r>
              <a:rPr lang="en-US" sz="1400" dirty="0"/>
              <a:t> axis. This is the first step towards aligning SCB with ECEF.</a:t>
            </a:r>
          </a:p>
          <a:p>
            <a:endParaRPr lang="en-US" sz="1400" dirty="0"/>
          </a:p>
          <a:p>
            <a:r>
              <a:rPr lang="en-US" sz="1400" dirty="0"/>
              <a:t>The rotation angle (‘</a:t>
            </a:r>
            <a:r>
              <a:rPr lang="en-US" sz="1400" dirty="0" err="1"/>
              <a:t>azim_rotation_of_Xscb</a:t>
            </a:r>
            <a:r>
              <a:rPr lang="en-US" sz="1400" dirty="0"/>
              <a:t>’ in the code) depends on where the satellite is located in the available 8 spaces. This is handled by the if…</a:t>
            </a:r>
            <a:r>
              <a:rPr lang="en-US" sz="1400" dirty="0" err="1"/>
              <a:t>elif</a:t>
            </a:r>
            <a:r>
              <a:rPr lang="en-US" sz="1400" dirty="0"/>
              <a:t> loop in the code.</a:t>
            </a:r>
          </a:p>
          <a:p>
            <a:endParaRPr lang="en-US" sz="1400" dirty="0"/>
          </a:p>
          <a:p>
            <a:r>
              <a:rPr lang="en-US" sz="1400" dirty="0"/>
              <a:t>The original reference frame is denoted by ‘…’, and the rotated reference frame is denoted by solid line with labels ‘…_</a:t>
            </a:r>
            <a:r>
              <a:rPr lang="en-US" sz="1400" dirty="0" err="1"/>
              <a:t>Zrot</a:t>
            </a:r>
            <a:r>
              <a:rPr lang="en-US" sz="1400" dirty="0"/>
              <a:t>’. e.g. Here we rotated </a:t>
            </a:r>
            <a:r>
              <a:rPr lang="en-US" sz="1400" dirty="0" err="1"/>
              <a:t>Xscb</a:t>
            </a:r>
            <a:r>
              <a:rPr lang="en-US" sz="1400" dirty="0"/>
              <a:t> by ~146 degrees to get to </a:t>
            </a:r>
            <a:r>
              <a:rPr lang="en-US" sz="1400" dirty="0" err="1"/>
              <a:t>Xscb_Zrot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5198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306F3-D5BD-AD5E-00E1-8FCF0F2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5AEE-8082-88F4-F28E-D0673308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2: Rotate about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Yecef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axis by the elevation angle of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Xscb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3278966-4462-A333-BEBF-2105759A1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156" y="795745"/>
            <a:ext cx="3610911" cy="3171413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1D13F2C6-9893-B7B8-DAD5-25BA8528D8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86504" y="719034"/>
            <a:ext cx="3275243" cy="3405308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35AA0459-A98F-D2FF-0A38-4FF831336D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2583" y="4107249"/>
            <a:ext cx="6439163" cy="2750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3E8530-F05D-7582-C3E7-DDD043059E14}"/>
              </a:ext>
            </a:extLst>
          </p:cNvPr>
          <p:cNvSpPr txBox="1"/>
          <p:nvPr/>
        </p:nvSpPr>
        <p:spPr>
          <a:xfrm>
            <a:off x="1452114" y="661731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31C40-A8E2-BC98-AB0D-2FDD95E7D57C}"/>
              </a:ext>
            </a:extLst>
          </p:cNvPr>
          <p:cNvSpPr txBox="1"/>
          <p:nvPr/>
        </p:nvSpPr>
        <p:spPr>
          <a:xfrm>
            <a:off x="4872844" y="670589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FB912-C688-D1A1-1592-A26BCC91DC95}"/>
              </a:ext>
            </a:extLst>
          </p:cNvPr>
          <p:cNvSpPr txBox="1"/>
          <p:nvPr/>
        </p:nvSpPr>
        <p:spPr>
          <a:xfrm>
            <a:off x="6739090" y="714437"/>
            <a:ext cx="517072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Here we rotate the SCB reference frame about </a:t>
            </a:r>
            <a:r>
              <a:rPr lang="en-US" sz="1600" dirty="0" err="1"/>
              <a:t>Yecef</a:t>
            </a:r>
            <a:r>
              <a:rPr lang="en-US" sz="1600" dirty="0"/>
              <a:t> by the elevation angle of the </a:t>
            </a:r>
            <a:r>
              <a:rPr lang="en-US" sz="1600" dirty="0" err="1"/>
              <a:t>Xscb</a:t>
            </a:r>
            <a:r>
              <a:rPr lang="en-US" sz="1600" dirty="0"/>
              <a:t> axis. This is the second step towards aligning SCB with ECEF. The direction cosine matrix is defined by the ‘</a:t>
            </a:r>
            <a:r>
              <a:rPr lang="en-US" sz="1600" dirty="0" err="1"/>
              <a:t>dcm_rotation_abt_Yscb</a:t>
            </a:r>
            <a:r>
              <a:rPr lang="en-US" sz="1600" dirty="0"/>
              <a:t>’ variable.</a:t>
            </a:r>
          </a:p>
          <a:p>
            <a:endParaRPr lang="en-US" sz="1600" dirty="0"/>
          </a:p>
          <a:p>
            <a:r>
              <a:rPr lang="en-US" sz="1600" dirty="0"/>
              <a:t>The rotation angle (‘</a:t>
            </a:r>
            <a:r>
              <a:rPr lang="en-US" sz="1600" dirty="0" err="1"/>
              <a:t>elev_rotation_of_Xscb</a:t>
            </a:r>
            <a:r>
              <a:rPr lang="en-US" sz="1600" dirty="0"/>
              <a:t>’ in the code) is the elevation angle of </a:t>
            </a:r>
            <a:r>
              <a:rPr lang="en-US" sz="1600" dirty="0" err="1"/>
              <a:t>Xscb</a:t>
            </a:r>
            <a:r>
              <a:rPr lang="en-US" sz="1600" dirty="0"/>
              <a:t>. By rotating </a:t>
            </a:r>
            <a:r>
              <a:rPr lang="en-US" sz="1600" dirty="0" err="1"/>
              <a:t>Xscb</a:t>
            </a:r>
            <a:r>
              <a:rPr lang="en-US" sz="1600" dirty="0"/>
              <a:t> by this angle we are now placing it in the </a:t>
            </a:r>
            <a:r>
              <a:rPr lang="en-US" sz="1600" dirty="0" err="1"/>
              <a:t>Xyecef</a:t>
            </a:r>
            <a:r>
              <a:rPr lang="en-US" sz="1600" dirty="0"/>
              <a:t> plane. This with the 1</a:t>
            </a:r>
            <a:r>
              <a:rPr lang="en-US" sz="1600" baseline="30000" dirty="0"/>
              <a:t>st</a:t>
            </a:r>
            <a:r>
              <a:rPr lang="en-US" sz="1600" dirty="0"/>
              <a:t> rotation aligns </a:t>
            </a:r>
            <a:r>
              <a:rPr lang="en-US" sz="1600" dirty="0" err="1"/>
              <a:t>Xscb</a:t>
            </a:r>
            <a:r>
              <a:rPr lang="en-US" sz="1600" dirty="0"/>
              <a:t> with </a:t>
            </a:r>
            <a:r>
              <a:rPr lang="en-US" sz="1600" dirty="0" err="1"/>
              <a:t>Xecef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The original reference frame is denoted by ‘…’, and the rotated reference frame is denoted by ‘-.-.-’ with labels ‘…_</a:t>
            </a:r>
            <a:r>
              <a:rPr lang="en-US" sz="1600" dirty="0" err="1"/>
              <a:t>Yrot</a:t>
            </a:r>
            <a:r>
              <a:rPr lang="en-US" sz="1600" dirty="0"/>
              <a:t>’. e.g. Here we rotated </a:t>
            </a:r>
            <a:r>
              <a:rPr lang="en-US" sz="1600" dirty="0" err="1"/>
              <a:t>Xscb</a:t>
            </a:r>
            <a:r>
              <a:rPr lang="en-US" sz="1600" dirty="0"/>
              <a:t> by ~74 degrees to get to </a:t>
            </a:r>
            <a:r>
              <a:rPr lang="en-US" sz="1600" dirty="0" err="1"/>
              <a:t>Xscb_Yrot</a:t>
            </a:r>
            <a:r>
              <a:rPr lang="en-US" sz="1600" dirty="0"/>
              <a:t>. (</a:t>
            </a:r>
            <a:r>
              <a:rPr lang="en-US" sz="1600" dirty="0">
                <a:highlight>
                  <a:srgbClr val="FFFF00"/>
                </a:highlight>
              </a:rPr>
              <a:t>Note</a:t>
            </a:r>
            <a:r>
              <a:rPr lang="en-US" sz="1600" dirty="0"/>
              <a:t>: this is a different example from the previous slide as code needs to be executed multiple times for screenshots, each run starts with a randomly oriented SCB. </a:t>
            </a:r>
            <a:r>
              <a:rPr lang="en-US" sz="1600" dirty="0" err="1"/>
              <a:t>RefFrame_Zrot</a:t>
            </a:r>
            <a:r>
              <a:rPr lang="en-US" sz="1600" dirty="0"/>
              <a:t> is not shown to avoid congestion.)</a:t>
            </a:r>
          </a:p>
        </p:txBody>
      </p:sp>
    </p:spTree>
    <p:extLst>
      <p:ext uri="{BB962C8B-B14F-4D97-AF65-F5344CB8AC3E}">
        <p14:creationId xmlns:p14="http://schemas.microsoft.com/office/powerpoint/2010/main" val="343093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0C7F-904B-40B2-D309-A8D2C54D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0152-46FD-567F-8F5E-BE98A6AA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4682"/>
          </a:xfrm>
        </p:spPr>
        <p:txBody>
          <a:bodyPr>
            <a:normAutofit fontScale="90000"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Step 3: Rotate about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Xecef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axis by the angle between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Zscb_Yrot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with Zecef</a:t>
            </a:r>
            <a:b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54C071F-9EE9-5675-57BD-CE767D27B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114" y="795745"/>
            <a:ext cx="3610911" cy="3171413"/>
          </a:xfrm>
        </p:spPr>
      </p:pic>
      <p:pic>
        <p:nvPicPr>
          <p:cNvPr id="11" name="Content Placeholder 9">
            <a:extLst>
              <a:ext uri="{FF2B5EF4-FFF2-40B4-BE49-F238E27FC236}">
                <a16:creationId xmlns:a16="http://schemas.microsoft.com/office/drawing/2014/main" id="{BFA89A54-A367-5952-D958-91F6B38A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54420" y="1010743"/>
            <a:ext cx="3275243" cy="2821890"/>
          </a:xfrm>
          <a:prstGeom prst="rect">
            <a:avLst/>
          </a:prstGeom>
        </p:spPr>
      </p:pic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9EF9D83F-78ED-CFFC-9251-3287970163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745704" y="698663"/>
            <a:ext cx="5407793" cy="57942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92F2A-FF5D-95DF-D76B-2A72F1AB24E3}"/>
              </a:ext>
            </a:extLst>
          </p:cNvPr>
          <p:cNvSpPr txBox="1"/>
          <p:nvPr/>
        </p:nvSpPr>
        <p:spPr>
          <a:xfrm>
            <a:off x="1452114" y="661731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18EEA-C9B1-C947-C582-FF23D2B0B7AD}"/>
              </a:ext>
            </a:extLst>
          </p:cNvPr>
          <p:cNvSpPr txBox="1"/>
          <p:nvPr/>
        </p:nvSpPr>
        <p:spPr>
          <a:xfrm>
            <a:off x="4872844" y="670589"/>
            <a:ext cx="640469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B0256-FD3C-D91C-B56B-7C62C743E182}"/>
              </a:ext>
            </a:extLst>
          </p:cNvPr>
          <p:cNvSpPr txBox="1"/>
          <p:nvPr/>
        </p:nvSpPr>
        <p:spPr>
          <a:xfrm>
            <a:off x="200526" y="3967158"/>
            <a:ext cx="652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959244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0C511-626D-EF2D-F07A-65DBCD3D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51B-205E-A1EC-9C41-827BE4D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3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Steps in the project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1A8BD9-E77C-EB58-A870-FFF53186D3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10977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B941C-5175-6B2A-7BE5-68DFDE8C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Make it exist first. You can make it good later.</a:t>
            </a:r>
          </a:p>
        </p:txBody>
      </p:sp>
    </p:spTree>
    <p:extLst>
      <p:ext uri="{BB962C8B-B14F-4D97-AF65-F5344CB8AC3E}">
        <p14:creationId xmlns:p14="http://schemas.microsoft.com/office/powerpoint/2010/main" val="13498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0C511-626D-EF2D-F07A-65DBCD3D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551B-205E-A1EC-9C41-827BE4DE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1620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1A8BD9-E77C-EB58-A870-FFF53186D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602312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02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1396</Words>
  <Application>Microsoft Macintosh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Verdana</vt:lpstr>
      <vt:lpstr>Wingdings</vt:lpstr>
      <vt:lpstr>Office Theme</vt:lpstr>
      <vt:lpstr>PowerPoint Presentation</vt:lpstr>
      <vt:lpstr>Earth Model with ECEF reference frame and a vector pointing towards the target</vt:lpstr>
      <vt:lpstr>Randomly oriented satellite body frame at the specific LEO point as origin</vt:lpstr>
      <vt:lpstr>A copy of the ECEF reference frame at SCB origin in LEO</vt:lpstr>
      <vt:lpstr>Step 1: Rotate about Zecef axis by the azimuthal angle of Xscb </vt:lpstr>
      <vt:lpstr>Step 2: Rotate about Yecef axis by the elevation angle of Xscb </vt:lpstr>
      <vt:lpstr>Step 3: Rotate about Xecef axis by the angle between Zscb_Yrot with Zecef </vt:lpstr>
      <vt:lpstr>Steps in the project</vt:lpstr>
      <vt:lpstr>Project Steps</vt:lpstr>
      <vt:lpstr>Explanation of the Python code</vt:lpstr>
      <vt:lpstr>Why are maneuvers performed</vt:lpstr>
      <vt:lpstr>Problem</vt:lpstr>
      <vt:lpstr>Design of the ADCS algorithm</vt:lpstr>
      <vt:lpstr>Autonomous capabilities for ADCS</vt:lpstr>
      <vt:lpstr>Autonomous capabilities for ADCS</vt:lpstr>
      <vt:lpstr>Recap</vt:lpstr>
      <vt:lpstr>Questions, Comments,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Patil</dc:creator>
  <cp:lastModifiedBy>Siddharth Patil</cp:lastModifiedBy>
  <cp:revision>230</cp:revision>
  <dcterms:created xsi:type="dcterms:W3CDTF">2025-08-28T12:33:04Z</dcterms:created>
  <dcterms:modified xsi:type="dcterms:W3CDTF">2025-09-28T17:46:19Z</dcterms:modified>
</cp:coreProperties>
</file>