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8" d="100"/>
          <a:sy n="78" d="100"/>
        </p:scale>
        <p:origin x="1171" y="5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31/07/2023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July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457200" indent="-457200">
              <a:buFont typeface="Arial" panose="020B0604020202020204" pitchFamily="34" charset="0"/>
              <a:buChar char="•"/>
            </a:pPr>
            <a:r>
              <a:rPr lang="en-US" sz="2000" dirty="0"/>
              <a:t>Both trial store 77 and 86 showed significant increase in Total Sales and Number of Customers during trial period. But not for trial store 88. Perhaps the client knows if there's anything about trial 88 that differs it from the other two trial. Overall the trial showed positive significant result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2A9A8F89-1EAD-E6F1-9C52-39DFCE2F6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57" y="2005758"/>
            <a:ext cx="3734702" cy="3441313"/>
          </a:xfrm>
          <a:prstGeom prst="rect">
            <a:avLst/>
          </a:prstGeom>
        </p:spPr>
      </p:pic>
      <p:pic>
        <p:nvPicPr>
          <p:cNvPr id="7" name="Picture 6">
            <a:extLst>
              <a:ext uri="{FF2B5EF4-FFF2-40B4-BE49-F238E27FC236}">
                <a16:creationId xmlns:a16="http://schemas.microsoft.com/office/drawing/2014/main" id="{E1FBF0A6-5B63-C826-D1A0-0A2C2A843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3459" y="2005758"/>
            <a:ext cx="3734703" cy="3441313"/>
          </a:xfrm>
          <a:prstGeom prst="rect">
            <a:avLst/>
          </a:prstGeom>
        </p:spPr>
      </p:pic>
      <p:pic>
        <p:nvPicPr>
          <p:cNvPr id="9" name="Picture 8">
            <a:extLst>
              <a:ext uri="{FF2B5EF4-FFF2-40B4-BE49-F238E27FC236}">
                <a16:creationId xmlns:a16="http://schemas.microsoft.com/office/drawing/2014/main" id="{7031D2A5-DDF7-2869-A675-1C718E220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8161" y="2005758"/>
            <a:ext cx="3734702" cy="3441314"/>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increased steadily before Christmas which can be an advantage with the help of promotional offers.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pack sizes are of 175g followed by 150g.</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Kettle is the brand with most number of products sold.</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Older singles/couples account for max total sales.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There are mostly budget older singles/couples in customer segment.</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Overall there are mostly mainstream customer in customer segment</a:t>
            </a: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095579"/>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2"/>
            <a:ext cx="9903644" cy="362706"/>
          </a:xfrm>
        </p:spPr>
        <p:txBody>
          <a:bodyPr/>
          <a:lstStyle/>
          <a:p>
            <a:pPr marL="342900" indent="-342900" algn="just">
              <a:buFont typeface="Arial" panose="020B0604020202020204" pitchFamily="34" charset="0"/>
              <a:buChar char="•"/>
            </a:pPr>
            <a:r>
              <a:rPr lang="en-AU" sz="2000" dirty="0"/>
              <a:t>The day with no transaction is a Christmas day that is when the store is closed hence there is a dip in sales on 25</a:t>
            </a:r>
            <a:r>
              <a:rPr lang="en-AU" sz="2000" baseline="30000" dirty="0"/>
              <a:t>th</a:t>
            </a:r>
            <a:r>
              <a:rPr lang="en-AU" sz="2000" dirty="0"/>
              <a:t> December as shops were non-operational. </a:t>
            </a:r>
          </a:p>
          <a:p>
            <a:pPr marL="342900" indent="-342900" algn="just">
              <a:buFont typeface="Arial" panose="020B0604020202020204" pitchFamily="34" charset="0"/>
              <a:buChar char="•"/>
            </a:pPr>
            <a:r>
              <a:rPr lang="en-AU" sz="2000" dirty="0"/>
              <a:t>Sales increase steadily as the Christmas day approaches and return again to early December sales level during New Year Eve.</a:t>
            </a:r>
          </a:p>
          <a:p>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4C11C25B-5DAB-7C2A-DAF2-F082F7359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08" y="2064774"/>
            <a:ext cx="10024587" cy="3917379"/>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Most pack size are of 175g and Kettle is the brand with most product sold.</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3788CA61-0D5B-1C9B-C980-2A5BB2E93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280" y="865571"/>
            <a:ext cx="5222440" cy="5078361"/>
          </a:xfrm>
          <a:prstGeom prst="rect">
            <a:avLst/>
          </a:prstGeom>
        </p:spPr>
      </p:pic>
      <p:pic>
        <p:nvPicPr>
          <p:cNvPr id="7" name="Picture 6">
            <a:extLst>
              <a:ext uri="{FF2B5EF4-FFF2-40B4-BE49-F238E27FC236}">
                <a16:creationId xmlns:a16="http://schemas.microsoft.com/office/drawing/2014/main" id="{F6BABBFD-E531-159E-E43A-1E1969BFEF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720" y="1095850"/>
            <a:ext cx="6113280" cy="461669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Older singles/couples account for the max of total sales. Mostly there are budget customers in the above life-stage category.</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D902B525-F727-47C9-7282-D235142C7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49" y="1420315"/>
            <a:ext cx="5705961" cy="4233680"/>
          </a:xfrm>
          <a:prstGeom prst="rect">
            <a:avLst/>
          </a:prstGeom>
        </p:spPr>
      </p:pic>
      <p:pic>
        <p:nvPicPr>
          <p:cNvPr id="12" name="Picture 11">
            <a:extLst>
              <a:ext uri="{FF2B5EF4-FFF2-40B4-BE49-F238E27FC236}">
                <a16:creationId xmlns:a16="http://schemas.microsoft.com/office/drawing/2014/main" id="{ECF02A57-F8AD-12CE-9392-280FC6209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164" y="1420315"/>
            <a:ext cx="5486411" cy="423368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lgn="just">
              <a:buFont typeface="Arial" panose="020B0604020202020204" pitchFamily="34" charset="0"/>
              <a:buChar char="•"/>
            </a:pPr>
            <a:r>
              <a:rPr lang="en-US" sz="2000" dirty="0"/>
              <a:t>We can see that Trial store 77 sales for March, and April exceeds 95% threshold of control store. Same goes to store 86 sales March month. Whereas trial store 88 sales increase is insignificant.</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61AD6269-F0E5-6D6B-DB9E-F08CFCFAB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058" y="1832249"/>
            <a:ext cx="3639123" cy="3003180"/>
          </a:xfrm>
          <a:prstGeom prst="rect">
            <a:avLst/>
          </a:prstGeom>
        </p:spPr>
      </p:pic>
      <p:pic>
        <p:nvPicPr>
          <p:cNvPr id="7" name="Picture 6">
            <a:extLst>
              <a:ext uri="{FF2B5EF4-FFF2-40B4-BE49-F238E27FC236}">
                <a16:creationId xmlns:a16="http://schemas.microsoft.com/office/drawing/2014/main" id="{FF62F176-59DB-FB24-4F78-079291FF0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987" y="1832248"/>
            <a:ext cx="3639123" cy="3003181"/>
          </a:xfrm>
          <a:prstGeom prst="rect">
            <a:avLst/>
          </a:prstGeom>
        </p:spPr>
      </p:pic>
      <p:pic>
        <p:nvPicPr>
          <p:cNvPr id="9" name="Picture 8">
            <a:extLst>
              <a:ext uri="{FF2B5EF4-FFF2-40B4-BE49-F238E27FC236}">
                <a16:creationId xmlns:a16="http://schemas.microsoft.com/office/drawing/2014/main" id="{627C353B-0987-E11E-6753-BE2CE5A68E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239" y="1832248"/>
            <a:ext cx="3639123" cy="300318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6353</TotalTime>
  <Words>568</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Roboto Medium</vt:lpstr>
      <vt:lpstr>Calibri</vt:lpstr>
      <vt:lpstr>Roboto Light</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Siddharth Patondikar</cp:lastModifiedBy>
  <cp:revision>465</cp:revision>
  <dcterms:created xsi:type="dcterms:W3CDTF">2018-02-07T23:23:24Z</dcterms:created>
  <dcterms:modified xsi:type="dcterms:W3CDTF">2023-07-31T16:14:36Z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