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60" r:id="rId5"/>
    <p:sldId id="259" r:id="rId6"/>
    <p:sldId id="261" r:id="rId7"/>
    <p:sldId id="262" r:id="rId8"/>
    <p:sldId id="263" r:id="rId9"/>
    <p:sldId id="264" r:id="rId10"/>
    <p:sldId id="265" r:id="rId11"/>
    <p:sldId id="271" r:id="rId12"/>
    <p:sldId id="272" r:id="rId13"/>
    <p:sldId id="269" r:id="rId14"/>
    <p:sldId id="267" r:id="rId15"/>
    <p:sldId id="268"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6B559E-55D8-4F7C-BC39-74357EBA6831}">
  <a:tblStyle styleId="{1E6B559E-55D8-4F7C-BC39-74357EBA6831}"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2D050">
            <a:alpha val="0"/>
          </a:srgbClr>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ieeexplore.ieee.org/Xplore/home.jsp" TargetMode="External"/><Relationship Id="rId7" Type="http://schemas.openxmlformats.org/officeDocument/2006/relationships/hyperlink" Target="https://en.wikipedia.org/wiki/ArXiv" TargetMode="External"/><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upload.wikimedia.org/wikipedia/commons/thumb/e/e7/Elsevier.svg/220px-Elsevier.svg.png" TargetMode="External"/><Relationship Id="rId11" Type="http://schemas.openxmlformats.org/officeDocument/2006/relationships/image" Target="../media/image7.png"/><Relationship Id="rId5" Type="http://schemas.openxmlformats.org/officeDocument/2006/relationships/hyperlink" Target="https://library.cit.ie/contentFiles/components/gdNews/11/large/googlescholarlogo1.jpg" TargetMode="External"/><Relationship Id="rId10" Type="http://schemas.openxmlformats.org/officeDocument/2006/relationships/image" Target="../media/image6.png"/><Relationship Id="rId4" Type="http://schemas.openxmlformats.org/officeDocument/2006/relationships/hyperlink" Target="https://www.dagstuhl.de/typo3temp/pics/efaf8194ef.png" TargetMode="Externa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88" name="Google Shape;88;p13"/>
          <p:cNvSpPr txBox="1"/>
          <p:nvPr/>
        </p:nvSpPr>
        <p:spPr>
          <a:xfrm>
            <a:off x="270933" y="1604401"/>
            <a:ext cx="11556306" cy="248791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i="0" u="sng" strike="noStrike" cap="none" dirty="0">
                <a:solidFill>
                  <a:schemeClr val="dk1"/>
                </a:solidFill>
                <a:latin typeface="Calibri"/>
                <a:ea typeface="Calibri"/>
                <a:cs typeface="Calibri"/>
                <a:sym typeface="Calibri"/>
              </a:rPr>
              <a:t>LITERATURE</a:t>
            </a:r>
            <a:r>
              <a:rPr lang="en-US" sz="2800" b="1" i="0" u="none" strike="noStrike" cap="none" dirty="0">
                <a:solidFill>
                  <a:schemeClr val="dk1"/>
                </a:solidFill>
                <a:latin typeface="Calibri"/>
                <a:ea typeface="Calibri"/>
                <a:cs typeface="Calibri"/>
                <a:sym typeface="Calibri"/>
              </a:rPr>
              <a:t> </a:t>
            </a:r>
            <a:r>
              <a:rPr lang="en-US" sz="2800" b="1" i="0" u="sng" strike="noStrike" cap="none" dirty="0">
                <a:solidFill>
                  <a:schemeClr val="dk1"/>
                </a:solidFill>
                <a:latin typeface="Calibri"/>
                <a:ea typeface="Calibri"/>
                <a:cs typeface="Calibri"/>
                <a:sym typeface="Calibri"/>
              </a:rPr>
              <a:t>SURVEY</a:t>
            </a:r>
            <a:endParaRPr u="sng"/>
          </a:p>
          <a:p>
            <a:pPr lvl="0" algn="ctr"/>
            <a:endParaRPr lang="en-IN" sz="2800" b="1" dirty="0">
              <a:solidFill>
                <a:schemeClr val="dk1"/>
              </a:solidFill>
              <a:latin typeface="Calibri"/>
              <a:cs typeface="Calibri"/>
              <a:sym typeface="Calibri"/>
            </a:endParaRPr>
          </a:p>
          <a:p>
            <a:pPr lvl="0" algn="ctr"/>
            <a:r>
              <a:rPr lang="en-IN" sz="4000" dirty="0">
                <a:latin typeface="Calibri" pitchFamily="34" charset="0"/>
                <a:cs typeface="Calibri" pitchFamily="34" charset="0"/>
              </a:rPr>
              <a:t>VISUAL-TO-AUDIO AID FOR VISUALLY IMPAIRED </a:t>
            </a:r>
            <a:endParaRPr sz="4000" i="0" u="none" strike="noStrike" cap="none">
              <a:solidFill>
                <a:schemeClr val="dk1"/>
              </a:solidFill>
              <a:latin typeface="Calibri" pitchFamily="34" charset="0"/>
              <a:ea typeface="Calibri"/>
              <a:cs typeface="Calibri" pitchFamily="34" charset="0"/>
              <a:sym typeface="Calibri"/>
            </a:endParaRPr>
          </a:p>
          <a:p>
            <a:pPr marL="0" marR="0" lvl="0" indent="0" algn="ctr" rtl="0">
              <a:spcBef>
                <a:spcPts val="0"/>
              </a:spcBef>
              <a:spcAft>
                <a:spcPts val="0"/>
              </a:spcAft>
              <a:buNone/>
            </a:pPr>
            <a:endParaRPr sz="2800" b="1" i="0" u="none" strike="noStrike" cap="none">
              <a:solidFill>
                <a:schemeClr val="dk1"/>
              </a:solidFill>
              <a:latin typeface="Calibri"/>
              <a:ea typeface="Calibri"/>
              <a:cs typeface="Calibri"/>
              <a:sym typeface="Calibri"/>
            </a:endParaRPr>
          </a:p>
        </p:txBody>
      </p:sp>
      <p:sp>
        <p:nvSpPr>
          <p:cNvPr id="89" name="Google Shape;8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90" name="Google Shape;90;p13"/>
          <p:cNvSpPr txBox="1"/>
          <p:nvPr/>
        </p:nvSpPr>
        <p:spPr>
          <a:xfrm>
            <a:off x="393539" y="5615582"/>
            <a:ext cx="3981691" cy="646331"/>
          </a:xfrm>
          <a:prstGeom prst="rect">
            <a:avLst/>
          </a:prstGeom>
          <a:noFill/>
          <a:ln>
            <a:noFill/>
          </a:ln>
        </p:spPr>
        <p:txBody>
          <a:bodyPr spcFirstLastPara="1" wrap="square" lIns="91425" tIns="45700" rIns="91425" bIns="45700" anchor="t" anchorCtr="0">
            <a:noAutofit/>
          </a:bodyPr>
          <a:lstStyle/>
          <a:p>
            <a:r>
              <a:rPr lang="en-IN" sz="2000" b="1" dirty="0">
                <a:latin typeface="Calibri" pitchFamily="34" charset="0"/>
                <a:cs typeface="Calibri" pitchFamily="34" charset="0"/>
              </a:rPr>
              <a:t>Siddharth anil naik</a:t>
            </a:r>
          </a:p>
          <a:p>
            <a:r>
              <a:rPr lang="en-IN" sz="2000" b="1" dirty="0">
                <a:latin typeface="Calibri" pitchFamily="34" charset="0"/>
                <a:cs typeface="Calibri" pitchFamily="34" charset="0"/>
              </a:rPr>
              <a:t>Sidharth Pal</a:t>
            </a:r>
          </a:p>
        </p:txBody>
      </p:sp>
      <p:sp>
        <p:nvSpPr>
          <p:cNvPr id="26626" name="AutoShape 2" descr="Visual search - icon by Adiom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6628" name="AutoShape 4" descr="Visual search - icon by Adiom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cxnSp>
        <p:nvCxnSpPr>
          <p:cNvPr id="11" name="Straight Arrow Connector 10"/>
          <p:cNvCxnSpPr/>
          <p:nvPr/>
        </p:nvCxnSpPr>
        <p:spPr>
          <a:xfrm>
            <a:off x="5066677" y="4362139"/>
            <a:ext cx="2038662" cy="14989"/>
          </a:xfrm>
          <a:prstGeom prst="straightConnector1">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26634" name="Picture 10" descr="Audio Icons - Free Download, PNG and SVG"/>
          <p:cNvPicPr>
            <a:picLocks noChangeAspect="1" noChangeArrowheads="1"/>
          </p:cNvPicPr>
          <p:nvPr/>
        </p:nvPicPr>
        <p:blipFill>
          <a:blip r:embed="rId3"/>
          <a:srcRect/>
          <a:stretch>
            <a:fillRect/>
          </a:stretch>
        </p:blipFill>
        <p:spPr bwMode="auto">
          <a:xfrm>
            <a:off x="7395823" y="3349730"/>
            <a:ext cx="2182891" cy="2182891"/>
          </a:xfrm>
          <a:prstGeom prst="rect">
            <a:avLst/>
          </a:prstGeom>
          <a:noFill/>
        </p:spPr>
      </p:pic>
      <p:pic>
        <p:nvPicPr>
          <p:cNvPr id="26640" name="Picture 16" descr="Eye, see, view, vision, visual icon"/>
          <p:cNvPicPr>
            <a:picLocks noChangeAspect="1" noChangeArrowheads="1"/>
          </p:cNvPicPr>
          <p:nvPr/>
        </p:nvPicPr>
        <p:blipFill>
          <a:blip r:embed="rId4"/>
          <a:srcRect/>
          <a:stretch>
            <a:fillRect/>
          </a:stretch>
        </p:blipFill>
        <p:spPr bwMode="auto">
          <a:xfrm>
            <a:off x="2368446" y="3242951"/>
            <a:ext cx="1978701" cy="197870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
        <p:nvSpPr>
          <p:cNvPr id="6" name="Title 7"/>
          <p:cNvSpPr>
            <a:spLocks noGrp="1"/>
          </p:cNvSpPr>
          <p:nvPr>
            <p:ph type="title"/>
          </p:nvPr>
        </p:nvSpPr>
        <p:spPr>
          <a:xfrm>
            <a:off x="508418" y="230213"/>
            <a:ext cx="7751164" cy="1073931"/>
          </a:xfrm>
        </p:spPr>
        <p:txBody>
          <a:bodyPr/>
          <a:lstStyle/>
          <a:p>
            <a:r>
              <a:rPr lang="en-US" sz="3600" dirty="0">
                <a:solidFill>
                  <a:srgbClr val="000000"/>
                </a:solidFill>
                <a:latin typeface="Calibri" pitchFamily="34" charset="0"/>
                <a:ea typeface="Arial"/>
                <a:cs typeface="Calibri" pitchFamily="34" charset="0"/>
                <a:sym typeface="Arial"/>
              </a:rPr>
              <a:t>KEY METHODOLOGIES</a:t>
            </a:r>
            <a:endParaRPr lang="en-IN" sz="3600" dirty="0">
              <a:solidFill>
                <a:srgbClr val="000000"/>
              </a:solidFill>
              <a:latin typeface="Calibri" pitchFamily="34" charset="0"/>
              <a:ea typeface="Arial"/>
              <a:cs typeface="Calibri" pitchFamily="34" charset="0"/>
              <a:sym typeface="Arial"/>
            </a:endParaRPr>
          </a:p>
        </p:txBody>
      </p:sp>
      <p:graphicFrame>
        <p:nvGraphicFramePr>
          <p:cNvPr id="7" name="Table 6"/>
          <p:cNvGraphicFramePr>
            <a:graphicFrameLocks noGrp="1"/>
          </p:cNvGraphicFramePr>
          <p:nvPr/>
        </p:nvGraphicFramePr>
        <p:xfrm>
          <a:off x="614594" y="1514006"/>
          <a:ext cx="10927832" cy="3907436"/>
        </p:xfrm>
        <a:graphic>
          <a:graphicData uri="http://schemas.openxmlformats.org/drawingml/2006/table">
            <a:tbl>
              <a:tblPr firstRow="1" bandRow="1">
                <a:tableStyleId>{1E6B559E-55D8-4F7C-BC39-74357EBA6831}</a:tableStyleId>
              </a:tblPr>
              <a:tblGrid>
                <a:gridCol w="2578311">
                  <a:extLst>
                    <a:ext uri="{9D8B030D-6E8A-4147-A177-3AD203B41FA5}">
                      <a16:colId xmlns:a16="http://schemas.microsoft.com/office/drawing/2014/main" val="20000"/>
                    </a:ext>
                  </a:extLst>
                </a:gridCol>
                <a:gridCol w="8349521">
                  <a:extLst>
                    <a:ext uri="{9D8B030D-6E8A-4147-A177-3AD203B41FA5}">
                      <a16:colId xmlns:a16="http://schemas.microsoft.com/office/drawing/2014/main" val="20001"/>
                    </a:ext>
                  </a:extLst>
                </a:gridCol>
              </a:tblGrid>
              <a:tr h="791980">
                <a:tc>
                  <a:txBody>
                    <a:bodyPr/>
                    <a:lstStyle/>
                    <a:p>
                      <a:pPr algn="ctr"/>
                      <a:r>
                        <a:rPr lang="en-IN" sz="1800" b="0" i="0" u="none" strike="noStrike" cap="none" dirty="0">
                          <a:solidFill>
                            <a:schemeClr val="dk1"/>
                          </a:solidFill>
                          <a:latin typeface="Calibri"/>
                          <a:ea typeface="Calibri"/>
                          <a:cs typeface="Calibri"/>
                          <a:sym typeface="Arial"/>
                        </a:rPr>
                        <a:t>IMAGE ENCODERS</a:t>
                      </a:r>
                    </a:p>
                  </a:txBody>
                  <a:tcPr>
                    <a:solidFill>
                      <a:schemeClr val="bg1">
                        <a:alpha val="0"/>
                      </a:schemeClr>
                    </a:solidFill>
                  </a:tcPr>
                </a:tc>
                <a:tc>
                  <a:txBody>
                    <a:bodyPr/>
                    <a:lstStyle/>
                    <a:p>
                      <a:r>
                        <a:rPr lang="en-IN" sz="1800" b="0" i="0" u="none" strike="noStrike" cap="none" dirty="0">
                          <a:solidFill>
                            <a:schemeClr val="dk1"/>
                          </a:solidFill>
                          <a:latin typeface="Calibri"/>
                          <a:ea typeface="Calibri"/>
                          <a:cs typeface="Calibri"/>
                          <a:sym typeface="Arial"/>
                        </a:rPr>
                        <a:t> AlexNet, InceptionV3, GoogleNet, VGGNet, ResNet</a:t>
                      </a:r>
                    </a:p>
                  </a:txBody>
                  <a:tcPr/>
                </a:tc>
                <a:extLst>
                  <a:ext uri="{0D108BD9-81ED-4DB2-BD59-A6C34878D82A}">
                    <a16:rowId xmlns:a16="http://schemas.microsoft.com/office/drawing/2014/main" val="10000"/>
                  </a:ext>
                </a:extLst>
              </a:tr>
              <a:tr h="617096">
                <a:tc>
                  <a:txBody>
                    <a:bodyPr/>
                    <a:lstStyle/>
                    <a:p>
                      <a:pPr algn="ctr"/>
                      <a:r>
                        <a:rPr lang="en-IN" sz="1800" b="0" i="0" u="none" strike="noStrike" cap="none" dirty="0">
                          <a:solidFill>
                            <a:schemeClr val="dk1"/>
                          </a:solidFill>
                          <a:latin typeface="Calibri"/>
                          <a:ea typeface="Calibri"/>
                          <a:cs typeface="Calibri"/>
                          <a:sym typeface="Arial"/>
                        </a:rPr>
                        <a:t>LANGUAGE </a:t>
                      </a:r>
                      <a:r>
                        <a:rPr lang="en-IN" sz="1800" b="0" i="0" u="none" strike="noStrike" cap="none" baseline="0" dirty="0">
                          <a:solidFill>
                            <a:schemeClr val="dk1"/>
                          </a:solidFill>
                          <a:latin typeface="Calibri"/>
                          <a:ea typeface="Calibri"/>
                          <a:cs typeface="Calibri"/>
                          <a:sym typeface="Arial"/>
                        </a:rPr>
                        <a:t> </a:t>
                      </a:r>
                      <a:r>
                        <a:rPr lang="en-IN" sz="1800" b="0" i="0" u="none" strike="noStrike" cap="none" dirty="0">
                          <a:solidFill>
                            <a:schemeClr val="dk1"/>
                          </a:solidFill>
                          <a:latin typeface="Calibri"/>
                          <a:ea typeface="Calibri"/>
                          <a:cs typeface="Calibri"/>
                          <a:sym typeface="Arial"/>
                        </a:rPr>
                        <a:t>DECODERS</a:t>
                      </a:r>
                    </a:p>
                  </a:txBody>
                  <a:tcPr>
                    <a:solidFill>
                      <a:srgbClr val="92D050">
                        <a:alpha val="20000"/>
                      </a:srgbClr>
                    </a:solidFill>
                  </a:tcPr>
                </a:tc>
                <a:tc>
                  <a:txBody>
                    <a:bodyPr/>
                    <a:lstStyle/>
                    <a:p>
                      <a:r>
                        <a:rPr lang="en-IN" sz="1800" b="0" i="0" u="none" strike="noStrike" cap="none" dirty="0">
                          <a:solidFill>
                            <a:schemeClr val="dk1"/>
                          </a:solidFill>
                          <a:latin typeface="Calibri"/>
                          <a:ea typeface="Calibri"/>
                          <a:cs typeface="Calibri"/>
                          <a:sym typeface="Arial"/>
                        </a:rPr>
                        <a:t>LSTM, GRU, Language CNN</a:t>
                      </a:r>
                    </a:p>
                  </a:txBody>
                  <a:tcPr>
                    <a:solidFill>
                      <a:srgbClr val="0070C0">
                        <a:alpha val="20000"/>
                      </a:srgbClr>
                    </a:solidFill>
                  </a:tcPr>
                </a:tc>
                <a:extLst>
                  <a:ext uri="{0D108BD9-81ED-4DB2-BD59-A6C34878D82A}">
                    <a16:rowId xmlns:a16="http://schemas.microsoft.com/office/drawing/2014/main" val="10001"/>
                  </a:ext>
                </a:extLst>
              </a:tr>
              <a:tr h="791980">
                <a:tc>
                  <a:txBody>
                    <a:bodyPr/>
                    <a:lstStyle/>
                    <a:p>
                      <a:pPr marR="0" algn="ctr" rtl="0">
                        <a:lnSpc>
                          <a:spcPct val="100000"/>
                        </a:lnSpc>
                        <a:spcBef>
                          <a:spcPts val="0"/>
                        </a:spcBef>
                        <a:spcAft>
                          <a:spcPts val="0"/>
                        </a:spcAft>
                        <a:buClr>
                          <a:srgbClr val="000000"/>
                        </a:buClr>
                        <a:buFont typeface="Arial"/>
                      </a:pPr>
                      <a:r>
                        <a:rPr lang="en-IN" sz="1800" b="0" i="0" u="none" strike="noStrike" cap="none" dirty="0">
                          <a:solidFill>
                            <a:schemeClr val="dk1"/>
                          </a:solidFill>
                          <a:latin typeface="Calibri"/>
                          <a:ea typeface="Calibri"/>
                          <a:cs typeface="Calibri"/>
                          <a:sym typeface="Arial"/>
                        </a:rPr>
                        <a:t>DATASETS</a:t>
                      </a:r>
                    </a:p>
                  </a:txBody>
                  <a:tcPr>
                    <a:solidFill>
                      <a:srgbClr val="92D050">
                        <a:alpha val="0"/>
                      </a:srgbClr>
                    </a:solidFill>
                  </a:tcPr>
                </a:tc>
                <a:tc>
                  <a:txBody>
                    <a:bodyPr/>
                    <a:lstStyle/>
                    <a:p>
                      <a:r>
                        <a:rPr lang="en-IN" sz="1800" b="0" i="0" u="none" strike="noStrike" cap="none" dirty="0">
                          <a:solidFill>
                            <a:schemeClr val="dk1"/>
                          </a:solidFill>
                          <a:latin typeface="Calibri"/>
                          <a:ea typeface="Calibri"/>
                          <a:cs typeface="Calibri"/>
                          <a:sym typeface="Arial"/>
                        </a:rPr>
                        <a:t> flickr 8k/30k, MS-COCO, imagenet</a:t>
                      </a:r>
                    </a:p>
                  </a:txBody>
                  <a:tcPr/>
                </a:tc>
                <a:extLst>
                  <a:ext uri="{0D108BD9-81ED-4DB2-BD59-A6C34878D82A}">
                    <a16:rowId xmlns:a16="http://schemas.microsoft.com/office/drawing/2014/main" val="10002"/>
                  </a:ext>
                </a:extLst>
              </a:tr>
              <a:tr h="791980">
                <a:tc>
                  <a:txBody>
                    <a:bodyPr/>
                    <a:lstStyle/>
                    <a:p>
                      <a:pPr algn="ctr"/>
                      <a:r>
                        <a:rPr lang="en-IN" sz="1800" b="0" i="0" u="none" strike="noStrike" cap="none" dirty="0">
                          <a:solidFill>
                            <a:schemeClr val="dk1"/>
                          </a:solidFill>
                          <a:latin typeface="Calibri"/>
                          <a:ea typeface="Calibri"/>
                          <a:cs typeface="Calibri"/>
                          <a:sym typeface="Arial"/>
                        </a:rPr>
                        <a:t>EVALUATION METRICS</a:t>
                      </a:r>
                    </a:p>
                  </a:txBody>
                  <a:tcPr>
                    <a:solidFill>
                      <a:srgbClr val="92D050">
                        <a:alpha val="20000"/>
                      </a:srgbClr>
                    </a:solidFill>
                  </a:tcPr>
                </a:tc>
                <a:tc>
                  <a:txBody>
                    <a:bodyPr/>
                    <a:lstStyle/>
                    <a:p>
                      <a:r>
                        <a:rPr lang="en-IN" sz="1800" b="0" i="0" u="none" strike="noStrike" cap="none" dirty="0">
                          <a:solidFill>
                            <a:schemeClr val="dk1"/>
                          </a:solidFill>
                          <a:latin typeface="Calibri"/>
                          <a:ea typeface="Calibri"/>
                          <a:cs typeface="Calibri"/>
                          <a:sym typeface="Arial"/>
                        </a:rPr>
                        <a:t>BLEU, METEOR, CIDEr</a:t>
                      </a:r>
                    </a:p>
                  </a:txBody>
                  <a:tcPr>
                    <a:solidFill>
                      <a:srgbClr val="0070C0">
                        <a:alpha val="20000"/>
                      </a:srgbClr>
                    </a:solidFill>
                  </a:tcPr>
                </a:tc>
                <a:extLst>
                  <a:ext uri="{0D108BD9-81ED-4DB2-BD59-A6C34878D82A}">
                    <a16:rowId xmlns:a16="http://schemas.microsoft.com/office/drawing/2014/main" val="10003"/>
                  </a:ext>
                </a:extLst>
              </a:tr>
              <a:tr h="654572">
                <a:tc>
                  <a:txBody>
                    <a:bodyPr/>
                    <a:lstStyle/>
                    <a:p>
                      <a:pPr algn="ctr"/>
                      <a:r>
                        <a:rPr lang="en-IN" sz="1800" b="0" i="0" u="none" strike="noStrike" cap="none" dirty="0">
                          <a:solidFill>
                            <a:schemeClr val="dk1"/>
                          </a:solidFill>
                          <a:latin typeface="Calibri"/>
                          <a:ea typeface="Calibri"/>
                          <a:cs typeface="Calibri"/>
                          <a:sym typeface="Arial"/>
                        </a:rPr>
                        <a:t>KEY PLAYERS</a:t>
                      </a:r>
                    </a:p>
                  </a:txBody>
                  <a:tcPr/>
                </a:tc>
                <a:tc>
                  <a:txBody>
                    <a:bodyPr/>
                    <a:lstStyle/>
                    <a:p>
                      <a:r>
                        <a:rPr lang="en-IN" sz="1800" b="0" i="0" u="none" strike="noStrike" cap="none" dirty="0">
                          <a:solidFill>
                            <a:schemeClr val="dk1"/>
                          </a:solidFill>
                          <a:latin typeface="Calibri"/>
                          <a:ea typeface="Calibri"/>
                          <a:cs typeface="Calibri"/>
                          <a:sym typeface="Arial"/>
                        </a:rPr>
                        <a:t>The vOICe SSD, Tactile Vision Sensory Substitution (TVSS), Prosthesis Substituting Vision for Audition (PSVA), </a:t>
                      </a:r>
                    </a:p>
                    <a:p>
                      <a:r>
                        <a:rPr lang="en-IN" sz="1800" b="0" i="0" u="none" strike="noStrike" cap="none" dirty="0">
                          <a:solidFill>
                            <a:schemeClr val="dk1"/>
                          </a:solidFill>
                          <a:latin typeface="Calibri"/>
                          <a:ea typeface="Calibri"/>
                          <a:cs typeface="Calibri"/>
                          <a:sym typeface="Arial"/>
                        </a:rPr>
                        <a:t>The Vibe (open source at sourceforge)</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0408B7-02B2-4EC4-8EE8-B53E74642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D0CB2-7A1F-4432-8486-BFFF55CA796D}"/>
              </a:ext>
            </a:extLst>
          </p:cNvPr>
          <p:cNvSpPr>
            <a:spLocks noGrp="1"/>
          </p:cNvSpPr>
          <p:nvPr>
            <p:ph type="title"/>
          </p:nvPr>
        </p:nvSpPr>
        <p:spPr>
          <a:xfrm>
            <a:off x="965200" y="4428318"/>
            <a:ext cx="8508512" cy="1274076"/>
          </a:xfrm>
        </p:spPr>
        <p:txBody>
          <a:bodyPr vert="horz" lIns="91440" tIns="45720" rIns="91440" bIns="45720" rtlCol="0" anchor="b">
            <a:normAutofit/>
          </a:bodyPr>
          <a:lstStyle/>
          <a:p>
            <a:pPr>
              <a:spcBef>
                <a:spcPct val="0"/>
              </a:spcBef>
            </a:pPr>
            <a:r>
              <a:rPr lang="en-US" sz="4200" kern="1200">
                <a:solidFill>
                  <a:schemeClr val="tx1"/>
                </a:solidFill>
                <a:latin typeface="+mj-lt"/>
                <a:ea typeface="+mj-ea"/>
                <a:cs typeface="+mj-cs"/>
              </a:rPr>
              <a:t>Previously proposed architecture</a:t>
            </a:r>
          </a:p>
        </p:txBody>
      </p:sp>
      <p:pic>
        <p:nvPicPr>
          <p:cNvPr id="5" name="Picture 4">
            <a:extLst>
              <a:ext uri="{FF2B5EF4-FFF2-40B4-BE49-F238E27FC236}">
                <a16:creationId xmlns:a16="http://schemas.microsoft.com/office/drawing/2014/main" id="{E6A006D4-7067-496C-B8D7-FC144B860F2F}"/>
              </a:ext>
            </a:extLst>
          </p:cNvPr>
          <p:cNvPicPr>
            <a:picLocks noChangeAspect="1"/>
          </p:cNvPicPr>
          <p:nvPr/>
        </p:nvPicPr>
        <p:blipFill rotWithShape="1">
          <a:blip r:embed="rId2"/>
          <a:srcRect b="2318"/>
          <a:stretch/>
        </p:blipFill>
        <p:spPr>
          <a:xfrm>
            <a:off x="20" y="10"/>
            <a:ext cx="12188804" cy="4226709"/>
          </a:xfrm>
          <a:prstGeom prst="rect">
            <a:avLst/>
          </a:prstGeom>
        </p:spPr>
      </p:pic>
      <p:grpSp>
        <p:nvGrpSpPr>
          <p:cNvPr id="12" name="Group 11">
            <a:extLst>
              <a:ext uri="{FF2B5EF4-FFF2-40B4-BE49-F238E27FC236}">
                <a16:creationId xmlns:a16="http://schemas.microsoft.com/office/drawing/2014/main" id="{3CA30F3A-949D-4014-A5BD-809F81E84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77969" y="4641753"/>
            <a:ext cx="1128382" cy="847206"/>
            <a:chOff x="8183879" y="1000124"/>
            <a:chExt cx="1562267" cy="1172973"/>
          </a:xfrm>
        </p:grpSpPr>
        <p:sp>
          <p:nvSpPr>
            <p:cNvPr id="13" name="Freeform 5">
              <a:extLst>
                <a:ext uri="{FF2B5EF4-FFF2-40B4-BE49-F238E27FC236}">
                  <a16:creationId xmlns:a16="http://schemas.microsoft.com/office/drawing/2014/main" id="{A486C148-F247-4847-8096-6992A8A97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F05C5920-B89E-417C-9583-B3DC913ADD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Slide Number Placeholder 3">
            <a:extLst>
              <a:ext uri="{FF2B5EF4-FFF2-40B4-BE49-F238E27FC236}">
                <a16:creationId xmlns:a16="http://schemas.microsoft.com/office/drawing/2014/main" id="{325B246F-2456-4559-93C0-3CD6EF424C36}"/>
              </a:ext>
            </a:extLst>
          </p:cNvPr>
          <p:cNvSpPr>
            <a:spLocks noGrp="1"/>
          </p:cNvSpPr>
          <p:nvPr>
            <p:ph type="sldNum"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buClrTx/>
              <a:defRPr/>
            </a:pPr>
            <a:fld id="{00000000-1234-1234-1234-123412341234}" type="slidenum">
              <a:rPr lang="en-US" kern="1200">
                <a:solidFill>
                  <a:schemeClr val="bg1"/>
                </a:solidFill>
                <a:ea typeface="+mn-ea"/>
                <a:cs typeface="+mn-cs"/>
              </a:rPr>
              <a:pPr algn="ctr">
                <a:spcAft>
                  <a:spcPts val="600"/>
                </a:spcAft>
                <a:buClrTx/>
                <a:defRPr/>
              </a:pPr>
              <a:t>11</a:t>
            </a:fld>
            <a:endParaRPr lang="en-US" kern="1200">
              <a:solidFill>
                <a:schemeClr val="bg1"/>
              </a:solidFill>
              <a:ea typeface="+mn-ea"/>
              <a:cs typeface="+mn-cs"/>
            </a:endParaRPr>
          </a:p>
        </p:txBody>
      </p:sp>
    </p:spTree>
    <p:extLst>
      <p:ext uri="{BB962C8B-B14F-4D97-AF65-F5344CB8AC3E}">
        <p14:creationId xmlns:p14="http://schemas.microsoft.com/office/powerpoint/2010/main" val="1463813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0408B7-02B2-4EC4-8EE8-B53E74642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D0CB2-7A1F-4432-8486-BFFF55CA796D}"/>
              </a:ext>
            </a:extLst>
          </p:cNvPr>
          <p:cNvSpPr>
            <a:spLocks noGrp="1"/>
          </p:cNvSpPr>
          <p:nvPr>
            <p:ph type="title"/>
          </p:nvPr>
        </p:nvSpPr>
        <p:spPr>
          <a:xfrm>
            <a:off x="965200" y="4428318"/>
            <a:ext cx="8508512" cy="1274076"/>
          </a:xfrm>
        </p:spPr>
        <p:txBody>
          <a:bodyPr vert="horz" lIns="91440" tIns="45720" rIns="91440" bIns="45720" rtlCol="0" anchor="b">
            <a:normAutofit/>
          </a:bodyPr>
          <a:lstStyle/>
          <a:p>
            <a:pPr>
              <a:spcBef>
                <a:spcPct val="0"/>
              </a:spcBef>
            </a:pPr>
            <a:r>
              <a:rPr lang="en-US" sz="4200" kern="1200" dirty="0">
                <a:solidFill>
                  <a:schemeClr val="tx1"/>
                </a:solidFill>
                <a:latin typeface="+mj-lt"/>
                <a:ea typeface="+mj-ea"/>
                <a:cs typeface="+mj-cs"/>
              </a:rPr>
              <a:t>Modified architecture</a:t>
            </a:r>
          </a:p>
        </p:txBody>
      </p:sp>
      <p:grpSp>
        <p:nvGrpSpPr>
          <p:cNvPr id="12" name="Group 11">
            <a:extLst>
              <a:ext uri="{FF2B5EF4-FFF2-40B4-BE49-F238E27FC236}">
                <a16:creationId xmlns:a16="http://schemas.microsoft.com/office/drawing/2014/main" id="{3CA30F3A-949D-4014-A5BD-809F81E84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77969" y="4641753"/>
            <a:ext cx="1128382" cy="847206"/>
            <a:chOff x="8183879" y="1000124"/>
            <a:chExt cx="1562267" cy="1172973"/>
          </a:xfrm>
        </p:grpSpPr>
        <p:sp>
          <p:nvSpPr>
            <p:cNvPr id="13" name="Freeform 5">
              <a:extLst>
                <a:ext uri="{FF2B5EF4-FFF2-40B4-BE49-F238E27FC236}">
                  <a16:creationId xmlns:a16="http://schemas.microsoft.com/office/drawing/2014/main" id="{A486C148-F247-4847-8096-6992A8A97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F05C5920-B89E-417C-9583-B3DC913ADD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Slide Number Placeholder 3">
            <a:extLst>
              <a:ext uri="{FF2B5EF4-FFF2-40B4-BE49-F238E27FC236}">
                <a16:creationId xmlns:a16="http://schemas.microsoft.com/office/drawing/2014/main" id="{325B246F-2456-4559-93C0-3CD6EF424C36}"/>
              </a:ext>
            </a:extLst>
          </p:cNvPr>
          <p:cNvSpPr>
            <a:spLocks noGrp="1"/>
          </p:cNvSpPr>
          <p:nvPr>
            <p:ph type="sldNum"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buClrTx/>
              <a:defRPr/>
            </a:pPr>
            <a:fld id="{00000000-1234-1234-1234-123412341234}" type="slidenum">
              <a:rPr lang="en-US" kern="1200">
                <a:solidFill>
                  <a:schemeClr val="bg1"/>
                </a:solidFill>
                <a:ea typeface="+mn-ea"/>
                <a:cs typeface="+mn-cs"/>
              </a:rPr>
              <a:pPr algn="ctr">
                <a:spcAft>
                  <a:spcPts val="600"/>
                </a:spcAft>
                <a:buClrTx/>
                <a:defRPr/>
              </a:pPr>
              <a:t>12</a:t>
            </a:fld>
            <a:endParaRPr lang="en-US" kern="1200">
              <a:solidFill>
                <a:schemeClr val="bg1"/>
              </a:solidFill>
              <a:ea typeface="+mn-ea"/>
              <a:cs typeface="+mn-cs"/>
            </a:endParaRPr>
          </a:p>
        </p:txBody>
      </p:sp>
      <p:sp>
        <p:nvSpPr>
          <p:cNvPr id="9" name="Text Placeholder 2">
            <a:extLst>
              <a:ext uri="{FF2B5EF4-FFF2-40B4-BE49-F238E27FC236}">
                <a16:creationId xmlns:a16="http://schemas.microsoft.com/office/drawing/2014/main" id="{70E82E6C-3CEB-4D28-A834-780AB1D9046B}"/>
              </a:ext>
            </a:extLst>
          </p:cNvPr>
          <p:cNvSpPr>
            <a:spLocks noGrp="1"/>
          </p:cNvSpPr>
          <p:nvPr>
            <p:ph type="body" idx="1"/>
          </p:nvPr>
        </p:nvSpPr>
        <p:spPr>
          <a:xfrm>
            <a:off x="838200" y="131734"/>
            <a:ext cx="10515600" cy="4351338"/>
          </a:xfrm>
        </p:spPr>
        <p:txBody>
          <a:bodyPr/>
          <a:lstStyle/>
          <a:p>
            <a:endParaRPr lang="en-US" dirty="0"/>
          </a:p>
        </p:txBody>
      </p:sp>
      <p:pic>
        <p:nvPicPr>
          <p:cNvPr id="11" name="Picture 10">
            <a:extLst>
              <a:ext uri="{FF2B5EF4-FFF2-40B4-BE49-F238E27FC236}">
                <a16:creationId xmlns:a16="http://schemas.microsoft.com/office/drawing/2014/main" id="{CEC36DED-C908-4D48-AB37-ACA8FDB2D653}"/>
              </a:ext>
            </a:extLst>
          </p:cNvPr>
          <p:cNvPicPr>
            <a:picLocks noChangeAspect="1"/>
          </p:cNvPicPr>
          <p:nvPr/>
        </p:nvPicPr>
        <p:blipFill>
          <a:blip r:embed="rId2"/>
          <a:stretch>
            <a:fillRect/>
          </a:stretch>
        </p:blipFill>
        <p:spPr>
          <a:xfrm>
            <a:off x="173918" y="146724"/>
            <a:ext cx="11844163" cy="4359377"/>
          </a:xfrm>
          <a:prstGeom prst="rect">
            <a:avLst/>
          </a:prstGeom>
        </p:spPr>
      </p:pic>
      <p:sp>
        <p:nvSpPr>
          <p:cNvPr id="15" name="TextBox 14">
            <a:extLst>
              <a:ext uri="{FF2B5EF4-FFF2-40B4-BE49-F238E27FC236}">
                <a16:creationId xmlns:a16="http://schemas.microsoft.com/office/drawing/2014/main" id="{5197C934-8C38-4FD9-85DB-501CDA0F0A37}"/>
              </a:ext>
            </a:extLst>
          </p:cNvPr>
          <p:cNvSpPr txBox="1"/>
          <p:nvPr/>
        </p:nvSpPr>
        <p:spPr>
          <a:xfrm>
            <a:off x="1873770" y="389742"/>
            <a:ext cx="1439056" cy="1169551"/>
          </a:xfrm>
          <a:prstGeom prst="rect">
            <a:avLst/>
          </a:prstGeom>
          <a:solidFill>
            <a:schemeClr val="bg1"/>
          </a:solidFill>
        </p:spPr>
        <p:txBody>
          <a:bodyPr wrap="square" rtlCol="0">
            <a:spAutoFit/>
          </a:bodyPr>
          <a:lstStyle/>
          <a:p>
            <a:r>
              <a:rPr lang="en-US" dirty="0"/>
              <a:t>Frame selection + </a:t>
            </a:r>
          </a:p>
          <a:p>
            <a:r>
              <a:rPr lang="en-US" dirty="0"/>
              <a:t>preprocessing with </a:t>
            </a:r>
          </a:p>
          <a:p>
            <a:r>
              <a:rPr lang="en-US" dirty="0"/>
              <a:t>InceptionV3</a:t>
            </a:r>
          </a:p>
        </p:txBody>
      </p:sp>
      <p:sp>
        <p:nvSpPr>
          <p:cNvPr id="16" name="TextBox 15">
            <a:extLst>
              <a:ext uri="{FF2B5EF4-FFF2-40B4-BE49-F238E27FC236}">
                <a16:creationId xmlns:a16="http://schemas.microsoft.com/office/drawing/2014/main" id="{EB015403-7553-4B4C-8D3A-8E46F590AC02}"/>
              </a:ext>
            </a:extLst>
          </p:cNvPr>
          <p:cNvSpPr txBox="1"/>
          <p:nvPr/>
        </p:nvSpPr>
        <p:spPr>
          <a:xfrm>
            <a:off x="4871803" y="2983040"/>
            <a:ext cx="1019331" cy="523220"/>
          </a:xfrm>
          <a:prstGeom prst="rect">
            <a:avLst/>
          </a:prstGeom>
          <a:solidFill>
            <a:schemeClr val="bg1"/>
          </a:solidFill>
        </p:spPr>
        <p:txBody>
          <a:bodyPr wrap="square" rtlCol="0">
            <a:spAutoFit/>
          </a:bodyPr>
          <a:lstStyle/>
          <a:p>
            <a:r>
              <a:rPr lang="en-US" dirty="0" err="1"/>
              <a:t>Bahdanau</a:t>
            </a:r>
            <a:r>
              <a:rPr lang="en-US" dirty="0"/>
              <a:t> Attention</a:t>
            </a:r>
          </a:p>
        </p:txBody>
      </p:sp>
      <p:cxnSp>
        <p:nvCxnSpPr>
          <p:cNvPr id="17" name="Connector: Elbow 16">
            <a:extLst>
              <a:ext uri="{FF2B5EF4-FFF2-40B4-BE49-F238E27FC236}">
                <a16:creationId xmlns:a16="http://schemas.microsoft.com/office/drawing/2014/main" id="{C1B79B06-C6C5-42AA-8B62-40E9CB1B8962}"/>
              </a:ext>
            </a:extLst>
          </p:cNvPr>
          <p:cNvCxnSpPr>
            <a:cxnSpLocks/>
            <a:endCxn id="16" idx="1"/>
          </p:cNvCxnSpPr>
          <p:nvPr/>
        </p:nvCxnSpPr>
        <p:spPr>
          <a:xfrm rot="16200000" flipH="1">
            <a:off x="4126725" y="2499572"/>
            <a:ext cx="911890" cy="578265"/>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nector: Elbow 17">
            <a:extLst>
              <a:ext uri="{FF2B5EF4-FFF2-40B4-BE49-F238E27FC236}">
                <a16:creationId xmlns:a16="http://schemas.microsoft.com/office/drawing/2014/main" id="{D05FA7AD-BFA1-437D-8EA4-AE6385DD7415}"/>
              </a:ext>
            </a:extLst>
          </p:cNvPr>
          <p:cNvCxnSpPr/>
          <p:nvPr/>
        </p:nvCxnSpPr>
        <p:spPr>
          <a:xfrm rot="5400000" flipH="1" flipV="1">
            <a:off x="5637556" y="2586338"/>
            <a:ext cx="911891" cy="404735"/>
          </a:xfrm>
          <a:prstGeom prst="bentConnector3">
            <a:avLst>
              <a:gd name="adj1" fmla="val 397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268330FB-10EF-4B21-96D4-3E7241314032}"/>
              </a:ext>
            </a:extLst>
          </p:cNvPr>
          <p:cNvSpPr txBox="1"/>
          <p:nvPr/>
        </p:nvSpPr>
        <p:spPr>
          <a:xfrm>
            <a:off x="5703755" y="1639606"/>
            <a:ext cx="1019331" cy="276999"/>
          </a:xfrm>
          <a:prstGeom prst="rect">
            <a:avLst/>
          </a:prstGeom>
          <a:solidFill>
            <a:schemeClr val="bg1"/>
          </a:solidFill>
        </p:spPr>
        <p:txBody>
          <a:bodyPr wrap="square" rtlCol="0">
            <a:spAutoFit/>
          </a:bodyPr>
          <a:lstStyle/>
          <a:p>
            <a:r>
              <a:rPr lang="en-US" sz="1200" dirty="0"/>
              <a:t>GRU Based</a:t>
            </a:r>
          </a:p>
        </p:txBody>
      </p:sp>
    </p:spTree>
    <p:extLst>
      <p:ext uri="{BB962C8B-B14F-4D97-AF65-F5344CB8AC3E}">
        <p14:creationId xmlns:p14="http://schemas.microsoft.com/office/powerpoint/2010/main" val="1815492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9E379-08D6-49E0-802B-972F8873299B}"/>
              </a:ext>
            </a:extLst>
          </p:cNvPr>
          <p:cNvSpPr>
            <a:spLocks noGrp="1"/>
          </p:cNvSpPr>
          <p:nvPr>
            <p:ph type="title"/>
          </p:nvPr>
        </p:nvSpPr>
        <p:spPr/>
        <p:txBody>
          <a:bodyPr/>
          <a:lstStyle/>
          <a:p>
            <a:r>
              <a:rPr lang="en-US" dirty="0"/>
              <a:t>Bibliography</a:t>
            </a:r>
          </a:p>
        </p:txBody>
      </p:sp>
      <p:sp>
        <p:nvSpPr>
          <p:cNvPr id="3" name="Text Placeholder 2">
            <a:extLst>
              <a:ext uri="{FF2B5EF4-FFF2-40B4-BE49-F238E27FC236}">
                <a16:creationId xmlns:a16="http://schemas.microsoft.com/office/drawing/2014/main" id="{2A561367-804B-4B49-A6CD-262EF576BD2C}"/>
              </a:ext>
            </a:extLst>
          </p:cNvPr>
          <p:cNvSpPr>
            <a:spLocks noGrp="1"/>
          </p:cNvSpPr>
          <p:nvPr>
            <p:ph type="body" idx="1"/>
          </p:nvPr>
        </p:nvSpPr>
        <p:spPr/>
        <p:txBody>
          <a:bodyPr/>
          <a:lstStyle/>
          <a:p>
            <a:pPr marL="344488" lvl="8"/>
            <a:r>
              <a:rPr lang="en-US" dirty="0"/>
              <a:t>https://arxiv.org/abs/1904.09708</a:t>
            </a:r>
          </a:p>
          <a:p>
            <a:pPr marL="344488" lvl="8"/>
            <a:r>
              <a:rPr lang="en-US" dirty="0"/>
              <a:t>https://ieeexplore.ieee.org/document/7780872</a:t>
            </a:r>
          </a:p>
          <a:p>
            <a:pPr marL="344488" lvl="8"/>
            <a:r>
              <a:rPr lang="en-US" dirty="0"/>
              <a:t>https://dl.acm.org/doi/10.1145/2806416.2806475</a:t>
            </a:r>
          </a:p>
          <a:p>
            <a:pPr marL="344488" lvl="8"/>
            <a:r>
              <a:rPr lang="en-US" dirty="0"/>
              <a:t>https://arxiv.org/abs/2002.11848</a:t>
            </a:r>
          </a:p>
          <a:p>
            <a:pPr marL="344488" lvl="8"/>
            <a:r>
              <a:rPr lang="en-US" dirty="0"/>
              <a:t>https://dl.acm.org/doi/10.5555/3045118.3045336</a:t>
            </a:r>
          </a:p>
          <a:p>
            <a:pPr marL="344488" lvl="8"/>
            <a:r>
              <a:rPr lang="en-US" dirty="0"/>
              <a:t>https://arxiv.org/abs/1908.04332</a:t>
            </a:r>
          </a:p>
        </p:txBody>
      </p:sp>
      <p:sp>
        <p:nvSpPr>
          <p:cNvPr id="4" name="Slide Number Placeholder 3">
            <a:extLst>
              <a:ext uri="{FF2B5EF4-FFF2-40B4-BE49-F238E27FC236}">
                <a16:creationId xmlns:a16="http://schemas.microsoft.com/office/drawing/2014/main" id="{80EA4F2B-6677-4C81-B7F7-39DF632461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Tree>
    <p:extLst>
      <p:ext uri="{BB962C8B-B14F-4D97-AF65-F5344CB8AC3E}">
        <p14:creationId xmlns:p14="http://schemas.microsoft.com/office/powerpoint/2010/main" val="512363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pic>
        <p:nvPicPr>
          <p:cNvPr id="173" name="Google Shape;173;p24"/>
          <p:cNvPicPr preferRelativeResize="0"/>
          <p:nvPr/>
        </p:nvPicPr>
        <p:blipFill rotWithShape="1">
          <a:blip r:embed="rId3">
            <a:alphaModFix/>
          </a:blip>
          <a:srcRect/>
          <a:stretch/>
        </p:blipFill>
        <p:spPr>
          <a:xfrm>
            <a:off x="3382937" y="2177774"/>
            <a:ext cx="5227663" cy="2404166"/>
          </a:xfrm>
          <a:prstGeom prst="rect">
            <a:avLst/>
          </a:prstGeom>
          <a:noFill/>
          <a:ln>
            <a:noFill/>
          </a:ln>
        </p:spPr>
      </p:pic>
      <p:sp>
        <p:nvSpPr>
          <p:cNvPr id="174" name="Google Shape;174;p24"/>
          <p:cNvSpPr txBox="1"/>
          <p:nvPr/>
        </p:nvSpPr>
        <p:spPr>
          <a:xfrm>
            <a:off x="288235" y="6352143"/>
            <a:ext cx="4939942"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Image Source - https://kinetic-bands.eu/articles/questions_and_answers/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p:nvPr/>
        </p:nvSpPr>
        <p:spPr>
          <a:xfrm>
            <a:off x="1820687" y="2489022"/>
            <a:ext cx="7751586"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800" b="1">
                <a:solidFill>
                  <a:schemeClr val="dk1"/>
                </a:solidFill>
                <a:latin typeface="Calibri"/>
                <a:ea typeface="Calibri"/>
                <a:cs typeface="Calibri"/>
                <a:sym typeface="Calibri"/>
              </a:rPr>
              <a:t>Thank You</a:t>
            </a:r>
            <a:endParaRPr/>
          </a:p>
        </p:txBody>
      </p:sp>
      <p:sp>
        <p:nvSpPr>
          <p:cNvPr id="180" name="Google Shape;18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body" idx="1"/>
          </p:nvPr>
        </p:nvSpPr>
        <p:spPr>
          <a:xfrm>
            <a:off x="651933" y="1558976"/>
            <a:ext cx="5014349" cy="3943189"/>
          </a:xfrm>
          <a:prstGeom prst="rect">
            <a:avLst/>
          </a:prstGeom>
          <a:noFill/>
          <a:ln>
            <a:noFill/>
          </a:ln>
        </p:spPr>
        <p:txBody>
          <a:bodyPr spcFirstLastPara="1" wrap="square" lIns="91425" tIns="45700" rIns="91425" bIns="45700" anchor="t" anchorCtr="0">
            <a:noAutofit/>
          </a:bodyPr>
          <a:lstStyle/>
          <a:p>
            <a:pPr>
              <a:buNone/>
            </a:pPr>
            <a:br>
              <a:rPr lang="en-IN" dirty="0"/>
            </a:br>
            <a:endParaRPr lang="en-IN" dirty="0"/>
          </a:p>
          <a:p>
            <a:pPr>
              <a:buNone/>
            </a:pPr>
            <a:r>
              <a:rPr lang="en-IN" dirty="0"/>
              <a:t>Search engines</a:t>
            </a:r>
          </a:p>
          <a:p>
            <a:pPr>
              <a:buNone/>
            </a:pPr>
            <a:r>
              <a:rPr lang="en-IN" dirty="0"/>
              <a:t>Summary of papers</a:t>
            </a:r>
          </a:p>
          <a:p>
            <a:pPr>
              <a:buNone/>
            </a:pPr>
            <a:r>
              <a:rPr lang="en-IN" dirty="0"/>
              <a:t>Key methodologies identified</a:t>
            </a:r>
          </a:p>
          <a:p>
            <a:pPr>
              <a:buNone/>
            </a:pPr>
            <a:r>
              <a:rPr lang="en-IN" dirty="0"/>
              <a:t>Modified architecture diagram</a:t>
            </a:r>
            <a:br>
              <a:rPr lang="en-IN" dirty="0"/>
            </a:br>
            <a:endParaRPr dirty="0"/>
          </a:p>
        </p:txBody>
      </p:sp>
      <p:sp>
        <p:nvSpPr>
          <p:cNvPr id="96" name="Google Shape;9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
        <p:nvSpPr>
          <p:cNvPr id="97" name="Google Shape;97;p14"/>
          <p:cNvSpPr txBox="1"/>
          <p:nvPr/>
        </p:nvSpPr>
        <p:spPr>
          <a:xfrm>
            <a:off x="396778" y="361772"/>
            <a:ext cx="8736463" cy="43003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600"/>
              <a:buFont typeface="Calibri"/>
              <a:buNone/>
            </a:pPr>
            <a:r>
              <a:rPr lang="en-IN" sz="4000" dirty="0">
                <a:latin typeface="Calibri" pitchFamily="34" charset="0"/>
                <a:cs typeface="Calibri" pitchFamily="34" charset="0"/>
              </a:rPr>
              <a:t>INDEX</a:t>
            </a:r>
          </a:p>
        </p:txBody>
      </p:sp>
      <p:pic>
        <p:nvPicPr>
          <p:cNvPr id="24578" name="Picture 2" descr="Catalogue, directory, index, list, record icon"/>
          <p:cNvPicPr>
            <a:picLocks noChangeAspect="1" noChangeArrowheads="1"/>
          </p:cNvPicPr>
          <p:nvPr/>
        </p:nvPicPr>
        <p:blipFill>
          <a:blip r:embed="rId3"/>
          <a:srcRect/>
          <a:stretch>
            <a:fillRect/>
          </a:stretch>
        </p:blipFill>
        <p:spPr bwMode="auto">
          <a:xfrm>
            <a:off x="8829206" y="3292241"/>
            <a:ext cx="3057993" cy="305799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144529" y="187969"/>
            <a:ext cx="8736463" cy="43003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US" sz="2800"/>
              <a:t>SEARCH ENGINES</a:t>
            </a:r>
            <a:endParaRPr/>
          </a:p>
        </p:txBody>
      </p:sp>
      <p:sp>
        <p:nvSpPr>
          <p:cNvPr id="103" name="Google Shape;10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
        <p:nvSpPr>
          <p:cNvPr id="104" name="Google Shape;104;p15"/>
          <p:cNvSpPr txBox="1"/>
          <p:nvPr/>
        </p:nvSpPr>
        <p:spPr>
          <a:xfrm>
            <a:off x="231966" y="5696345"/>
            <a:ext cx="9560688" cy="9387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dirty="0">
                <a:solidFill>
                  <a:schemeClr val="dk1"/>
                </a:solidFill>
                <a:latin typeface="Calibri"/>
                <a:ea typeface="Calibri"/>
                <a:cs typeface="Calibri"/>
                <a:sym typeface="Calibri"/>
              </a:rPr>
              <a:t>Sources</a:t>
            </a:r>
            <a:endParaRPr dirty="0"/>
          </a:p>
          <a:p>
            <a:pPr marL="0" marR="0" lvl="0" indent="0" algn="l" rtl="0">
              <a:spcBef>
                <a:spcPts val="0"/>
              </a:spcBef>
              <a:spcAft>
                <a:spcPts val="0"/>
              </a:spcAft>
              <a:buNone/>
            </a:pPr>
            <a:r>
              <a:rPr lang="en-US" sz="1100" u="sng" dirty="0">
                <a:solidFill>
                  <a:schemeClr val="hlink"/>
                </a:solidFill>
                <a:latin typeface="Calibri"/>
                <a:ea typeface="Calibri"/>
                <a:cs typeface="Calibri"/>
                <a:sym typeface="Calibri"/>
                <a:hlinkClick r:id="rId3"/>
              </a:rPr>
              <a:t>https://ieeexplore.ieee.org/Xplore/home.jsp</a:t>
            </a:r>
            <a:endParaRPr sz="11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100" u="sng" dirty="0">
                <a:solidFill>
                  <a:schemeClr val="hlink"/>
                </a:solidFill>
                <a:latin typeface="Calibri"/>
                <a:ea typeface="Calibri"/>
                <a:cs typeface="Calibri"/>
                <a:sym typeface="Calibri"/>
                <a:hlinkClick r:id="rId4"/>
              </a:rPr>
              <a:t>https://www.dagstuhl.de/typo3temp/pics/efaf8194ef.png</a:t>
            </a:r>
            <a:r>
              <a:rPr lang="en-US" sz="11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100" u="sng" dirty="0">
                <a:solidFill>
                  <a:schemeClr val="hlink"/>
                </a:solidFill>
                <a:latin typeface="Calibri"/>
                <a:ea typeface="Calibri"/>
                <a:cs typeface="Calibri"/>
                <a:sym typeface="Calibri"/>
                <a:hlinkClick r:id="rId5"/>
              </a:rPr>
              <a:t>https://library.cit.ie/contentFiles/components/gdNews/11/large/googlescholarlogo1.jpg</a:t>
            </a:r>
            <a:endParaRPr sz="11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100" u="sng" dirty="0">
                <a:solidFill>
                  <a:schemeClr val="hlink"/>
                </a:solidFill>
                <a:latin typeface="Calibri"/>
                <a:ea typeface="Calibri"/>
                <a:cs typeface="Calibri"/>
                <a:sym typeface="Calibri"/>
                <a:hlinkClick r:id="rId6"/>
              </a:rPr>
              <a:t>https://upload.wikimedia.org/wikipedia/commons/thumb/e/e7/Elsevier.svg/220px-Elsevier.svg.png</a:t>
            </a:r>
            <a:endParaRPr lang="en-US" sz="1100" u="sng" dirty="0">
              <a:solidFill>
                <a:schemeClr val="hlink"/>
              </a:solidFill>
              <a:latin typeface="Calibri"/>
              <a:ea typeface="Calibri"/>
              <a:cs typeface="Calibri"/>
              <a:sym typeface="Calibri"/>
            </a:endParaRPr>
          </a:p>
          <a:p>
            <a:pPr lvl="0"/>
            <a:r>
              <a:rPr lang="en-US" sz="1100" dirty="0">
                <a:hlinkClick r:id="rId7"/>
              </a:rPr>
              <a:t>https://en.wikipedia.org/wiki/ArXiv</a:t>
            </a:r>
            <a:endParaRPr sz="1100" dirty="0">
              <a:solidFill>
                <a:schemeClr val="dk1"/>
              </a:solidFill>
              <a:latin typeface="Calibri"/>
              <a:ea typeface="Calibri"/>
              <a:cs typeface="Calibri"/>
              <a:sym typeface="Calibri"/>
            </a:endParaRPr>
          </a:p>
        </p:txBody>
      </p:sp>
      <p:pic>
        <p:nvPicPr>
          <p:cNvPr id="105" name="Google Shape;105;p15"/>
          <p:cNvPicPr preferRelativeResize="0"/>
          <p:nvPr/>
        </p:nvPicPr>
        <p:blipFill rotWithShape="1">
          <a:blip r:embed="rId8">
            <a:alphaModFix/>
          </a:blip>
          <a:srcRect/>
          <a:stretch/>
        </p:blipFill>
        <p:spPr>
          <a:xfrm>
            <a:off x="583807" y="1304696"/>
            <a:ext cx="3415480" cy="824730"/>
          </a:xfrm>
          <a:prstGeom prst="rect">
            <a:avLst/>
          </a:prstGeom>
          <a:noFill/>
          <a:ln>
            <a:noFill/>
          </a:ln>
        </p:spPr>
      </p:pic>
      <p:pic>
        <p:nvPicPr>
          <p:cNvPr id="106" name="Google Shape;106;p15"/>
          <p:cNvPicPr preferRelativeResize="0"/>
          <p:nvPr/>
        </p:nvPicPr>
        <p:blipFill rotWithShape="1">
          <a:blip r:embed="rId9">
            <a:alphaModFix/>
          </a:blip>
          <a:srcRect/>
          <a:stretch/>
        </p:blipFill>
        <p:spPr>
          <a:xfrm>
            <a:off x="7412541" y="932550"/>
            <a:ext cx="3941259" cy="1464495"/>
          </a:xfrm>
          <a:prstGeom prst="rect">
            <a:avLst/>
          </a:prstGeom>
          <a:noFill/>
          <a:ln>
            <a:noFill/>
          </a:ln>
        </p:spPr>
      </p:pic>
      <p:pic>
        <p:nvPicPr>
          <p:cNvPr id="107" name="Google Shape;107;p15"/>
          <p:cNvPicPr preferRelativeResize="0"/>
          <p:nvPr/>
        </p:nvPicPr>
        <p:blipFill rotWithShape="1">
          <a:blip r:embed="rId10">
            <a:alphaModFix/>
          </a:blip>
          <a:srcRect/>
          <a:stretch/>
        </p:blipFill>
        <p:spPr>
          <a:xfrm>
            <a:off x="7412541" y="3290417"/>
            <a:ext cx="3411637" cy="2110148"/>
          </a:xfrm>
          <a:prstGeom prst="rect">
            <a:avLst/>
          </a:prstGeom>
          <a:noFill/>
          <a:ln>
            <a:noFill/>
          </a:ln>
        </p:spPr>
      </p:pic>
      <p:pic>
        <p:nvPicPr>
          <p:cNvPr id="108" name="Google Shape;108;p15"/>
          <p:cNvPicPr preferRelativeResize="0"/>
          <p:nvPr/>
        </p:nvPicPr>
        <p:blipFill rotWithShape="1">
          <a:blip r:embed="rId11">
            <a:alphaModFix/>
          </a:blip>
          <a:srcRect/>
          <a:stretch/>
        </p:blipFill>
        <p:spPr>
          <a:xfrm>
            <a:off x="4512760" y="692295"/>
            <a:ext cx="2487914" cy="2736705"/>
          </a:xfrm>
          <a:prstGeom prst="rect">
            <a:avLst/>
          </a:prstGeom>
          <a:noFill/>
          <a:ln>
            <a:noFill/>
          </a:ln>
        </p:spPr>
      </p:pic>
      <p:pic>
        <p:nvPicPr>
          <p:cNvPr id="3" name="Picture 2" descr="A picture containing drawing&#10;&#10;Description automatically generated">
            <a:extLst>
              <a:ext uri="{FF2B5EF4-FFF2-40B4-BE49-F238E27FC236}">
                <a16:creationId xmlns:a16="http://schemas.microsoft.com/office/drawing/2014/main" id="{3F4EC428-70A1-42A8-B63E-06764125C0EE}"/>
              </a:ext>
            </a:extLst>
          </p:cNvPr>
          <p:cNvPicPr>
            <a:picLocks noChangeAspect="1"/>
          </p:cNvPicPr>
          <p:nvPr/>
        </p:nvPicPr>
        <p:blipFill>
          <a:blip r:embed="rId12"/>
          <a:stretch>
            <a:fillRect/>
          </a:stretch>
        </p:blipFill>
        <p:spPr>
          <a:xfrm>
            <a:off x="834222" y="3439551"/>
            <a:ext cx="2914650" cy="15716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459322" y="487772"/>
            <a:ext cx="8736463" cy="43003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US" sz="3600" dirty="0">
                <a:solidFill>
                  <a:srgbClr val="000000"/>
                </a:solidFill>
                <a:latin typeface="Calibri" pitchFamily="34" charset="0"/>
                <a:ea typeface="Arial"/>
                <a:cs typeface="Calibri" pitchFamily="34" charset="0"/>
                <a:sym typeface="Arial"/>
              </a:rPr>
              <a:t>SUMMARY OF SELECTED PAPERS - 1</a:t>
            </a:r>
            <a:endParaRPr lang="en-IN" sz="3600" dirty="0">
              <a:solidFill>
                <a:srgbClr val="000000"/>
              </a:solidFill>
              <a:latin typeface="Calibri" pitchFamily="34" charset="0"/>
              <a:ea typeface="Arial"/>
              <a:cs typeface="Calibri" pitchFamily="34" charset="0"/>
              <a:sym typeface="Arial"/>
            </a:endParaRPr>
          </a:p>
        </p:txBody>
      </p:sp>
      <p:sp>
        <p:nvSpPr>
          <p:cNvPr id="124" name="Google Shape;12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graphicFrame>
        <p:nvGraphicFramePr>
          <p:cNvPr id="6" name="Table 5"/>
          <p:cNvGraphicFramePr>
            <a:graphicFrameLocks noGrp="1"/>
          </p:cNvGraphicFramePr>
          <p:nvPr/>
        </p:nvGraphicFramePr>
        <p:xfrm>
          <a:off x="614594" y="1514006"/>
          <a:ext cx="10927832" cy="4751880"/>
        </p:xfrm>
        <a:graphic>
          <a:graphicData uri="http://schemas.openxmlformats.org/drawingml/2006/table">
            <a:tbl>
              <a:tblPr firstRow="1" bandRow="1">
                <a:tableStyleId>{1E6B559E-55D8-4F7C-BC39-74357EBA6831}</a:tableStyleId>
              </a:tblPr>
              <a:tblGrid>
                <a:gridCol w="2578311">
                  <a:extLst>
                    <a:ext uri="{9D8B030D-6E8A-4147-A177-3AD203B41FA5}">
                      <a16:colId xmlns:a16="http://schemas.microsoft.com/office/drawing/2014/main" val="20000"/>
                    </a:ext>
                  </a:extLst>
                </a:gridCol>
                <a:gridCol w="8349521">
                  <a:extLst>
                    <a:ext uri="{9D8B030D-6E8A-4147-A177-3AD203B41FA5}">
                      <a16:colId xmlns:a16="http://schemas.microsoft.com/office/drawing/2014/main" val="20001"/>
                    </a:ext>
                  </a:extLst>
                </a:gridCol>
              </a:tblGrid>
              <a:tr h="791980">
                <a:tc>
                  <a:txBody>
                    <a:bodyPr/>
                    <a:lstStyle/>
                    <a:p>
                      <a:pPr algn="ctr"/>
                      <a:r>
                        <a:rPr lang="en-IN" sz="1800" b="0" dirty="0"/>
                        <a:t>NAME</a:t>
                      </a:r>
                    </a:p>
                  </a:txBody>
                  <a:tcPr>
                    <a:solidFill>
                      <a:schemeClr val="bg1">
                        <a:alpha val="0"/>
                      </a:schemeClr>
                    </a:solidFill>
                  </a:tcPr>
                </a:tc>
                <a:tc>
                  <a:txBody>
                    <a:bodyPr/>
                    <a:lstStyle/>
                    <a:p>
                      <a:r>
                        <a:rPr lang="en-IN" sz="1800" b="0" i="0" u="none" strike="noStrike" cap="none" dirty="0">
                          <a:solidFill>
                            <a:schemeClr val="dk1"/>
                          </a:solidFill>
                          <a:latin typeface="Calibri"/>
                          <a:ea typeface="Calibri"/>
                          <a:cs typeface="Calibri"/>
                          <a:sym typeface="Arial"/>
                        </a:rPr>
                        <a:t>Compositional generalization in a deep sequence</a:t>
                      </a:r>
                      <a:r>
                        <a:rPr lang="en-IN" sz="1800" b="0" i="0" u="none" strike="noStrike" cap="none" baseline="0" dirty="0">
                          <a:solidFill>
                            <a:schemeClr val="dk1"/>
                          </a:solidFill>
                          <a:latin typeface="Calibri"/>
                          <a:ea typeface="Calibri"/>
                          <a:cs typeface="Calibri"/>
                          <a:sym typeface="Arial"/>
                        </a:rPr>
                        <a:t> to sequence</a:t>
                      </a:r>
                      <a:r>
                        <a:rPr lang="en-IN" sz="1800" b="0" i="0" u="none" strike="noStrike" cap="none" dirty="0">
                          <a:solidFill>
                            <a:schemeClr val="dk1"/>
                          </a:solidFill>
                          <a:latin typeface="Calibri"/>
                          <a:ea typeface="Calibri"/>
                          <a:cs typeface="Calibri"/>
                          <a:sym typeface="Arial"/>
                        </a:rPr>
                        <a:t> model by separating syntax and semantics</a:t>
                      </a:r>
                      <a:endParaRPr lang="en-IN" sz="1800" dirty="0"/>
                    </a:p>
                  </a:txBody>
                  <a:tcPr/>
                </a:tc>
                <a:extLst>
                  <a:ext uri="{0D108BD9-81ED-4DB2-BD59-A6C34878D82A}">
                    <a16:rowId xmlns:a16="http://schemas.microsoft.com/office/drawing/2014/main" val="10000"/>
                  </a:ext>
                </a:extLst>
              </a:tr>
              <a:tr h="791980">
                <a:tc>
                  <a:txBody>
                    <a:bodyPr/>
                    <a:lstStyle/>
                    <a:p>
                      <a:pPr algn="ctr"/>
                      <a:r>
                        <a:rPr lang="en-IN" sz="1800" b="0" i="0" u="none" strike="noStrike" cap="none" dirty="0">
                          <a:solidFill>
                            <a:schemeClr val="dk1"/>
                          </a:solidFill>
                          <a:latin typeface="Calibri"/>
                          <a:ea typeface="Calibri"/>
                          <a:cs typeface="Calibri"/>
                          <a:sym typeface="Arial"/>
                        </a:rPr>
                        <a:t>AUTHOR</a:t>
                      </a:r>
                    </a:p>
                  </a:txBody>
                  <a:tcPr>
                    <a:solidFill>
                      <a:srgbClr val="92D050">
                        <a:alpha val="20000"/>
                      </a:srgbClr>
                    </a:solidFill>
                  </a:tcPr>
                </a:tc>
                <a:tc>
                  <a:txBody>
                    <a:bodyPr/>
                    <a:lstStyle/>
                    <a:p>
                      <a:r>
                        <a:rPr lang="en-IN" sz="1800" b="0" i="0" u="none" strike="noStrike" cap="none" dirty="0">
                          <a:solidFill>
                            <a:schemeClr val="dk1"/>
                          </a:solidFill>
                          <a:latin typeface="Calibri"/>
                          <a:ea typeface="Calibri"/>
                          <a:cs typeface="Calibri"/>
                          <a:sym typeface="Arial"/>
                        </a:rPr>
                        <a:t>Jake Russi, Jason Jo, Randall O’Reilly, Yoshua Bengio</a:t>
                      </a:r>
                    </a:p>
                  </a:txBody>
                  <a:tcPr>
                    <a:solidFill>
                      <a:srgbClr val="0070C0">
                        <a:alpha val="20000"/>
                      </a:srgbClr>
                    </a:solidFill>
                  </a:tcPr>
                </a:tc>
                <a:extLst>
                  <a:ext uri="{0D108BD9-81ED-4DB2-BD59-A6C34878D82A}">
                    <a16:rowId xmlns:a16="http://schemas.microsoft.com/office/drawing/2014/main" val="10001"/>
                  </a:ext>
                </a:extLst>
              </a:tr>
              <a:tr h="791980">
                <a:tc>
                  <a:txBody>
                    <a:bodyPr/>
                    <a:lstStyle/>
                    <a:p>
                      <a:pPr marR="0" algn="ctr" rtl="0">
                        <a:lnSpc>
                          <a:spcPct val="100000"/>
                        </a:lnSpc>
                        <a:spcBef>
                          <a:spcPts val="0"/>
                        </a:spcBef>
                        <a:spcAft>
                          <a:spcPts val="0"/>
                        </a:spcAft>
                        <a:buClr>
                          <a:srgbClr val="000000"/>
                        </a:buClr>
                        <a:buFont typeface="Arial"/>
                      </a:pPr>
                      <a:r>
                        <a:rPr lang="en-IN" sz="1800" b="0" i="0" u="none" strike="noStrike" cap="none" dirty="0">
                          <a:solidFill>
                            <a:schemeClr val="dk1"/>
                          </a:solidFill>
                          <a:latin typeface="Calibri"/>
                          <a:ea typeface="Calibri"/>
                          <a:cs typeface="Calibri"/>
                          <a:sym typeface="Arial"/>
                        </a:rPr>
                        <a:t>OBJECTIVE</a:t>
                      </a:r>
                    </a:p>
                  </a:txBody>
                  <a:tcPr>
                    <a:solidFill>
                      <a:srgbClr val="92D050">
                        <a:alpha val="0"/>
                      </a:srgbClr>
                    </a:solidFill>
                  </a:tcPr>
                </a:tc>
                <a:tc>
                  <a:txBody>
                    <a:bodyPr/>
                    <a:lstStyle/>
                    <a:p>
                      <a:r>
                        <a:rPr lang="en-IN" sz="1800" b="0" i="0" u="none" strike="noStrike" cap="none" dirty="0">
                          <a:solidFill>
                            <a:schemeClr val="dk1"/>
                          </a:solidFill>
                          <a:latin typeface="Calibri"/>
                          <a:ea typeface="Calibri"/>
                          <a:cs typeface="Calibri"/>
                          <a:sym typeface="Arial"/>
                        </a:rPr>
                        <a:t>Proposition of generalization task for capturing compositional structure by separating syntactical and semantic learning</a:t>
                      </a:r>
                    </a:p>
                  </a:txBody>
                  <a:tcPr/>
                </a:tc>
                <a:extLst>
                  <a:ext uri="{0D108BD9-81ED-4DB2-BD59-A6C34878D82A}">
                    <a16:rowId xmlns:a16="http://schemas.microsoft.com/office/drawing/2014/main" val="10002"/>
                  </a:ext>
                </a:extLst>
              </a:tr>
              <a:tr h="791980">
                <a:tc>
                  <a:txBody>
                    <a:bodyPr/>
                    <a:lstStyle/>
                    <a:p>
                      <a:pPr algn="ctr"/>
                      <a:r>
                        <a:rPr lang="en-IN" sz="1800" b="0" i="0" u="none" strike="noStrike" cap="none" dirty="0">
                          <a:solidFill>
                            <a:schemeClr val="dk1"/>
                          </a:solidFill>
                          <a:latin typeface="Calibri"/>
                          <a:ea typeface="Calibri"/>
                          <a:cs typeface="Calibri"/>
                          <a:sym typeface="Arial"/>
                        </a:rPr>
                        <a:t>DATA</a:t>
                      </a:r>
                    </a:p>
                  </a:txBody>
                  <a:tcPr>
                    <a:solidFill>
                      <a:srgbClr val="92D050">
                        <a:alpha val="20000"/>
                      </a:srgbClr>
                    </a:solidFill>
                  </a:tcPr>
                </a:tc>
                <a:tc>
                  <a:txBody>
                    <a:bodyPr/>
                    <a:lstStyle/>
                    <a:p>
                      <a:r>
                        <a:rPr lang="en-IN" sz="1800" b="0" i="0" u="none" strike="noStrike" cap="none" dirty="0">
                          <a:solidFill>
                            <a:schemeClr val="dk1"/>
                          </a:solidFill>
                          <a:latin typeface="Calibri"/>
                          <a:ea typeface="Calibri"/>
                          <a:cs typeface="Calibri"/>
                          <a:sym typeface="Arial"/>
                        </a:rPr>
                        <a:t>SCAN</a:t>
                      </a:r>
                    </a:p>
                  </a:txBody>
                  <a:tcPr>
                    <a:solidFill>
                      <a:srgbClr val="0070C0">
                        <a:alpha val="20000"/>
                      </a:srgbClr>
                    </a:solidFill>
                  </a:tcPr>
                </a:tc>
                <a:extLst>
                  <a:ext uri="{0D108BD9-81ED-4DB2-BD59-A6C34878D82A}">
                    <a16:rowId xmlns:a16="http://schemas.microsoft.com/office/drawing/2014/main" val="10003"/>
                  </a:ext>
                </a:extLst>
              </a:tr>
              <a:tr h="791980">
                <a:tc>
                  <a:txBody>
                    <a:bodyPr/>
                    <a:lstStyle/>
                    <a:p>
                      <a:pPr algn="ctr"/>
                      <a:r>
                        <a:rPr lang="en-IN" sz="1800" b="0" i="0" u="none" strike="noStrike" cap="none" dirty="0">
                          <a:solidFill>
                            <a:schemeClr val="dk1"/>
                          </a:solidFill>
                          <a:latin typeface="Calibri"/>
                          <a:ea typeface="Calibri"/>
                          <a:cs typeface="Calibri"/>
                          <a:sym typeface="Arial"/>
                        </a:rPr>
                        <a:t>METHODOLOGIES</a:t>
                      </a:r>
                    </a:p>
                  </a:txBody>
                  <a:tcPr/>
                </a:tc>
                <a:tc>
                  <a:txBody>
                    <a:bodyPr/>
                    <a:lstStyle/>
                    <a:p>
                      <a:r>
                        <a:rPr lang="en-IN" sz="1800" b="0" i="0" u="none" strike="noStrike" cap="none" dirty="0">
                          <a:solidFill>
                            <a:schemeClr val="dk1"/>
                          </a:solidFill>
                          <a:latin typeface="Calibri"/>
                          <a:ea typeface="Calibri"/>
                          <a:cs typeface="Calibri"/>
                          <a:sym typeface="Arial"/>
                        </a:rPr>
                        <a:t>Bidirectional LSTM implementation using Pytorch, encoding using bidirectional RNN, decoding using RNN and linear function of softmax and Adam optimizer</a:t>
                      </a:r>
                    </a:p>
                  </a:txBody>
                  <a:tcPr/>
                </a:tc>
                <a:extLst>
                  <a:ext uri="{0D108BD9-81ED-4DB2-BD59-A6C34878D82A}">
                    <a16:rowId xmlns:a16="http://schemas.microsoft.com/office/drawing/2014/main" val="10004"/>
                  </a:ext>
                </a:extLst>
              </a:tr>
              <a:tr h="791980">
                <a:tc>
                  <a:txBody>
                    <a:bodyPr/>
                    <a:lstStyle/>
                    <a:p>
                      <a:pPr algn="ctr"/>
                      <a:r>
                        <a:rPr lang="en-IN" sz="1800" b="0" i="0" u="none" strike="noStrike" cap="none" dirty="0">
                          <a:solidFill>
                            <a:schemeClr val="dk1"/>
                          </a:solidFill>
                          <a:latin typeface="Calibri"/>
                          <a:ea typeface="Calibri"/>
                          <a:cs typeface="Calibri"/>
                          <a:sym typeface="Arial"/>
                        </a:rPr>
                        <a:t>CONCLUSION</a:t>
                      </a:r>
                    </a:p>
                  </a:txBody>
                  <a:tcPr>
                    <a:solidFill>
                      <a:srgbClr val="92D050">
                        <a:alpha val="20000"/>
                      </a:srgbClr>
                    </a:solidFill>
                  </a:tcPr>
                </a:tc>
                <a:tc>
                  <a:txBody>
                    <a:bodyPr/>
                    <a:lstStyle/>
                    <a:p>
                      <a:r>
                        <a:rPr lang="en-IN" sz="1800" b="0" i="0" u="none" strike="noStrike" cap="none" dirty="0">
                          <a:solidFill>
                            <a:schemeClr val="dk1"/>
                          </a:solidFill>
                          <a:latin typeface="Calibri"/>
                          <a:ea typeface="Calibri"/>
                          <a:cs typeface="Calibri"/>
                          <a:sym typeface="Arial"/>
                        </a:rPr>
                        <a:t>Significant improvement on generalization task by imposing an analogous separation on SCAN dataset as compared to previous works</a:t>
                      </a:r>
                    </a:p>
                  </a:txBody>
                  <a:tcPr>
                    <a:solidFill>
                      <a:srgbClr val="0070C0">
                        <a:alpha val="20000"/>
                      </a:srgb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5" name="Google Shape;11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
        <p:nvSpPr>
          <p:cNvPr id="8" name="Title 7"/>
          <p:cNvSpPr>
            <a:spLocks noGrp="1"/>
          </p:cNvSpPr>
          <p:nvPr>
            <p:ph type="title"/>
          </p:nvPr>
        </p:nvSpPr>
        <p:spPr>
          <a:xfrm>
            <a:off x="508418" y="230213"/>
            <a:ext cx="7751164" cy="1073931"/>
          </a:xfrm>
        </p:spPr>
        <p:txBody>
          <a:bodyPr/>
          <a:lstStyle/>
          <a:p>
            <a:r>
              <a:rPr lang="en-US" sz="3600" dirty="0">
                <a:solidFill>
                  <a:srgbClr val="000000"/>
                </a:solidFill>
                <a:latin typeface="Calibri" pitchFamily="34" charset="0"/>
                <a:ea typeface="Arial"/>
                <a:cs typeface="Calibri" pitchFamily="34" charset="0"/>
                <a:sym typeface="Arial"/>
              </a:rPr>
              <a:t>SUMMARY OF SELECTED PAPERS - 2</a:t>
            </a:r>
            <a:endParaRPr lang="en-IN" sz="3600" dirty="0">
              <a:solidFill>
                <a:srgbClr val="000000"/>
              </a:solidFill>
              <a:latin typeface="Calibri" pitchFamily="34" charset="0"/>
              <a:ea typeface="Arial"/>
              <a:cs typeface="Calibri" pitchFamily="34" charset="0"/>
              <a:sym typeface="Arial"/>
            </a:endParaRPr>
          </a:p>
        </p:txBody>
      </p:sp>
      <p:graphicFrame>
        <p:nvGraphicFramePr>
          <p:cNvPr id="10" name="Table 9"/>
          <p:cNvGraphicFramePr>
            <a:graphicFrameLocks noGrp="1"/>
          </p:cNvGraphicFramePr>
          <p:nvPr/>
        </p:nvGraphicFramePr>
        <p:xfrm>
          <a:off x="614594" y="1514006"/>
          <a:ext cx="10927832" cy="4562008"/>
        </p:xfrm>
        <a:graphic>
          <a:graphicData uri="http://schemas.openxmlformats.org/drawingml/2006/table">
            <a:tbl>
              <a:tblPr firstRow="1" bandRow="1">
                <a:tableStyleId>{1E6B559E-55D8-4F7C-BC39-74357EBA6831}</a:tableStyleId>
              </a:tblPr>
              <a:tblGrid>
                <a:gridCol w="2578311">
                  <a:extLst>
                    <a:ext uri="{9D8B030D-6E8A-4147-A177-3AD203B41FA5}">
                      <a16:colId xmlns:a16="http://schemas.microsoft.com/office/drawing/2014/main" val="20000"/>
                    </a:ext>
                  </a:extLst>
                </a:gridCol>
                <a:gridCol w="8349521">
                  <a:extLst>
                    <a:ext uri="{9D8B030D-6E8A-4147-A177-3AD203B41FA5}">
                      <a16:colId xmlns:a16="http://schemas.microsoft.com/office/drawing/2014/main" val="20001"/>
                    </a:ext>
                  </a:extLst>
                </a:gridCol>
              </a:tblGrid>
              <a:tr h="791980">
                <a:tc>
                  <a:txBody>
                    <a:bodyPr/>
                    <a:lstStyle/>
                    <a:p>
                      <a:pPr algn="ctr"/>
                      <a:r>
                        <a:rPr lang="en-IN" sz="1800" b="0" dirty="0"/>
                        <a:t>NAME</a:t>
                      </a:r>
                    </a:p>
                  </a:txBody>
                  <a:tcPr>
                    <a:solidFill>
                      <a:schemeClr val="bg1">
                        <a:alpha val="0"/>
                      </a:schemeClr>
                    </a:solidFill>
                  </a:tcPr>
                </a:tc>
                <a:tc>
                  <a:txBody>
                    <a:bodyPr/>
                    <a:lstStyle/>
                    <a:p>
                      <a:r>
                        <a:rPr lang="en-IN" sz="1800" b="0" i="0" u="none" strike="noStrike" cap="none" dirty="0">
                          <a:solidFill>
                            <a:schemeClr val="dk1"/>
                          </a:solidFill>
                          <a:latin typeface="Calibri"/>
                          <a:ea typeface="Calibri"/>
                          <a:cs typeface="Calibri"/>
                          <a:sym typeface="Arial"/>
                        </a:rPr>
                        <a:t>Image Captioning with Semantic Attention</a:t>
                      </a:r>
                    </a:p>
                  </a:txBody>
                  <a:tcPr/>
                </a:tc>
                <a:extLst>
                  <a:ext uri="{0D108BD9-81ED-4DB2-BD59-A6C34878D82A}">
                    <a16:rowId xmlns:a16="http://schemas.microsoft.com/office/drawing/2014/main" val="10000"/>
                  </a:ext>
                </a:extLst>
              </a:tr>
              <a:tr h="617096">
                <a:tc>
                  <a:txBody>
                    <a:bodyPr/>
                    <a:lstStyle/>
                    <a:p>
                      <a:pPr algn="ctr"/>
                      <a:r>
                        <a:rPr lang="en-IN" sz="1800" b="0" i="0" u="none" strike="noStrike" cap="none" dirty="0">
                          <a:solidFill>
                            <a:schemeClr val="dk1"/>
                          </a:solidFill>
                          <a:latin typeface="Calibri"/>
                          <a:ea typeface="Calibri"/>
                          <a:cs typeface="Calibri"/>
                          <a:sym typeface="Arial"/>
                        </a:rPr>
                        <a:t>AUTHOR</a:t>
                      </a:r>
                    </a:p>
                  </a:txBody>
                  <a:tcPr>
                    <a:solidFill>
                      <a:srgbClr val="92D050">
                        <a:alpha val="20000"/>
                      </a:srgbClr>
                    </a:solidFill>
                  </a:tcPr>
                </a:tc>
                <a:tc>
                  <a:txBody>
                    <a:bodyPr/>
                    <a:lstStyle/>
                    <a:p>
                      <a:r>
                        <a:rPr lang="en-IN" sz="1800" b="0" i="0" u="none" strike="noStrike" cap="none" dirty="0">
                          <a:solidFill>
                            <a:schemeClr val="dk1"/>
                          </a:solidFill>
                          <a:latin typeface="Calibri"/>
                          <a:ea typeface="Calibri"/>
                          <a:cs typeface="Calibri"/>
                          <a:sym typeface="Arial"/>
                        </a:rPr>
                        <a:t>Quanzeng You, Hailin Jin, Zhaowen Wang, Chen Fang, Jiebo Luo</a:t>
                      </a:r>
                    </a:p>
                  </a:txBody>
                  <a:tcPr>
                    <a:solidFill>
                      <a:srgbClr val="0070C0">
                        <a:alpha val="20000"/>
                      </a:srgbClr>
                    </a:solidFill>
                  </a:tcPr>
                </a:tc>
                <a:extLst>
                  <a:ext uri="{0D108BD9-81ED-4DB2-BD59-A6C34878D82A}">
                    <a16:rowId xmlns:a16="http://schemas.microsoft.com/office/drawing/2014/main" val="10001"/>
                  </a:ext>
                </a:extLst>
              </a:tr>
              <a:tr h="791980">
                <a:tc>
                  <a:txBody>
                    <a:bodyPr/>
                    <a:lstStyle/>
                    <a:p>
                      <a:pPr marR="0" algn="ctr" rtl="0">
                        <a:lnSpc>
                          <a:spcPct val="100000"/>
                        </a:lnSpc>
                        <a:spcBef>
                          <a:spcPts val="0"/>
                        </a:spcBef>
                        <a:spcAft>
                          <a:spcPts val="0"/>
                        </a:spcAft>
                        <a:buClr>
                          <a:srgbClr val="000000"/>
                        </a:buClr>
                        <a:buFont typeface="Arial"/>
                      </a:pPr>
                      <a:r>
                        <a:rPr lang="en-IN" sz="1800" b="0" i="0" u="none" strike="noStrike" cap="none" dirty="0">
                          <a:solidFill>
                            <a:schemeClr val="dk1"/>
                          </a:solidFill>
                          <a:latin typeface="Calibri"/>
                          <a:ea typeface="Calibri"/>
                          <a:cs typeface="Calibri"/>
                          <a:sym typeface="Arial"/>
                        </a:rPr>
                        <a:t>OBJECTIVE</a:t>
                      </a:r>
                    </a:p>
                  </a:txBody>
                  <a:tcPr>
                    <a:solidFill>
                      <a:srgbClr val="92D050">
                        <a:alpha val="0"/>
                      </a:srgbClr>
                    </a:solidFill>
                  </a:tcPr>
                </a:tc>
                <a:tc>
                  <a:txBody>
                    <a:bodyPr/>
                    <a:lstStyle/>
                    <a:p>
                      <a:r>
                        <a:rPr lang="en-IN" sz="1800" b="0" i="0" u="none" strike="noStrike" cap="none" dirty="0">
                          <a:solidFill>
                            <a:schemeClr val="dk1"/>
                          </a:solidFill>
                          <a:latin typeface="Calibri"/>
                          <a:ea typeface="Calibri"/>
                          <a:cs typeface="Calibri"/>
                          <a:sym typeface="Arial"/>
                        </a:rPr>
                        <a:t>Proposition of algorithm based on top-down and bottom-up approach for Image captioning with Semantic attention</a:t>
                      </a:r>
                    </a:p>
                  </a:txBody>
                  <a:tcPr/>
                </a:tc>
                <a:extLst>
                  <a:ext uri="{0D108BD9-81ED-4DB2-BD59-A6C34878D82A}">
                    <a16:rowId xmlns:a16="http://schemas.microsoft.com/office/drawing/2014/main" val="10002"/>
                  </a:ext>
                </a:extLst>
              </a:tr>
              <a:tr h="791980">
                <a:tc>
                  <a:txBody>
                    <a:bodyPr/>
                    <a:lstStyle/>
                    <a:p>
                      <a:pPr algn="ctr"/>
                      <a:r>
                        <a:rPr lang="en-IN" sz="1800" b="0" i="0" u="none" strike="noStrike" cap="none" dirty="0">
                          <a:solidFill>
                            <a:schemeClr val="dk1"/>
                          </a:solidFill>
                          <a:latin typeface="Calibri"/>
                          <a:ea typeface="Calibri"/>
                          <a:cs typeface="Calibri"/>
                          <a:sym typeface="Arial"/>
                        </a:rPr>
                        <a:t>DATA</a:t>
                      </a:r>
                    </a:p>
                  </a:txBody>
                  <a:tcPr>
                    <a:solidFill>
                      <a:srgbClr val="92D050">
                        <a:alpha val="20000"/>
                      </a:srgbClr>
                    </a:solidFill>
                  </a:tcPr>
                </a:tc>
                <a:tc>
                  <a:txBody>
                    <a:bodyPr/>
                    <a:lstStyle/>
                    <a:p>
                      <a:r>
                        <a:rPr lang="en-IN" sz="1800" b="0" i="0" u="none" strike="noStrike" cap="none" dirty="0">
                          <a:solidFill>
                            <a:schemeClr val="dk1"/>
                          </a:solidFill>
                          <a:latin typeface="Calibri"/>
                          <a:ea typeface="Calibri"/>
                          <a:cs typeface="Calibri"/>
                          <a:sym typeface="Arial"/>
                        </a:rPr>
                        <a:t>MS-COCO, Flickr30k</a:t>
                      </a:r>
                    </a:p>
                  </a:txBody>
                  <a:tcPr>
                    <a:solidFill>
                      <a:srgbClr val="0070C0">
                        <a:alpha val="20000"/>
                      </a:srgbClr>
                    </a:solidFill>
                  </a:tcPr>
                </a:tc>
                <a:extLst>
                  <a:ext uri="{0D108BD9-81ED-4DB2-BD59-A6C34878D82A}">
                    <a16:rowId xmlns:a16="http://schemas.microsoft.com/office/drawing/2014/main" val="10003"/>
                  </a:ext>
                </a:extLst>
              </a:tr>
              <a:tr h="654572">
                <a:tc>
                  <a:txBody>
                    <a:bodyPr/>
                    <a:lstStyle/>
                    <a:p>
                      <a:pPr algn="ctr"/>
                      <a:r>
                        <a:rPr lang="en-IN" sz="1800" b="0" i="0" u="none" strike="noStrike" cap="none" dirty="0">
                          <a:solidFill>
                            <a:schemeClr val="dk1"/>
                          </a:solidFill>
                          <a:latin typeface="Calibri"/>
                          <a:ea typeface="Calibri"/>
                          <a:cs typeface="Calibri"/>
                          <a:sym typeface="Arial"/>
                        </a:rPr>
                        <a:t>TOOLS</a:t>
                      </a:r>
                      <a:r>
                        <a:rPr lang="en-IN" sz="1800" b="0" i="0" u="none" strike="noStrike" cap="none" baseline="0" dirty="0">
                          <a:solidFill>
                            <a:schemeClr val="dk1"/>
                          </a:solidFill>
                          <a:latin typeface="Calibri"/>
                          <a:ea typeface="Calibri"/>
                          <a:cs typeface="Calibri"/>
                          <a:sym typeface="Arial"/>
                        </a:rPr>
                        <a:t> AND ALGORITHMS</a:t>
                      </a:r>
                      <a:endParaRPr lang="en-IN" sz="1800" b="0" i="0" u="none" strike="noStrike" cap="none" dirty="0">
                        <a:solidFill>
                          <a:schemeClr val="dk1"/>
                        </a:solidFill>
                        <a:latin typeface="Calibri"/>
                        <a:ea typeface="Calibri"/>
                        <a:cs typeface="Calibri"/>
                        <a:sym typeface="Arial"/>
                      </a:endParaRPr>
                    </a:p>
                  </a:txBody>
                  <a:tcPr/>
                </a:tc>
                <a:tc>
                  <a:txBody>
                    <a:bodyPr/>
                    <a:lstStyle/>
                    <a:p>
                      <a:r>
                        <a:rPr lang="da-DK" sz="1800" b="0" i="0" u="none" strike="noStrike" cap="none" dirty="0">
                          <a:solidFill>
                            <a:schemeClr val="dk1"/>
                          </a:solidFill>
                          <a:latin typeface="Calibri"/>
                          <a:ea typeface="Calibri"/>
                          <a:cs typeface="Calibri"/>
                          <a:sym typeface="Arial"/>
                        </a:rPr>
                        <a:t>BLEU, Meteor, Rouge-L, CIDEr, Linear embedding Model</a:t>
                      </a:r>
                      <a:endParaRPr lang="en-IN" sz="1800" b="0" i="0" u="none" strike="noStrike" cap="none" dirty="0">
                        <a:solidFill>
                          <a:schemeClr val="dk1"/>
                        </a:solidFill>
                        <a:latin typeface="Calibri"/>
                        <a:ea typeface="Calibri"/>
                        <a:cs typeface="Calibri"/>
                        <a:sym typeface="Arial"/>
                      </a:endParaRPr>
                    </a:p>
                  </a:txBody>
                  <a:tcPr/>
                </a:tc>
                <a:extLst>
                  <a:ext uri="{0D108BD9-81ED-4DB2-BD59-A6C34878D82A}">
                    <a16:rowId xmlns:a16="http://schemas.microsoft.com/office/drawing/2014/main" val="10004"/>
                  </a:ext>
                </a:extLst>
              </a:tr>
              <a:tr h="791980">
                <a:tc>
                  <a:txBody>
                    <a:bodyPr/>
                    <a:lstStyle/>
                    <a:p>
                      <a:pPr algn="ctr"/>
                      <a:r>
                        <a:rPr lang="en-IN" sz="1800" b="0" i="0" u="none" strike="noStrike" cap="none" dirty="0">
                          <a:solidFill>
                            <a:schemeClr val="dk1"/>
                          </a:solidFill>
                          <a:latin typeface="Calibri"/>
                          <a:ea typeface="Calibri"/>
                          <a:cs typeface="Calibri"/>
                          <a:sym typeface="Arial"/>
                        </a:rPr>
                        <a:t>CONCLUSION</a:t>
                      </a:r>
                    </a:p>
                  </a:txBody>
                  <a:tcPr>
                    <a:solidFill>
                      <a:srgbClr val="92D050">
                        <a:alpha val="20000"/>
                      </a:srgbClr>
                    </a:solidFill>
                  </a:tcPr>
                </a:tc>
                <a:tc>
                  <a:txBody>
                    <a:bodyPr/>
                    <a:lstStyle/>
                    <a:p>
                      <a:r>
                        <a:rPr lang="en-IN" sz="1800" b="0" i="0" u="none" strike="noStrike" cap="none" dirty="0">
                          <a:solidFill>
                            <a:schemeClr val="dk1"/>
                          </a:solidFill>
                          <a:latin typeface="Calibri"/>
                          <a:ea typeface="Calibri"/>
                          <a:cs typeface="Calibri"/>
                          <a:sym typeface="Arial"/>
                        </a:rPr>
                        <a:t>Top-down and bottom-up approach is used which is than coupled with RNN to attend on rich semantic attributes. The proposed method gives state-of-art performance across popular benchmark</a:t>
                      </a:r>
                    </a:p>
                  </a:txBody>
                  <a:tcPr>
                    <a:solidFill>
                      <a:srgbClr val="0070C0">
                        <a:alpha val="20000"/>
                      </a:srgb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
        <p:nvSpPr>
          <p:cNvPr id="6" name="Title 7"/>
          <p:cNvSpPr>
            <a:spLocks noGrp="1"/>
          </p:cNvSpPr>
          <p:nvPr>
            <p:ph type="title"/>
          </p:nvPr>
        </p:nvSpPr>
        <p:spPr>
          <a:xfrm>
            <a:off x="508418" y="230213"/>
            <a:ext cx="7751164" cy="1073931"/>
          </a:xfrm>
        </p:spPr>
        <p:txBody>
          <a:bodyPr/>
          <a:lstStyle/>
          <a:p>
            <a:r>
              <a:rPr lang="en-US" sz="3600" dirty="0">
                <a:solidFill>
                  <a:srgbClr val="000000"/>
                </a:solidFill>
                <a:latin typeface="Calibri" pitchFamily="34" charset="0"/>
                <a:ea typeface="Arial"/>
                <a:cs typeface="Calibri" pitchFamily="34" charset="0"/>
                <a:sym typeface="Arial"/>
              </a:rPr>
              <a:t>SUMMARY OF SELECTED PAPERS - 3</a:t>
            </a:r>
            <a:endParaRPr lang="en-IN" sz="3600" dirty="0">
              <a:solidFill>
                <a:srgbClr val="000000"/>
              </a:solidFill>
              <a:latin typeface="Calibri" pitchFamily="34" charset="0"/>
              <a:ea typeface="Arial"/>
              <a:cs typeface="Calibri" pitchFamily="34" charset="0"/>
              <a:sym typeface="Arial"/>
            </a:endParaRPr>
          </a:p>
        </p:txBody>
      </p:sp>
      <p:graphicFrame>
        <p:nvGraphicFramePr>
          <p:cNvPr id="7" name="Table 6"/>
          <p:cNvGraphicFramePr>
            <a:graphicFrameLocks noGrp="1"/>
          </p:cNvGraphicFramePr>
          <p:nvPr/>
        </p:nvGraphicFramePr>
        <p:xfrm>
          <a:off x="614594" y="1514006"/>
          <a:ext cx="10927832" cy="4816340"/>
        </p:xfrm>
        <a:graphic>
          <a:graphicData uri="http://schemas.openxmlformats.org/drawingml/2006/table">
            <a:tbl>
              <a:tblPr firstRow="1" bandRow="1">
                <a:tableStyleId>{1E6B559E-55D8-4F7C-BC39-74357EBA6831}</a:tableStyleId>
              </a:tblPr>
              <a:tblGrid>
                <a:gridCol w="2158586">
                  <a:extLst>
                    <a:ext uri="{9D8B030D-6E8A-4147-A177-3AD203B41FA5}">
                      <a16:colId xmlns:a16="http://schemas.microsoft.com/office/drawing/2014/main" val="20000"/>
                    </a:ext>
                  </a:extLst>
                </a:gridCol>
                <a:gridCol w="8769246">
                  <a:extLst>
                    <a:ext uri="{9D8B030D-6E8A-4147-A177-3AD203B41FA5}">
                      <a16:colId xmlns:a16="http://schemas.microsoft.com/office/drawing/2014/main" val="20001"/>
                    </a:ext>
                  </a:extLst>
                </a:gridCol>
              </a:tblGrid>
              <a:tr h="614597">
                <a:tc>
                  <a:txBody>
                    <a:bodyPr/>
                    <a:lstStyle/>
                    <a:p>
                      <a:pPr algn="ctr"/>
                      <a:r>
                        <a:rPr lang="en-IN" sz="1800" b="0" dirty="0"/>
                        <a:t>NAME</a:t>
                      </a:r>
                    </a:p>
                  </a:txBody>
                  <a:tcPr>
                    <a:solidFill>
                      <a:schemeClr val="bg1">
                        <a:alpha val="0"/>
                      </a:schemeClr>
                    </a:solidFill>
                  </a:tcPr>
                </a:tc>
                <a:tc>
                  <a:txBody>
                    <a:bodyPr/>
                    <a:lstStyle/>
                    <a:p>
                      <a:r>
                        <a:rPr lang="en-IN" sz="1800" b="0" i="0" u="none" strike="noStrike" cap="none" dirty="0">
                          <a:solidFill>
                            <a:schemeClr val="dk1"/>
                          </a:solidFill>
                          <a:latin typeface="Calibri"/>
                          <a:ea typeface="Calibri"/>
                          <a:cs typeface="Calibri"/>
                          <a:sym typeface="Arial"/>
                        </a:rPr>
                        <a:t>Short Text Similarity with Word Embeddings</a:t>
                      </a:r>
                    </a:p>
                  </a:txBody>
                  <a:tcPr/>
                </a:tc>
                <a:extLst>
                  <a:ext uri="{0D108BD9-81ED-4DB2-BD59-A6C34878D82A}">
                    <a16:rowId xmlns:a16="http://schemas.microsoft.com/office/drawing/2014/main" val="10000"/>
                  </a:ext>
                </a:extLst>
              </a:tr>
              <a:tr h="569627">
                <a:tc>
                  <a:txBody>
                    <a:bodyPr/>
                    <a:lstStyle/>
                    <a:p>
                      <a:pPr algn="ctr"/>
                      <a:r>
                        <a:rPr lang="en-IN" sz="1800" b="0" i="0" u="none" strike="noStrike" cap="none" dirty="0">
                          <a:solidFill>
                            <a:schemeClr val="dk1"/>
                          </a:solidFill>
                          <a:latin typeface="Calibri"/>
                          <a:ea typeface="Calibri"/>
                          <a:cs typeface="Calibri"/>
                          <a:sym typeface="Arial"/>
                        </a:rPr>
                        <a:t>AUTHOR</a:t>
                      </a:r>
                    </a:p>
                  </a:txBody>
                  <a:tcPr>
                    <a:solidFill>
                      <a:srgbClr val="92D050">
                        <a:alpha val="20000"/>
                      </a:srgbClr>
                    </a:solidFill>
                  </a:tcPr>
                </a:tc>
                <a:tc>
                  <a:txBody>
                    <a:bodyPr/>
                    <a:lstStyle/>
                    <a:p>
                      <a:r>
                        <a:rPr lang="nl-NL" sz="1800" b="0" i="0" u="none" strike="noStrike" cap="none" dirty="0">
                          <a:solidFill>
                            <a:schemeClr val="dk1"/>
                          </a:solidFill>
                          <a:latin typeface="Calibri"/>
                          <a:ea typeface="Calibri"/>
                          <a:cs typeface="Calibri"/>
                          <a:sym typeface="Arial"/>
                        </a:rPr>
                        <a:t>Tom Kenter, Maarten de Rijke</a:t>
                      </a:r>
                      <a:endParaRPr lang="en-IN" sz="1800" b="0" i="0" u="none" strike="noStrike" cap="none" dirty="0">
                        <a:solidFill>
                          <a:schemeClr val="dk1"/>
                        </a:solidFill>
                        <a:latin typeface="Calibri"/>
                        <a:ea typeface="Calibri"/>
                        <a:cs typeface="Calibri"/>
                        <a:sym typeface="Arial"/>
                      </a:endParaRPr>
                    </a:p>
                  </a:txBody>
                  <a:tcPr>
                    <a:solidFill>
                      <a:srgbClr val="0070C0">
                        <a:alpha val="20000"/>
                      </a:srgbClr>
                    </a:solidFill>
                  </a:tcPr>
                </a:tc>
                <a:extLst>
                  <a:ext uri="{0D108BD9-81ED-4DB2-BD59-A6C34878D82A}">
                    <a16:rowId xmlns:a16="http://schemas.microsoft.com/office/drawing/2014/main" val="10001"/>
                  </a:ext>
                </a:extLst>
              </a:tr>
              <a:tr h="791980">
                <a:tc>
                  <a:txBody>
                    <a:bodyPr/>
                    <a:lstStyle/>
                    <a:p>
                      <a:pPr marR="0" algn="ctr" rtl="0">
                        <a:lnSpc>
                          <a:spcPct val="100000"/>
                        </a:lnSpc>
                        <a:spcBef>
                          <a:spcPts val="0"/>
                        </a:spcBef>
                        <a:spcAft>
                          <a:spcPts val="0"/>
                        </a:spcAft>
                        <a:buClr>
                          <a:srgbClr val="000000"/>
                        </a:buClr>
                        <a:buFont typeface="Arial"/>
                      </a:pPr>
                      <a:r>
                        <a:rPr lang="en-IN" sz="1800" b="0" i="0" u="none" strike="noStrike" cap="none" dirty="0">
                          <a:solidFill>
                            <a:schemeClr val="dk1"/>
                          </a:solidFill>
                          <a:latin typeface="Calibri"/>
                          <a:ea typeface="Calibri"/>
                          <a:cs typeface="Calibri"/>
                          <a:sym typeface="Arial"/>
                        </a:rPr>
                        <a:t>OBJECTIVE</a:t>
                      </a:r>
                    </a:p>
                  </a:txBody>
                  <a:tcPr>
                    <a:solidFill>
                      <a:srgbClr val="92D050">
                        <a:alpha val="0"/>
                      </a:srgbClr>
                    </a:solidFill>
                  </a:tcPr>
                </a:tc>
                <a:tc>
                  <a:txBody>
                    <a:bodyPr/>
                    <a:lstStyle/>
                    <a:p>
                      <a:pPr marR="0" algn="l" rtl="0">
                        <a:lnSpc>
                          <a:spcPct val="100000"/>
                        </a:lnSpc>
                        <a:spcBef>
                          <a:spcPts val="0"/>
                        </a:spcBef>
                        <a:spcAft>
                          <a:spcPts val="0"/>
                        </a:spcAft>
                        <a:buClr>
                          <a:srgbClr val="000000"/>
                        </a:buClr>
                        <a:buFont typeface="Arial"/>
                      </a:pPr>
                      <a:r>
                        <a:rPr lang="en-IN" sz="1800" b="0" i="0" u="none" strike="noStrike" cap="none" dirty="0">
                          <a:solidFill>
                            <a:schemeClr val="dk1"/>
                          </a:solidFill>
                          <a:latin typeface="Calibri"/>
                          <a:ea typeface="Calibri"/>
                          <a:cs typeface="Calibri"/>
                          <a:sym typeface="Arial"/>
                        </a:rPr>
                        <a:t>Advocating a generic method for semantic matching of short texts by building a classifier that predicts semantic similarity score using word embedding of different dimensionality using word alignment method and saliency weighted graph</a:t>
                      </a:r>
                    </a:p>
                  </a:txBody>
                  <a:tcPr/>
                </a:tc>
                <a:extLst>
                  <a:ext uri="{0D108BD9-81ED-4DB2-BD59-A6C34878D82A}">
                    <a16:rowId xmlns:a16="http://schemas.microsoft.com/office/drawing/2014/main" val="10002"/>
                  </a:ext>
                </a:extLst>
              </a:tr>
              <a:tr h="614596">
                <a:tc>
                  <a:txBody>
                    <a:bodyPr/>
                    <a:lstStyle/>
                    <a:p>
                      <a:pPr algn="ctr"/>
                      <a:r>
                        <a:rPr lang="en-IN" sz="1800" b="0" i="0" u="none" strike="noStrike" cap="none" dirty="0">
                          <a:solidFill>
                            <a:schemeClr val="dk1"/>
                          </a:solidFill>
                          <a:latin typeface="Calibri"/>
                          <a:ea typeface="Calibri"/>
                          <a:cs typeface="Calibri"/>
                          <a:sym typeface="Arial"/>
                        </a:rPr>
                        <a:t>DATA</a:t>
                      </a:r>
                    </a:p>
                  </a:txBody>
                  <a:tcPr>
                    <a:solidFill>
                      <a:srgbClr val="92D050">
                        <a:alpha val="20000"/>
                      </a:srgbClr>
                    </a:solidFill>
                  </a:tcPr>
                </a:tc>
                <a:tc>
                  <a:txBody>
                    <a:bodyPr/>
                    <a:lstStyle/>
                    <a:p>
                      <a:r>
                        <a:rPr lang="en-IN" sz="1800" b="0" i="0" u="none" strike="noStrike" cap="none" dirty="0">
                          <a:solidFill>
                            <a:schemeClr val="dk1"/>
                          </a:solidFill>
                          <a:latin typeface="Calibri"/>
                          <a:ea typeface="Calibri"/>
                          <a:cs typeface="Calibri"/>
                          <a:sym typeface="Arial"/>
                        </a:rPr>
                        <a:t>Microsoft Research Paraphrase Corpus</a:t>
                      </a:r>
                      <a:r>
                        <a:rPr lang="en-IN" sz="1400" b="0" i="0" u="none" strike="noStrike" cap="none" dirty="0">
                          <a:solidFill>
                            <a:schemeClr val="dk1"/>
                          </a:solidFill>
                          <a:latin typeface="Calibri"/>
                          <a:ea typeface="Calibri"/>
                          <a:cs typeface="Calibri"/>
                          <a:sym typeface="Arial"/>
                        </a:rPr>
                        <a:t> </a:t>
                      </a:r>
                      <a:endParaRPr lang="en-IN" sz="2000" b="0" i="0" u="none" strike="noStrike" cap="none" dirty="0">
                        <a:solidFill>
                          <a:schemeClr val="dk1"/>
                        </a:solidFill>
                        <a:latin typeface="Calibri"/>
                        <a:ea typeface="Calibri"/>
                        <a:cs typeface="Calibri"/>
                        <a:sym typeface="Arial"/>
                      </a:endParaRPr>
                    </a:p>
                  </a:txBody>
                  <a:tcPr>
                    <a:solidFill>
                      <a:srgbClr val="0070C0">
                        <a:alpha val="20000"/>
                      </a:srgbClr>
                    </a:solidFill>
                  </a:tcPr>
                </a:tc>
                <a:extLst>
                  <a:ext uri="{0D108BD9-81ED-4DB2-BD59-A6C34878D82A}">
                    <a16:rowId xmlns:a16="http://schemas.microsoft.com/office/drawing/2014/main" val="10003"/>
                  </a:ext>
                </a:extLst>
              </a:tr>
              <a:tr h="791980">
                <a:tc>
                  <a:txBody>
                    <a:bodyPr/>
                    <a:lstStyle/>
                    <a:p>
                      <a:pPr algn="ctr"/>
                      <a:r>
                        <a:rPr lang="en-IN" sz="1800" b="0" i="0" u="none" strike="noStrike" cap="none" dirty="0">
                          <a:solidFill>
                            <a:schemeClr val="dk1"/>
                          </a:solidFill>
                          <a:latin typeface="Calibri"/>
                          <a:ea typeface="Calibri"/>
                          <a:cs typeface="Calibri"/>
                          <a:sym typeface="Arial"/>
                        </a:rPr>
                        <a:t>METHODOLOGIES</a:t>
                      </a:r>
                    </a:p>
                  </a:txBody>
                  <a:tcPr/>
                </a:tc>
                <a:tc>
                  <a:txBody>
                    <a:bodyPr/>
                    <a:lstStyle/>
                    <a:p>
                      <a:r>
                        <a:rPr lang="en-IN" sz="1800" dirty="0"/>
                        <a:t>Supervised machine learning approach by implementation of saliency weighted semantic network and an non-weighted semantic network, use of a self-constructed vector from publicly available text corpus - Out of the box, a final Support Vector Classifier with the Radial basis function</a:t>
                      </a:r>
                    </a:p>
                  </a:txBody>
                  <a:tcPr/>
                </a:tc>
                <a:extLst>
                  <a:ext uri="{0D108BD9-81ED-4DB2-BD59-A6C34878D82A}">
                    <a16:rowId xmlns:a16="http://schemas.microsoft.com/office/drawing/2014/main" val="10004"/>
                  </a:ext>
                </a:extLst>
              </a:tr>
              <a:tr h="791980">
                <a:tc>
                  <a:txBody>
                    <a:bodyPr/>
                    <a:lstStyle/>
                    <a:p>
                      <a:pPr algn="ctr"/>
                      <a:r>
                        <a:rPr lang="en-IN" sz="1800" b="0" i="0" u="none" strike="noStrike" cap="none" dirty="0">
                          <a:solidFill>
                            <a:schemeClr val="dk1"/>
                          </a:solidFill>
                          <a:latin typeface="Calibri"/>
                          <a:ea typeface="Calibri"/>
                          <a:cs typeface="Calibri"/>
                          <a:sym typeface="Arial"/>
                        </a:rPr>
                        <a:t>CONCLUSION</a:t>
                      </a:r>
                    </a:p>
                  </a:txBody>
                  <a:tcPr>
                    <a:solidFill>
                      <a:srgbClr val="92D050">
                        <a:alpha val="20000"/>
                      </a:srgbClr>
                    </a:solidFill>
                  </a:tcPr>
                </a:tc>
                <a:tc>
                  <a:txBody>
                    <a:bodyPr/>
                    <a:lstStyle/>
                    <a:p>
                      <a:r>
                        <a:rPr lang="en-IN" sz="1800" b="0" i="0" u="none" strike="noStrike" cap="none" dirty="0">
                          <a:solidFill>
                            <a:schemeClr val="dk1"/>
                          </a:solidFill>
                          <a:latin typeface="Calibri"/>
                          <a:ea typeface="Calibri"/>
                          <a:cs typeface="Calibri"/>
                          <a:sym typeface="Arial"/>
                        </a:rPr>
                        <a:t>Computing semantic similarity between short text using semantic only method outperforms previous approaches. The proposed method is independent of NLP tools and hence can be applied to varied domains and languages</a:t>
                      </a:r>
                    </a:p>
                  </a:txBody>
                  <a:tcPr>
                    <a:solidFill>
                      <a:srgbClr val="0070C0">
                        <a:alpha val="20000"/>
                      </a:srgb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
        <p:nvSpPr>
          <p:cNvPr id="6" name="Title 7"/>
          <p:cNvSpPr>
            <a:spLocks noGrp="1"/>
          </p:cNvSpPr>
          <p:nvPr>
            <p:ph type="title"/>
          </p:nvPr>
        </p:nvSpPr>
        <p:spPr>
          <a:xfrm>
            <a:off x="508418" y="230213"/>
            <a:ext cx="7751164" cy="1073931"/>
          </a:xfrm>
        </p:spPr>
        <p:txBody>
          <a:bodyPr/>
          <a:lstStyle/>
          <a:p>
            <a:r>
              <a:rPr lang="en-US" sz="3600" dirty="0">
                <a:solidFill>
                  <a:srgbClr val="000000"/>
                </a:solidFill>
                <a:latin typeface="Calibri" pitchFamily="34" charset="0"/>
                <a:ea typeface="Arial"/>
                <a:cs typeface="Calibri" pitchFamily="34" charset="0"/>
                <a:sym typeface="Arial"/>
              </a:rPr>
              <a:t>SUMMARY OF SELECTED PAPERS - 4</a:t>
            </a:r>
            <a:endParaRPr lang="en-IN" sz="3600" dirty="0">
              <a:solidFill>
                <a:srgbClr val="000000"/>
              </a:solidFill>
              <a:latin typeface="Calibri" pitchFamily="34" charset="0"/>
              <a:ea typeface="Arial"/>
              <a:cs typeface="Calibri" pitchFamily="34" charset="0"/>
              <a:sym typeface="Arial"/>
            </a:endParaRPr>
          </a:p>
        </p:txBody>
      </p:sp>
      <p:graphicFrame>
        <p:nvGraphicFramePr>
          <p:cNvPr id="7" name="Table 6"/>
          <p:cNvGraphicFramePr>
            <a:graphicFrameLocks noGrp="1"/>
          </p:cNvGraphicFramePr>
          <p:nvPr/>
        </p:nvGraphicFramePr>
        <p:xfrm>
          <a:off x="614594" y="1514006"/>
          <a:ext cx="10927832" cy="4562008"/>
        </p:xfrm>
        <a:graphic>
          <a:graphicData uri="http://schemas.openxmlformats.org/drawingml/2006/table">
            <a:tbl>
              <a:tblPr firstRow="1" bandRow="1">
                <a:tableStyleId>{1E6B559E-55D8-4F7C-BC39-74357EBA6831}</a:tableStyleId>
              </a:tblPr>
              <a:tblGrid>
                <a:gridCol w="2578311">
                  <a:extLst>
                    <a:ext uri="{9D8B030D-6E8A-4147-A177-3AD203B41FA5}">
                      <a16:colId xmlns:a16="http://schemas.microsoft.com/office/drawing/2014/main" val="20000"/>
                    </a:ext>
                  </a:extLst>
                </a:gridCol>
                <a:gridCol w="8349521">
                  <a:extLst>
                    <a:ext uri="{9D8B030D-6E8A-4147-A177-3AD203B41FA5}">
                      <a16:colId xmlns:a16="http://schemas.microsoft.com/office/drawing/2014/main" val="20001"/>
                    </a:ext>
                  </a:extLst>
                </a:gridCol>
              </a:tblGrid>
              <a:tr h="791980">
                <a:tc>
                  <a:txBody>
                    <a:bodyPr/>
                    <a:lstStyle/>
                    <a:p>
                      <a:pPr algn="ctr"/>
                      <a:r>
                        <a:rPr lang="en-IN" sz="1800" b="0" dirty="0"/>
                        <a:t>NAME</a:t>
                      </a:r>
                    </a:p>
                  </a:txBody>
                  <a:tcPr>
                    <a:solidFill>
                      <a:schemeClr val="bg1">
                        <a:alpha val="0"/>
                      </a:schemeClr>
                    </a:solidFill>
                  </a:tcPr>
                </a:tc>
                <a:tc>
                  <a:txBody>
                    <a:bodyPr/>
                    <a:lstStyle/>
                    <a:p>
                      <a:r>
                        <a:rPr lang="en-IN" sz="1800" b="0" i="0" u="none" strike="noStrike" cap="none" dirty="0">
                          <a:solidFill>
                            <a:schemeClr val="dk1"/>
                          </a:solidFill>
                          <a:latin typeface="Calibri"/>
                          <a:ea typeface="Calibri"/>
                          <a:cs typeface="Calibri"/>
                          <a:sym typeface="Arial"/>
                        </a:rPr>
                        <a:t>Analysis of diversity-accuracy trade off in image captioning</a:t>
                      </a:r>
                    </a:p>
                  </a:txBody>
                  <a:tcPr/>
                </a:tc>
                <a:extLst>
                  <a:ext uri="{0D108BD9-81ED-4DB2-BD59-A6C34878D82A}">
                    <a16:rowId xmlns:a16="http://schemas.microsoft.com/office/drawing/2014/main" val="10000"/>
                  </a:ext>
                </a:extLst>
              </a:tr>
              <a:tr h="617096">
                <a:tc>
                  <a:txBody>
                    <a:bodyPr/>
                    <a:lstStyle/>
                    <a:p>
                      <a:pPr algn="ctr"/>
                      <a:r>
                        <a:rPr lang="en-IN" sz="1800" b="0" i="0" u="none" strike="noStrike" cap="none" dirty="0">
                          <a:solidFill>
                            <a:schemeClr val="dk1"/>
                          </a:solidFill>
                          <a:latin typeface="Calibri"/>
                          <a:ea typeface="Calibri"/>
                          <a:cs typeface="Calibri"/>
                          <a:sym typeface="Arial"/>
                        </a:rPr>
                        <a:t>AUTHOR</a:t>
                      </a:r>
                    </a:p>
                  </a:txBody>
                  <a:tcPr>
                    <a:solidFill>
                      <a:srgbClr val="92D050">
                        <a:alpha val="20000"/>
                      </a:srgbClr>
                    </a:solidFill>
                  </a:tcPr>
                </a:tc>
                <a:tc>
                  <a:txBody>
                    <a:bodyPr/>
                    <a:lstStyle/>
                    <a:p>
                      <a:r>
                        <a:rPr lang="en-IN" sz="1800" b="0" i="0" u="none" strike="noStrike" cap="none" dirty="0">
                          <a:solidFill>
                            <a:schemeClr val="dk1"/>
                          </a:solidFill>
                          <a:latin typeface="Calibri"/>
                          <a:ea typeface="Calibri"/>
                          <a:cs typeface="Calibri"/>
                          <a:sym typeface="Arial"/>
                        </a:rPr>
                        <a:t>Ruotian Luo, Gregory Shakhnarovich - TTI-Chicago</a:t>
                      </a:r>
                    </a:p>
                  </a:txBody>
                  <a:tcPr>
                    <a:solidFill>
                      <a:srgbClr val="0070C0">
                        <a:alpha val="20000"/>
                      </a:srgbClr>
                    </a:solidFill>
                  </a:tcPr>
                </a:tc>
                <a:extLst>
                  <a:ext uri="{0D108BD9-81ED-4DB2-BD59-A6C34878D82A}">
                    <a16:rowId xmlns:a16="http://schemas.microsoft.com/office/drawing/2014/main" val="10001"/>
                  </a:ext>
                </a:extLst>
              </a:tr>
              <a:tr h="791980">
                <a:tc>
                  <a:txBody>
                    <a:bodyPr/>
                    <a:lstStyle/>
                    <a:p>
                      <a:pPr marR="0" algn="ctr" rtl="0">
                        <a:lnSpc>
                          <a:spcPct val="100000"/>
                        </a:lnSpc>
                        <a:spcBef>
                          <a:spcPts val="0"/>
                        </a:spcBef>
                        <a:spcAft>
                          <a:spcPts val="0"/>
                        </a:spcAft>
                        <a:buClr>
                          <a:srgbClr val="000000"/>
                        </a:buClr>
                        <a:buFont typeface="Arial"/>
                      </a:pPr>
                      <a:r>
                        <a:rPr lang="en-IN" sz="1800" b="0" i="0" u="none" strike="noStrike" cap="none" dirty="0">
                          <a:solidFill>
                            <a:schemeClr val="dk1"/>
                          </a:solidFill>
                          <a:latin typeface="Calibri"/>
                          <a:ea typeface="Calibri"/>
                          <a:cs typeface="Calibri"/>
                          <a:sym typeface="Arial"/>
                        </a:rPr>
                        <a:t>OBJECTIVE</a:t>
                      </a:r>
                    </a:p>
                  </a:txBody>
                  <a:tcPr>
                    <a:solidFill>
                      <a:srgbClr val="92D050">
                        <a:alpha val="0"/>
                      </a:srgbClr>
                    </a:solidFill>
                  </a:tcPr>
                </a:tc>
                <a:tc>
                  <a:txBody>
                    <a:bodyPr/>
                    <a:lstStyle/>
                    <a:p>
                      <a:r>
                        <a:rPr lang="en-IN" sz="1800" b="0" i="0" u="none" strike="noStrike" cap="none" dirty="0">
                          <a:solidFill>
                            <a:schemeClr val="dk1"/>
                          </a:solidFill>
                          <a:latin typeface="Calibri"/>
                          <a:ea typeface="Calibri"/>
                          <a:cs typeface="Calibri"/>
                          <a:sym typeface="Arial"/>
                        </a:rPr>
                        <a:t> New metric to measure both diversity and accuracy of image captioning</a:t>
                      </a:r>
                    </a:p>
                  </a:txBody>
                  <a:tcPr/>
                </a:tc>
                <a:extLst>
                  <a:ext uri="{0D108BD9-81ED-4DB2-BD59-A6C34878D82A}">
                    <a16:rowId xmlns:a16="http://schemas.microsoft.com/office/drawing/2014/main" val="10002"/>
                  </a:ext>
                </a:extLst>
              </a:tr>
              <a:tr h="791980">
                <a:tc>
                  <a:txBody>
                    <a:bodyPr/>
                    <a:lstStyle/>
                    <a:p>
                      <a:pPr algn="ctr"/>
                      <a:r>
                        <a:rPr lang="en-IN" sz="1800" b="0" i="0" u="none" strike="noStrike" cap="none" dirty="0">
                          <a:solidFill>
                            <a:schemeClr val="dk1"/>
                          </a:solidFill>
                          <a:latin typeface="Calibri"/>
                          <a:ea typeface="Calibri"/>
                          <a:cs typeface="Calibri"/>
                          <a:sym typeface="Arial"/>
                        </a:rPr>
                        <a:t>DATA</a:t>
                      </a:r>
                    </a:p>
                  </a:txBody>
                  <a:tcPr>
                    <a:solidFill>
                      <a:srgbClr val="92D050">
                        <a:alpha val="20000"/>
                      </a:srgbClr>
                    </a:solidFill>
                  </a:tcPr>
                </a:tc>
                <a:tc>
                  <a:txBody>
                    <a:bodyPr/>
                    <a:lstStyle/>
                    <a:p>
                      <a:r>
                        <a:rPr lang="en-IN" sz="1800" b="0" i="0" u="none" strike="noStrike" cap="none" dirty="0">
                          <a:solidFill>
                            <a:schemeClr val="dk1"/>
                          </a:solidFill>
                          <a:latin typeface="Calibri"/>
                          <a:ea typeface="Calibri"/>
                          <a:cs typeface="Calibri"/>
                          <a:sym typeface="Arial"/>
                        </a:rPr>
                        <a:t>MS-Coco</a:t>
                      </a:r>
                    </a:p>
                  </a:txBody>
                  <a:tcPr>
                    <a:solidFill>
                      <a:srgbClr val="0070C0">
                        <a:alpha val="20000"/>
                      </a:srgbClr>
                    </a:solidFill>
                  </a:tcPr>
                </a:tc>
                <a:extLst>
                  <a:ext uri="{0D108BD9-81ED-4DB2-BD59-A6C34878D82A}">
                    <a16:rowId xmlns:a16="http://schemas.microsoft.com/office/drawing/2014/main" val="10003"/>
                  </a:ext>
                </a:extLst>
              </a:tr>
              <a:tr h="654572">
                <a:tc>
                  <a:txBody>
                    <a:bodyPr/>
                    <a:lstStyle/>
                    <a:p>
                      <a:pPr algn="ctr"/>
                      <a:r>
                        <a:rPr lang="en-IN" sz="1800" b="0" i="0" u="none" strike="noStrike" cap="none" dirty="0">
                          <a:solidFill>
                            <a:schemeClr val="dk1"/>
                          </a:solidFill>
                          <a:latin typeface="Calibri"/>
                          <a:ea typeface="Calibri"/>
                          <a:cs typeface="Calibri"/>
                          <a:sym typeface="Arial"/>
                        </a:rPr>
                        <a:t>METHODOLOGIES</a:t>
                      </a:r>
                    </a:p>
                  </a:txBody>
                  <a:tcPr/>
                </a:tc>
                <a:tc>
                  <a:txBody>
                    <a:bodyPr/>
                    <a:lstStyle/>
                    <a:p>
                      <a:r>
                        <a:rPr lang="en-IN" sz="1800" b="0" i="0" u="none" strike="noStrike" cap="none" dirty="0">
                          <a:solidFill>
                            <a:schemeClr val="dk1"/>
                          </a:solidFill>
                          <a:latin typeface="Calibri"/>
                          <a:ea typeface="Calibri"/>
                          <a:cs typeface="Calibri"/>
                          <a:sym typeface="Arial"/>
                        </a:rPr>
                        <a:t>Naive sampling, biased sampling,</a:t>
                      </a:r>
                      <a:r>
                        <a:rPr lang="en-IN" sz="1800" b="0" i="0" u="none" strike="noStrike" cap="none" baseline="0" dirty="0">
                          <a:solidFill>
                            <a:schemeClr val="dk1"/>
                          </a:solidFill>
                          <a:latin typeface="Calibri"/>
                          <a:ea typeface="Calibri"/>
                          <a:cs typeface="Calibri"/>
                          <a:sym typeface="Arial"/>
                        </a:rPr>
                        <a:t> </a:t>
                      </a:r>
                      <a:r>
                        <a:rPr lang="en-IN" sz="1800" b="0" i="0" u="none" strike="noStrike" cap="none" dirty="0">
                          <a:solidFill>
                            <a:schemeClr val="dk1"/>
                          </a:solidFill>
                          <a:latin typeface="Calibri"/>
                          <a:ea typeface="Calibri"/>
                          <a:cs typeface="Calibri"/>
                          <a:sym typeface="Arial"/>
                        </a:rPr>
                        <a:t>beam search</a:t>
                      </a:r>
                    </a:p>
                  </a:txBody>
                  <a:tcPr/>
                </a:tc>
                <a:extLst>
                  <a:ext uri="{0D108BD9-81ED-4DB2-BD59-A6C34878D82A}">
                    <a16:rowId xmlns:a16="http://schemas.microsoft.com/office/drawing/2014/main" val="10004"/>
                  </a:ext>
                </a:extLst>
              </a:tr>
              <a:tr h="791980">
                <a:tc>
                  <a:txBody>
                    <a:bodyPr/>
                    <a:lstStyle/>
                    <a:p>
                      <a:pPr algn="ctr"/>
                      <a:r>
                        <a:rPr lang="en-IN" sz="1800" b="0" i="0" u="none" strike="noStrike" cap="none" dirty="0">
                          <a:solidFill>
                            <a:schemeClr val="dk1"/>
                          </a:solidFill>
                          <a:latin typeface="Calibri"/>
                          <a:ea typeface="Calibri"/>
                          <a:cs typeface="Calibri"/>
                          <a:sym typeface="Arial"/>
                        </a:rPr>
                        <a:t>CONCLUSION</a:t>
                      </a:r>
                    </a:p>
                  </a:txBody>
                  <a:tcPr>
                    <a:solidFill>
                      <a:srgbClr val="92D050">
                        <a:alpha val="20000"/>
                      </a:srgbClr>
                    </a:solidFill>
                  </a:tcPr>
                </a:tc>
                <a:tc>
                  <a:txBody>
                    <a:bodyPr/>
                    <a:lstStyle/>
                    <a:p>
                      <a:r>
                        <a:rPr lang="en-IN" sz="1800" b="0" i="0" u="none" strike="noStrike" cap="none" dirty="0">
                          <a:solidFill>
                            <a:schemeClr val="dk1"/>
                          </a:solidFill>
                          <a:latin typeface="Calibri"/>
                          <a:ea typeface="Calibri"/>
                          <a:cs typeface="Calibri"/>
                          <a:sym typeface="Arial"/>
                        </a:rPr>
                        <a:t>Diverse beam search has best trade off but slowest, naive sampling with low temperature is competitive. The existing metrics do nit measure the trade off rather diversity or accuracy distinctly</a:t>
                      </a:r>
                    </a:p>
                  </a:txBody>
                  <a:tcPr>
                    <a:solidFill>
                      <a:srgbClr val="0070C0">
                        <a:alpha val="20000"/>
                      </a:srgb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
        <p:nvSpPr>
          <p:cNvPr id="6" name="Title 7"/>
          <p:cNvSpPr>
            <a:spLocks noGrp="1"/>
          </p:cNvSpPr>
          <p:nvPr>
            <p:ph type="title"/>
          </p:nvPr>
        </p:nvSpPr>
        <p:spPr>
          <a:xfrm>
            <a:off x="508418" y="230213"/>
            <a:ext cx="7751164" cy="1073931"/>
          </a:xfrm>
        </p:spPr>
        <p:txBody>
          <a:bodyPr/>
          <a:lstStyle/>
          <a:p>
            <a:r>
              <a:rPr lang="en-US" sz="3600" dirty="0">
                <a:solidFill>
                  <a:srgbClr val="000000"/>
                </a:solidFill>
                <a:latin typeface="Calibri" pitchFamily="34" charset="0"/>
                <a:ea typeface="Arial"/>
                <a:cs typeface="Calibri" pitchFamily="34" charset="0"/>
                <a:sym typeface="Arial"/>
              </a:rPr>
              <a:t>SUMMARY OF SELECTED PAPERS - 5</a:t>
            </a:r>
            <a:endParaRPr lang="en-IN" sz="3600" dirty="0">
              <a:solidFill>
                <a:srgbClr val="000000"/>
              </a:solidFill>
              <a:latin typeface="Calibri" pitchFamily="34" charset="0"/>
              <a:ea typeface="Arial"/>
              <a:cs typeface="Calibri" pitchFamily="34" charset="0"/>
              <a:sym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832290184"/>
              </p:ext>
            </p:extLst>
          </p:nvPr>
        </p:nvGraphicFramePr>
        <p:xfrm>
          <a:off x="614594" y="1514006"/>
          <a:ext cx="10927832" cy="4859312"/>
        </p:xfrm>
        <a:graphic>
          <a:graphicData uri="http://schemas.openxmlformats.org/drawingml/2006/table">
            <a:tbl>
              <a:tblPr firstRow="1" bandRow="1">
                <a:tableStyleId>{1E6B559E-55D8-4F7C-BC39-74357EBA6831}</a:tableStyleId>
              </a:tblPr>
              <a:tblGrid>
                <a:gridCol w="2578311">
                  <a:extLst>
                    <a:ext uri="{9D8B030D-6E8A-4147-A177-3AD203B41FA5}">
                      <a16:colId xmlns:a16="http://schemas.microsoft.com/office/drawing/2014/main" val="20000"/>
                    </a:ext>
                  </a:extLst>
                </a:gridCol>
                <a:gridCol w="8349521">
                  <a:extLst>
                    <a:ext uri="{9D8B030D-6E8A-4147-A177-3AD203B41FA5}">
                      <a16:colId xmlns:a16="http://schemas.microsoft.com/office/drawing/2014/main" val="20001"/>
                    </a:ext>
                  </a:extLst>
                </a:gridCol>
              </a:tblGrid>
              <a:tr h="791980">
                <a:tc>
                  <a:txBody>
                    <a:bodyPr/>
                    <a:lstStyle/>
                    <a:p>
                      <a:pPr algn="ctr"/>
                      <a:r>
                        <a:rPr lang="en-IN" sz="1800" b="0" dirty="0"/>
                        <a:t>NAME</a:t>
                      </a:r>
                    </a:p>
                  </a:txBody>
                  <a:tcPr>
                    <a:solidFill>
                      <a:schemeClr val="bg1">
                        <a:alpha val="0"/>
                      </a:schemeClr>
                    </a:solidFill>
                  </a:tcPr>
                </a:tc>
                <a:tc>
                  <a:txBody>
                    <a:bodyPr/>
                    <a:lstStyle/>
                    <a:p>
                      <a:r>
                        <a:rPr lang="en-IN" sz="1800" b="0" i="0" u="none" strike="noStrike" cap="none" dirty="0">
                          <a:solidFill>
                            <a:schemeClr val="dk1"/>
                          </a:solidFill>
                          <a:latin typeface="Calibri"/>
                          <a:ea typeface="Calibri"/>
                          <a:cs typeface="Calibri"/>
                          <a:sym typeface="Arial"/>
                        </a:rPr>
                        <a:t>Show, Attend and Tell: Neural Image Caption</a:t>
                      </a:r>
                    </a:p>
                    <a:p>
                      <a:r>
                        <a:rPr lang="en-IN" sz="1800" b="0" i="0" u="none" strike="noStrike" cap="none" dirty="0">
                          <a:solidFill>
                            <a:schemeClr val="dk1"/>
                          </a:solidFill>
                          <a:latin typeface="Calibri"/>
                          <a:ea typeface="Calibri"/>
                          <a:cs typeface="Calibri"/>
                          <a:sym typeface="Arial"/>
                        </a:rPr>
                        <a:t>Generation with Visual Attention</a:t>
                      </a:r>
                    </a:p>
                  </a:txBody>
                  <a:tcPr/>
                </a:tc>
                <a:extLst>
                  <a:ext uri="{0D108BD9-81ED-4DB2-BD59-A6C34878D82A}">
                    <a16:rowId xmlns:a16="http://schemas.microsoft.com/office/drawing/2014/main" val="10000"/>
                  </a:ext>
                </a:extLst>
              </a:tr>
              <a:tr h="617096">
                <a:tc>
                  <a:txBody>
                    <a:bodyPr/>
                    <a:lstStyle/>
                    <a:p>
                      <a:pPr algn="ctr"/>
                      <a:r>
                        <a:rPr lang="en-IN" sz="1800" b="0" i="0" u="none" strike="noStrike" cap="none" dirty="0">
                          <a:solidFill>
                            <a:schemeClr val="dk1"/>
                          </a:solidFill>
                          <a:latin typeface="Calibri"/>
                          <a:ea typeface="Calibri"/>
                          <a:cs typeface="Calibri"/>
                          <a:sym typeface="Arial"/>
                        </a:rPr>
                        <a:t>AUTHOR</a:t>
                      </a:r>
                    </a:p>
                  </a:txBody>
                  <a:tcPr>
                    <a:solidFill>
                      <a:srgbClr val="92D050">
                        <a:alpha val="20000"/>
                      </a:srgbClr>
                    </a:solidFill>
                  </a:tcPr>
                </a:tc>
                <a:tc>
                  <a:txBody>
                    <a:bodyPr/>
                    <a:lstStyle/>
                    <a:p>
                      <a:r>
                        <a:rPr lang="en-IN" sz="1800" b="0" i="0" u="none" strike="noStrike" cap="none" dirty="0">
                          <a:solidFill>
                            <a:schemeClr val="dk1"/>
                          </a:solidFill>
                          <a:latin typeface="Calibri"/>
                          <a:ea typeface="Calibri"/>
                          <a:cs typeface="Calibri"/>
                          <a:sym typeface="Arial"/>
                        </a:rPr>
                        <a:t>Kelvin Xu, Jimmy Lei Ba, Ryan Kiros, Kyunghyun Cho, Aaron Courville, Ruslan Salakhutdinov, Richard S. Zemel,</a:t>
                      </a:r>
                      <a:r>
                        <a:rPr lang="en-IN" sz="1800" b="0" i="0" u="none" strike="noStrike" cap="none" baseline="0" dirty="0">
                          <a:solidFill>
                            <a:schemeClr val="dk1"/>
                          </a:solidFill>
                          <a:latin typeface="Calibri"/>
                          <a:ea typeface="Calibri"/>
                          <a:cs typeface="Calibri"/>
                          <a:sym typeface="Arial"/>
                        </a:rPr>
                        <a:t> </a:t>
                      </a:r>
                      <a:r>
                        <a:rPr lang="en-IN" sz="1800" b="0" i="0" u="none" strike="noStrike" cap="none" dirty="0">
                          <a:solidFill>
                            <a:schemeClr val="dk1"/>
                          </a:solidFill>
                          <a:latin typeface="Calibri"/>
                          <a:ea typeface="Calibri"/>
                          <a:cs typeface="Calibri"/>
                          <a:sym typeface="Arial"/>
                        </a:rPr>
                        <a:t>Yoshua Bengio </a:t>
                      </a:r>
                    </a:p>
                  </a:txBody>
                  <a:tcPr>
                    <a:solidFill>
                      <a:srgbClr val="0070C0">
                        <a:alpha val="20000"/>
                      </a:srgbClr>
                    </a:solidFill>
                  </a:tcPr>
                </a:tc>
                <a:extLst>
                  <a:ext uri="{0D108BD9-81ED-4DB2-BD59-A6C34878D82A}">
                    <a16:rowId xmlns:a16="http://schemas.microsoft.com/office/drawing/2014/main" val="10001"/>
                  </a:ext>
                </a:extLst>
              </a:tr>
              <a:tr h="791980">
                <a:tc>
                  <a:txBody>
                    <a:bodyPr/>
                    <a:lstStyle/>
                    <a:p>
                      <a:pPr marR="0" algn="ctr" rtl="0">
                        <a:lnSpc>
                          <a:spcPct val="100000"/>
                        </a:lnSpc>
                        <a:spcBef>
                          <a:spcPts val="0"/>
                        </a:spcBef>
                        <a:spcAft>
                          <a:spcPts val="0"/>
                        </a:spcAft>
                        <a:buClr>
                          <a:srgbClr val="000000"/>
                        </a:buClr>
                        <a:buFont typeface="Arial"/>
                      </a:pPr>
                      <a:r>
                        <a:rPr lang="en-IN" sz="1800" b="0" i="0" u="none" strike="noStrike" cap="none" dirty="0">
                          <a:solidFill>
                            <a:schemeClr val="dk1"/>
                          </a:solidFill>
                          <a:latin typeface="Calibri"/>
                          <a:ea typeface="Calibri"/>
                          <a:cs typeface="Calibri"/>
                          <a:sym typeface="Arial"/>
                        </a:rPr>
                        <a:t>OBJECTIVE</a:t>
                      </a:r>
                    </a:p>
                  </a:txBody>
                  <a:tcPr>
                    <a:solidFill>
                      <a:srgbClr val="92D050">
                        <a:alpha val="0"/>
                      </a:srgbClr>
                    </a:solidFill>
                  </a:tcPr>
                </a:tc>
                <a:tc>
                  <a:txBody>
                    <a:bodyPr/>
                    <a:lstStyle/>
                    <a:p>
                      <a:r>
                        <a:rPr lang="en-IN" sz="1800" b="0" i="0" u="none" strike="noStrike" cap="none" dirty="0">
                          <a:solidFill>
                            <a:schemeClr val="dk1"/>
                          </a:solidFill>
                          <a:latin typeface="Calibri"/>
                          <a:ea typeface="Calibri"/>
                          <a:cs typeface="Calibri"/>
                          <a:sym typeface="Arial"/>
                        </a:rPr>
                        <a:t> evaluating importance of attention in image captioning tasks</a:t>
                      </a:r>
                    </a:p>
                  </a:txBody>
                  <a:tcPr/>
                </a:tc>
                <a:extLst>
                  <a:ext uri="{0D108BD9-81ED-4DB2-BD59-A6C34878D82A}">
                    <a16:rowId xmlns:a16="http://schemas.microsoft.com/office/drawing/2014/main" val="10002"/>
                  </a:ext>
                </a:extLst>
              </a:tr>
              <a:tr h="791980">
                <a:tc>
                  <a:txBody>
                    <a:bodyPr/>
                    <a:lstStyle/>
                    <a:p>
                      <a:pPr algn="ctr"/>
                      <a:r>
                        <a:rPr lang="en-IN" sz="1800" b="0" i="0" u="none" strike="noStrike" cap="none" dirty="0">
                          <a:solidFill>
                            <a:schemeClr val="dk1"/>
                          </a:solidFill>
                          <a:latin typeface="Calibri"/>
                          <a:ea typeface="Calibri"/>
                          <a:cs typeface="Calibri"/>
                          <a:sym typeface="Arial"/>
                        </a:rPr>
                        <a:t>DATA</a:t>
                      </a:r>
                    </a:p>
                  </a:txBody>
                  <a:tcPr>
                    <a:solidFill>
                      <a:srgbClr val="92D050">
                        <a:alpha val="20000"/>
                      </a:srgbClr>
                    </a:solidFill>
                  </a:tcPr>
                </a:tc>
                <a:tc>
                  <a:txBody>
                    <a:bodyPr/>
                    <a:lstStyle/>
                    <a:p>
                      <a:r>
                        <a:rPr lang="en-IN" sz="1800" b="0" i="0" u="none" strike="noStrike" cap="none" dirty="0">
                          <a:solidFill>
                            <a:schemeClr val="dk1"/>
                          </a:solidFill>
                          <a:latin typeface="Calibri"/>
                          <a:ea typeface="Calibri"/>
                          <a:cs typeface="Calibri"/>
                          <a:sym typeface="Arial"/>
                        </a:rPr>
                        <a:t>Flickr 8k/30k, MS-COCO</a:t>
                      </a:r>
                    </a:p>
                  </a:txBody>
                  <a:tcPr>
                    <a:solidFill>
                      <a:srgbClr val="0070C0">
                        <a:alpha val="20000"/>
                      </a:srgbClr>
                    </a:solidFill>
                  </a:tcPr>
                </a:tc>
                <a:extLst>
                  <a:ext uri="{0D108BD9-81ED-4DB2-BD59-A6C34878D82A}">
                    <a16:rowId xmlns:a16="http://schemas.microsoft.com/office/drawing/2014/main" val="10003"/>
                  </a:ext>
                </a:extLst>
              </a:tr>
              <a:tr h="654572">
                <a:tc>
                  <a:txBody>
                    <a:bodyPr/>
                    <a:lstStyle/>
                    <a:p>
                      <a:pPr algn="ctr"/>
                      <a:r>
                        <a:rPr lang="en-IN" sz="1800" b="0" i="0" u="none" strike="noStrike" cap="none" dirty="0">
                          <a:solidFill>
                            <a:schemeClr val="dk1"/>
                          </a:solidFill>
                          <a:latin typeface="Calibri"/>
                          <a:ea typeface="Calibri"/>
                          <a:cs typeface="Calibri"/>
                          <a:sym typeface="Arial"/>
                        </a:rPr>
                        <a:t>METHODOLOGIES</a:t>
                      </a:r>
                    </a:p>
                  </a:txBody>
                  <a:tcPr/>
                </a:tc>
                <a:tc>
                  <a:txBody>
                    <a:bodyPr/>
                    <a:lstStyle/>
                    <a:p>
                      <a:r>
                        <a:rPr lang="en-IN" sz="1800" b="0" i="0" u="none" strike="noStrike" cap="none" dirty="0">
                          <a:solidFill>
                            <a:schemeClr val="dk1"/>
                          </a:solidFill>
                          <a:latin typeface="Calibri"/>
                          <a:ea typeface="Calibri"/>
                          <a:cs typeface="Calibri"/>
                          <a:sym typeface="Arial"/>
                        </a:rPr>
                        <a:t> CNN, LSTM, Bahdanau attention model</a:t>
                      </a:r>
                    </a:p>
                    <a:p>
                      <a:endParaRPr lang="en-IN" sz="1800" b="0" i="0" u="none" strike="noStrike" cap="none" dirty="0">
                        <a:solidFill>
                          <a:schemeClr val="dk1"/>
                        </a:solidFill>
                        <a:latin typeface="Calibri"/>
                        <a:ea typeface="Calibri"/>
                        <a:cs typeface="Calibri"/>
                        <a:sym typeface="Arial"/>
                      </a:endParaRPr>
                    </a:p>
                  </a:txBody>
                  <a:tcPr/>
                </a:tc>
                <a:extLst>
                  <a:ext uri="{0D108BD9-81ED-4DB2-BD59-A6C34878D82A}">
                    <a16:rowId xmlns:a16="http://schemas.microsoft.com/office/drawing/2014/main" val="10004"/>
                  </a:ext>
                </a:extLst>
              </a:tr>
              <a:tr h="791980">
                <a:tc>
                  <a:txBody>
                    <a:bodyPr/>
                    <a:lstStyle/>
                    <a:p>
                      <a:pPr algn="ctr"/>
                      <a:r>
                        <a:rPr lang="en-IN" sz="1800" b="0" i="0" u="none" strike="noStrike" cap="none" dirty="0">
                          <a:solidFill>
                            <a:schemeClr val="dk1"/>
                          </a:solidFill>
                          <a:latin typeface="Calibri"/>
                          <a:ea typeface="Calibri"/>
                          <a:cs typeface="Calibri"/>
                          <a:sym typeface="Arial"/>
                        </a:rPr>
                        <a:t>CONCLUSION</a:t>
                      </a:r>
                    </a:p>
                  </a:txBody>
                  <a:tcPr>
                    <a:solidFill>
                      <a:srgbClr val="92D050">
                        <a:alpha val="20000"/>
                      </a:srgbClr>
                    </a:solidFill>
                  </a:tcPr>
                </a:tc>
                <a:tc>
                  <a:txBody>
                    <a:bodyPr/>
                    <a:lstStyle/>
                    <a:p>
                      <a:r>
                        <a:rPr lang="en-IN" sz="1800" b="0" i="0" u="none" strike="noStrike" cap="none" dirty="0">
                          <a:solidFill>
                            <a:schemeClr val="dk1"/>
                          </a:solidFill>
                          <a:latin typeface="Calibri"/>
                          <a:ea typeface="Calibri"/>
                          <a:cs typeface="Calibri"/>
                          <a:sym typeface="Arial"/>
                        </a:rPr>
                        <a:t>Attention model significantly improves caption accuracy. Soft attention (deterministic) is more popular as back propagation is more effective on regular and easier gradient whereas hard attention (</a:t>
                      </a:r>
                      <a:r>
                        <a:rPr lang="en-IN" sz="1800" b="0" i="0" u="none" strike="noStrike" cap="none" dirty="0" err="1">
                          <a:solidFill>
                            <a:schemeClr val="dk1"/>
                          </a:solidFill>
                          <a:latin typeface="Calibri"/>
                          <a:ea typeface="Calibri"/>
                          <a:cs typeface="Calibri"/>
                          <a:sym typeface="Arial"/>
                        </a:rPr>
                        <a:t>schotastic</a:t>
                      </a:r>
                      <a:r>
                        <a:rPr lang="en-IN" sz="1800" b="0" i="0" u="none" strike="noStrike" cap="none" dirty="0">
                          <a:solidFill>
                            <a:schemeClr val="dk1"/>
                          </a:solidFill>
                          <a:latin typeface="Calibri"/>
                          <a:ea typeface="Calibri"/>
                          <a:cs typeface="Calibri"/>
                          <a:sym typeface="Arial"/>
                        </a:rPr>
                        <a:t>) depends on number if sampling and how well it is sampled</a:t>
                      </a:r>
                    </a:p>
                  </a:txBody>
                  <a:tcPr>
                    <a:solidFill>
                      <a:srgbClr val="0070C0">
                        <a:alpha val="20000"/>
                      </a:srgb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
        <p:nvSpPr>
          <p:cNvPr id="6" name="Title 7"/>
          <p:cNvSpPr>
            <a:spLocks noGrp="1"/>
          </p:cNvSpPr>
          <p:nvPr>
            <p:ph type="title"/>
          </p:nvPr>
        </p:nvSpPr>
        <p:spPr>
          <a:xfrm>
            <a:off x="508418" y="230213"/>
            <a:ext cx="7751164" cy="1073931"/>
          </a:xfrm>
        </p:spPr>
        <p:txBody>
          <a:bodyPr/>
          <a:lstStyle/>
          <a:p>
            <a:r>
              <a:rPr lang="en-US" sz="3600" dirty="0">
                <a:solidFill>
                  <a:srgbClr val="000000"/>
                </a:solidFill>
                <a:latin typeface="Calibri" pitchFamily="34" charset="0"/>
                <a:ea typeface="Arial"/>
                <a:cs typeface="Calibri" pitchFamily="34" charset="0"/>
                <a:sym typeface="Arial"/>
              </a:rPr>
              <a:t>SUMMARY OF SELECTED PAPERS - 6</a:t>
            </a:r>
            <a:endParaRPr lang="en-IN" sz="3600" dirty="0">
              <a:solidFill>
                <a:srgbClr val="000000"/>
              </a:solidFill>
              <a:latin typeface="Calibri" pitchFamily="34" charset="0"/>
              <a:ea typeface="Arial"/>
              <a:cs typeface="Calibri" pitchFamily="34" charset="0"/>
              <a:sym typeface="Arial"/>
            </a:endParaRPr>
          </a:p>
        </p:txBody>
      </p:sp>
      <p:graphicFrame>
        <p:nvGraphicFramePr>
          <p:cNvPr id="7" name="Table 6"/>
          <p:cNvGraphicFramePr>
            <a:graphicFrameLocks noGrp="1"/>
          </p:cNvGraphicFramePr>
          <p:nvPr/>
        </p:nvGraphicFramePr>
        <p:xfrm>
          <a:off x="614594" y="1514006"/>
          <a:ext cx="10927832" cy="4562008"/>
        </p:xfrm>
        <a:graphic>
          <a:graphicData uri="http://schemas.openxmlformats.org/drawingml/2006/table">
            <a:tbl>
              <a:tblPr firstRow="1" bandRow="1">
                <a:tableStyleId>{1E6B559E-55D8-4F7C-BC39-74357EBA6831}</a:tableStyleId>
              </a:tblPr>
              <a:tblGrid>
                <a:gridCol w="2578311">
                  <a:extLst>
                    <a:ext uri="{9D8B030D-6E8A-4147-A177-3AD203B41FA5}">
                      <a16:colId xmlns:a16="http://schemas.microsoft.com/office/drawing/2014/main" val="20000"/>
                    </a:ext>
                  </a:extLst>
                </a:gridCol>
                <a:gridCol w="8349521">
                  <a:extLst>
                    <a:ext uri="{9D8B030D-6E8A-4147-A177-3AD203B41FA5}">
                      <a16:colId xmlns:a16="http://schemas.microsoft.com/office/drawing/2014/main" val="20001"/>
                    </a:ext>
                  </a:extLst>
                </a:gridCol>
              </a:tblGrid>
              <a:tr h="791980">
                <a:tc>
                  <a:txBody>
                    <a:bodyPr/>
                    <a:lstStyle/>
                    <a:p>
                      <a:pPr algn="ctr"/>
                      <a:r>
                        <a:rPr lang="en-IN" sz="1800" b="0" i="0" u="none" strike="noStrike" cap="none" dirty="0">
                          <a:solidFill>
                            <a:schemeClr val="dk1"/>
                          </a:solidFill>
                          <a:latin typeface="Calibri"/>
                          <a:ea typeface="Calibri"/>
                          <a:cs typeface="Calibri"/>
                          <a:sym typeface="Arial"/>
                        </a:rPr>
                        <a:t>NAME</a:t>
                      </a:r>
                    </a:p>
                  </a:txBody>
                  <a:tcPr>
                    <a:solidFill>
                      <a:schemeClr val="bg1">
                        <a:alpha val="0"/>
                      </a:schemeClr>
                    </a:solidFill>
                  </a:tcPr>
                </a:tc>
                <a:tc>
                  <a:txBody>
                    <a:bodyPr/>
                    <a:lstStyle/>
                    <a:p>
                      <a:r>
                        <a:rPr lang="en-IN" sz="1800" b="0" i="0" u="none" strike="noStrike" cap="none" dirty="0">
                          <a:solidFill>
                            <a:schemeClr val="dk1"/>
                          </a:solidFill>
                          <a:latin typeface="Calibri"/>
                          <a:ea typeface="Calibri"/>
                          <a:cs typeface="Calibri"/>
                          <a:sym typeface="Arial"/>
                        </a:rPr>
                        <a:t>LSTM vs. GRU vs. Bidirectional RNN for</a:t>
                      </a:r>
                    </a:p>
                    <a:p>
                      <a:r>
                        <a:rPr lang="en-IN" sz="1800" b="0" i="0" u="none" strike="noStrike" cap="none" dirty="0">
                          <a:solidFill>
                            <a:schemeClr val="dk1"/>
                          </a:solidFill>
                          <a:latin typeface="Calibri"/>
                          <a:ea typeface="Calibri"/>
                          <a:cs typeface="Calibri"/>
                          <a:sym typeface="Arial"/>
                        </a:rPr>
                        <a:t>script generation</a:t>
                      </a:r>
                    </a:p>
                  </a:txBody>
                  <a:tcPr/>
                </a:tc>
                <a:extLst>
                  <a:ext uri="{0D108BD9-81ED-4DB2-BD59-A6C34878D82A}">
                    <a16:rowId xmlns:a16="http://schemas.microsoft.com/office/drawing/2014/main" val="10000"/>
                  </a:ext>
                </a:extLst>
              </a:tr>
              <a:tr h="617096">
                <a:tc>
                  <a:txBody>
                    <a:bodyPr/>
                    <a:lstStyle/>
                    <a:p>
                      <a:pPr algn="ctr"/>
                      <a:r>
                        <a:rPr lang="en-IN" sz="1800" b="0" i="0" u="none" strike="noStrike" cap="none" dirty="0">
                          <a:solidFill>
                            <a:schemeClr val="dk1"/>
                          </a:solidFill>
                          <a:latin typeface="Calibri"/>
                          <a:ea typeface="Calibri"/>
                          <a:cs typeface="Calibri"/>
                          <a:sym typeface="Arial"/>
                        </a:rPr>
                        <a:t>AUTHOR</a:t>
                      </a:r>
                    </a:p>
                  </a:txBody>
                  <a:tcPr>
                    <a:solidFill>
                      <a:srgbClr val="92D050">
                        <a:alpha val="20000"/>
                      </a:srgbClr>
                    </a:solidFill>
                  </a:tcPr>
                </a:tc>
                <a:tc>
                  <a:txBody>
                    <a:bodyPr/>
                    <a:lstStyle/>
                    <a:p>
                      <a:r>
                        <a:rPr lang="en-IN" sz="1800" b="0" i="0" u="none" strike="noStrike" cap="none" dirty="0">
                          <a:solidFill>
                            <a:schemeClr val="dk1"/>
                          </a:solidFill>
                          <a:latin typeface="Calibri"/>
                          <a:ea typeface="Calibri"/>
                          <a:cs typeface="Calibri"/>
                          <a:sym typeface="Arial"/>
                        </a:rPr>
                        <a:t>Sanidhya Mangal, Poorva Joshi, Rahul Modak</a:t>
                      </a:r>
                    </a:p>
                  </a:txBody>
                  <a:tcPr>
                    <a:solidFill>
                      <a:srgbClr val="0070C0">
                        <a:alpha val="20000"/>
                      </a:srgbClr>
                    </a:solidFill>
                  </a:tcPr>
                </a:tc>
                <a:extLst>
                  <a:ext uri="{0D108BD9-81ED-4DB2-BD59-A6C34878D82A}">
                    <a16:rowId xmlns:a16="http://schemas.microsoft.com/office/drawing/2014/main" val="10001"/>
                  </a:ext>
                </a:extLst>
              </a:tr>
              <a:tr h="791980">
                <a:tc>
                  <a:txBody>
                    <a:bodyPr/>
                    <a:lstStyle/>
                    <a:p>
                      <a:pPr marR="0" algn="ctr" rtl="0">
                        <a:lnSpc>
                          <a:spcPct val="100000"/>
                        </a:lnSpc>
                        <a:spcBef>
                          <a:spcPts val="0"/>
                        </a:spcBef>
                        <a:spcAft>
                          <a:spcPts val="0"/>
                        </a:spcAft>
                        <a:buClr>
                          <a:srgbClr val="000000"/>
                        </a:buClr>
                        <a:buFont typeface="Arial"/>
                      </a:pPr>
                      <a:r>
                        <a:rPr lang="en-IN" sz="1800" b="0" i="0" u="none" strike="noStrike" cap="none" dirty="0">
                          <a:solidFill>
                            <a:schemeClr val="dk1"/>
                          </a:solidFill>
                          <a:latin typeface="Calibri"/>
                          <a:ea typeface="Calibri"/>
                          <a:cs typeface="Calibri"/>
                          <a:sym typeface="Arial"/>
                        </a:rPr>
                        <a:t>OBJECTIVE</a:t>
                      </a:r>
                    </a:p>
                  </a:txBody>
                  <a:tcPr>
                    <a:solidFill>
                      <a:srgbClr val="92D050">
                        <a:alpha val="0"/>
                      </a:srgbClr>
                    </a:solidFill>
                  </a:tcPr>
                </a:tc>
                <a:tc>
                  <a:txBody>
                    <a:bodyPr/>
                    <a:lstStyle/>
                    <a:p>
                      <a:r>
                        <a:rPr lang="en-IN" sz="1800" b="0" i="0" u="none" strike="noStrike" cap="none" dirty="0">
                          <a:solidFill>
                            <a:schemeClr val="dk1"/>
                          </a:solidFill>
                          <a:latin typeface="Calibri"/>
                          <a:ea typeface="Calibri"/>
                          <a:cs typeface="Calibri"/>
                          <a:sym typeface="Arial"/>
                        </a:rPr>
                        <a:t> Comparison of LSTM, GRU and bidirectional recurrent neural networks for text generation</a:t>
                      </a:r>
                    </a:p>
                  </a:txBody>
                  <a:tcPr/>
                </a:tc>
                <a:extLst>
                  <a:ext uri="{0D108BD9-81ED-4DB2-BD59-A6C34878D82A}">
                    <a16:rowId xmlns:a16="http://schemas.microsoft.com/office/drawing/2014/main" val="10002"/>
                  </a:ext>
                </a:extLst>
              </a:tr>
              <a:tr h="791980">
                <a:tc>
                  <a:txBody>
                    <a:bodyPr/>
                    <a:lstStyle/>
                    <a:p>
                      <a:pPr algn="ctr"/>
                      <a:r>
                        <a:rPr lang="en-IN" sz="1800" b="0" i="0" u="none" strike="noStrike" cap="none" dirty="0">
                          <a:solidFill>
                            <a:schemeClr val="dk1"/>
                          </a:solidFill>
                          <a:latin typeface="Calibri"/>
                          <a:ea typeface="Calibri"/>
                          <a:cs typeface="Calibri"/>
                          <a:sym typeface="Arial"/>
                        </a:rPr>
                        <a:t>DATA</a:t>
                      </a:r>
                    </a:p>
                  </a:txBody>
                  <a:tcPr>
                    <a:solidFill>
                      <a:srgbClr val="92D050">
                        <a:alpha val="20000"/>
                      </a:srgbClr>
                    </a:solidFill>
                  </a:tcPr>
                </a:tc>
                <a:tc>
                  <a:txBody>
                    <a:bodyPr/>
                    <a:lstStyle/>
                    <a:p>
                      <a:r>
                        <a:rPr lang="en-IN" sz="1800" b="0" i="0" u="none" strike="noStrike" cap="none" dirty="0">
                          <a:solidFill>
                            <a:schemeClr val="dk1"/>
                          </a:solidFill>
                          <a:latin typeface="Calibri"/>
                          <a:ea typeface="Calibri"/>
                          <a:cs typeface="Calibri"/>
                          <a:sym typeface="Arial"/>
                        </a:rPr>
                        <a:t>TV series script</a:t>
                      </a:r>
                    </a:p>
                  </a:txBody>
                  <a:tcPr>
                    <a:solidFill>
                      <a:srgbClr val="0070C0">
                        <a:alpha val="20000"/>
                      </a:srgbClr>
                    </a:solidFill>
                  </a:tcPr>
                </a:tc>
                <a:extLst>
                  <a:ext uri="{0D108BD9-81ED-4DB2-BD59-A6C34878D82A}">
                    <a16:rowId xmlns:a16="http://schemas.microsoft.com/office/drawing/2014/main" val="10003"/>
                  </a:ext>
                </a:extLst>
              </a:tr>
              <a:tr h="654572">
                <a:tc>
                  <a:txBody>
                    <a:bodyPr/>
                    <a:lstStyle/>
                    <a:p>
                      <a:pPr algn="ctr"/>
                      <a:r>
                        <a:rPr lang="en-IN" sz="1800" b="0" i="0" u="none" strike="noStrike" cap="none" dirty="0">
                          <a:solidFill>
                            <a:schemeClr val="dk1"/>
                          </a:solidFill>
                          <a:latin typeface="Calibri"/>
                          <a:ea typeface="Calibri"/>
                          <a:cs typeface="Calibri"/>
                          <a:sym typeface="Arial"/>
                        </a:rPr>
                        <a:t>METHODOLOGIES</a:t>
                      </a:r>
                    </a:p>
                  </a:txBody>
                  <a:tcPr/>
                </a:tc>
                <a:tc>
                  <a:txBody>
                    <a:bodyPr/>
                    <a:lstStyle/>
                    <a:p>
                      <a:r>
                        <a:rPr lang="en-IN" sz="1800" b="0" i="0" u="none" strike="noStrike" cap="none" dirty="0">
                          <a:solidFill>
                            <a:schemeClr val="dk1"/>
                          </a:solidFill>
                          <a:latin typeface="Calibri"/>
                          <a:ea typeface="Calibri"/>
                          <a:cs typeface="Calibri"/>
                          <a:sym typeface="Arial"/>
                        </a:rPr>
                        <a:t>LSTM, GRU, Bidirectional RNN</a:t>
                      </a:r>
                    </a:p>
                  </a:txBody>
                  <a:tcPr/>
                </a:tc>
                <a:extLst>
                  <a:ext uri="{0D108BD9-81ED-4DB2-BD59-A6C34878D82A}">
                    <a16:rowId xmlns:a16="http://schemas.microsoft.com/office/drawing/2014/main" val="10004"/>
                  </a:ext>
                </a:extLst>
              </a:tr>
              <a:tr h="791980">
                <a:tc>
                  <a:txBody>
                    <a:bodyPr/>
                    <a:lstStyle/>
                    <a:p>
                      <a:pPr algn="ctr"/>
                      <a:r>
                        <a:rPr lang="en-IN" sz="1800" b="0" i="0" u="none" strike="noStrike" cap="none" dirty="0">
                          <a:solidFill>
                            <a:schemeClr val="dk1"/>
                          </a:solidFill>
                          <a:latin typeface="Calibri"/>
                          <a:ea typeface="Calibri"/>
                          <a:cs typeface="Calibri"/>
                          <a:sym typeface="Arial"/>
                        </a:rPr>
                        <a:t>CONCLUSION</a:t>
                      </a:r>
                    </a:p>
                  </a:txBody>
                  <a:tcPr>
                    <a:solidFill>
                      <a:srgbClr val="92D050">
                        <a:alpha val="20000"/>
                      </a:srgbClr>
                    </a:solidFill>
                  </a:tcPr>
                </a:tc>
                <a:tc>
                  <a:txBody>
                    <a:bodyPr/>
                    <a:lstStyle/>
                    <a:p>
                      <a:r>
                        <a:rPr lang="en-IN" sz="1800" b="0" i="0" u="none" strike="noStrike" cap="none" dirty="0">
                          <a:solidFill>
                            <a:schemeClr val="dk1"/>
                          </a:solidFill>
                          <a:latin typeface="Calibri"/>
                          <a:ea typeface="Calibri"/>
                          <a:cs typeface="Calibri"/>
                          <a:sym typeface="Arial"/>
                        </a:rPr>
                        <a:t> LSTM are most efficient having the capability to forget irrelevant data, GRU is a bit less accurate however is faster, bidirectional RNN are the most accurate however are the slowest</a:t>
                      </a:r>
                    </a:p>
                  </a:txBody>
                  <a:tcPr>
                    <a:solidFill>
                      <a:srgbClr val="0070C0">
                        <a:alpha val="20000"/>
                      </a:srgbClr>
                    </a:solidFill>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896</Words>
  <Application>Microsoft Office PowerPoint</Application>
  <PresentationFormat>Widescreen</PresentationFormat>
  <Paragraphs>141</Paragraphs>
  <Slides>15</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PowerPoint Presentation</vt:lpstr>
      <vt:lpstr>PowerPoint Presentation</vt:lpstr>
      <vt:lpstr>SEARCH ENGINES</vt:lpstr>
      <vt:lpstr>SUMMARY OF SELECTED PAPERS - 1</vt:lpstr>
      <vt:lpstr>SUMMARY OF SELECTED PAPERS - 2</vt:lpstr>
      <vt:lpstr>SUMMARY OF SELECTED PAPERS - 3</vt:lpstr>
      <vt:lpstr>SUMMARY OF SELECTED PAPERS - 4</vt:lpstr>
      <vt:lpstr>SUMMARY OF SELECTED PAPERS - 5</vt:lpstr>
      <vt:lpstr>SUMMARY OF SELECTED PAPERS - 6</vt:lpstr>
      <vt:lpstr>KEY METHODOLOGIES</vt:lpstr>
      <vt:lpstr>Previously proposed architecture</vt:lpstr>
      <vt:lpstr>Modified architecture</vt:lpstr>
      <vt:lpstr>Bibliography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cp:revision>
  <dcterms:created xsi:type="dcterms:W3CDTF">2020-05-25T12:55:46Z</dcterms:created>
  <dcterms:modified xsi:type="dcterms:W3CDTF">2020-05-25T13:01:03Z</dcterms:modified>
</cp:coreProperties>
</file>