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18"/>
  </p:notesMasterIdLst>
  <p:handoutMasterIdLst>
    <p:handoutMasterId r:id="rId19"/>
  </p:handoutMasterIdLst>
  <p:sldIdLst>
    <p:sldId id="369" r:id="rId2"/>
    <p:sldId id="344" r:id="rId3"/>
    <p:sldId id="373" r:id="rId4"/>
    <p:sldId id="383" r:id="rId5"/>
    <p:sldId id="284" r:id="rId6"/>
    <p:sldId id="375" r:id="rId7"/>
    <p:sldId id="374" r:id="rId8"/>
    <p:sldId id="376" r:id="rId9"/>
    <p:sldId id="377" r:id="rId10"/>
    <p:sldId id="379" r:id="rId11"/>
    <p:sldId id="381" r:id="rId12"/>
    <p:sldId id="378" r:id="rId13"/>
    <p:sldId id="382" r:id="rId14"/>
    <p:sldId id="385" r:id="rId15"/>
    <p:sldId id="365" r:id="rId16"/>
    <p:sldId id="265" r:id="rId17"/>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28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56" userDrawn="1">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4" autoAdjust="0"/>
    <p:restoredTop sz="88269" autoAdjust="0"/>
  </p:normalViewPr>
  <p:slideViewPr>
    <p:cSldViewPr snapToGrid="0" showGuides="1">
      <p:cViewPr varScale="1">
        <p:scale>
          <a:sx n="82" d="100"/>
          <a:sy n="82" d="100"/>
        </p:scale>
        <p:origin x="1176" y="96"/>
      </p:cViewPr>
      <p:guideLst>
        <p:guide orient="horz" pos="1285"/>
        <p:guide orient="horz" pos="779"/>
        <p:guide pos="7478"/>
        <p:guide pos="205"/>
        <p:guide pos="3849"/>
        <p:guide pos="4708"/>
        <p:guide pos="4812"/>
        <p:guide pos="2865"/>
        <p:guide pos="295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5" d="100"/>
          <a:sy n="85" d="100"/>
        </p:scale>
        <p:origin x="-4200" y="-82"/>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6205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14252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91615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86774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4621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85490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58131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60736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71723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4060534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64970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0854649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bwMode="gray">
          <a:xfrm>
            <a:off x="324000" y="0"/>
            <a:ext cx="11545200" cy="252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12000"/>
            <a:ext cx="10620000" cy="276999"/>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sz="1800" dirty="0" smtClean="0"/>
              <a:t>Speaker’s Name, SAP / Month 00, 2016</a:t>
            </a:r>
          </a:p>
        </p:txBody>
      </p:sp>
      <p:sp>
        <p:nvSpPr>
          <p:cNvPr id="7" name="TextBox 6"/>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7999" y="2058035"/>
            <a:ext cx="1881540" cy="360000"/>
          </a:xfrm>
          <a:prstGeom prst="rect">
            <a:avLst/>
          </a:prstGeom>
        </p:spPr>
      </p:pic>
    </p:spTree>
    <p:extLst>
      <p:ext uri="{BB962C8B-B14F-4D97-AF65-F5344CB8AC3E}">
        <p14:creationId xmlns:p14="http://schemas.microsoft.com/office/powerpoint/2010/main" val="429330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7103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0573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0077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dirty="0"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22696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dirty="0"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1707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dirty="0"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25883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x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1800000"/>
            <a:ext cx="11545200" cy="923330"/>
          </a:xfrm>
        </p:spPr>
        <p:txBody>
          <a:bodyPr anchor="b" anchorCtr="0">
            <a:noAutofit/>
          </a:bodyPr>
          <a:lstStyle>
            <a:lvl1pPr algn="l">
              <a:defRPr sz="6000">
                <a:solidFill>
                  <a:schemeClr val="tx1"/>
                </a:solidFill>
                <a:latin typeface="+mj-lt"/>
              </a:defRPr>
            </a:lvl1pPr>
          </a:lstStyle>
          <a:p>
            <a:r>
              <a:rPr lang="en-US" dirty="0" smtClean="0"/>
              <a:t>Click to edit text</a:t>
            </a:r>
            <a:endParaRPr lang="en-US" dirty="0"/>
          </a:p>
        </p:txBody>
      </p:sp>
      <p:sp>
        <p:nvSpPr>
          <p:cNvPr id="3" name="Rectangle 2"/>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 name="Rectangle 3"/>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9435055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dirty="0" smtClean="0"/>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dirty="0" smtClean="0"/>
              <a:t>Click icon to add picture</a:t>
            </a:r>
            <a:endParaRPr lang="en-US" dirty="0"/>
          </a:p>
        </p:txBody>
      </p:sp>
    </p:spTree>
    <p:extLst>
      <p:ext uri="{BB962C8B-B14F-4D97-AF65-F5344CB8AC3E}">
        <p14:creationId xmlns:p14="http://schemas.microsoft.com/office/powerpoint/2010/main" val="27202932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extLst>
      <p:ext uri="{BB962C8B-B14F-4D97-AF65-F5344CB8AC3E}">
        <p14:creationId xmlns:p14="http://schemas.microsoft.com/office/powerpoint/2010/main" val="604432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extLst>
      <p:ext uri="{BB962C8B-B14F-4D97-AF65-F5344CB8AC3E}">
        <p14:creationId xmlns:p14="http://schemas.microsoft.com/office/powerpoint/2010/main" val="282780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p:nvSpPr>
        <p:spPr bwMode="gray">
          <a:xfrm>
            <a:off x="324000" y="0"/>
            <a:ext cx="11545200" cy="2520000"/>
          </a:xfrm>
          <a:prstGeom prst="rect">
            <a:avLst/>
          </a:prstGeom>
          <a:solidFill>
            <a:schemeClr val="bg1">
              <a:alpha val="75000"/>
            </a:schemeClr>
          </a:solidFill>
          <a:ln w="6350" algn="ctr">
            <a:noFill/>
            <a:miter lim="800000"/>
            <a:headEnd/>
            <a:tailEnd/>
          </a:ln>
        </p:spPr>
        <p:txBody>
          <a:bodyPr lIns="107163" tIns="85730" rIns="107163" bIns="85730" rtlCol="0" anchor="b" anchorCtr="0"/>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12000"/>
            <a:ext cx="10620000" cy="276999"/>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sz="1800" dirty="0" smtClean="0"/>
              <a:t>Speaker’s Name, SAP / Month 00, 2016</a:t>
            </a:r>
          </a:p>
        </p:txBody>
      </p:sp>
      <p:sp>
        <p:nvSpPr>
          <p:cNvPr id="9" name="Title 1"/>
          <p:cNvSpPr>
            <a:spLocks noGrp="1"/>
          </p:cNvSpPr>
          <p:nvPr>
            <p:ph type="ctrTitle" hasCustomPrompt="1"/>
          </p:nvPr>
        </p:nvSpPr>
        <p:spPr bwMode="gray">
          <a:xfrm>
            <a:off x="467999" y="324075"/>
            <a:ext cx="106200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sp>
        <p:nvSpPr>
          <p:cNvPr id="12" name="TextBox 11"/>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7999" y="2058035"/>
            <a:ext cx="1881540" cy="360000"/>
          </a:xfrm>
          <a:prstGeom prst="rect">
            <a:avLst/>
          </a:prstGeom>
        </p:spPr>
      </p:pic>
    </p:spTree>
    <p:extLst>
      <p:ext uri="{BB962C8B-B14F-4D97-AF65-F5344CB8AC3E}">
        <p14:creationId xmlns:p14="http://schemas.microsoft.com/office/powerpoint/2010/main" val="15749080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1">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 name="Rectangle 7"/>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330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2016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p:nvSpPr>
        <p:spPr bwMode="gray">
          <a:xfrm>
            <a:off x="323999" y="1692000"/>
            <a:ext cx="11547325" cy="3539430"/>
          </a:xfrm>
          <a:prstGeom prst="rect">
            <a:avLst/>
          </a:prstGeom>
          <a:noFill/>
        </p:spPr>
        <p:txBody>
          <a:bodyPr wrap="square" lIns="0" tIns="0" rIns="0" bIns="0" rtlCol="0">
            <a:spAutoFit/>
          </a:bodyPr>
          <a:lstStyle/>
          <a:p>
            <a:r>
              <a:rPr lang="en-US" sz="1200" kern="1200" dirty="0" smtClean="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smtClean="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smtClean="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smtClean="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smtClean="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smtClean="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3957775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smtClean="0">
                <a:solidFill>
                  <a:schemeClr val="accent2"/>
                </a:solidFill>
                <a:latin typeface="+mj-lt"/>
                <a:ea typeface="+mj-ea"/>
                <a:cs typeface="+mj-cs"/>
              </a:rPr>
              <a:t>© 2016 SAP SE oder ein SAP-Konzernunternehmen. </a:t>
            </a:r>
            <a:br>
              <a:rPr lang="de-DE" sz="2900" b="1" kern="1200" noProof="0" dirty="0" smtClean="0">
                <a:solidFill>
                  <a:schemeClr val="accent2"/>
                </a:solidFill>
                <a:latin typeface="+mj-lt"/>
                <a:ea typeface="+mj-ea"/>
                <a:cs typeface="+mj-cs"/>
              </a:rPr>
            </a:br>
            <a:r>
              <a:rPr lang="de-DE" sz="2900" b="1" kern="1200" noProof="0" dirty="0" smtClean="0">
                <a:solidFill>
                  <a:schemeClr val="accent2"/>
                </a:solidFill>
                <a:latin typeface="+mj-lt"/>
                <a:ea typeface="+mj-ea"/>
                <a:cs typeface="+mj-cs"/>
              </a:rPr>
              <a:t>Alle Rechte vorbehalten.</a:t>
            </a:r>
          </a:p>
        </p:txBody>
      </p:sp>
      <p:sp>
        <p:nvSpPr>
          <p:cNvPr id="8" name="TextBox 7"/>
          <p:cNvSpPr txBox="1"/>
          <p:nvPr/>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Strategie und etwaige künftige Entwicklungen, Produkte und/oder Plattformen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20083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06200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12000"/>
            <a:ext cx="10620000" cy="276999"/>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sz="1800" dirty="0" smtClean="0"/>
              <a:t>Speaker’s Name, SAP / Month 00, 2016</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4000" y="2058035"/>
            <a:ext cx="1881540" cy="360000"/>
          </a:xfrm>
          <a:prstGeom prst="rect">
            <a:avLst/>
          </a:prstGeom>
        </p:spPr>
      </p:pic>
    </p:spTree>
    <p:extLst>
      <p:ext uri="{BB962C8B-B14F-4D97-AF65-F5344CB8AC3E}">
        <p14:creationId xmlns:p14="http://schemas.microsoft.com/office/powerpoint/2010/main" val="78297063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12000"/>
            <a:ext cx="10620000" cy="276999"/>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sz="1800" dirty="0" smtClean="0"/>
              <a:t>Speaker’s Name, SAP / Month 00, 2016</a:t>
            </a:r>
          </a:p>
        </p:txBody>
      </p:sp>
      <p:sp>
        <p:nvSpPr>
          <p:cNvPr id="9" name="Title 1"/>
          <p:cNvSpPr>
            <a:spLocks noGrp="1"/>
          </p:cNvSpPr>
          <p:nvPr>
            <p:ph type="ctrTitle" hasCustomPrompt="1"/>
          </p:nvPr>
        </p:nvSpPr>
        <p:spPr bwMode="gray">
          <a:xfrm>
            <a:off x="323999" y="324075"/>
            <a:ext cx="106200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4000" y="2058035"/>
            <a:ext cx="1881540" cy="360000"/>
          </a:xfrm>
          <a:prstGeom prst="rect">
            <a:avLst/>
          </a:prstGeom>
        </p:spPr>
      </p:pic>
    </p:spTree>
    <p:extLst>
      <p:ext uri="{BB962C8B-B14F-4D97-AF65-F5344CB8AC3E}">
        <p14:creationId xmlns:p14="http://schemas.microsoft.com/office/powerpoint/2010/main" val="122420099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4000" y="4289298"/>
            <a:ext cx="1881540" cy="360000"/>
          </a:xfrm>
          <a:prstGeom prst="rect">
            <a:avLst/>
          </a:prstGeom>
        </p:spPr>
      </p:pic>
    </p:spTree>
    <p:extLst>
      <p:ext uri="{BB962C8B-B14F-4D97-AF65-F5344CB8AC3E}">
        <p14:creationId xmlns:p14="http://schemas.microsoft.com/office/powerpoint/2010/main" val="322283226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dirty="0" smtClean="0"/>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4000" y="4289298"/>
            <a:ext cx="1881540" cy="360000"/>
          </a:xfrm>
          <a:prstGeom prst="rect">
            <a:avLst/>
          </a:prstGeom>
        </p:spPr>
      </p:pic>
    </p:spTree>
    <p:extLst>
      <p:ext uri="{BB962C8B-B14F-4D97-AF65-F5344CB8AC3E}">
        <p14:creationId xmlns:p14="http://schemas.microsoft.com/office/powerpoint/2010/main" val="19441880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1872000"/>
            <a:ext cx="72000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93" name="Text Placeholder 92"/>
          <p:cNvSpPr>
            <a:spLocks noGrp="1"/>
          </p:cNvSpPr>
          <p:nvPr>
            <p:ph type="body" sz="quarter" idx="10" hasCustomPrompt="1"/>
          </p:nvPr>
        </p:nvSpPr>
        <p:spPr>
          <a:xfrm>
            <a:off x="9000000" y="2016000"/>
            <a:ext cx="2880000" cy="3292098"/>
          </a:xfrm>
        </p:spPr>
        <p:txBody>
          <a:bodyPr anchor="t"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4000" y="3222498"/>
            <a:ext cx="1881540" cy="360000"/>
          </a:xfrm>
          <a:prstGeom prst="rect">
            <a:avLst/>
          </a:prstGeom>
        </p:spPr>
      </p:pic>
    </p:spTree>
    <p:extLst>
      <p:ext uri="{BB962C8B-B14F-4D97-AF65-F5344CB8AC3E}">
        <p14:creationId xmlns:p14="http://schemas.microsoft.com/office/powerpoint/2010/main" val="120474467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129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extLst>
      <p:ext uri="{BB962C8B-B14F-4D97-AF65-F5344CB8AC3E}">
        <p14:creationId xmlns:p14="http://schemas.microsoft.com/office/powerpoint/2010/main" val="268060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extLst>
      <p:ext uri="{BB962C8B-B14F-4D97-AF65-F5344CB8AC3E}">
        <p14:creationId xmlns:p14="http://schemas.microsoft.com/office/powerpoint/2010/main" val="3060156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TextBox 9"/>
          <p:cNvSpPr txBox="1"/>
          <p:nvPr userDrawn="1"/>
        </p:nvSpPr>
        <p:spPr bwMode="black">
          <a:xfrm>
            <a:off x="324000" y="6630039"/>
            <a:ext cx="3401577" cy="138499"/>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900" noProof="0" dirty="0" smtClean="0">
                <a:solidFill>
                  <a:schemeClr val="bg1"/>
                </a:solidFill>
              </a:rPr>
              <a:t>2016 SAP SE or an SAP affiliate company. All rights reserved.</a:t>
            </a:r>
          </a:p>
        </p:txBody>
      </p:sp>
      <p:sp>
        <p:nvSpPr>
          <p:cNvPr id="34" name="TextBox 33"/>
          <p:cNvSpPr txBox="1"/>
          <p:nvPr userDrawn="1"/>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a:t>
            </a:fld>
            <a:endParaRPr lang="en-US" sz="900" noProof="0" dirty="0" smtClean="0">
              <a:solidFill>
                <a:schemeClr val="bg1"/>
              </a:solidFill>
            </a:endParaRPr>
          </a:p>
        </p:txBody>
      </p:sp>
      <p:sp>
        <p:nvSpPr>
          <p:cNvPr id="4" name="Information_Classification"/>
          <p:cNvSpPr txBox="1"/>
          <p:nvPr userDrawn="1"/>
        </p:nvSpPr>
        <p:spPr>
          <a:xfrm>
            <a:off x="9843135" y="6630039"/>
            <a:ext cx="1255395" cy="138499"/>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smtClean="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383640044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8" r:id="rId9"/>
    <p:sldLayoutId id="2147483749" r:id="rId10"/>
    <p:sldLayoutId id="2147483750" r:id="rId11"/>
    <p:sldLayoutId id="2147483751" r:id="rId12"/>
    <p:sldLayoutId id="2147483752" r:id="rId13"/>
    <p:sldLayoutId id="2147483753" r:id="rId14"/>
    <p:sldLayoutId id="2147483754" r:id="rId15"/>
    <p:sldLayoutId id="2147483747" r:id="rId16"/>
    <p:sldLayoutId id="2147483755" r:id="rId17"/>
    <p:sldLayoutId id="2147483756" r:id="rId18"/>
    <p:sldLayoutId id="2147483757" r:id="rId19"/>
    <p:sldLayoutId id="2147483758" r:id="rId20"/>
    <p:sldLayoutId id="2147483759" r:id="rId21"/>
    <p:sldLayoutId id="2147483760" r:id="rId22"/>
    <p:sldLayoutId id="2147483761" r:id="rId23"/>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5175" cy="6859588"/>
          </a:xfrm>
          <a:prstGeom prst="rect">
            <a:avLst/>
          </a:prstGeom>
        </p:spPr>
      </p:pic>
      <p:sp>
        <p:nvSpPr>
          <p:cNvPr id="9" name="Rectangle 8"/>
          <p:cNvSpPr/>
          <p:nvPr/>
        </p:nvSpPr>
        <p:spPr bwMode="gray">
          <a:xfrm>
            <a:off x="325438" y="0"/>
            <a:ext cx="11545200" cy="252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 name="Subtitle 2"/>
          <p:cNvSpPr>
            <a:spLocks noGrp="1"/>
          </p:cNvSpPr>
          <p:nvPr>
            <p:ph type="subTitle" idx="1"/>
          </p:nvPr>
        </p:nvSpPr>
        <p:spPr>
          <a:xfrm>
            <a:off x="467999" y="673040"/>
            <a:ext cx="10620000" cy="1577791"/>
          </a:xfrm>
        </p:spPr>
        <p:txBody>
          <a:bodyPr/>
          <a:lstStyle/>
          <a:p>
            <a:r>
              <a:rPr lang="en-US" dirty="0" smtClean="0"/>
              <a:t>Siddhesh Popat</a:t>
            </a:r>
          </a:p>
          <a:p>
            <a:r>
              <a:rPr lang="en-US" dirty="0" smtClean="0"/>
              <a:t>Sydney </a:t>
            </a:r>
            <a:r>
              <a:rPr lang="en-US" dirty="0" err="1" smtClean="0"/>
              <a:t>Monis</a:t>
            </a:r>
            <a:endParaRPr lang="en-US" dirty="0" smtClean="0"/>
          </a:p>
          <a:p>
            <a:endParaRPr lang="en-US" dirty="0" smtClean="0"/>
          </a:p>
          <a:p>
            <a:r>
              <a:rPr lang="en-US" dirty="0"/>
              <a:t>February 4, 2016 </a:t>
            </a:r>
          </a:p>
          <a:p>
            <a:endParaRPr lang="en-US" dirty="0" smtClean="0"/>
          </a:p>
        </p:txBody>
      </p:sp>
      <p:sp>
        <p:nvSpPr>
          <p:cNvPr id="2" name="Title 1"/>
          <p:cNvSpPr>
            <a:spLocks noGrp="1"/>
          </p:cNvSpPr>
          <p:nvPr>
            <p:ph type="ctrTitle"/>
          </p:nvPr>
        </p:nvSpPr>
        <p:spPr>
          <a:xfrm>
            <a:off x="467999" y="324075"/>
            <a:ext cx="10620000" cy="744561"/>
          </a:xfrm>
        </p:spPr>
        <p:txBody>
          <a:bodyPr/>
          <a:lstStyle/>
          <a:p>
            <a:r>
              <a:rPr lang="en-US" dirty="0" smtClean="0"/>
              <a:t>Fieldglass UI Framework</a:t>
            </a:r>
            <a:endParaRPr lang="en-US" dirty="0"/>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999" y="2058035"/>
            <a:ext cx="1881540" cy="360000"/>
          </a:xfrm>
          <a:prstGeom prst="rect">
            <a:avLst/>
          </a:prstGeom>
        </p:spPr>
      </p:pic>
    </p:spTree>
    <p:extLst>
      <p:ext uri="{BB962C8B-B14F-4D97-AF65-F5344CB8AC3E}">
        <p14:creationId xmlns:p14="http://schemas.microsoft.com/office/powerpoint/2010/main" val="2309694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Patterns </a:t>
            </a:r>
            <a:r>
              <a:rPr lang="en-US" dirty="0" smtClean="0"/>
              <a:t>(Layouts</a:t>
            </a:r>
            <a:r>
              <a:rPr lang="en-US" dirty="0"/>
              <a:t>)</a:t>
            </a:r>
          </a:p>
        </p:txBody>
      </p:sp>
      <p:sp>
        <p:nvSpPr>
          <p:cNvPr id="3" name="Text Placeholder 2"/>
          <p:cNvSpPr>
            <a:spLocks noGrp="1"/>
          </p:cNvSpPr>
          <p:nvPr>
            <p:ph type="body" sz="quarter" idx="10"/>
          </p:nvPr>
        </p:nvSpPr>
        <p:spPr/>
        <p:txBody>
          <a:bodyPr/>
          <a:lstStyle/>
          <a:p>
            <a:pPr marL="457200" indent="-457200">
              <a:spcBef>
                <a:spcPts val="600"/>
              </a:spcBef>
              <a:spcAft>
                <a:spcPts val="1800"/>
              </a:spcAft>
              <a:buFont typeface="Wingdings" panose="05000000000000000000" pitchFamily="2" charset="2"/>
              <a:buChar char="q"/>
            </a:pPr>
            <a:r>
              <a:rPr lang="en-US" sz="2400" b="0" dirty="0"/>
              <a:t>List page</a:t>
            </a:r>
          </a:p>
          <a:p>
            <a:pPr marL="457200" indent="-457200">
              <a:spcBef>
                <a:spcPts val="600"/>
              </a:spcBef>
              <a:spcAft>
                <a:spcPts val="1800"/>
              </a:spcAft>
              <a:buFont typeface="Wingdings" panose="05000000000000000000" pitchFamily="2" charset="2"/>
              <a:buChar char="q"/>
            </a:pPr>
            <a:r>
              <a:rPr lang="en-US" sz="2400" b="0" dirty="0"/>
              <a:t>Detail Object page</a:t>
            </a:r>
          </a:p>
          <a:p>
            <a:pPr marL="457200" lvl="0" indent="-457200">
              <a:spcBef>
                <a:spcPts val="600"/>
              </a:spcBef>
              <a:spcAft>
                <a:spcPts val="1800"/>
              </a:spcAft>
              <a:buFont typeface="Wingdings" panose="05000000000000000000" pitchFamily="2" charset="2"/>
              <a:buChar char="q"/>
            </a:pPr>
            <a:r>
              <a:rPr lang="en-US" sz="2400" b="0" dirty="0"/>
              <a:t>Data Entry page </a:t>
            </a:r>
            <a:endParaRPr lang="en-US" sz="2400" b="0" dirty="0" smtClean="0"/>
          </a:p>
          <a:p>
            <a:pPr marL="457200" lvl="0" indent="-457200">
              <a:spcBef>
                <a:spcPts val="600"/>
              </a:spcBef>
              <a:spcAft>
                <a:spcPts val="1800"/>
              </a:spcAft>
              <a:buFont typeface="Wingdings" panose="05000000000000000000" pitchFamily="2" charset="2"/>
              <a:buChar char="q"/>
            </a:pPr>
            <a:r>
              <a:rPr lang="en-US" sz="2400" b="0" dirty="0" smtClean="0"/>
              <a:t>Modal </a:t>
            </a:r>
            <a:r>
              <a:rPr lang="en-US" sz="2400" b="0" dirty="0"/>
              <a:t>panel </a:t>
            </a:r>
            <a:endParaRPr lang="en-US" sz="2400" b="0" dirty="0" smtClean="0"/>
          </a:p>
          <a:p>
            <a:pPr marL="457200" lvl="0" indent="-457200">
              <a:spcBef>
                <a:spcPts val="600"/>
              </a:spcBef>
              <a:spcAft>
                <a:spcPts val="1800"/>
              </a:spcAft>
              <a:buFont typeface="Wingdings" panose="05000000000000000000" pitchFamily="2" charset="2"/>
              <a:buChar char="q"/>
            </a:pPr>
            <a:r>
              <a:rPr lang="en-US" sz="2400" b="0" dirty="0" smtClean="0"/>
              <a:t>Administration pages</a:t>
            </a:r>
            <a:endParaRPr lang="en-US" sz="2400" b="0" dirty="0"/>
          </a:p>
        </p:txBody>
      </p:sp>
    </p:spTree>
    <p:extLst>
      <p:ext uri="{BB962C8B-B14F-4D97-AF65-F5344CB8AC3E}">
        <p14:creationId xmlns:p14="http://schemas.microsoft.com/office/powerpoint/2010/main" val="3697604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a:t>
            </a:r>
            <a:r>
              <a:rPr lang="en-US" dirty="0" err="1"/>
              <a:t>Fieldglass</a:t>
            </a:r>
            <a:r>
              <a:rPr lang="en-US" dirty="0"/>
              <a:t> </a:t>
            </a:r>
            <a:r>
              <a:rPr lang="en-US" dirty="0" smtClean="0"/>
              <a:t>UI</a:t>
            </a:r>
            <a:endParaRPr lang="en-US" dirty="0"/>
          </a:p>
        </p:txBody>
      </p:sp>
      <p:pic>
        <p:nvPicPr>
          <p:cNvPr id="4" name="Picture 3"/>
          <p:cNvPicPr>
            <a:picLocks noChangeAspect="1"/>
          </p:cNvPicPr>
          <p:nvPr/>
        </p:nvPicPr>
        <p:blipFill>
          <a:blip r:embed="rId2"/>
          <a:stretch>
            <a:fillRect/>
          </a:stretch>
        </p:blipFill>
        <p:spPr>
          <a:xfrm>
            <a:off x="324000" y="1430215"/>
            <a:ext cx="10099902" cy="4728907"/>
          </a:xfrm>
          <a:prstGeom prst="rect">
            <a:avLst/>
          </a:prstGeom>
          <a:ln>
            <a:solidFill>
              <a:schemeClr val="tx1">
                <a:lumMod val="65000"/>
                <a:lumOff val="35000"/>
              </a:schemeClr>
            </a:solidFill>
          </a:ln>
        </p:spPr>
      </p:pic>
    </p:spTree>
    <p:extLst>
      <p:ext uri="{BB962C8B-B14F-4D97-AF65-F5344CB8AC3E}">
        <p14:creationId xmlns:p14="http://schemas.microsoft.com/office/powerpoint/2010/main" val="28594057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How?</a:t>
            </a:r>
            <a:endParaRPr lang="en-US" dirty="0"/>
          </a:p>
        </p:txBody>
      </p:sp>
      <p:pic>
        <p:nvPicPr>
          <p:cNvPr id="8" name="Picture Placeholder 7"/>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a:stretch/>
        </p:blipFill>
        <p:spPr>
          <a:prstGeom prst="rect">
            <a:avLst/>
          </a:prstGeom>
        </p:spPr>
      </p:pic>
    </p:spTree>
    <p:extLst>
      <p:ext uri="{BB962C8B-B14F-4D97-AF65-F5344CB8AC3E}">
        <p14:creationId xmlns:p14="http://schemas.microsoft.com/office/powerpoint/2010/main" val="15319526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JSP page</a:t>
            </a:r>
          </a:p>
        </p:txBody>
      </p:sp>
      <p:sp>
        <p:nvSpPr>
          <p:cNvPr id="3" name="Text Placeholder 2"/>
          <p:cNvSpPr>
            <a:spLocks noGrp="1"/>
          </p:cNvSpPr>
          <p:nvPr>
            <p:ph type="body" sz="quarter" idx="10"/>
          </p:nvPr>
        </p:nvSpPr>
        <p:spPr>
          <a:xfrm>
            <a:off x="324000" y="1602943"/>
            <a:ext cx="11545200" cy="4392043"/>
          </a:xfrm>
        </p:spPr>
        <p:txBody>
          <a:bodyPr/>
          <a:lstStyle/>
          <a:p>
            <a:pPr marL="640080" lvl="1"/>
            <a:r>
              <a:rPr lang="en-US" sz="1600" dirty="0" smtClean="0"/>
              <a:t>&lt;</a:t>
            </a:r>
            <a:r>
              <a:rPr lang="en-US" sz="1600" dirty="0"/>
              <a:t>deco:layout file</a:t>
            </a:r>
            <a:r>
              <a:rPr lang="en-US" sz="1600" u="sng" dirty="0"/>
              <a:t>="/layouts/layout_base.html</a:t>
            </a:r>
            <a:r>
              <a:rPr lang="en-US" sz="1600" dirty="0"/>
              <a:t>" noCache="true"&gt;</a:t>
            </a:r>
          </a:p>
          <a:p>
            <a:pPr marL="640080" lvl="1"/>
            <a:r>
              <a:rPr lang="en-US" sz="1600" dirty="0"/>
              <a:t> 	&lt;deco:panel name="title" value="${title}"/&gt;</a:t>
            </a:r>
          </a:p>
          <a:p>
            <a:pPr marL="640080" lvl="1"/>
            <a:r>
              <a:rPr lang="en-US" sz="1600" dirty="0"/>
              <a:t>    	&lt;deco:panel name="menuBar" &gt;  </a:t>
            </a:r>
          </a:p>
          <a:p>
            <a:pPr marL="640080" lvl="1"/>
            <a:r>
              <a:rPr lang="en-US" sz="1600" dirty="0"/>
              <a:t>		&lt;insite:menuBar/&gt;</a:t>
            </a:r>
          </a:p>
          <a:p>
            <a:pPr marL="640080" lvl="1"/>
            <a:r>
              <a:rPr lang="en-US" sz="1600" dirty="0"/>
              <a:t>	&lt;/deco:panel&gt;</a:t>
            </a:r>
          </a:p>
          <a:p>
            <a:pPr marL="640080" lvl="1"/>
            <a:r>
              <a:rPr lang="en-US" sz="1600" dirty="0"/>
              <a:t>  	 &lt;deco:layout name="body" file</a:t>
            </a:r>
            <a:r>
              <a:rPr lang="en-US" sz="1600" u="sng" dirty="0"/>
              <a:t>="/layouts/layout_list.html</a:t>
            </a:r>
            <a:r>
              <a:rPr lang="en-US" sz="1600" dirty="0"/>
              <a:t>" noCache="true"&gt;</a:t>
            </a:r>
          </a:p>
          <a:p>
            <a:pPr marL="640080" lvl="1"/>
            <a:r>
              <a:rPr lang="en-US" sz="1600" dirty="0"/>
              <a:t>        	&lt;deco:panel name="badge"&gt;</a:t>
            </a:r>
          </a:p>
          <a:p>
            <a:pPr marL="640080" lvl="1"/>
            <a:r>
              <a:rPr lang="en-US" sz="1600" dirty="0"/>
              <a:t>            		&lt;insite:badge title="${title}” ……/&gt;</a:t>
            </a:r>
          </a:p>
          <a:p>
            <a:pPr marL="640080" lvl="1"/>
            <a:r>
              <a:rPr lang="en-US" sz="1600" dirty="0"/>
              <a:t>        	&lt;/</a:t>
            </a:r>
            <a:r>
              <a:rPr lang="en-US" sz="1600" dirty="0" err="1"/>
              <a:t>deco:panel</a:t>
            </a:r>
            <a:r>
              <a:rPr lang="en-US" sz="1600" dirty="0" smtClean="0"/>
              <a:t>&gt;</a:t>
            </a:r>
          </a:p>
          <a:p>
            <a:pPr marL="640080" lvl="1"/>
            <a:endParaRPr lang="en-US" sz="1600" dirty="0"/>
          </a:p>
          <a:p>
            <a:pPr marL="640080" lvl="1"/>
            <a:r>
              <a:rPr lang="en-US" sz="1600" b="1" dirty="0" smtClean="0"/>
              <a:t>		&lt;%--- Page Content Comes Here -----%&gt;</a:t>
            </a:r>
          </a:p>
          <a:p>
            <a:pPr marL="640080" lvl="1"/>
            <a:endParaRPr lang="en-US" sz="1600" b="1" dirty="0"/>
          </a:p>
          <a:p>
            <a:pPr marL="640080" lvl="1"/>
            <a:r>
              <a:rPr lang="en-US" sz="1600" dirty="0"/>
              <a:t>	&lt;/deco:layout&gt;</a:t>
            </a:r>
          </a:p>
          <a:p>
            <a:pPr marL="640080" lvl="1"/>
            <a:r>
              <a:rPr lang="en-US" sz="1600" dirty="0"/>
              <a:t>&lt;/deco:layout&gt;</a:t>
            </a:r>
          </a:p>
          <a:p>
            <a:endParaRPr lang="en-US" dirty="0"/>
          </a:p>
        </p:txBody>
      </p:sp>
    </p:spTree>
    <p:extLst>
      <p:ext uri="{BB962C8B-B14F-4D97-AF65-F5344CB8AC3E}">
        <p14:creationId xmlns:p14="http://schemas.microsoft.com/office/powerpoint/2010/main" val="32745782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Components</a:t>
            </a:r>
            <a:endParaRPr lang="en-US" dirty="0"/>
          </a:p>
        </p:txBody>
      </p:sp>
      <p:sp>
        <p:nvSpPr>
          <p:cNvPr id="3" name="Text Placeholder 2"/>
          <p:cNvSpPr>
            <a:spLocks noGrp="1"/>
          </p:cNvSpPr>
          <p:nvPr>
            <p:ph type="body" sz="quarter" idx="10"/>
          </p:nvPr>
        </p:nvSpPr>
        <p:spPr/>
        <p:txBody>
          <a:bodyPr/>
          <a:lstStyle/>
          <a:p>
            <a:pPr marL="342900" indent="-342900">
              <a:buFont typeface="Wingdings" panose="05000000000000000000" pitchFamily="2" charset="2"/>
              <a:buChar char="q"/>
            </a:pPr>
            <a:r>
              <a:rPr lang="en-US" sz="2400" b="0" dirty="0" err="1" smtClean="0"/>
              <a:t>FGGrid</a:t>
            </a:r>
            <a:endParaRPr lang="en-US" sz="2400" b="0" dirty="0" smtClean="0"/>
          </a:p>
          <a:p>
            <a:pPr lvl="1">
              <a:spcBef>
                <a:spcPts val="0"/>
              </a:spcBef>
            </a:pPr>
            <a:r>
              <a:rPr lang="en-US" sz="1200" dirty="0" smtClean="0"/>
              <a:t>	</a:t>
            </a:r>
            <a:r>
              <a:rPr lang="en-US" sz="1400" b="0" dirty="0" smtClean="0">
                <a:solidFill>
                  <a:schemeClr val="tx1">
                    <a:lumMod val="75000"/>
                    <a:lumOff val="25000"/>
                  </a:schemeClr>
                </a:solidFill>
              </a:rPr>
              <a:t>new </a:t>
            </a:r>
            <a:r>
              <a:rPr lang="en-US" sz="1400" b="0" dirty="0" err="1">
                <a:solidFill>
                  <a:schemeClr val="tx1">
                    <a:lumMod val="75000"/>
                    <a:lumOff val="25000"/>
                  </a:schemeClr>
                </a:solidFill>
              </a:rPr>
              <a:t>FG.Grid</a:t>
            </a:r>
            <a:r>
              <a:rPr lang="en-US" sz="1400" b="0" dirty="0">
                <a:solidFill>
                  <a:schemeClr val="tx1">
                    <a:lumMod val="75000"/>
                    <a:lumOff val="25000"/>
                  </a:schemeClr>
                </a:solidFill>
              </a:rPr>
              <a:t>({</a:t>
            </a:r>
          </a:p>
          <a:p>
            <a:pPr>
              <a:spcBef>
                <a:spcPts val="0"/>
              </a:spcBef>
            </a:pPr>
            <a:r>
              <a:rPr lang="en-US" sz="1400" b="0" dirty="0" smtClean="0">
                <a:solidFill>
                  <a:schemeClr val="tx1">
                    <a:lumMod val="75000"/>
                    <a:lumOff val="25000"/>
                  </a:schemeClr>
                </a:solidFill>
              </a:rPr>
              <a:t>	        </a:t>
            </a:r>
            <a:r>
              <a:rPr lang="en-US" sz="1400" b="0" dirty="0" err="1" smtClean="0">
                <a:solidFill>
                  <a:schemeClr val="tx1">
                    <a:lumMod val="75000"/>
                    <a:lumOff val="25000"/>
                  </a:schemeClr>
                </a:solidFill>
              </a:rPr>
              <a:t>jsonObject</a:t>
            </a:r>
            <a:r>
              <a:rPr lang="en-US" sz="1400" b="0" dirty="0">
                <a:solidFill>
                  <a:schemeClr val="tx1">
                    <a:lumMod val="75000"/>
                    <a:lumOff val="25000"/>
                  </a:schemeClr>
                </a:solidFill>
              </a:rPr>
              <a:t>: </a:t>
            </a:r>
            <a:r>
              <a:rPr lang="en-US" sz="1400" b="0" dirty="0" err="1" smtClean="0">
                <a:solidFill>
                  <a:schemeClr val="tx1">
                    <a:lumMod val="75000"/>
                    <a:lumOff val="25000"/>
                  </a:schemeClr>
                </a:solidFill>
              </a:rPr>
              <a:t>statementOfWorkGridData</a:t>
            </a:r>
            <a:endParaRPr lang="en-US" sz="1400" b="0" dirty="0">
              <a:solidFill>
                <a:schemeClr val="tx1">
                  <a:lumMod val="75000"/>
                  <a:lumOff val="25000"/>
                </a:schemeClr>
              </a:solidFill>
            </a:endParaRPr>
          </a:p>
          <a:p>
            <a:pPr>
              <a:spcBef>
                <a:spcPts val="0"/>
              </a:spcBef>
            </a:pPr>
            <a:r>
              <a:rPr lang="en-US" sz="1400" b="0" dirty="0" smtClean="0">
                <a:solidFill>
                  <a:schemeClr val="tx1">
                    <a:lumMod val="75000"/>
                    <a:lumOff val="25000"/>
                  </a:schemeClr>
                </a:solidFill>
              </a:rPr>
              <a:t>	});</a:t>
            </a:r>
          </a:p>
          <a:p>
            <a:pPr marL="342900" indent="-342900">
              <a:buFont typeface="Wingdings" panose="05000000000000000000" pitchFamily="2" charset="2"/>
              <a:buChar char="q"/>
            </a:pPr>
            <a:r>
              <a:rPr lang="en-US" sz="2400" b="0" dirty="0" err="1" smtClean="0"/>
              <a:t>FGTooltip</a:t>
            </a:r>
            <a:endParaRPr lang="en-US" sz="2400" b="0" dirty="0" smtClean="0"/>
          </a:p>
          <a:p>
            <a:pPr>
              <a:spcBef>
                <a:spcPts val="0"/>
              </a:spcBef>
            </a:pPr>
            <a:r>
              <a:rPr lang="en-US" sz="1200" b="0" dirty="0" smtClean="0"/>
              <a:t>	</a:t>
            </a:r>
            <a:r>
              <a:rPr lang="en-US" sz="1400" b="0" dirty="0" smtClean="0">
                <a:solidFill>
                  <a:schemeClr val="tx1">
                    <a:lumMod val="75000"/>
                    <a:lumOff val="25000"/>
                  </a:schemeClr>
                </a:solidFill>
              </a:rPr>
              <a:t>new </a:t>
            </a:r>
            <a:r>
              <a:rPr lang="en-US" sz="1400" b="0" dirty="0" err="1">
                <a:solidFill>
                  <a:schemeClr val="tx1">
                    <a:lumMod val="75000"/>
                    <a:lumOff val="25000"/>
                  </a:schemeClr>
                </a:solidFill>
              </a:rPr>
              <a:t>FG.Tooltip</a:t>
            </a:r>
            <a:r>
              <a:rPr lang="en-US" sz="1400" b="0" dirty="0">
                <a:solidFill>
                  <a:schemeClr val="tx1">
                    <a:lumMod val="75000"/>
                    <a:lumOff val="25000"/>
                  </a:schemeClr>
                </a:solidFill>
              </a:rPr>
              <a:t>({</a:t>
            </a:r>
          </a:p>
          <a:p>
            <a:pPr>
              <a:spcBef>
                <a:spcPts val="0"/>
              </a:spcBef>
            </a:pPr>
            <a:r>
              <a:rPr lang="en-US" sz="1400" b="0" dirty="0" smtClean="0">
                <a:solidFill>
                  <a:schemeClr val="tx1">
                    <a:lumMod val="75000"/>
                    <a:lumOff val="25000"/>
                  </a:schemeClr>
                </a:solidFill>
              </a:rPr>
              <a:t>	        element</a:t>
            </a:r>
            <a:r>
              <a:rPr lang="en-US" sz="1400" b="0" dirty="0">
                <a:solidFill>
                  <a:schemeClr val="tx1">
                    <a:lumMod val="75000"/>
                    <a:lumOff val="25000"/>
                  </a:schemeClr>
                </a:solidFill>
              </a:rPr>
              <a:t>: $('#</a:t>
            </a:r>
            <a:r>
              <a:rPr lang="en-US" sz="1400" b="0" dirty="0" err="1">
                <a:solidFill>
                  <a:schemeClr val="tx1">
                    <a:lumMod val="75000"/>
                    <a:lumOff val="25000"/>
                  </a:schemeClr>
                </a:solidFill>
              </a:rPr>
              <a:t>infoIcon</a:t>
            </a:r>
            <a:r>
              <a:rPr lang="en-US" sz="1400" b="0" dirty="0">
                <a:solidFill>
                  <a:schemeClr val="tx1">
                    <a:lumMod val="75000"/>
                    <a:lumOff val="25000"/>
                  </a:schemeClr>
                </a:solidFill>
              </a:rPr>
              <a:t>'),</a:t>
            </a:r>
          </a:p>
          <a:p>
            <a:pPr>
              <a:spcBef>
                <a:spcPts val="0"/>
              </a:spcBef>
            </a:pPr>
            <a:r>
              <a:rPr lang="en-US" sz="1400" b="0" dirty="0" smtClean="0">
                <a:solidFill>
                  <a:schemeClr val="tx1">
                    <a:lumMod val="75000"/>
                    <a:lumOff val="25000"/>
                  </a:schemeClr>
                </a:solidFill>
              </a:rPr>
              <a:t>	        text</a:t>
            </a:r>
            <a:r>
              <a:rPr lang="en-US" sz="1400" b="0" dirty="0">
                <a:solidFill>
                  <a:schemeClr val="tx1">
                    <a:lumMod val="75000"/>
                    <a:lumOff val="25000"/>
                  </a:schemeClr>
                </a:solidFill>
              </a:rPr>
              <a:t>: 'Hi, I am the text within a tooltip'</a:t>
            </a:r>
          </a:p>
          <a:p>
            <a:pPr>
              <a:spcBef>
                <a:spcPts val="0"/>
              </a:spcBef>
            </a:pPr>
            <a:r>
              <a:rPr lang="en-US" sz="1400" b="0" dirty="0" smtClean="0">
                <a:solidFill>
                  <a:schemeClr val="tx1">
                    <a:lumMod val="75000"/>
                    <a:lumOff val="25000"/>
                  </a:schemeClr>
                </a:solidFill>
              </a:rPr>
              <a:t>	}).</a:t>
            </a:r>
            <a:r>
              <a:rPr lang="en-US" sz="1400" b="0" dirty="0">
                <a:solidFill>
                  <a:schemeClr val="tx1">
                    <a:lumMod val="75000"/>
                    <a:lumOff val="25000"/>
                  </a:schemeClr>
                </a:solidFill>
              </a:rPr>
              <a:t>initialize();</a:t>
            </a:r>
            <a:endParaRPr lang="en-US" sz="1400" b="0" dirty="0" smtClean="0">
              <a:solidFill>
                <a:schemeClr val="tx1">
                  <a:lumMod val="75000"/>
                  <a:lumOff val="25000"/>
                </a:schemeClr>
              </a:solidFill>
            </a:endParaRPr>
          </a:p>
          <a:p>
            <a:pPr marL="342900" indent="-342900">
              <a:buFont typeface="Wingdings" panose="05000000000000000000" pitchFamily="2" charset="2"/>
              <a:buChar char="q"/>
            </a:pPr>
            <a:r>
              <a:rPr lang="en-US" sz="2400" b="0" dirty="0" err="1" smtClean="0"/>
              <a:t>FGSessionReviver</a:t>
            </a:r>
            <a:endParaRPr lang="en-US" sz="2400" b="0" dirty="0"/>
          </a:p>
          <a:p>
            <a:pPr>
              <a:spcBef>
                <a:spcPts val="0"/>
              </a:spcBef>
            </a:pPr>
            <a:r>
              <a:rPr lang="en-US" dirty="0" smtClean="0"/>
              <a:t>	</a:t>
            </a:r>
            <a:r>
              <a:rPr lang="en-US" sz="1400" b="0" dirty="0" err="1" smtClean="0">
                <a:solidFill>
                  <a:schemeClr val="tx1">
                    <a:lumMod val="75000"/>
                    <a:lumOff val="25000"/>
                  </a:schemeClr>
                </a:solidFill>
              </a:rPr>
              <a:t>FG.SessionReviver</a:t>
            </a:r>
            <a:r>
              <a:rPr lang="en-US" sz="1400" b="0" dirty="0">
                <a:solidFill>
                  <a:schemeClr val="tx1">
                    <a:lumMod val="75000"/>
                    <a:lumOff val="25000"/>
                  </a:schemeClr>
                </a:solidFill>
              </a:rPr>
              <a:t>({</a:t>
            </a:r>
          </a:p>
          <a:p>
            <a:pPr lvl="1">
              <a:spcBef>
                <a:spcPts val="0"/>
              </a:spcBef>
            </a:pPr>
            <a:r>
              <a:rPr lang="en-US" sz="1400" b="0" dirty="0" smtClean="0">
                <a:solidFill>
                  <a:schemeClr val="tx1">
                    <a:lumMod val="75000"/>
                    <a:lumOff val="25000"/>
                  </a:schemeClr>
                </a:solidFill>
              </a:rPr>
              <a:t>                                  </a:t>
            </a:r>
            <a:r>
              <a:rPr lang="en-US" sz="1400" b="0" dirty="0" err="1" smtClean="0">
                <a:solidFill>
                  <a:schemeClr val="tx1">
                    <a:lumMod val="75000"/>
                    <a:lumOff val="25000"/>
                  </a:schemeClr>
                </a:solidFill>
              </a:rPr>
              <a:t>warningPeriodBeforeTimeoutSeconds</a:t>
            </a:r>
            <a:r>
              <a:rPr lang="en-US" sz="1400" b="0" dirty="0">
                <a:solidFill>
                  <a:schemeClr val="tx1">
                    <a:lumMod val="75000"/>
                    <a:lumOff val="25000"/>
                  </a:schemeClr>
                </a:solidFill>
              </a:rPr>
              <a:t>: 100,</a:t>
            </a:r>
          </a:p>
          <a:p>
            <a:pPr lvl="1">
              <a:spcBef>
                <a:spcPts val="0"/>
              </a:spcBef>
            </a:pPr>
            <a:r>
              <a:rPr lang="en-US" sz="1400" b="0" dirty="0" smtClean="0">
                <a:solidFill>
                  <a:schemeClr val="tx1">
                    <a:lumMod val="75000"/>
                    <a:lumOff val="25000"/>
                  </a:schemeClr>
                </a:solidFill>
              </a:rPr>
              <a:t>                                  </a:t>
            </a:r>
            <a:r>
              <a:rPr lang="en-US" sz="1400" b="0" dirty="0" err="1" smtClean="0">
                <a:solidFill>
                  <a:schemeClr val="tx1">
                    <a:lumMod val="75000"/>
                    <a:lumOff val="25000"/>
                  </a:schemeClr>
                </a:solidFill>
              </a:rPr>
              <a:t>serverSessionTimeoutSeconds</a:t>
            </a:r>
            <a:r>
              <a:rPr lang="en-US" sz="1400" b="0" dirty="0">
                <a:solidFill>
                  <a:schemeClr val="tx1">
                    <a:lumMod val="75000"/>
                    <a:lumOff val="25000"/>
                  </a:schemeClr>
                </a:solidFill>
              </a:rPr>
              <a:t>: </a:t>
            </a:r>
            <a:r>
              <a:rPr lang="en-US" sz="1400" b="0" dirty="0" smtClean="0">
                <a:solidFill>
                  <a:schemeClr val="tx1">
                    <a:lumMod val="75000"/>
                    <a:lumOff val="25000"/>
                  </a:schemeClr>
                </a:solidFill>
              </a:rPr>
              <a:t>1200</a:t>
            </a:r>
          </a:p>
          <a:p>
            <a:pPr lvl="1">
              <a:spcBef>
                <a:spcPts val="0"/>
              </a:spcBef>
            </a:pPr>
            <a:r>
              <a:rPr lang="en-US" sz="1400" b="0" dirty="0" smtClean="0">
                <a:solidFill>
                  <a:schemeClr val="tx1">
                    <a:lumMod val="75000"/>
                    <a:lumOff val="25000"/>
                  </a:schemeClr>
                </a:solidFill>
              </a:rPr>
              <a:t>                          }).enable();</a:t>
            </a:r>
          </a:p>
          <a:p>
            <a:endParaRPr lang="en-US" dirty="0"/>
          </a:p>
        </p:txBody>
      </p:sp>
    </p:spTree>
    <p:extLst>
      <p:ext uri="{BB962C8B-B14F-4D97-AF65-F5344CB8AC3E}">
        <p14:creationId xmlns:p14="http://schemas.microsoft.com/office/powerpoint/2010/main" val="10218054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7" name="Text Placeholder 6"/>
          <p:cNvSpPr>
            <a:spLocks noGrp="1"/>
          </p:cNvSpPr>
          <p:nvPr>
            <p:ph type="body" sz="quarter" idx="10"/>
          </p:nvPr>
        </p:nvSpPr>
        <p:spPr/>
        <p:txBody>
          <a:bodyPr/>
          <a:lstStyle/>
          <a:p>
            <a:r>
              <a:rPr lang="en-US" b="1" dirty="0" smtClean="0"/>
              <a:t>Contact information:</a:t>
            </a:r>
          </a:p>
          <a:p>
            <a:endParaRPr lang="en-US" dirty="0" smtClean="0"/>
          </a:p>
          <a:p>
            <a:r>
              <a:rPr lang="en-US" dirty="0" smtClean="0"/>
              <a:t>Siddhesh Popat</a:t>
            </a:r>
          </a:p>
          <a:p>
            <a:r>
              <a:rPr lang="en-US" dirty="0" smtClean="0"/>
              <a:t>Developer Associate</a:t>
            </a:r>
          </a:p>
          <a:p>
            <a:r>
              <a:rPr lang="en-US" dirty="0" smtClean="0"/>
              <a:t>s.popat@sap.com</a:t>
            </a:r>
          </a:p>
          <a:p>
            <a:r>
              <a:rPr lang="en-US" dirty="0" smtClean="0"/>
              <a:t>9702017879</a:t>
            </a:r>
          </a:p>
          <a:p>
            <a:endParaRPr lang="en-US" dirty="0" smtClean="0"/>
          </a:p>
          <a:p>
            <a:r>
              <a:rPr lang="en-US" dirty="0" smtClean="0"/>
              <a:t>Sydney Monis</a:t>
            </a:r>
          </a:p>
          <a:p>
            <a:r>
              <a:rPr lang="en-US" dirty="0" smtClean="0"/>
              <a:t>Developer Associate</a:t>
            </a:r>
          </a:p>
          <a:p>
            <a:r>
              <a:rPr lang="en-US" dirty="0" smtClean="0"/>
              <a:t>s.monis@sap.com</a:t>
            </a:r>
          </a:p>
          <a:p>
            <a:r>
              <a:rPr lang="en-US" dirty="0" smtClean="0"/>
              <a:t>9930781666</a:t>
            </a:r>
            <a:endParaRPr lang="en-US" dirty="0"/>
          </a:p>
        </p:txBody>
      </p:sp>
    </p:spTree>
    <p:extLst>
      <p:ext uri="{BB962C8B-B14F-4D97-AF65-F5344CB8AC3E}">
        <p14:creationId xmlns:p14="http://schemas.microsoft.com/office/powerpoint/2010/main" val="24319678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a:xfrm>
            <a:off x="324000" y="1295401"/>
            <a:ext cx="11545200" cy="5013960"/>
          </a:xfrm>
        </p:spPr>
        <p:txBody>
          <a:bodyPr/>
          <a:lstStyle/>
          <a:p>
            <a:pPr marL="457200" indent="-457200">
              <a:spcBef>
                <a:spcPts val="600"/>
              </a:spcBef>
              <a:spcAft>
                <a:spcPts val="600"/>
              </a:spcAft>
              <a:buFont typeface="Wingdings" panose="05000000000000000000" pitchFamily="2" charset="2"/>
              <a:buChar char="q"/>
            </a:pPr>
            <a:r>
              <a:rPr lang="en-US" dirty="0" smtClean="0">
                <a:solidFill>
                  <a:schemeClr val="tx1">
                    <a:lumMod val="85000"/>
                    <a:lumOff val="15000"/>
                  </a:schemeClr>
                </a:solidFill>
              </a:rPr>
              <a:t>Introduction</a:t>
            </a:r>
          </a:p>
          <a:p>
            <a:pPr marL="914400" lvl="2" indent="-457200">
              <a:spcBef>
                <a:spcPts val="600"/>
              </a:spcBef>
              <a:spcAft>
                <a:spcPts val="600"/>
              </a:spcAft>
              <a:buFont typeface="Wingdings" panose="05000000000000000000" pitchFamily="2" charset="2"/>
              <a:buChar char="q"/>
            </a:pPr>
            <a:r>
              <a:rPr lang="en-US" dirty="0" smtClean="0">
                <a:solidFill>
                  <a:schemeClr val="tx1">
                    <a:lumMod val="85000"/>
                    <a:lumOff val="15000"/>
                  </a:schemeClr>
                </a:solidFill>
              </a:rPr>
              <a:t>About </a:t>
            </a:r>
            <a:r>
              <a:rPr lang="en-US" dirty="0">
                <a:solidFill>
                  <a:schemeClr val="tx1">
                    <a:lumMod val="85000"/>
                    <a:lumOff val="15000"/>
                  </a:schemeClr>
                </a:solidFill>
              </a:rPr>
              <a:t>SAP Fieldglass</a:t>
            </a:r>
            <a:endParaRPr lang="en-US" dirty="0" smtClean="0">
              <a:solidFill>
                <a:schemeClr val="tx1">
                  <a:lumMod val="85000"/>
                  <a:lumOff val="15000"/>
                </a:schemeClr>
              </a:solidFill>
            </a:endParaRPr>
          </a:p>
          <a:p>
            <a:pPr marL="914400" lvl="2" indent="-457200">
              <a:spcBef>
                <a:spcPts val="600"/>
              </a:spcBef>
              <a:spcAft>
                <a:spcPts val="600"/>
              </a:spcAft>
              <a:buFont typeface="Wingdings" panose="05000000000000000000" pitchFamily="2" charset="2"/>
              <a:buChar char="q"/>
            </a:pPr>
            <a:r>
              <a:rPr lang="en-US" dirty="0">
                <a:solidFill>
                  <a:schemeClr val="tx1">
                    <a:lumMod val="85000"/>
                    <a:lumOff val="15000"/>
                  </a:schemeClr>
                </a:solidFill>
              </a:rPr>
              <a:t>Complexity of a large Web </a:t>
            </a:r>
            <a:r>
              <a:rPr lang="en-US" dirty="0" smtClean="0">
                <a:solidFill>
                  <a:schemeClr val="tx1">
                    <a:lumMod val="85000"/>
                    <a:lumOff val="15000"/>
                  </a:schemeClr>
                </a:solidFill>
              </a:rPr>
              <a:t>Application</a:t>
            </a:r>
          </a:p>
          <a:p>
            <a:pPr marL="457200" lvl="1" indent="-457200">
              <a:spcAft>
                <a:spcPts val="600"/>
              </a:spcAft>
              <a:buFont typeface="Wingdings" panose="05000000000000000000" pitchFamily="2" charset="2"/>
              <a:buChar char="q"/>
            </a:pPr>
            <a:r>
              <a:rPr lang="en-US" dirty="0" smtClean="0">
                <a:solidFill>
                  <a:schemeClr val="tx1">
                    <a:lumMod val="85000"/>
                    <a:lumOff val="15000"/>
                  </a:schemeClr>
                </a:solidFill>
              </a:rPr>
              <a:t>Why?</a:t>
            </a:r>
          </a:p>
          <a:p>
            <a:pPr marL="914400" lvl="2" indent="-457200">
              <a:spcBef>
                <a:spcPts val="600"/>
              </a:spcBef>
              <a:spcAft>
                <a:spcPts val="600"/>
              </a:spcAft>
              <a:buFont typeface="Wingdings" panose="05000000000000000000" pitchFamily="2" charset="2"/>
              <a:buChar char="q"/>
            </a:pPr>
            <a:r>
              <a:rPr lang="en-US" dirty="0" smtClean="0">
                <a:solidFill>
                  <a:schemeClr val="tx1">
                    <a:lumMod val="85000"/>
                    <a:lumOff val="15000"/>
                  </a:schemeClr>
                </a:solidFill>
              </a:rPr>
              <a:t>Reasons for building the framework</a:t>
            </a:r>
          </a:p>
          <a:p>
            <a:pPr marL="457200" indent="-457200">
              <a:spcBef>
                <a:spcPts val="600"/>
              </a:spcBef>
              <a:spcAft>
                <a:spcPts val="600"/>
              </a:spcAft>
              <a:buFont typeface="Wingdings" panose="05000000000000000000" pitchFamily="2" charset="2"/>
              <a:buChar char="q"/>
            </a:pPr>
            <a:r>
              <a:rPr lang="en-US" dirty="0" smtClean="0">
                <a:solidFill>
                  <a:schemeClr val="tx1">
                    <a:lumMod val="85000"/>
                    <a:lumOff val="15000"/>
                  </a:schemeClr>
                </a:solidFill>
              </a:rPr>
              <a:t>What?</a:t>
            </a:r>
          </a:p>
          <a:p>
            <a:pPr marL="914400" lvl="2" indent="-457200">
              <a:spcBef>
                <a:spcPts val="600"/>
              </a:spcBef>
              <a:spcAft>
                <a:spcPts val="600"/>
              </a:spcAft>
              <a:buFont typeface="Wingdings" panose="05000000000000000000" pitchFamily="2" charset="2"/>
              <a:buChar char="q"/>
            </a:pPr>
            <a:r>
              <a:rPr lang="en-US" dirty="0" smtClean="0">
                <a:solidFill>
                  <a:schemeClr val="tx1">
                    <a:lumMod val="85000"/>
                    <a:lumOff val="15000"/>
                  </a:schemeClr>
                </a:solidFill>
              </a:rPr>
              <a:t>Our Solution</a:t>
            </a:r>
          </a:p>
          <a:p>
            <a:pPr marL="914400" lvl="2" indent="-457200">
              <a:spcBef>
                <a:spcPts val="600"/>
              </a:spcBef>
              <a:spcAft>
                <a:spcPts val="600"/>
              </a:spcAft>
              <a:buFont typeface="Wingdings" panose="05000000000000000000" pitchFamily="2" charset="2"/>
              <a:buChar char="q"/>
            </a:pPr>
            <a:r>
              <a:rPr lang="en-US" dirty="0" smtClean="0">
                <a:solidFill>
                  <a:schemeClr val="tx1">
                    <a:lumMod val="85000"/>
                    <a:lumOff val="15000"/>
                  </a:schemeClr>
                </a:solidFill>
              </a:rPr>
              <a:t>Standard Patters</a:t>
            </a:r>
          </a:p>
          <a:p>
            <a:pPr marL="914400" lvl="2" indent="-457200">
              <a:spcBef>
                <a:spcPts val="600"/>
              </a:spcBef>
              <a:spcAft>
                <a:spcPts val="600"/>
              </a:spcAft>
              <a:buFont typeface="Wingdings" panose="05000000000000000000" pitchFamily="2" charset="2"/>
              <a:buChar char="q"/>
            </a:pPr>
            <a:r>
              <a:rPr lang="en-US" dirty="0" smtClean="0">
                <a:solidFill>
                  <a:schemeClr val="tx1">
                    <a:lumMod val="85000"/>
                    <a:lumOff val="15000"/>
                  </a:schemeClr>
                </a:solidFill>
              </a:rPr>
              <a:t>UI Layouts</a:t>
            </a:r>
          </a:p>
          <a:p>
            <a:pPr marL="457200" indent="-457200">
              <a:spcBef>
                <a:spcPts val="600"/>
              </a:spcBef>
              <a:spcAft>
                <a:spcPts val="600"/>
              </a:spcAft>
              <a:buFont typeface="Wingdings" panose="05000000000000000000" pitchFamily="2" charset="2"/>
              <a:buChar char="q"/>
            </a:pPr>
            <a:r>
              <a:rPr lang="en-US" dirty="0" smtClean="0">
                <a:solidFill>
                  <a:schemeClr val="tx1">
                    <a:lumMod val="85000"/>
                    <a:lumOff val="15000"/>
                  </a:schemeClr>
                </a:solidFill>
              </a:rPr>
              <a:t>How?</a:t>
            </a:r>
          </a:p>
          <a:p>
            <a:pPr marL="914400" lvl="2" indent="-457200">
              <a:spcBef>
                <a:spcPts val="600"/>
              </a:spcBef>
              <a:spcAft>
                <a:spcPts val="600"/>
              </a:spcAft>
              <a:buFont typeface="Wingdings" panose="05000000000000000000" pitchFamily="2" charset="2"/>
              <a:buChar char="q"/>
            </a:pPr>
            <a:r>
              <a:rPr lang="en-US" dirty="0" smtClean="0">
                <a:solidFill>
                  <a:schemeClr val="tx1">
                    <a:lumMod val="85000"/>
                    <a:lumOff val="15000"/>
                  </a:schemeClr>
                </a:solidFill>
              </a:rPr>
              <a:t>Structure of </a:t>
            </a:r>
            <a:r>
              <a:rPr lang="en-US" dirty="0" err="1" smtClean="0">
                <a:solidFill>
                  <a:schemeClr val="tx1">
                    <a:lumMod val="85000"/>
                    <a:lumOff val="15000"/>
                  </a:schemeClr>
                </a:solidFill>
              </a:rPr>
              <a:t>jsp</a:t>
            </a:r>
            <a:r>
              <a:rPr lang="en-US" dirty="0" smtClean="0">
                <a:solidFill>
                  <a:schemeClr val="tx1">
                    <a:lumMod val="85000"/>
                    <a:lumOff val="15000"/>
                  </a:schemeClr>
                </a:solidFill>
              </a:rPr>
              <a:t> pages</a:t>
            </a:r>
          </a:p>
          <a:p>
            <a:pPr marL="914400" lvl="2" indent="-457200">
              <a:spcBef>
                <a:spcPts val="600"/>
              </a:spcBef>
              <a:spcAft>
                <a:spcPts val="600"/>
              </a:spcAft>
              <a:buFont typeface="Wingdings" panose="05000000000000000000" pitchFamily="2" charset="2"/>
              <a:buChar char="q"/>
            </a:pPr>
            <a:r>
              <a:rPr lang="en-US" dirty="0" err="1" smtClean="0">
                <a:solidFill>
                  <a:schemeClr val="tx1">
                    <a:lumMod val="85000"/>
                    <a:lumOff val="15000"/>
                  </a:schemeClr>
                </a:solidFill>
              </a:rPr>
              <a:t>Javascript</a:t>
            </a:r>
            <a:r>
              <a:rPr lang="en-US" dirty="0" smtClean="0">
                <a:solidFill>
                  <a:schemeClr val="tx1">
                    <a:lumMod val="85000"/>
                    <a:lumOff val="15000"/>
                  </a:schemeClr>
                </a:solidFill>
              </a:rPr>
              <a:t> Components</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Introduction</a:t>
            </a:r>
            <a:endParaRPr lang="en-US" dirty="0"/>
          </a:p>
        </p:txBody>
      </p:sp>
      <p:pic>
        <p:nvPicPr>
          <p:cNvPr id="8" name="Picture Placeholder 7"/>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a:stretch/>
        </p:blipFill>
        <p:spPr>
          <a:prstGeom prst="rect">
            <a:avLst/>
          </a:prstGeom>
        </p:spPr>
      </p:pic>
    </p:spTree>
    <p:extLst>
      <p:ext uri="{BB962C8B-B14F-4D97-AF65-F5344CB8AC3E}">
        <p14:creationId xmlns:p14="http://schemas.microsoft.com/office/powerpoint/2010/main" val="8511473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 Fieldglass</a:t>
            </a:r>
            <a:endParaRPr lang="en-US" dirty="0"/>
          </a:p>
        </p:txBody>
      </p:sp>
      <p:sp>
        <p:nvSpPr>
          <p:cNvPr id="6" name="Content Placeholder 2"/>
          <p:cNvSpPr txBox="1">
            <a:spLocks/>
          </p:cNvSpPr>
          <p:nvPr/>
        </p:nvSpPr>
        <p:spPr>
          <a:xfrm>
            <a:off x="362912" y="1209250"/>
            <a:ext cx="7953504" cy="4985351"/>
          </a:xfrm>
          <a:prstGeom prst="rect">
            <a:avLst/>
          </a:prstGeom>
        </p:spPr>
        <p:txBody>
          <a:bodyPr>
            <a:noAutofit/>
          </a:bodyPr>
          <a:lstStyle/>
          <a:p>
            <a:pPr marL="799200" lvl="1" indent="-342000">
              <a:spcBef>
                <a:spcPct val="20000"/>
              </a:spcBef>
              <a:buFont typeface="Arial" pitchFamily="34" charset="0"/>
              <a:buChar char="•"/>
              <a:defRPr/>
            </a:pPr>
            <a:endParaRPr lang="en-US" sz="1400" dirty="0" smtClean="0">
              <a:latin typeface="Tahoma" pitchFamily="34" charset="0"/>
              <a:ea typeface="Tahoma" pitchFamily="34" charset="0"/>
              <a:cs typeface="Tahoma" pitchFamily="34" charset="0"/>
            </a:endParaRPr>
          </a:p>
        </p:txBody>
      </p:sp>
      <p:sp>
        <p:nvSpPr>
          <p:cNvPr id="8" name="Rectangle 203"/>
          <p:cNvSpPr txBox="1">
            <a:spLocks noChangeArrowheads="1"/>
          </p:cNvSpPr>
          <p:nvPr/>
        </p:nvSpPr>
        <p:spPr>
          <a:xfrm>
            <a:off x="281041" y="1283622"/>
            <a:ext cx="7488284" cy="4785708"/>
          </a:xfrm>
          <a:prstGeom prst="rect">
            <a:avLst/>
          </a:prstGeom>
          <a:noFill/>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Tahoma"/>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spcBef>
                <a:spcPts val="600"/>
              </a:spcBef>
              <a:spcAft>
                <a:spcPts val="1200"/>
              </a:spcAft>
            </a:pPr>
            <a:r>
              <a:rPr lang="en-US" sz="2000" dirty="0" smtClean="0">
                <a:solidFill>
                  <a:schemeClr val="tx1"/>
                </a:solidFill>
                <a:latin typeface="+mn-lt"/>
              </a:rPr>
              <a:t>Global Leader in Vendor </a:t>
            </a:r>
            <a:r>
              <a:rPr lang="en-US" sz="2000" dirty="0">
                <a:solidFill>
                  <a:schemeClr val="tx1"/>
                </a:solidFill>
                <a:latin typeface="+mn-lt"/>
              </a:rPr>
              <a:t>Management System (VMS</a:t>
            </a:r>
            <a:r>
              <a:rPr lang="en-US" sz="2000" dirty="0" smtClean="0">
                <a:solidFill>
                  <a:schemeClr val="tx1"/>
                </a:solidFill>
                <a:latin typeface="+mn-lt"/>
              </a:rPr>
              <a:t>), </a:t>
            </a:r>
            <a:r>
              <a:rPr lang="en-US" sz="2000" dirty="0">
                <a:solidFill>
                  <a:schemeClr val="tx1"/>
                </a:solidFill>
                <a:latin typeface="+mn-lt"/>
              </a:rPr>
              <a:t>highly configurable </a:t>
            </a:r>
            <a:r>
              <a:rPr lang="en-US" sz="2000" b="1" dirty="0" smtClean="0">
                <a:solidFill>
                  <a:schemeClr val="tx1"/>
                </a:solidFill>
                <a:latin typeface="+mn-lt"/>
              </a:rPr>
              <a:t>Fieldglass</a:t>
            </a:r>
            <a:r>
              <a:rPr lang="en-US" sz="2000" dirty="0" smtClean="0">
                <a:solidFill>
                  <a:schemeClr val="tx1"/>
                </a:solidFill>
                <a:latin typeface="+mn-lt"/>
              </a:rPr>
              <a:t> operates </a:t>
            </a:r>
            <a:r>
              <a:rPr lang="en-US" sz="2000" dirty="0">
                <a:solidFill>
                  <a:schemeClr val="tx1"/>
                </a:solidFill>
                <a:latin typeface="+mn-lt"/>
              </a:rPr>
              <a:t>in the cloud, providing transparency into the contract workforce to help companies procure, manage and make strategic labor decisions regarding: </a:t>
            </a:r>
          </a:p>
          <a:p>
            <a:pPr marL="457200" indent="-457200" algn="just">
              <a:spcBef>
                <a:spcPts val="600"/>
              </a:spcBef>
              <a:spcAft>
                <a:spcPts val="600"/>
              </a:spcAft>
              <a:buClr>
                <a:srgbClr val="F2A900"/>
              </a:buClr>
              <a:buFont typeface="Wingdings" panose="05000000000000000000" pitchFamily="2" charset="2"/>
              <a:buChar char="q"/>
            </a:pPr>
            <a:r>
              <a:rPr lang="en-US" sz="2000" b="1" dirty="0" smtClean="0">
                <a:solidFill>
                  <a:schemeClr val="tx1"/>
                </a:solidFill>
                <a:latin typeface="+mn-lt"/>
              </a:rPr>
              <a:t>Contingent labor</a:t>
            </a:r>
          </a:p>
          <a:p>
            <a:pPr marL="457200" indent="-457200" algn="just">
              <a:spcBef>
                <a:spcPts val="600"/>
              </a:spcBef>
              <a:spcAft>
                <a:spcPts val="600"/>
              </a:spcAft>
              <a:buClr>
                <a:srgbClr val="F2A900"/>
              </a:buClr>
              <a:buFont typeface="Wingdings" panose="05000000000000000000" pitchFamily="2" charset="2"/>
              <a:buChar char="q"/>
            </a:pPr>
            <a:r>
              <a:rPr lang="en-US" sz="2000" b="1" dirty="0" smtClean="0">
                <a:solidFill>
                  <a:schemeClr val="tx1"/>
                </a:solidFill>
                <a:latin typeface="+mn-lt"/>
              </a:rPr>
              <a:t>Services like Statement of Work, RFx, Projects etc.</a:t>
            </a:r>
          </a:p>
          <a:p>
            <a:pPr marL="457200" indent="-457200" algn="just">
              <a:spcBef>
                <a:spcPts val="600"/>
              </a:spcBef>
              <a:spcAft>
                <a:spcPts val="1200"/>
              </a:spcAft>
              <a:buClr>
                <a:srgbClr val="F2A900"/>
              </a:buClr>
              <a:buFont typeface="Wingdings" panose="05000000000000000000" pitchFamily="2" charset="2"/>
              <a:buChar char="q"/>
            </a:pPr>
            <a:r>
              <a:rPr lang="en-IN" sz="2000" b="1" dirty="0" smtClean="0">
                <a:solidFill>
                  <a:schemeClr val="tx1"/>
                </a:solidFill>
                <a:latin typeface="+mn-lt"/>
              </a:rPr>
              <a:t>Independent </a:t>
            </a:r>
            <a:r>
              <a:rPr lang="en-IN" sz="2000" b="1" dirty="0">
                <a:solidFill>
                  <a:schemeClr val="tx1"/>
                </a:solidFill>
                <a:latin typeface="+mn-lt"/>
              </a:rPr>
              <a:t>contractors </a:t>
            </a:r>
          </a:p>
          <a:p>
            <a:pPr algn="just">
              <a:spcBef>
                <a:spcPts val="600"/>
              </a:spcBef>
              <a:spcAft>
                <a:spcPts val="600"/>
              </a:spcAft>
            </a:pPr>
            <a:r>
              <a:rPr lang="en-IN" sz="2000" dirty="0" smtClean="0">
                <a:solidFill>
                  <a:schemeClr val="tx1"/>
                </a:solidFill>
                <a:latin typeface="+mn-lt"/>
              </a:rPr>
              <a:t>A SaaS based solution (one code-base and one database) caters to multiple domains including BFS, Healthcare, Telecom, Manufacturing, Energy, Hospitality etc. and is increasing its footprint in new areas year on year.</a:t>
            </a:r>
            <a:endParaRPr lang="en-US" sz="2000" dirty="0">
              <a:solidFill>
                <a:schemeClr val="tx1"/>
              </a:solidFill>
              <a:latin typeface="+mn-lt"/>
            </a:endParaRPr>
          </a:p>
        </p:txBody>
      </p:sp>
      <p:sp>
        <p:nvSpPr>
          <p:cNvPr id="9" name="Rectangle 8"/>
          <p:cNvSpPr/>
          <p:nvPr/>
        </p:nvSpPr>
        <p:spPr>
          <a:xfrm>
            <a:off x="8181267" y="1849226"/>
            <a:ext cx="4013908" cy="3139321"/>
          </a:xfrm>
          <a:prstGeom prst="rect">
            <a:avLst/>
          </a:prstGeom>
        </p:spPr>
        <p:txBody>
          <a:bodyPr wrap="square">
            <a:spAutoFit/>
          </a:bodyPr>
          <a:lstStyle/>
          <a:p>
            <a:r>
              <a:rPr lang="en-IN" sz="1800" dirty="0" smtClean="0">
                <a:latin typeface="+mn-lt"/>
              </a:rPr>
              <a:t>Year </a:t>
            </a:r>
            <a:r>
              <a:rPr lang="en-IN" sz="1800" dirty="0">
                <a:latin typeface="+mn-lt"/>
              </a:rPr>
              <a:t>Founded: </a:t>
            </a:r>
            <a:r>
              <a:rPr lang="en-IN" sz="1800" dirty="0" smtClean="0">
                <a:latin typeface="+mn-lt"/>
              </a:rPr>
              <a:t>1999</a:t>
            </a:r>
          </a:p>
          <a:p>
            <a:endParaRPr lang="en-IN" sz="1800" dirty="0" smtClean="0">
              <a:latin typeface="+mn-lt"/>
            </a:endParaRPr>
          </a:p>
          <a:p>
            <a:r>
              <a:rPr lang="en-IN" sz="1800" dirty="0" smtClean="0">
                <a:latin typeface="+mn-lt"/>
              </a:rPr>
              <a:t>Acquired by SAP: 2014 </a:t>
            </a:r>
            <a:endParaRPr lang="en-IN" sz="1800" dirty="0">
              <a:latin typeface="+mn-lt"/>
            </a:endParaRPr>
          </a:p>
          <a:p>
            <a:endParaRPr lang="en-IN" sz="1800" dirty="0">
              <a:latin typeface="+mn-lt"/>
            </a:endParaRPr>
          </a:p>
          <a:p>
            <a:r>
              <a:rPr lang="en-IN" sz="1800" dirty="0" smtClean="0">
                <a:latin typeface="+mn-lt"/>
              </a:rPr>
              <a:t>Customers</a:t>
            </a:r>
            <a:r>
              <a:rPr lang="en-IN" sz="1800" dirty="0">
                <a:latin typeface="+mn-lt"/>
              </a:rPr>
              <a:t>: </a:t>
            </a:r>
            <a:r>
              <a:rPr lang="en-IN" sz="1800" dirty="0" smtClean="0">
                <a:latin typeface="+mn-lt"/>
              </a:rPr>
              <a:t>400+ </a:t>
            </a:r>
            <a:endParaRPr lang="en-IN" sz="1800" dirty="0">
              <a:latin typeface="+mn-lt"/>
            </a:endParaRPr>
          </a:p>
          <a:p>
            <a:endParaRPr lang="en-IN" sz="1800" dirty="0">
              <a:latin typeface="+mn-lt"/>
            </a:endParaRPr>
          </a:p>
          <a:p>
            <a:r>
              <a:rPr lang="en-IN" sz="1800" dirty="0">
                <a:latin typeface="+mn-lt"/>
              </a:rPr>
              <a:t>Supply Base: 10,000+ </a:t>
            </a:r>
          </a:p>
          <a:p>
            <a:endParaRPr lang="en-US" sz="1800" dirty="0">
              <a:latin typeface="+mn-lt"/>
            </a:endParaRPr>
          </a:p>
          <a:p>
            <a:r>
              <a:rPr lang="en-US" sz="1800" dirty="0">
                <a:latin typeface="+mn-lt"/>
              </a:rPr>
              <a:t>Countries with Active Spend: </a:t>
            </a:r>
            <a:r>
              <a:rPr lang="en-US" sz="1800" dirty="0" smtClean="0">
                <a:latin typeface="+mn-lt"/>
              </a:rPr>
              <a:t>120+ </a:t>
            </a:r>
            <a:endParaRPr lang="en-US" sz="1800" dirty="0">
              <a:latin typeface="+mn-lt"/>
            </a:endParaRPr>
          </a:p>
          <a:p>
            <a:endParaRPr lang="en-US" sz="1800" dirty="0">
              <a:latin typeface="+mn-lt"/>
            </a:endParaRPr>
          </a:p>
          <a:p>
            <a:r>
              <a:rPr lang="en-US" sz="1800" dirty="0" smtClean="0">
                <a:latin typeface="+mn-lt"/>
              </a:rPr>
              <a:t>User-base</a:t>
            </a:r>
            <a:r>
              <a:rPr lang="en-US" sz="1800" dirty="0">
                <a:latin typeface="+mn-lt"/>
              </a:rPr>
              <a:t>: </a:t>
            </a:r>
            <a:r>
              <a:rPr lang="en-US" sz="1800" dirty="0" smtClean="0">
                <a:latin typeface="+mn-lt"/>
              </a:rPr>
              <a:t>10 Million+</a:t>
            </a:r>
            <a:endParaRPr lang="en-IN" sz="1800" dirty="0">
              <a:latin typeface="+mn-lt"/>
            </a:endParaRPr>
          </a:p>
        </p:txBody>
      </p:sp>
      <p:cxnSp>
        <p:nvCxnSpPr>
          <p:cNvPr id="10" name="Straight Connector 9"/>
          <p:cNvCxnSpPr/>
          <p:nvPr/>
        </p:nvCxnSpPr>
        <p:spPr>
          <a:xfrm flipH="1">
            <a:off x="7974378" y="1237093"/>
            <a:ext cx="1836" cy="5276545"/>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1267" y="1349238"/>
            <a:ext cx="1881540" cy="360000"/>
          </a:xfrm>
          <a:prstGeom prst="rect">
            <a:avLst/>
          </a:prstGeom>
        </p:spPr>
      </p:pic>
    </p:spTree>
    <p:extLst>
      <p:ext uri="{BB962C8B-B14F-4D97-AF65-F5344CB8AC3E}">
        <p14:creationId xmlns:p14="http://schemas.microsoft.com/office/powerpoint/2010/main" val="3440258170"/>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a:t>
            </a:r>
            <a:endParaRPr lang="en-US" dirty="0"/>
          </a:p>
        </p:txBody>
      </p:sp>
      <p:sp>
        <p:nvSpPr>
          <p:cNvPr id="3" name="Text Placeholder 2"/>
          <p:cNvSpPr>
            <a:spLocks noGrp="1"/>
          </p:cNvSpPr>
          <p:nvPr>
            <p:ph type="body" sz="quarter" idx="10"/>
          </p:nvPr>
        </p:nvSpPr>
        <p:spPr>
          <a:xfrm>
            <a:off x="324000" y="1406770"/>
            <a:ext cx="11545200" cy="4547398"/>
          </a:xfrm>
        </p:spPr>
        <p:txBody>
          <a:bodyPr/>
          <a:lstStyle/>
          <a:p>
            <a:pPr lvl="2">
              <a:buSzPct val="80000"/>
              <a:buFont typeface="Wingdings" panose="05000000000000000000" pitchFamily="2" charset="2"/>
              <a:buChar char="q"/>
            </a:pPr>
            <a:r>
              <a:rPr lang="en-US" b="1" dirty="0" smtClean="0"/>
              <a:t>Database</a:t>
            </a:r>
          </a:p>
          <a:p>
            <a:pPr lvl="4">
              <a:buSzPct val="80000"/>
              <a:buFont typeface="Wingdings" panose="05000000000000000000" pitchFamily="2" charset="2"/>
              <a:buChar char="q"/>
            </a:pPr>
            <a:r>
              <a:rPr lang="en-US" dirty="0" smtClean="0"/>
              <a:t>Microsoft SQL Server</a:t>
            </a:r>
          </a:p>
          <a:p>
            <a:pPr marL="180000" lvl="3" indent="0">
              <a:buSzPct val="80000"/>
              <a:buNone/>
            </a:pPr>
            <a:endParaRPr lang="en-US" dirty="0" smtClean="0"/>
          </a:p>
          <a:p>
            <a:pPr lvl="2">
              <a:buSzPct val="80000"/>
              <a:buFont typeface="Wingdings" panose="05000000000000000000" pitchFamily="2" charset="2"/>
              <a:buChar char="q"/>
            </a:pPr>
            <a:r>
              <a:rPr lang="en-US" b="1" dirty="0" smtClean="0"/>
              <a:t>Server Side</a:t>
            </a:r>
          </a:p>
          <a:p>
            <a:pPr lvl="4">
              <a:buSzPct val="80000"/>
              <a:buFont typeface="Wingdings" panose="05000000000000000000" pitchFamily="2" charset="2"/>
              <a:buChar char="q"/>
            </a:pPr>
            <a:r>
              <a:rPr lang="en-US" dirty="0" smtClean="0"/>
              <a:t>Java (Struts framework)</a:t>
            </a:r>
          </a:p>
          <a:p>
            <a:pPr marL="180000" lvl="3" indent="0">
              <a:buSzPct val="80000"/>
              <a:buNone/>
            </a:pPr>
            <a:endParaRPr lang="en-US" dirty="0" smtClean="0"/>
          </a:p>
          <a:p>
            <a:pPr lvl="2">
              <a:buSzPct val="80000"/>
              <a:buFont typeface="Wingdings" panose="05000000000000000000" pitchFamily="2" charset="2"/>
              <a:buChar char="q"/>
            </a:pPr>
            <a:r>
              <a:rPr lang="en-US" b="1" dirty="0" smtClean="0"/>
              <a:t>Client Side</a:t>
            </a:r>
          </a:p>
          <a:p>
            <a:pPr lvl="4">
              <a:buSzPct val="80000"/>
              <a:buFont typeface="Wingdings" panose="05000000000000000000" pitchFamily="2" charset="2"/>
              <a:buChar char="q"/>
            </a:pPr>
            <a:r>
              <a:rPr lang="en-US" smtClean="0"/>
              <a:t>HTML, CSS</a:t>
            </a:r>
            <a:r>
              <a:rPr lang="en-US" dirty="0" smtClean="0"/>
              <a:t>, </a:t>
            </a:r>
            <a:r>
              <a:rPr lang="en-US" dirty="0" err="1" smtClean="0"/>
              <a:t>Javascript</a:t>
            </a:r>
            <a:r>
              <a:rPr lang="en-US" dirty="0" smtClean="0"/>
              <a:t>, jQuery</a:t>
            </a:r>
          </a:p>
          <a:p>
            <a:pPr marL="180000" lvl="3" indent="0">
              <a:buSzPct val="80000"/>
              <a:buNone/>
            </a:pPr>
            <a:endParaRPr lang="en-US" dirty="0" smtClean="0"/>
          </a:p>
          <a:p>
            <a:pPr lvl="2">
              <a:buSzPct val="80000"/>
              <a:buFont typeface="Wingdings" panose="05000000000000000000" pitchFamily="2" charset="2"/>
              <a:buChar char="q"/>
            </a:pPr>
            <a:r>
              <a:rPr lang="en-US" b="1" dirty="0" smtClean="0"/>
              <a:t>Client Side Widgets</a:t>
            </a:r>
          </a:p>
          <a:p>
            <a:pPr lvl="4">
              <a:buSzPct val="80000"/>
              <a:buFont typeface="Wingdings" panose="05000000000000000000" pitchFamily="2" charset="2"/>
              <a:buChar char="q"/>
            </a:pPr>
            <a:r>
              <a:rPr lang="en-US" dirty="0" err="1" smtClean="0"/>
              <a:t>jqxGrid</a:t>
            </a:r>
            <a:endParaRPr lang="en-US" dirty="0" smtClean="0"/>
          </a:p>
          <a:p>
            <a:pPr lvl="4">
              <a:buSzPct val="80000"/>
              <a:buFont typeface="Wingdings" panose="05000000000000000000" pitchFamily="2" charset="2"/>
              <a:buChar char="q"/>
            </a:pPr>
            <a:r>
              <a:rPr lang="en-US" dirty="0" err="1" smtClean="0"/>
              <a:t>jqxDropDownList</a:t>
            </a:r>
            <a:r>
              <a:rPr lang="en-US" dirty="0" smtClean="0"/>
              <a:t>	</a:t>
            </a:r>
          </a:p>
          <a:p>
            <a:pPr lvl="4">
              <a:buSzPct val="80000"/>
              <a:buFont typeface="Wingdings" panose="05000000000000000000" pitchFamily="2" charset="2"/>
              <a:buChar char="q"/>
            </a:pPr>
            <a:r>
              <a:rPr lang="en-US" dirty="0" err="1" smtClean="0"/>
              <a:t>HighCharts</a:t>
            </a:r>
            <a:endParaRPr lang="en-US" dirty="0" smtClean="0"/>
          </a:p>
          <a:p>
            <a:pPr lvl="4">
              <a:buSzPct val="80000"/>
              <a:buFont typeface="Wingdings" panose="05000000000000000000" pitchFamily="2" charset="2"/>
              <a:buChar char="q"/>
            </a:pPr>
            <a:r>
              <a:rPr lang="en-US" dirty="0" smtClean="0"/>
              <a:t>jQuery </a:t>
            </a:r>
            <a:r>
              <a:rPr lang="en-US" dirty="0" err="1" smtClean="0"/>
              <a:t>DatePicker</a:t>
            </a:r>
            <a:endParaRPr lang="en-US" dirty="0" smtClean="0"/>
          </a:p>
          <a:p>
            <a:pPr lvl="4">
              <a:buSzPct val="80000"/>
              <a:buFont typeface="Wingdings" panose="05000000000000000000" pitchFamily="2" charset="2"/>
              <a:buChar char="q"/>
            </a:pPr>
            <a:r>
              <a:rPr lang="en-US" dirty="0" smtClean="0"/>
              <a:t>jQuery </a:t>
            </a:r>
            <a:r>
              <a:rPr lang="en-US" dirty="0" err="1" smtClean="0"/>
              <a:t>timeAgo</a:t>
            </a:r>
            <a:endParaRPr lang="en-US" dirty="0" smtClean="0"/>
          </a:p>
          <a:p>
            <a:pPr lvl="3">
              <a:buSzPct val="80000"/>
              <a:buFont typeface="Wingdings" panose="05000000000000000000" pitchFamily="2" charset="2"/>
              <a:buChar char="q"/>
            </a:pPr>
            <a:endParaRPr lang="en-US" dirty="0" smtClean="0"/>
          </a:p>
          <a:p>
            <a:pPr lvl="2">
              <a:buSzPct val="80000"/>
              <a:buFont typeface="Wingdings" panose="05000000000000000000" pitchFamily="2" charset="2"/>
              <a:buChar char="q"/>
            </a:pPr>
            <a:endParaRPr lang="en-US" dirty="0" smtClean="0"/>
          </a:p>
          <a:p>
            <a:pPr lvl="2">
              <a:buSzPct val="80000"/>
              <a:buFont typeface="Arial" panose="020B0604020202020204" pitchFamily="34" charset="0"/>
              <a:buChar char="•"/>
            </a:pPr>
            <a:endParaRPr lang="en-US" dirty="0" smtClean="0"/>
          </a:p>
          <a:p>
            <a:pPr lvl="2">
              <a:buSzPct val="80000"/>
              <a:buFont typeface="Arial" panose="020B0604020202020204" pitchFamily="34" charset="0"/>
              <a:buChar char="•"/>
            </a:pPr>
            <a:endParaRPr lang="en-US" dirty="0" smtClean="0"/>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Why?</a:t>
            </a:r>
            <a:endParaRPr lang="en-US" dirty="0"/>
          </a:p>
        </p:txBody>
      </p:sp>
      <p:pic>
        <p:nvPicPr>
          <p:cNvPr id="8" name="Picture Placeholder 7"/>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a:stretch/>
        </p:blipFill>
        <p:spPr>
          <a:prstGeom prst="rect">
            <a:avLst/>
          </a:prstGeom>
        </p:spPr>
      </p:pic>
    </p:spTree>
    <p:extLst>
      <p:ext uri="{BB962C8B-B14F-4D97-AF65-F5344CB8AC3E}">
        <p14:creationId xmlns:p14="http://schemas.microsoft.com/office/powerpoint/2010/main" val="21036488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Reasons for Building the Framework</a:t>
            </a:r>
          </a:p>
        </p:txBody>
      </p:sp>
      <p:sp>
        <p:nvSpPr>
          <p:cNvPr id="3" name="Text Placeholder 2"/>
          <p:cNvSpPr>
            <a:spLocks noGrp="1"/>
          </p:cNvSpPr>
          <p:nvPr>
            <p:ph type="body" sz="quarter" idx="10"/>
          </p:nvPr>
        </p:nvSpPr>
        <p:spPr/>
        <p:txBody>
          <a:bodyPr/>
          <a:lstStyle/>
          <a:p>
            <a:pPr marL="457200" indent="-457200">
              <a:spcAft>
                <a:spcPts val="1800"/>
              </a:spcAft>
              <a:buFont typeface="Wingdings" panose="05000000000000000000" pitchFamily="2" charset="2"/>
              <a:buChar char="q"/>
            </a:pPr>
            <a:r>
              <a:rPr lang="en-US" b="0" kern="0" dirty="0" smtClean="0">
                <a:ea typeface="Arial Unicode MS" pitchFamily="34" charset="-128"/>
                <a:cs typeface="Arial Unicode MS" pitchFamily="34" charset="-128"/>
              </a:rPr>
              <a:t>Uniform Look &amp; Feel</a:t>
            </a:r>
            <a:endParaRPr lang="en-US" b="0" kern="0" dirty="0">
              <a:ea typeface="Arial Unicode MS" pitchFamily="34" charset="-128"/>
              <a:cs typeface="Arial Unicode MS" pitchFamily="34" charset="-128"/>
            </a:endParaRPr>
          </a:p>
          <a:p>
            <a:pPr marL="457200" indent="-457200">
              <a:spcAft>
                <a:spcPts val="1800"/>
              </a:spcAft>
              <a:buFont typeface="Wingdings" panose="05000000000000000000" pitchFamily="2" charset="2"/>
              <a:buChar char="q"/>
            </a:pPr>
            <a:r>
              <a:rPr lang="en-US" b="0" dirty="0" smtClean="0"/>
              <a:t>Flexibility</a:t>
            </a:r>
          </a:p>
          <a:p>
            <a:pPr marL="457200" indent="-457200">
              <a:spcAft>
                <a:spcPts val="1800"/>
              </a:spcAft>
              <a:buFont typeface="Wingdings" panose="05000000000000000000" pitchFamily="2" charset="2"/>
              <a:buChar char="q"/>
            </a:pPr>
            <a:r>
              <a:rPr lang="en-US" b="0" dirty="0" smtClean="0"/>
              <a:t>Time Complexity</a:t>
            </a:r>
          </a:p>
          <a:p>
            <a:pPr marL="457200" indent="-457200">
              <a:spcAft>
                <a:spcPts val="1800"/>
              </a:spcAft>
              <a:buFont typeface="Wingdings" panose="05000000000000000000" pitchFamily="2" charset="2"/>
              <a:buChar char="q"/>
            </a:pPr>
            <a:r>
              <a:rPr lang="en-US" b="0" dirty="0" smtClean="0"/>
              <a:t>Ease </a:t>
            </a:r>
            <a:r>
              <a:rPr lang="en-US" b="0" dirty="0"/>
              <a:t>of training for new development. </a:t>
            </a:r>
          </a:p>
          <a:p>
            <a:pPr marL="457200" indent="-457200">
              <a:spcAft>
                <a:spcPts val="1800"/>
              </a:spcAft>
              <a:buFont typeface="Wingdings" panose="05000000000000000000" pitchFamily="2" charset="2"/>
              <a:buChar char="q"/>
            </a:pPr>
            <a:endParaRPr lang="en-US" dirty="0"/>
          </a:p>
          <a:p>
            <a:endParaRPr lang="en-US" dirty="0"/>
          </a:p>
        </p:txBody>
      </p:sp>
    </p:spTree>
    <p:extLst>
      <p:ext uri="{BB962C8B-B14F-4D97-AF65-F5344CB8AC3E}">
        <p14:creationId xmlns:p14="http://schemas.microsoft.com/office/powerpoint/2010/main" val="29366642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What?</a:t>
            </a:r>
            <a:endParaRPr lang="en-US" dirty="0"/>
          </a:p>
        </p:txBody>
      </p:sp>
      <p:pic>
        <p:nvPicPr>
          <p:cNvPr id="8" name="Picture Placeholder 7"/>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a:stretch/>
        </p:blipFill>
        <p:spPr>
          <a:prstGeom prst="rect">
            <a:avLst/>
          </a:prstGeom>
        </p:spPr>
      </p:pic>
    </p:spTree>
    <p:extLst>
      <p:ext uri="{BB962C8B-B14F-4D97-AF65-F5344CB8AC3E}">
        <p14:creationId xmlns:p14="http://schemas.microsoft.com/office/powerpoint/2010/main" val="29296662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Solution</a:t>
            </a:r>
          </a:p>
        </p:txBody>
      </p:sp>
      <p:sp>
        <p:nvSpPr>
          <p:cNvPr id="3" name="Text Placeholder 2"/>
          <p:cNvSpPr>
            <a:spLocks noGrp="1"/>
          </p:cNvSpPr>
          <p:nvPr>
            <p:ph type="body" sz="quarter" idx="10"/>
          </p:nvPr>
        </p:nvSpPr>
        <p:spPr/>
        <p:txBody>
          <a:bodyPr/>
          <a:lstStyle/>
          <a:p>
            <a:pPr marL="457200" indent="-457200">
              <a:spcBef>
                <a:spcPts val="600"/>
              </a:spcBef>
              <a:spcAft>
                <a:spcPts val="1800"/>
              </a:spcAft>
              <a:buFont typeface="Wingdings" panose="05000000000000000000" pitchFamily="2" charset="2"/>
              <a:buChar char="q"/>
            </a:pPr>
            <a:r>
              <a:rPr lang="en-US" sz="2400" b="0" dirty="0" smtClean="0"/>
              <a:t>Built </a:t>
            </a:r>
            <a:r>
              <a:rPr lang="en-US" sz="2400" b="0" dirty="0"/>
              <a:t>a library of custom tags to generate different common </a:t>
            </a:r>
            <a:r>
              <a:rPr lang="en-US" sz="2400" b="0" dirty="0" smtClean="0"/>
              <a:t>elements.</a:t>
            </a:r>
            <a:endParaRPr lang="en-US" sz="2400" b="0" dirty="0"/>
          </a:p>
          <a:p>
            <a:pPr marL="457200" indent="-457200">
              <a:spcBef>
                <a:spcPts val="600"/>
              </a:spcBef>
              <a:spcAft>
                <a:spcPts val="1800"/>
              </a:spcAft>
              <a:buFont typeface="Wingdings" panose="05000000000000000000" pitchFamily="2" charset="2"/>
              <a:buChar char="q"/>
            </a:pPr>
            <a:r>
              <a:rPr lang="en-US" sz="2400" b="0" dirty="0"/>
              <a:t>Unified </a:t>
            </a:r>
            <a:r>
              <a:rPr lang="en-US" sz="2400" b="0" dirty="0" smtClean="0"/>
              <a:t>CSS. </a:t>
            </a:r>
            <a:endParaRPr lang="en-US" sz="2400" b="0" dirty="0"/>
          </a:p>
          <a:p>
            <a:pPr marL="457200" indent="-457200">
              <a:spcBef>
                <a:spcPts val="600"/>
              </a:spcBef>
              <a:spcAft>
                <a:spcPts val="1800"/>
              </a:spcAft>
              <a:buFont typeface="Wingdings" panose="05000000000000000000" pitchFamily="2" charset="2"/>
              <a:buChar char="q"/>
            </a:pPr>
            <a:r>
              <a:rPr lang="en-US" sz="2400" b="0" dirty="0"/>
              <a:t>Unified JS </a:t>
            </a:r>
            <a:r>
              <a:rPr lang="en-US" sz="2400" b="0" dirty="0" smtClean="0"/>
              <a:t>library.</a:t>
            </a:r>
            <a:endParaRPr lang="en-US" sz="2400" b="0" dirty="0"/>
          </a:p>
          <a:p>
            <a:pPr marL="457200" lvl="0" indent="-457200">
              <a:spcBef>
                <a:spcPts val="600"/>
              </a:spcBef>
              <a:spcAft>
                <a:spcPts val="1800"/>
              </a:spcAft>
              <a:buFont typeface="Wingdings" panose="05000000000000000000" pitchFamily="2" charset="2"/>
              <a:buChar char="q"/>
            </a:pPr>
            <a:r>
              <a:rPr lang="en-US" sz="2400" b="0" dirty="0"/>
              <a:t>Built a library of Js widgets (some based on common jQuery plugins</a:t>
            </a:r>
            <a:r>
              <a:rPr lang="en-US" sz="2400" b="0" dirty="0" smtClean="0"/>
              <a:t>).</a:t>
            </a:r>
            <a:endParaRPr lang="en-US" sz="2400" b="0" dirty="0"/>
          </a:p>
          <a:p>
            <a:endParaRPr lang="en-US" dirty="0"/>
          </a:p>
        </p:txBody>
      </p:sp>
    </p:spTree>
    <p:extLst>
      <p:ext uri="{BB962C8B-B14F-4D97-AF65-F5344CB8AC3E}">
        <p14:creationId xmlns:p14="http://schemas.microsoft.com/office/powerpoint/2010/main" val="2179040352"/>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Fieldglass_2016_16x9_white">
  <a:themeElements>
    <a:clrScheme name="SAP_colors_white_template">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16x9" id="{71B3E0F2-BEA8-4DF3-842B-F381919893AD}" vid="{EEFEC8A6-0E86-49D1-946D-68005C8EE404}"/>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SAP_16x9</Template>
  <TotalTime>399</TotalTime>
  <Words>324</Words>
  <Application>Microsoft Office PowerPoint</Application>
  <PresentationFormat>Custom</PresentationFormat>
  <Paragraphs>128</Paragraphs>
  <Slides>16</Slides>
  <Notes>12</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 Unicode MS</vt:lpstr>
      <vt:lpstr>Arial</vt:lpstr>
      <vt:lpstr>Courier New</vt:lpstr>
      <vt:lpstr>Symbol</vt:lpstr>
      <vt:lpstr>Tahoma</vt:lpstr>
      <vt:lpstr>Wingdings</vt:lpstr>
      <vt:lpstr>Wingdings</vt:lpstr>
      <vt:lpstr>SAP_Fieldglass_2016_16x9_white</vt:lpstr>
      <vt:lpstr>Fieldglass UI Framework</vt:lpstr>
      <vt:lpstr>Agenda</vt:lpstr>
      <vt:lpstr>Introduction</vt:lpstr>
      <vt:lpstr>SAP Fieldglass</vt:lpstr>
      <vt:lpstr>Technologies Used</vt:lpstr>
      <vt:lpstr>Why?</vt:lpstr>
      <vt:lpstr>Reasons for Building the Framework</vt:lpstr>
      <vt:lpstr>What?</vt:lpstr>
      <vt:lpstr>Our Solution</vt:lpstr>
      <vt:lpstr>Standard Patterns (Layouts)</vt:lpstr>
      <vt:lpstr>SAP  Fieldglass UI</vt:lpstr>
      <vt:lpstr>How?</vt:lpstr>
      <vt:lpstr>Structure of JSP page</vt:lpstr>
      <vt:lpstr>Javascript Components</vt:lpstr>
      <vt:lpstr>Thank you</vt:lpstr>
      <vt:lpstr>PowerPoint Presentation</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Fieldglass PPT Template</dc:title>
  <dc:creator>SAP</dc:creator>
  <cp:keywords>2016/16:9/white</cp:keywords>
  <cp:lastModifiedBy>Monis, Sydney</cp:lastModifiedBy>
  <cp:revision>76</cp:revision>
  <dcterms:created xsi:type="dcterms:W3CDTF">2015-10-08T14:10:57Z</dcterms:created>
  <dcterms:modified xsi:type="dcterms:W3CDTF">2016-02-03T13:21:32Z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2063616403</vt:i4>
  </property>
  <property fmtid="{D5CDD505-2E9C-101B-9397-08002B2CF9AE}" pid="3" name="_NewReviewCycle">
    <vt:lpwstr/>
  </property>
  <property fmtid="{D5CDD505-2E9C-101B-9397-08002B2CF9AE}" pid="4" name="_EmailSubject">
    <vt:lpwstr>d-kom Presentation</vt:lpwstr>
  </property>
  <property fmtid="{D5CDD505-2E9C-101B-9397-08002B2CF9AE}" pid="5" name="_AuthorEmail">
    <vt:lpwstr>s.monis@sap.com</vt:lpwstr>
  </property>
  <property fmtid="{D5CDD505-2E9C-101B-9397-08002B2CF9AE}" pid="6" name="_AuthorEmailDisplayName">
    <vt:lpwstr>Monis, Sydney</vt:lpwstr>
  </property>
  <property fmtid="{D5CDD505-2E9C-101B-9397-08002B2CF9AE}" pid="7" name="_PreviousAdHocReviewCycleID">
    <vt:i4>-756669156</vt:i4>
  </property>
</Properties>
</file>