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37"/>
  </p:notesMasterIdLst>
  <p:handoutMasterIdLst>
    <p:handoutMasterId r:id="rId38"/>
  </p:handoutMasterIdLst>
  <p:sldIdLst>
    <p:sldId id="380" r:id="rId2"/>
    <p:sldId id="284" r:id="rId3"/>
    <p:sldId id="344" r:id="rId4"/>
    <p:sldId id="325" r:id="rId5"/>
    <p:sldId id="291" r:id="rId6"/>
    <p:sldId id="401" r:id="rId7"/>
    <p:sldId id="407" r:id="rId8"/>
    <p:sldId id="286" r:id="rId9"/>
    <p:sldId id="381" r:id="rId10"/>
    <p:sldId id="285" r:id="rId11"/>
    <p:sldId id="408" r:id="rId12"/>
    <p:sldId id="409" r:id="rId13"/>
    <p:sldId id="430" r:id="rId14"/>
    <p:sldId id="431" r:id="rId15"/>
    <p:sldId id="412" r:id="rId16"/>
    <p:sldId id="432" r:id="rId17"/>
    <p:sldId id="385" r:id="rId18"/>
    <p:sldId id="413" r:id="rId19"/>
    <p:sldId id="414" r:id="rId20"/>
    <p:sldId id="415" r:id="rId21"/>
    <p:sldId id="416" r:id="rId22"/>
    <p:sldId id="417" r:id="rId23"/>
    <p:sldId id="424" r:id="rId24"/>
    <p:sldId id="426" r:id="rId25"/>
    <p:sldId id="427" r:id="rId26"/>
    <p:sldId id="393" r:id="rId27"/>
    <p:sldId id="429" r:id="rId28"/>
    <p:sldId id="428" r:id="rId29"/>
    <p:sldId id="420" r:id="rId30"/>
    <p:sldId id="392" r:id="rId31"/>
    <p:sldId id="419" r:id="rId32"/>
    <p:sldId id="398" r:id="rId33"/>
    <p:sldId id="399" r:id="rId34"/>
    <p:sldId id="400" r:id="rId35"/>
    <p:sldId id="365" r:id="rId36"/>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hado, Ramona" initials="MR" lastIdx="2" clrIdx="0">
    <p:extLst>
      <p:ext uri="{19B8F6BF-5375-455C-9EA6-DF929625EA0E}">
        <p15:presenceInfo xmlns:p15="http://schemas.microsoft.com/office/powerpoint/2012/main" userId="S-1-5-21-74642-3284969411-2123768488-6924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3C8290"/>
    <a:srgbClr val="386894"/>
    <a:srgbClr val="2B3F7B"/>
    <a:srgbClr val="003283"/>
    <a:srgbClr val="FF0000"/>
    <a:srgbClr val="666666"/>
    <a:srgbClr val="9C277B"/>
    <a:srgbClr val="D4652D"/>
    <a:srgbClr val="9E3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39" autoAdjust="0"/>
    <p:restoredTop sz="88273" autoAdjust="0"/>
  </p:normalViewPr>
  <p:slideViewPr>
    <p:cSldViewPr snapToGrid="0" showGuides="1">
      <p:cViewPr varScale="1">
        <p:scale>
          <a:sx n="75" d="100"/>
          <a:sy n="75" d="100"/>
        </p:scale>
        <p:origin x="1212" y="54"/>
      </p:cViewPr>
      <p:guideLst>
        <p:guide orient="horz" pos="1285"/>
        <p:guide orient="horz" pos="779"/>
        <p:guide pos="7478"/>
        <p:guide pos="205"/>
        <p:guide pos="3849"/>
        <p:guide pos="4708"/>
        <p:guide pos="4812"/>
        <p:guide pos="2865"/>
        <p:guide pos="2956"/>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0596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Needs</a:t>
            </a:r>
            <a:r>
              <a:rPr lang="en-US" baseline="0" dirty="0" smtClean="0"/>
              <a:t> pic:  Owner:  Ramona</a:t>
            </a:r>
            <a:endParaRPr lang="en-US" dirty="0"/>
          </a:p>
        </p:txBody>
      </p:sp>
    </p:spTree>
    <p:extLst>
      <p:ext uri="{BB962C8B-B14F-4D97-AF65-F5344CB8AC3E}">
        <p14:creationId xmlns:p14="http://schemas.microsoft.com/office/powerpoint/2010/main" val="2125819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Tools section if needed.</a:t>
            </a:r>
            <a:r>
              <a:rPr lang="en-US" baseline="0" dirty="0" smtClean="0"/>
              <a:t>  Owner:  Mike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303611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Owner:</a:t>
            </a:r>
            <a:r>
              <a:rPr lang="en-US" baseline="0" dirty="0" smtClean="0"/>
              <a:t>  Mike for text Ramona for pic</a:t>
            </a:r>
            <a:endParaRPr lang="en-US" dirty="0"/>
          </a:p>
        </p:txBody>
      </p:sp>
    </p:spTree>
    <p:extLst>
      <p:ext uri="{BB962C8B-B14F-4D97-AF65-F5344CB8AC3E}">
        <p14:creationId xmlns:p14="http://schemas.microsoft.com/office/powerpoint/2010/main" val="1541524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Visio pic</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204505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Visio pic</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418876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Tools section if needed.</a:t>
            </a:r>
            <a:r>
              <a:rPr lang="en-US" baseline="0" dirty="0" smtClean="0"/>
              <a:t>  Owner:  Mike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25008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Owner:  Mike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878795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Owner:  Kevin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144648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Owner:</a:t>
            </a:r>
            <a:r>
              <a:rPr lang="en-US" baseline="0" dirty="0" smtClean="0"/>
              <a:t>  Mike and Kevin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422022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Details</a:t>
            </a:r>
            <a:r>
              <a:rPr lang="en-US" baseline="0" dirty="0" smtClean="0"/>
              <a:t> of teamwork – Owner:  Mike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121341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1. Welcome</a:t>
            </a:r>
            <a:r>
              <a:rPr lang="en-US" baseline="0" dirty="0" smtClean="0"/>
              <a:t> everyone to the first ALM meeting – we are here to provide information on this project and answer questions which we have blocked off time for at the end of the presentation.</a:t>
            </a:r>
            <a:endParaRPr lang="en-US" dirty="0"/>
          </a:p>
        </p:txBody>
      </p:sp>
    </p:spTree>
    <p:extLst>
      <p:ext uri="{BB962C8B-B14F-4D97-AF65-F5344CB8AC3E}">
        <p14:creationId xmlns:p14="http://schemas.microsoft.com/office/powerpoint/2010/main" val="2360736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list of all the folks and </a:t>
            </a:r>
            <a:r>
              <a:rPr lang="en-US" dirty="0" err="1" smtClean="0"/>
              <a:t>rolesOwner</a:t>
            </a:r>
            <a:r>
              <a:rPr lang="en-US" dirty="0" smtClean="0"/>
              <a:t>:</a:t>
            </a:r>
            <a:r>
              <a:rPr lang="en-US" baseline="0" dirty="0" smtClean="0"/>
              <a:t>   Ramona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3767781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a:t>
            </a:r>
            <a:r>
              <a:rPr lang="en-US" baseline="0" dirty="0" smtClean="0"/>
              <a:t> Milestone Timeline – Owner:  Ramona</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1671622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 and make</a:t>
            </a:r>
            <a:r>
              <a:rPr lang="en-US" baseline="0" dirty="0" smtClean="0"/>
              <a:t> picture of above. </a:t>
            </a:r>
            <a:r>
              <a:rPr lang="en-US" dirty="0" smtClean="0"/>
              <a:t>Owner:</a:t>
            </a:r>
            <a:r>
              <a:rPr lang="en-US" baseline="0" dirty="0" smtClean="0"/>
              <a:t>   Ramona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4114015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Owner:  Kevin and Mike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3571466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a:spcBef>
                <a:spcPts val="0"/>
              </a:spcBef>
              <a:spcAft>
                <a:spcPts val="0"/>
              </a:spcAft>
            </a:pPr>
            <a:r>
              <a:rPr lang="en-US" sz="1400" dirty="0" smtClean="0">
                <a:solidFill>
                  <a:srgbClr val="000000"/>
                </a:solidFill>
                <a:latin typeface="Calibri" panose="020F0502020204030204" pitchFamily="34" charset="0"/>
              </a:rPr>
              <a:t>Survey:  Owner???</a:t>
            </a:r>
          </a:p>
          <a:p>
            <a:pPr marL="342900" marR="0">
              <a:spcBef>
                <a:spcPts val="0"/>
              </a:spcBef>
              <a:spcAft>
                <a:spcPts val="0"/>
              </a:spcAft>
            </a:pPr>
            <a:r>
              <a:rPr lang="en-US" sz="1400" dirty="0" smtClean="0">
                <a:solidFill>
                  <a:srgbClr val="000000"/>
                </a:solidFill>
                <a:latin typeface="Calibri" panose="020F0502020204030204" pitchFamily="34" charset="0"/>
              </a:rPr>
              <a:t>What doe we want to call our teams?  MAP Teams – Modified Agile Process teams; FIT –    Fieldglass Iterative Teams; RAP  – Revised Agile Process Teams  </a:t>
            </a:r>
            <a:r>
              <a:rPr lang="en-US" dirty="0" smtClean="0"/>
              <a:t>Owner:  Ramona</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3841136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02551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4621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Owner:  Ramona</a:t>
            </a:r>
            <a:endParaRPr lang="en-US" dirty="0"/>
          </a:p>
        </p:txBody>
      </p:sp>
    </p:spTree>
    <p:extLst>
      <p:ext uri="{BB962C8B-B14F-4D97-AF65-F5344CB8AC3E}">
        <p14:creationId xmlns:p14="http://schemas.microsoft.com/office/powerpoint/2010/main" val="255060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Need work:  Ramona</a:t>
            </a:r>
            <a:endParaRPr lang="en-US" dirty="0"/>
          </a:p>
        </p:txBody>
      </p:sp>
    </p:spTree>
    <p:extLst>
      <p:ext uri="{BB962C8B-B14F-4D97-AF65-F5344CB8AC3E}">
        <p14:creationId xmlns:p14="http://schemas.microsoft.com/office/powerpoint/2010/main" val="2837197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342900" indent="-342900">
              <a:buAutoNum type="arabicPeriod"/>
            </a:pPr>
            <a:r>
              <a:rPr lang="en-US" dirty="0" smtClean="0"/>
              <a:t>Change from Product Lifecycle Management to ALM</a:t>
            </a:r>
          </a:p>
          <a:p>
            <a:pPr marL="342900" indent="-342900">
              <a:buAutoNum type="arabicPeriod"/>
            </a:pPr>
            <a:r>
              <a:rPr lang="en-US" baseline="0" dirty="0" smtClean="0">
                <a:solidFill>
                  <a:srgbClr val="000000"/>
                </a:solidFill>
                <a:latin typeface="Calibri" panose="020F0502020204030204" pitchFamily="34" charset="0"/>
              </a:rPr>
              <a:t>Benefits</a:t>
            </a:r>
          </a:p>
          <a:p>
            <a:pPr marL="342900" marR="0">
              <a:spcBef>
                <a:spcPts val="0"/>
              </a:spcBef>
              <a:spcAft>
                <a:spcPts val="0"/>
              </a:spcAft>
            </a:pPr>
            <a:r>
              <a:rPr lang="en-US" dirty="0" smtClean="0">
                <a:solidFill>
                  <a:srgbClr val="000000"/>
                </a:solidFill>
                <a:latin typeface="Calibri" panose="020F0502020204030204" pitchFamily="34" charset="0"/>
              </a:rPr>
              <a:t>Revenue based new functionality for individual clients </a:t>
            </a:r>
          </a:p>
          <a:p>
            <a:pPr marL="342900" marR="0">
              <a:spcBef>
                <a:spcPts val="0"/>
              </a:spcBef>
              <a:spcAft>
                <a:spcPts val="0"/>
              </a:spcAft>
            </a:pPr>
            <a:r>
              <a:rPr lang="en-US" dirty="0" smtClean="0">
                <a:solidFill>
                  <a:srgbClr val="000000"/>
                </a:solidFill>
                <a:latin typeface="Calibri" panose="020F0502020204030204" pitchFamily="34" charset="0"/>
              </a:rPr>
              <a:t>Bug fixes</a:t>
            </a:r>
          </a:p>
          <a:p>
            <a:pPr marL="342900" marR="0">
              <a:spcBef>
                <a:spcPts val="0"/>
              </a:spcBef>
              <a:spcAft>
                <a:spcPts val="0"/>
              </a:spcAft>
            </a:pPr>
            <a:r>
              <a:rPr lang="en-US" dirty="0" smtClean="0">
                <a:solidFill>
                  <a:srgbClr val="000000"/>
                </a:solidFill>
                <a:latin typeface="Calibri" panose="020F0502020204030204" pitchFamily="34" charset="0"/>
              </a:rPr>
              <a:t>Hot fixes</a:t>
            </a:r>
          </a:p>
          <a:p>
            <a:r>
              <a:rPr lang="en-US" dirty="0" smtClean="0"/>
              <a:t>Needs work:  Owner:  Ramona</a:t>
            </a:r>
            <a:endParaRPr lang="en-US" dirty="0"/>
          </a:p>
        </p:txBody>
      </p:sp>
    </p:spTree>
    <p:extLst>
      <p:ext uri="{BB962C8B-B14F-4D97-AF65-F5344CB8AC3E}">
        <p14:creationId xmlns:p14="http://schemas.microsoft.com/office/powerpoint/2010/main" val="2648533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Why</a:t>
            </a:r>
            <a:r>
              <a:rPr lang="en-US" baseline="0" dirty="0" smtClean="0"/>
              <a:t> is there no difference?</a:t>
            </a:r>
          </a:p>
          <a:p>
            <a:pPr marL="342900" indent="-342900">
              <a:buAutoNum type="arabicPeriod"/>
            </a:pPr>
            <a:r>
              <a:rPr lang="en-US" baseline="0" dirty="0" smtClean="0"/>
              <a:t>Legal obligations around introducing changes to the application require us to provide certain notice and information such as documentation.</a:t>
            </a:r>
          </a:p>
          <a:p>
            <a:pPr marL="342900" indent="-342900">
              <a:buAutoNum type="arabicPeriod"/>
            </a:pPr>
            <a:r>
              <a:rPr lang="en-US" baseline="0" dirty="0" smtClean="0"/>
              <a:t>Many of our clients and especially partners create their own training programs and documentation, they cannot manage this if we are introducing new functionality more than 3 times per year.</a:t>
            </a:r>
            <a:endParaRPr lang="en-US" dirty="0"/>
          </a:p>
        </p:txBody>
      </p:sp>
    </p:spTree>
    <p:extLst>
      <p:ext uri="{BB962C8B-B14F-4D97-AF65-F5344CB8AC3E}">
        <p14:creationId xmlns:p14="http://schemas.microsoft.com/office/powerpoint/2010/main" val="2893995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Why</a:t>
            </a:r>
            <a:r>
              <a:rPr lang="en-US" baseline="0" dirty="0" smtClean="0"/>
              <a:t> is there no difference?</a:t>
            </a:r>
          </a:p>
          <a:p>
            <a:pPr marL="342900" indent="-342900">
              <a:buAutoNum type="arabicPeriod"/>
            </a:pPr>
            <a:r>
              <a:rPr lang="en-US" baseline="0" dirty="0" smtClean="0"/>
              <a:t>Legal obligations around introducing changes to the application require us to provide certain notice and information such as documentation.</a:t>
            </a:r>
          </a:p>
          <a:p>
            <a:pPr marL="342900" indent="-342900">
              <a:buAutoNum type="arabicPeriod"/>
            </a:pPr>
            <a:r>
              <a:rPr lang="en-US" baseline="0" dirty="0" smtClean="0"/>
              <a:t>Many of our clients and especially partners create their own training programs and documentation, they cannot manage this if we are introducing new functionality more than 3 times per year.</a:t>
            </a:r>
            <a:endParaRPr lang="en-US" dirty="0"/>
          </a:p>
        </p:txBody>
      </p:sp>
    </p:spTree>
    <p:extLst>
      <p:ext uri="{BB962C8B-B14F-4D97-AF65-F5344CB8AC3E}">
        <p14:creationId xmlns:p14="http://schemas.microsoft.com/office/powerpoint/2010/main" val="2610649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Slide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7673216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52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7999" y="2058035"/>
            <a:ext cx="1881540" cy="360000"/>
          </a:xfrm>
          <a:prstGeom prst="rect">
            <a:avLst/>
          </a:prstGeom>
        </p:spPr>
      </p:pic>
    </p:spTree>
    <p:extLst>
      <p:ext uri="{BB962C8B-B14F-4D97-AF65-F5344CB8AC3E}">
        <p14:creationId xmlns:p14="http://schemas.microsoft.com/office/powerpoint/2010/main" val="429330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103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057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07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2269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707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588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smtClean="0"/>
              <a:t>Click to edit text</a:t>
            </a:r>
            <a:endParaRPr lang="en-US" dirty="0"/>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272029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60443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82780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52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7999" y="2058035"/>
            <a:ext cx="1881540" cy="360000"/>
          </a:xfrm>
          <a:prstGeom prst="rect">
            <a:avLst/>
          </a:prstGeom>
        </p:spPr>
      </p:pic>
    </p:spTree>
    <p:extLst>
      <p:ext uri="{BB962C8B-B14F-4D97-AF65-F5344CB8AC3E}">
        <p14:creationId xmlns:p14="http://schemas.microsoft.com/office/powerpoint/2010/main" val="157490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1">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32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04434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Text -Ramon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vl2pPr marL="342900" indent="-342900">
              <a:buFont typeface="Wingdings" panose="05000000000000000000" pitchFamily="2" charset="2"/>
              <a:buChar char="q"/>
              <a:defRPr/>
            </a:lvl2pPr>
            <a:lvl4pPr marL="742950" indent="-352425">
              <a:buClr>
                <a:schemeClr val="accent1"/>
              </a:buClr>
              <a:buFont typeface="Wingdings" panose="05000000000000000000" pitchFamily="2" charset="2"/>
              <a:buChar char="Ø"/>
              <a:defRPr/>
            </a:lvl4pPr>
            <a:lvl5pPr marL="914400" indent="-227013">
              <a:buFont typeface="Wingdings" panose="05000000000000000000" pitchFamily="2" charset="2"/>
              <a:buChar char="§"/>
              <a:defRPr/>
            </a:lvl5pPr>
          </a:lstStyle>
          <a:p>
            <a:pPr lvl="0"/>
            <a:r>
              <a:rPr lang="en-US" noProof="0" dirty="0" smtClean="0"/>
              <a:t>First level</a:t>
            </a:r>
          </a:p>
          <a:p>
            <a:pPr lvl="1"/>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9806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2058035"/>
            <a:ext cx="1881540" cy="3600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2058035"/>
            <a:ext cx="1881540" cy="3600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4289298"/>
            <a:ext cx="1881540" cy="3600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4289298"/>
            <a:ext cx="1881540" cy="3600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72000"/>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9000000" y="2016000"/>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3222498"/>
            <a:ext cx="1881540" cy="3600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mod="1">
    <p:ext uri="{DCECCB84-F9BA-43D5-87BE-67443E8EF086}">
      <p15:sldGuideLst xmlns:p15="http://schemas.microsoft.com/office/powerpoint/2012/main">
        <p15:guide id="1" orient="horz" pos="129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268060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06015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userDrawn="1"/>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4"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2999" y="0"/>
            <a:ext cx="12195175" cy="6859588"/>
          </a:xfrm>
          <a:prstGeom prst="rect">
            <a:avLst/>
          </a:prstGeom>
        </p:spPr>
      </p:pic>
      <p:sp>
        <p:nvSpPr>
          <p:cNvPr id="9" name="Rectangle 8"/>
          <p:cNvSpPr/>
          <p:nvPr/>
        </p:nvSpPr>
        <p:spPr bwMode="gray">
          <a:xfrm>
            <a:off x="324000" y="0"/>
            <a:ext cx="11545200" cy="4140200"/>
          </a:xfrm>
          <a:prstGeom prst="rect">
            <a:avLst/>
          </a:prstGeom>
          <a:solidFill>
            <a:schemeClr val="bg1">
              <a:alpha val="75000"/>
            </a:schemeClr>
          </a:solidFill>
          <a:ln w="6350" algn="ctr">
            <a:noFill/>
            <a:miter lim="800000"/>
            <a:headEnd/>
            <a:tailEnd/>
          </a:ln>
        </p:spPr>
        <p:txBody>
          <a:bodyPr lIns="107163" tIns="85730" rIns="107163" bIns="85730" rtlCol="0" anchor="ctr"/>
          <a:lstStyle/>
          <a:p>
            <a:pPr lvl="0"/>
            <a:r>
              <a:rPr lang="en-US" dirty="0"/>
              <a:t>Your Hosts</a:t>
            </a:r>
          </a:p>
          <a:p>
            <a:pPr lvl="1"/>
            <a:endParaRPr lang="en-US" dirty="0"/>
          </a:p>
          <a:p>
            <a:pPr lvl="2"/>
            <a:r>
              <a:rPr lang="en-US" dirty="0"/>
              <a:t>Mike Ward, ALM Process Manager</a:t>
            </a:r>
          </a:p>
          <a:p>
            <a:pPr lvl="2"/>
            <a:r>
              <a:rPr lang="en-US" dirty="0"/>
              <a:t>Kevin Keller, ALM Trainer</a:t>
            </a:r>
          </a:p>
          <a:p>
            <a:pPr lvl="2"/>
            <a:r>
              <a:rPr lang="en-US" dirty="0"/>
              <a:t>Ramona Machado, ALM Project Manager</a:t>
            </a: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p:nvPr>
        </p:nvSpPr>
        <p:spPr>
          <a:xfrm>
            <a:off x="467999" y="593779"/>
            <a:ext cx="10620000" cy="1032515"/>
          </a:xfrm>
        </p:spPr>
        <p:txBody>
          <a:bodyPr/>
          <a:lstStyle/>
          <a:p>
            <a:r>
              <a:rPr lang="en-US" dirty="0" smtClean="0"/>
              <a:t>Application Lifecycle Management 2.0 Project</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sz="2000" dirty="0" smtClean="0">
                <a:solidFill>
                  <a:schemeClr val="tx1"/>
                </a:solidFill>
              </a:rPr>
              <a:t>July 2016</a:t>
            </a:r>
            <a:endParaRPr lang="en-US" sz="2000" dirty="0">
              <a:solidFill>
                <a:schemeClr val="tx1"/>
              </a:solidFill>
            </a:endParaRPr>
          </a:p>
        </p:txBody>
      </p:sp>
      <p:sp>
        <p:nvSpPr>
          <p:cNvPr id="22" name="ConfidentialFlag"/>
          <p:cNvSpPr txBox="1"/>
          <p:nvPr/>
        </p:nvSpPr>
        <p:spPr>
          <a:xfrm>
            <a:off x="11119127" y="177100"/>
            <a:ext cx="694789"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dirty="0" smtClean="0">
                <a:solidFill>
                  <a:srgbClr val="000000"/>
                </a:solidFill>
                <a:ea typeface="Arial Unicode MS" pitchFamily="34" charset="-128"/>
                <a:cs typeface="Arial Unicode MS" pitchFamily="34" charset="-128"/>
              </a:rPr>
              <a:t>Internal</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999" y="3616700"/>
            <a:ext cx="1881540" cy="360000"/>
          </a:xfrm>
          <a:prstGeom prst="rect">
            <a:avLst/>
          </a:prstGeom>
        </p:spPr>
      </p:pic>
    </p:spTree>
    <p:extLst>
      <p:ext uri="{BB962C8B-B14F-4D97-AF65-F5344CB8AC3E}">
        <p14:creationId xmlns:p14="http://schemas.microsoft.com/office/powerpoint/2010/main" val="116018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So...What is actually changing?</a:t>
            </a:r>
            <a:endParaRPr lang="en-US" dirty="0"/>
          </a:p>
        </p:txBody>
      </p:sp>
      <p:sp>
        <p:nvSpPr>
          <p:cNvPr id="4" name="Text Placeholder 3"/>
          <p:cNvSpPr>
            <a:spLocks noGrp="1"/>
          </p:cNvSpPr>
          <p:nvPr>
            <p:ph type="body" sz="quarter" idx="11"/>
          </p:nvPr>
        </p:nvSpPr>
        <p:spPr/>
        <p:txBody>
          <a:bodyPr/>
          <a:lstStyle/>
          <a:p>
            <a:pPr lvl="2"/>
            <a:endParaRPr lang="en-US" sz="3200" dirty="0" smtClean="0"/>
          </a:p>
          <a:p>
            <a:pPr lvl="3">
              <a:buClr>
                <a:schemeClr val="accent1"/>
              </a:buClr>
              <a:buFont typeface="Wingdings" panose="05000000000000000000" pitchFamily="2" charset="2"/>
              <a:buChar char="Ø"/>
            </a:pPr>
            <a:r>
              <a:rPr lang="en-US" sz="3200" dirty="0" smtClean="0"/>
              <a:t>Processes</a:t>
            </a:r>
            <a:br>
              <a:rPr lang="en-US" sz="3200" dirty="0" smtClean="0"/>
            </a:br>
            <a:endParaRPr lang="en-US" sz="3200" dirty="0" smtClean="0"/>
          </a:p>
          <a:p>
            <a:pPr lvl="3">
              <a:buClr>
                <a:schemeClr val="accent1"/>
              </a:buClr>
              <a:buFont typeface="Wingdings" panose="05000000000000000000" pitchFamily="2" charset="2"/>
              <a:buChar char="Ø"/>
            </a:pPr>
            <a:r>
              <a:rPr lang="en-US" sz="3200" dirty="0" smtClean="0"/>
              <a:t>Tools</a:t>
            </a:r>
            <a:br>
              <a:rPr lang="en-US" sz="3200" dirty="0" smtClean="0"/>
            </a:br>
            <a:endParaRPr lang="en-US" sz="3200" dirty="0" smtClean="0"/>
          </a:p>
          <a:p>
            <a:pPr lvl="3">
              <a:buClr>
                <a:schemeClr val="accent1"/>
              </a:buClr>
              <a:buFont typeface="Wingdings" panose="05000000000000000000" pitchFamily="2" charset="2"/>
              <a:buChar char="Ø"/>
            </a:pPr>
            <a:r>
              <a:rPr lang="en-US" sz="3200" dirty="0" smtClean="0"/>
              <a:t>Teamwork</a:t>
            </a:r>
          </a:p>
          <a:p>
            <a:endParaRPr lang="en-US" dirty="0"/>
          </a:p>
        </p:txBody>
      </p:sp>
      <p:pic>
        <p:nvPicPr>
          <p:cNvPr id="16" name="Picture Placeholder 1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576" r="576"/>
          <a:stretch>
            <a:fillRect/>
          </a:stretch>
        </p:blipFill>
        <p:spPr>
          <a:xfrm>
            <a:off x="2989263" y="1438275"/>
            <a:ext cx="8882062" cy="4646613"/>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So...What </a:t>
            </a:r>
            <a:r>
              <a:rPr lang="en-US" dirty="0"/>
              <a:t>will change?</a:t>
            </a:r>
            <a:br>
              <a:rPr lang="en-US" dirty="0"/>
            </a:br>
            <a:r>
              <a:rPr lang="en-US" sz="2000" dirty="0"/>
              <a:t>Benefits To You!</a:t>
            </a:r>
            <a:endParaRPr lang="en-US" dirty="0"/>
          </a:p>
        </p:txBody>
      </p:sp>
      <p:sp>
        <p:nvSpPr>
          <p:cNvPr id="3" name="Text Placeholder 2"/>
          <p:cNvSpPr>
            <a:spLocks noGrp="1"/>
          </p:cNvSpPr>
          <p:nvPr>
            <p:ph type="body" sz="quarter" idx="10"/>
          </p:nvPr>
        </p:nvSpPr>
        <p:spPr/>
        <p:txBody>
          <a:bodyPr/>
          <a:lstStyle/>
          <a:p>
            <a:pPr lvl="1">
              <a:spcBef>
                <a:spcPts val="0"/>
              </a:spcBef>
            </a:pPr>
            <a:r>
              <a:rPr lang="en-US" sz="1800" dirty="0">
                <a:latin typeface="Arial" panose="020B0604020202020204" pitchFamily="34" charset="0"/>
                <a:cs typeface="Arial" panose="020B0604020202020204" pitchFamily="34" charset="0"/>
              </a:rPr>
              <a:t>Broken builds will never get to QA  - to the release branches (QA</a:t>
            </a:r>
            <a:r>
              <a:rPr lang="en-US" sz="1800" dirty="0" smtClean="0">
                <a:latin typeface="Arial" panose="020B0604020202020204" pitchFamily="34" charset="0"/>
                <a:cs typeface="Arial" panose="020B0604020202020204" pitchFamily="34" charset="0"/>
              </a:rPr>
              <a:t>)</a:t>
            </a:r>
          </a:p>
          <a:p>
            <a:pPr lvl="3">
              <a:spcBef>
                <a:spcPts val="600"/>
              </a:spcBef>
            </a:pPr>
            <a:r>
              <a:rPr lang="en-US" sz="1600" b="1" dirty="0">
                <a:solidFill>
                  <a:srgbClr val="000000"/>
                </a:solidFill>
                <a:latin typeface="Arial" panose="020B0604020202020204" pitchFamily="34" charset="0"/>
                <a:cs typeface="Arial" panose="020B0604020202020204" pitchFamily="34" charset="0"/>
              </a:rPr>
              <a:t>Tools</a:t>
            </a:r>
            <a:r>
              <a:rPr lang="en-US" sz="1600" dirty="0">
                <a:solidFill>
                  <a:srgbClr val="000000"/>
                </a:solidFill>
                <a:latin typeface="Arial" panose="020B0604020202020204" pitchFamily="34" charset="0"/>
                <a:cs typeface="Arial" panose="020B0604020202020204" pitchFamily="34" charset="0"/>
              </a:rPr>
              <a:t>:  </a:t>
            </a:r>
            <a:r>
              <a:rPr lang="en-US" sz="1600" dirty="0" smtClean="0">
                <a:solidFill>
                  <a:srgbClr val="000000"/>
                </a:solidFill>
                <a:latin typeface="Arial" panose="020B0604020202020204" pitchFamily="34" charset="0"/>
                <a:cs typeface="Arial" panose="020B0604020202020204" pitchFamily="34" charset="0"/>
              </a:rPr>
              <a:t>feature </a:t>
            </a:r>
            <a:r>
              <a:rPr lang="en-US" sz="1600" dirty="0">
                <a:solidFill>
                  <a:srgbClr val="000000"/>
                </a:solidFill>
                <a:latin typeface="Arial" panose="020B0604020202020204" pitchFamily="34" charset="0"/>
                <a:cs typeface="Arial" panose="020B0604020202020204" pitchFamily="34" charset="0"/>
              </a:rPr>
              <a:t>Branching</a:t>
            </a:r>
            <a:r>
              <a:rPr lang="en-US" sz="1600" dirty="0" smtClean="0">
                <a:solidFill>
                  <a:srgbClr val="000000"/>
                </a:solidFill>
                <a:latin typeface="Arial" panose="020B0604020202020204" pitchFamily="34" charset="0"/>
                <a:cs typeface="Arial" panose="020B0604020202020204" pitchFamily="34" charset="0"/>
              </a:rPr>
              <a:t/>
            </a:r>
            <a:br>
              <a:rPr lang="en-US" sz="1600" dirty="0" smtClean="0">
                <a:solidFill>
                  <a:srgbClr val="000000"/>
                </a:solidFill>
                <a:latin typeface="Arial" panose="020B0604020202020204" pitchFamily="34" charset="0"/>
                <a:cs typeface="Arial" panose="020B0604020202020204" pitchFamily="34" charset="0"/>
              </a:rPr>
            </a:br>
            <a:endParaRPr lang="en-US" sz="1600" dirty="0" smtClean="0">
              <a:solidFill>
                <a:srgbClr val="000000"/>
              </a:solidFill>
              <a:latin typeface="Arial" panose="020B0604020202020204" pitchFamily="34" charset="0"/>
              <a:cs typeface="Arial" panose="020B0604020202020204" pitchFamily="34" charset="0"/>
            </a:endParaRPr>
          </a:p>
          <a:p>
            <a:pPr marL="342900" lvl="2" indent="-342900">
              <a:spcBef>
                <a:spcPts val="0"/>
              </a:spcBef>
              <a:buFont typeface="Wingdings" panose="05000000000000000000" pitchFamily="2" charset="2"/>
              <a:buChar char="q"/>
            </a:pPr>
            <a:r>
              <a:rPr lang="en-US" sz="1600" dirty="0" smtClean="0">
                <a:solidFill>
                  <a:srgbClr val="000000"/>
                </a:solidFill>
                <a:latin typeface="Arial" panose="020B0604020202020204" pitchFamily="34" charset="0"/>
                <a:cs typeface="Arial" panose="020B0604020202020204" pitchFamily="34" charset="0"/>
              </a:rPr>
              <a:t>Capturing all work “you” are doing – getting credit for all that you do</a:t>
            </a:r>
          </a:p>
          <a:p>
            <a:pPr lvl="3">
              <a:spcBef>
                <a:spcPts val="600"/>
              </a:spcBef>
            </a:pPr>
            <a:r>
              <a:rPr lang="en-US" sz="1600" b="1" dirty="0">
                <a:solidFill>
                  <a:srgbClr val="000000"/>
                </a:solidFill>
                <a:latin typeface="Arial" panose="020B0604020202020204" pitchFamily="34" charset="0"/>
                <a:cs typeface="Arial" panose="020B0604020202020204" pitchFamily="34" charset="0"/>
              </a:rPr>
              <a:t>Process</a:t>
            </a:r>
            <a:r>
              <a:rPr lang="en-US" sz="1600" dirty="0">
                <a:solidFill>
                  <a:srgbClr val="000000"/>
                </a:solidFill>
                <a:latin typeface="Arial" panose="020B0604020202020204" pitchFamily="34" charset="0"/>
                <a:cs typeface="Arial" panose="020B0604020202020204" pitchFamily="34" charset="0"/>
              </a:rPr>
              <a:t>:  Streamlining and collaboration</a:t>
            </a:r>
            <a:r>
              <a:rPr lang="en-US" sz="1600" dirty="0" smtClean="0">
                <a:solidFill>
                  <a:srgbClr val="000000"/>
                </a:solidFill>
                <a:latin typeface="Arial" panose="020B0604020202020204" pitchFamily="34" charset="0"/>
                <a:cs typeface="Arial" panose="020B0604020202020204" pitchFamily="34" charset="0"/>
              </a:rPr>
              <a:t/>
            </a:r>
            <a:br>
              <a:rPr lang="en-US" sz="1600" dirty="0" smtClean="0">
                <a:solidFill>
                  <a:srgbClr val="000000"/>
                </a:solidFill>
                <a:latin typeface="Arial" panose="020B0604020202020204" pitchFamily="34" charset="0"/>
                <a:cs typeface="Arial" panose="020B0604020202020204" pitchFamily="34" charset="0"/>
              </a:rPr>
            </a:br>
            <a:endParaRPr lang="en-US" sz="1600" dirty="0" smtClean="0">
              <a:solidFill>
                <a:srgbClr val="000000"/>
              </a:solidFill>
              <a:latin typeface="Arial" panose="020B0604020202020204" pitchFamily="34" charset="0"/>
              <a:cs typeface="Arial" panose="020B0604020202020204" pitchFamily="34" charset="0"/>
            </a:endParaRPr>
          </a:p>
          <a:p>
            <a:pPr marL="342900" lvl="2" indent="-342900">
              <a:spcBef>
                <a:spcPts val="0"/>
              </a:spcBef>
              <a:buFont typeface="Wingdings" panose="05000000000000000000" pitchFamily="2" charset="2"/>
              <a:buChar char="q"/>
            </a:pPr>
            <a:r>
              <a:rPr lang="en-US" sz="1600" dirty="0" smtClean="0">
                <a:solidFill>
                  <a:srgbClr val="000000"/>
                </a:solidFill>
                <a:latin typeface="Arial" panose="020B0604020202020204" pitchFamily="34" charset="0"/>
                <a:cs typeface="Arial" panose="020B0604020202020204" pitchFamily="34" charset="0"/>
              </a:rPr>
              <a:t>Significantly reduce documentation </a:t>
            </a:r>
            <a:r>
              <a:rPr lang="en-US" sz="1600" dirty="0" smtClean="0">
                <a:solidFill>
                  <a:srgbClr val="000000"/>
                </a:solidFill>
                <a:latin typeface="Arial" panose="020B0604020202020204" pitchFamily="34" charset="0"/>
                <a:cs typeface="Arial" panose="020B0604020202020204" pitchFamily="34" charset="0"/>
              </a:rPr>
              <a:t>using </a:t>
            </a:r>
            <a:r>
              <a:rPr lang="en-US" sz="1600" dirty="0" smtClean="0">
                <a:solidFill>
                  <a:srgbClr val="000000"/>
                </a:solidFill>
                <a:latin typeface="Arial" panose="020B0604020202020204" pitchFamily="34" charset="0"/>
                <a:cs typeface="Arial" panose="020B0604020202020204" pitchFamily="34" charset="0"/>
              </a:rPr>
              <a:t>best in breed tools</a:t>
            </a:r>
          </a:p>
          <a:p>
            <a:pPr lvl="3">
              <a:spcBef>
                <a:spcPts val="600"/>
              </a:spcBef>
            </a:pPr>
            <a:r>
              <a:rPr lang="en-US" sz="1600" b="1" dirty="0" smtClean="0">
                <a:solidFill>
                  <a:srgbClr val="000000"/>
                </a:solidFill>
                <a:latin typeface="Arial" panose="020B0604020202020204" pitchFamily="34" charset="0"/>
                <a:cs typeface="Arial" panose="020B0604020202020204" pitchFamily="34" charset="0"/>
              </a:rPr>
              <a:t>Tools and Teamwork</a:t>
            </a:r>
            <a:r>
              <a:rPr lang="en-US" sz="1600" dirty="0" smtClean="0">
                <a:solidFill>
                  <a:srgbClr val="000000"/>
                </a:solidFill>
                <a:latin typeface="Arial" panose="020B0604020202020204" pitchFamily="34" charset="0"/>
                <a:cs typeface="Arial" panose="020B0604020202020204" pitchFamily="34" charset="0"/>
              </a:rPr>
              <a:t>:  Requirements Management, product sign-off, Product backlog management, Teams Spaces and increased collaboration.</a:t>
            </a:r>
            <a:br>
              <a:rPr lang="en-US" sz="1600" dirty="0" smtClean="0">
                <a:solidFill>
                  <a:srgbClr val="000000"/>
                </a:solidFill>
                <a:latin typeface="Arial" panose="020B0604020202020204" pitchFamily="34" charset="0"/>
                <a:cs typeface="Arial" panose="020B0604020202020204" pitchFamily="34" charset="0"/>
              </a:rPr>
            </a:br>
            <a:endParaRPr lang="en-US" sz="1600" dirty="0" smtClean="0">
              <a:solidFill>
                <a:srgbClr val="000000"/>
              </a:solidFill>
              <a:latin typeface="Arial" panose="020B0604020202020204" pitchFamily="34" charset="0"/>
              <a:cs typeface="Arial" panose="020B0604020202020204" pitchFamily="34" charset="0"/>
            </a:endParaRPr>
          </a:p>
          <a:p>
            <a:pPr marL="342900" lvl="2" indent="-342900">
              <a:spcBef>
                <a:spcPts val="0"/>
              </a:spcBef>
              <a:buFont typeface="Wingdings" panose="05000000000000000000" pitchFamily="2" charset="2"/>
              <a:buChar char="q"/>
            </a:pPr>
            <a:r>
              <a:rPr lang="en-US" sz="1600" dirty="0" smtClean="0">
                <a:solidFill>
                  <a:srgbClr val="000000"/>
                </a:solidFill>
                <a:latin typeface="Arial" panose="020B0604020202020204" pitchFamily="34" charset="0"/>
                <a:cs typeface="Arial" panose="020B0604020202020204" pitchFamily="34" charset="0"/>
              </a:rPr>
              <a:t>Reduce Sandbox delays</a:t>
            </a:r>
            <a:endParaRPr lang="en-US" sz="1600" dirty="0">
              <a:solidFill>
                <a:srgbClr val="000000"/>
              </a:solidFill>
              <a:latin typeface="Arial" panose="020B0604020202020204" pitchFamily="34" charset="0"/>
              <a:cs typeface="Arial" panose="020B0604020202020204" pitchFamily="34" charset="0"/>
            </a:endParaRPr>
          </a:p>
          <a:p>
            <a:pPr lvl="3">
              <a:spcBef>
                <a:spcPts val="600"/>
              </a:spcBef>
            </a:pPr>
            <a:r>
              <a:rPr lang="en-US" sz="1600" b="1" dirty="0" smtClean="0">
                <a:solidFill>
                  <a:srgbClr val="000000"/>
                </a:solidFill>
                <a:latin typeface="Arial" panose="020B0604020202020204" pitchFamily="34" charset="0"/>
                <a:cs typeface="Arial" panose="020B0604020202020204" pitchFamily="34" charset="0"/>
              </a:rPr>
              <a:t>Tools</a:t>
            </a:r>
            <a:r>
              <a:rPr lang="en-US" sz="1600" dirty="0" smtClean="0">
                <a:solidFill>
                  <a:srgbClr val="000000"/>
                </a:solidFill>
                <a:latin typeface="Arial" panose="020B0604020202020204" pitchFamily="34" charset="0"/>
                <a:cs typeface="Arial" panose="020B0604020202020204" pitchFamily="34" charset="0"/>
              </a:rPr>
              <a:t>:  Best in breed Tools – Facilitate increased communication and collaboration between Dev/QA/Product Management</a:t>
            </a:r>
          </a:p>
          <a:p>
            <a:pPr lvl="3">
              <a:spcBef>
                <a:spcPts val="600"/>
              </a:spcBef>
            </a:pPr>
            <a:r>
              <a:rPr lang="en-US" sz="1600" b="1" dirty="0" smtClean="0">
                <a:solidFill>
                  <a:srgbClr val="000000"/>
                </a:solidFill>
                <a:latin typeface="Arial" panose="020B0604020202020204" pitchFamily="34" charset="0"/>
                <a:cs typeface="Arial" panose="020B0604020202020204" pitchFamily="34" charset="0"/>
              </a:rPr>
              <a:t>Process</a:t>
            </a:r>
            <a:r>
              <a:rPr lang="en-US" sz="1600" dirty="0" smtClean="0">
                <a:solidFill>
                  <a:srgbClr val="000000"/>
                </a:solidFill>
                <a:latin typeface="Arial" panose="020B0604020202020204" pitchFamily="34" charset="0"/>
                <a:cs typeface="Arial" panose="020B0604020202020204" pitchFamily="34" charset="0"/>
              </a:rPr>
              <a:t>:  Reorder development process so testing and code reviews are completed prior to promotion of code.</a:t>
            </a:r>
            <a:br>
              <a:rPr lang="en-US" sz="1600" dirty="0" smtClean="0">
                <a:solidFill>
                  <a:srgbClr val="000000"/>
                </a:solidFill>
                <a:latin typeface="Arial" panose="020B0604020202020204" pitchFamily="34" charset="0"/>
                <a:cs typeface="Arial" panose="020B0604020202020204" pitchFamily="34" charset="0"/>
              </a:rPr>
            </a:br>
            <a:endParaRPr lang="en-US" sz="1600" dirty="0" smtClean="0">
              <a:solidFill>
                <a:srgbClr val="000000"/>
              </a:solidFill>
              <a:latin typeface="Arial" panose="020B0604020202020204" pitchFamily="34" charset="0"/>
              <a:cs typeface="Arial" panose="020B0604020202020204" pitchFamily="34" charset="0"/>
            </a:endParaRPr>
          </a:p>
          <a:p>
            <a:pPr lvl="3">
              <a:spcBef>
                <a:spcPts val="0"/>
              </a:spcBef>
            </a:pPr>
            <a:endParaRPr lang="en-US" sz="1600" dirty="0" smtClean="0">
              <a:solidFill>
                <a:srgbClr val="000000"/>
              </a:solidFill>
              <a:latin typeface="Arial" panose="020B0604020202020204" pitchFamily="34" charset="0"/>
              <a:cs typeface="Arial" panose="020B0604020202020204" pitchFamily="34" charset="0"/>
            </a:endParaRPr>
          </a:p>
          <a:p>
            <a:pPr lvl="2">
              <a:spcBef>
                <a:spcPts val="2400"/>
              </a:spcBef>
            </a:pPr>
            <a:endParaRPr lang="en-US" sz="1600" dirty="0">
              <a:solidFill>
                <a:srgbClr val="000000"/>
              </a:solidFill>
              <a:latin typeface="Arial" panose="020B0604020202020204" pitchFamily="34" charset="0"/>
              <a:cs typeface="Arial" panose="020B0604020202020204" pitchFamily="34" charset="0"/>
            </a:endParaRPr>
          </a:p>
          <a:p>
            <a:r>
              <a:rPr lang="en-US" dirty="0" smtClean="0"/>
              <a:t> </a:t>
            </a:r>
            <a:endParaRPr lang="en-US" dirty="0"/>
          </a:p>
        </p:txBody>
      </p:sp>
    </p:spTree>
    <p:extLst>
      <p:ext uri="{BB962C8B-B14F-4D97-AF65-F5344CB8AC3E}">
        <p14:creationId xmlns:p14="http://schemas.microsoft.com/office/powerpoint/2010/main" val="124994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1000"/>
                                        <p:tgtEl>
                                          <p:spTgt spid="3">
                                            <p:txEl>
                                              <p:pRg st="11" end="11"/>
                                            </p:txEl>
                                          </p:spTgt>
                                        </p:tgtEl>
                                      </p:cBhvr>
                                    </p:animEffect>
                                    <p:anim calcmode="lin" valueType="num">
                                      <p:cBhvr>
                                        <p:cTn id="5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So...What </a:t>
            </a:r>
            <a:r>
              <a:rPr lang="en-US" dirty="0"/>
              <a:t>will change?</a:t>
            </a:r>
            <a:br>
              <a:rPr lang="en-US" dirty="0"/>
            </a:br>
            <a:r>
              <a:rPr lang="en-US" sz="2000" dirty="0"/>
              <a:t>Benefits To You!</a:t>
            </a:r>
            <a:endParaRPr lang="en-US" dirty="0"/>
          </a:p>
        </p:txBody>
      </p:sp>
      <p:sp>
        <p:nvSpPr>
          <p:cNvPr id="3" name="Text Placeholder 2"/>
          <p:cNvSpPr>
            <a:spLocks noGrp="1"/>
          </p:cNvSpPr>
          <p:nvPr>
            <p:ph type="body" sz="quarter" idx="10"/>
          </p:nvPr>
        </p:nvSpPr>
        <p:spPr/>
        <p:txBody>
          <a:bodyPr/>
          <a:lstStyle/>
          <a:p>
            <a:pPr marL="342900" lvl="2" indent="-342900">
              <a:spcBef>
                <a:spcPts val="0"/>
              </a:spcBef>
              <a:buFont typeface="Wingdings" panose="05000000000000000000" pitchFamily="2" charset="2"/>
              <a:buChar char="q"/>
            </a:pPr>
            <a:r>
              <a:rPr lang="en-US" sz="1600" dirty="0" smtClean="0">
                <a:solidFill>
                  <a:srgbClr val="000000"/>
                </a:solidFill>
                <a:latin typeface="Arial" panose="020B0604020202020204" pitchFamily="34" charset="0"/>
                <a:cs typeface="Arial" panose="020B0604020202020204" pitchFamily="34" charset="0"/>
              </a:rPr>
              <a:t>Better collaboration around the world....</a:t>
            </a:r>
            <a:r>
              <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rPr>
              <a:t></a:t>
            </a:r>
          </a:p>
          <a:p>
            <a:pPr lvl="3">
              <a:spcBef>
                <a:spcPts val="600"/>
              </a:spcBef>
            </a:pPr>
            <a:r>
              <a:rPr lang="en-US" sz="1600" b="1" dirty="0" smtClean="0">
                <a:solidFill>
                  <a:srgbClr val="000000"/>
                </a:solidFill>
                <a:latin typeface="Arial" panose="020B0604020202020204" pitchFamily="34" charset="0"/>
                <a:cs typeface="Arial" panose="020B0604020202020204" pitchFamily="34" charset="0"/>
                <a:sym typeface="Wingdings" panose="05000000000000000000" pitchFamily="2" charset="2"/>
              </a:rPr>
              <a:t>Tools</a:t>
            </a:r>
            <a:r>
              <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rPr>
              <a:t>:  All tools are connected and talk with each other</a:t>
            </a:r>
            <a:br>
              <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rPr>
            </a:br>
            <a:endPar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endParaRPr>
          </a:p>
          <a:p>
            <a:pPr marL="342900" lvl="2" indent="-342900">
              <a:spcBef>
                <a:spcPts val="0"/>
              </a:spcBef>
              <a:buFont typeface="Wingdings" panose="05000000000000000000" pitchFamily="2" charset="2"/>
              <a:buChar char="q"/>
            </a:pPr>
            <a:r>
              <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rPr>
              <a:t>Moving to the best in breed industry </a:t>
            </a:r>
            <a:r>
              <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rPr>
              <a:t>tools</a:t>
            </a:r>
            <a:r>
              <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rPr>
              <a:t>.  </a:t>
            </a:r>
          </a:p>
          <a:p>
            <a:pPr lvl="3">
              <a:spcBef>
                <a:spcPts val="600"/>
              </a:spcBef>
            </a:pPr>
            <a:r>
              <a:rPr lang="en-US" sz="1600" b="1" dirty="0" smtClean="0">
                <a:solidFill>
                  <a:srgbClr val="000000"/>
                </a:solidFill>
                <a:latin typeface="Arial" panose="020B0604020202020204" pitchFamily="34" charset="0"/>
                <a:cs typeface="Arial" panose="020B0604020202020204" pitchFamily="34" charset="0"/>
                <a:sym typeface="Wingdings" panose="05000000000000000000" pitchFamily="2" charset="2"/>
              </a:rPr>
              <a:t>Tools</a:t>
            </a:r>
            <a:r>
              <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rPr>
              <a:t>:  </a:t>
            </a:r>
            <a:r>
              <a:rPr lang="en-US" sz="1600" dirty="0" err="1" smtClean="0">
                <a:solidFill>
                  <a:srgbClr val="000000"/>
                </a:solidFill>
                <a:latin typeface="Arial" panose="020B0604020202020204" pitchFamily="34" charset="0"/>
                <a:cs typeface="Arial" panose="020B0604020202020204" pitchFamily="34" charset="0"/>
                <a:sym typeface="Wingdings" panose="05000000000000000000" pitchFamily="2" charset="2"/>
              </a:rPr>
              <a:t>Atlassian</a:t>
            </a:r>
            <a:r>
              <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rPr>
              <a:t> suite of products (Confluence, </a:t>
            </a:r>
            <a:r>
              <a:rPr lang="en-US" sz="1600" dirty="0" err="1" smtClean="0">
                <a:solidFill>
                  <a:srgbClr val="000000"/>
                </a:solidFill>
                <a:latin typeface="Arial" panose="020B0604020202020204" pitchFamily="34" charset="0"/>
                <a:cs typeface="Arial" panose="020B0604020202020204" pitchFamily="34" charset="0"/>
                <a:sym typeface="Wingdings" panose="05000000000000000000" pitchFamily="2" charset="2"/>
              </a:rPr>
              <a:t>Git</a:t>
            </a:r>
            <a:r>
              <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rPr>
              <a:t>, Jira)</a:t>
            </a:r>
            <a:br>
              <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rPr>
            </a:br>
            <a:endPar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endParaRPr>
          </a:p>
          <a:p>
            <a:pPr marL="342900" lvl="2" indent="-342900">
              <a:spcBef>
                <a:spcPts val="0"/>
              </a:spcBef>
              <a:buFont typeface="Wingdings" panose="05000000000000000000" pitchFamily="2" charset="2"/>
              <a:buChar char="q"/>
            </a:pPr>
            <a:r>
              <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rPr>
              <a:t>Find Issues earlier in cycle for </a:t>
            </a:r>
            <a:r>
              <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rPr>
              <a:t>our application team to code and test in </a:t>
            </a:r>
            <a:r>
              <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rPr>
              <a:t>real time</a:t>
            </a:r>
          </a:p>
          <a:p>
            <a:pPr lvl="3">
              <a:spcBef>
                <a:spcPts val="600"/>
              </a:spcBef>
            </a:pPr>
            <a:r>
              <a:rPr lang="en-US" sz="1600" b="1" dirty="0" smtClean="0">
                <a:solidFill>
                  <a:srgbClr val="000000"/>
                </a:solidFill>
                <a:latin typeface="Arial" panose="020B0604020202020204" pitchFamily="34" charset="0"/>
                <a:cs typeface="Arial" panose="020B0604020202020204" pitchFamily="34" charset="0"/>
                <a:sym typeface="Wingdings" panose="05000000000000000000" pitchFamily="2" charset="2"/>
              </a:rPr>
              <a:t>Process</a:t>
            </a:r>
            <a:r>
              <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rPr>
              <a:t>:  Reorder the development process so testing and code reviews are completed prior to promotion of code</a:t>
            </a:r>
            <a:br>
              <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rPr>
            </a:br>
            <a:endPar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endParaRPr>
          </a:p>
          <a:p>
            <a:pPr marL="342900" lvl="2" indent="-342900">
              <a:spcBef>
                <a:spcPts val="0"/>
              </a:spcBef>
              <a:buFont typeface="Wingdings" panose="05000000000000000000" pitchFamily="2" charset="2"/>
              <a:buChar char="q"/>
            </a:pPr>
            <a:r>
              <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rPr>
              <a:t>Reduce technical debt – Bugs/defects/monolithic code</a:t>
            </a:r>
          </a:p>
          <a:p>
            <a:pPr lvl="3">
              <a:spcBef>
                <a:spcPts val="600"/>
              </a:spcBef>
            </a:pPr>
            <a:r>
              <a:rPr lang="en-US" sz="1600" b="1" dirty="0" smtClean="0">
                <a:solidFill>
                  <a:srgbClr val="000000"/>
                </a:solidFill>
                <a:latin typeface="Arial" panose="020B0604020202020204" pitchFamily="34" charset="0"/>
                <a:cs typeface="Arial" panose="020B0604020202020204" pitchFamily="34" charset="0"/>
                <a:sym typeface="Wingdings" panose="05000000000000000000" pitchFamily="2" charset="2"/>
              </a:rPr>
              <a:t>Process</a:t>
            </a:r>
            <a:r>
              <a:rPr lang="en-US" sz="1600" dirty="0" smtClean="0">
                <a:solidFill>
                  <a:srgbClr val="000000"/>
                </a:solidFill>
                <a:latin typeface="Arial" panose="020B0604020202020204" pitchFamily="34" charset="0"/>
                <a:cs typeface="Arial" panose="020B0604020202020204" pitchFamily="34" charset="0"/>
                <a:sym typeface="Wingdings" panose="05000000000000000000" pitchFamily="2" charset="2"/>
              </a:rPr>
              <a:t>:  Map and Agile</a:t>
            </a:r>
          </a:p>
        </p:txBody>
      </p:sp>
    </p:spTree>
    <p:extLst>
      <p:ext uri="{BB962C8B-B14F-4D97-AF65-F5344CB8AC3E}">
        <p14:creationId xmlns:p14="http://schemas.microsoft.com/office/powerpoint/2010/main" val="248910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spcBef>
                <a:spcPts val="600"/>
              </a:spcBef>
              <a:spcAft>
                <a:spcPts val="0"/>
              </a:spcAft>
            </a:pPr>
            <a:r>
              <a:rPr lang="en-US" dirty="0"/>
              <a:t>So...what is actually changing?</a:t>
            </a:r>
            <a:br>
              <a:rPr lang="en-US" dirty="0"/>
            </a:br>
            <a:r>
              <a:rPr lang="en-US" sz="2000" dirty="0">
                <a:solidFill>
                  <a:schemeClr val="tx1">
                    <a:lumMod val="65000"/>
                    <a:lumOff val="35000"/>
                  </a:schemeClr>
                </a:solidFill>
                <a:latin typeface="Calibri" panose="020F0502020204030204" pitchFamily="34" charset="0"/>
              </a:rPr>
              <a:t>Processes  - Modified Agile Process </a:t>
            </a:r>
          </a:p>
        </p:txBody>
      </p:sp>
      <p:sp>
        <p:nvSpPr>
          <p:cNvPr id="7" name="Content Placeholder 6"/>
          <p:cNvSpPr>
            <a:spLocks noGrp="1"/>
          </p:cNvSpPr>
          <p:nvPr>
            <p:ph idx="1"/>
          </p:nvPr>
        </p:nvSpPr>
        <p:spPr/>
        <p:txBody>
          <a:bodyPr/>
          <a:lstStyle/>
          <a:p>
            <a:pPr fontAlgn="ctr">
              <a:spcBef>
                <a:spcPts val="600"/>
              </a:spcBef>
            </a:pPr>
            <a:r>
              <a:rPr lang="en-US" sz="1800" dirty="0" smtClean="0"/>
              <a:t>More </a:t>
            </a:r>
            <a:r>
              <a:rPr lang="en-US" sz="1800" dirty="0"/>
              <a:t>collaborative workflows </a:t>
            </a:r>
          </a:p>
          <a:p>
            <a:pPr marL="351450" lvl="2" indent="-171450" fontAlgn="ctr">
              <a:buFont typeface="Wingdings" panose="05000000000000000000" pitchFamily="2" charset="2"/>
              <a:buChar char="Ø"/>
            </a:pPr>
            <a:r>
              <a:rPr lang="en-US" sz="1200" dirty="0" smtClean="0"/>
              <a:t>New p</a:t>
            </a:r>
            <a:r>
              <a:rPr lang="en-US" sz="1200" dirty="0" smtClean="0"/>
              <a:t>re-production </a:t>
            </a:r>
            <a:r>
              <a:rPr lang="en-US" sz="1200" dirty="0"/>
              <a:t>d</a:t>
            </a:r>
            <a:r>
              <a:rPr lang="en-US" sz="1200" dirty="0" smtClean="0"/>
              <a:t>eploy </a:t>
            </a:r>
            <a:r>
              <a:rPr lang="en-US" sz="1200" dirty="0"/>
              <a:t>s</a:t>
            </a:r>
            <a:r>
              <a:rPr lang="en-US" sz="1200" dirty="0" smtClean="0"/>
              <a:t>trategy will be phased in</a:t>
            </a:r>
            <a:endParaRPr lang="en-US" sz="1200" dirty="0"/>
          </a:p>
          <a:p>
            <a:pPr marL="351450" lvl="2" indent="-171450" fontAlgn="ctr">
              <a:buFont typeface="Wingdings" panose="05000000000000000000" pitchFamily="2" charset="2"/>
              <a:buChar char="Ø"/>
            </a:pPr>
            <a:r>
              <a:rPr lang="en-US" sz="1200" dirty="0"/>
              <a:t>Entire team can focus on brainstorm design</a:t>
            </a:r>
          </a:p>
          <a:p>
            <a:pPr marL="351450" lvl="2" indent="-171450" fontAlgn="ctr">
              <a:buFont typeface="Wingdings" panose="05000000000000000000" pitchFamily="2" charset="2"/>
              <a:buChar char="Ø"/>
            </a:pPr>
            <a:r>
              <a:rPr lang="en-US" sz="1200" dirty="0"/>
              <a:t>New terminology </a:t>
            </a:r>
          </a:p>
          <a:p>
            <a:pPr fontAlgn="ctr"/>
            <a:r>
              <a:rPr lang="en-US" sz="1800" dirty="0"/>
              <a:t> </a:t>
            </a:r>
            <a:r>
              <a:rPr lang="en-US" sz="1800" dirty="0" smtClean="0"/>
              <a:t>Business </a:t>
            </a:r>
            <a:r>
              <a:rPr lang="en-US" sz="1800" dirty="0"/>
              <a:t>Case Management </a:t>
            </a:r>
          </a:p>
          <a:p>
            <a:pPr marL="351450" lvl="2" indent="-171450" fontAlgn="ctr">
              <a:buFont typeface="Wingdings" panose="05000000000000000000" pitchFamily="2" charset="2"/>
              <a:buChar char="Ø"/>
            </a:pPr>
            <a:r>
              <a:rPr lang="en-US" sz="1200" dirty="0" smtClean="0"/>
              <a:t>Issue </a:t>
            </a:r>
            <a:r>
              <a:rPr lang="en-US" sz="1200" dirty="0"/>
              <a:t>Tracking workflows</a:t>
            </a:r>
          </a:p>
          <a:p>
            <a:pPr marL="351450" lvl="2" indent="-171450" fontAlgn="ctr">
              <a:buFont typeface="Wingdings" panose="05000000000000000000" pitchFamily="2" charset="2"/>
              <a:buChar char="Ø"/>
            </a:pPr>
            <a:r>
              <a:rPr lang="en-US" sz="1200" dirty="0"/>
              <a:t>Business Case – Requirement – Issue – Development</a:t>
            </a:r>
          </a:p>
          <a:p>
            <a:pPr marL="351450" lvl="2" indent="-171450" fontAlgn="ctr">
              <a:buFont typeface="Wingdings" panose="05000000000000000000" pitchFamily="2" charset="2"/>
              <a:buChar char="Ø"/>
            </a:pPr>
            <a:r>
              <a:rPr lang="en-US" sz="1200" dirty="0"/>
              <a:t>Issue Develop Test  </a:t>
            </a:r>
          </a:p>
          <a:p>
            <a:pPr lvl="1" fontAlgn="ctr"/>
            <a:r>
              <a:rPr lang="en-US" sz="1800" dirty="0"/>
              <a:t> </a:t>
            </a:r>
          </a:p>
          <a:p>
            <a:pPr fontAlgn="ctr">
              <a:spcBef>
                <a:spcPts val="600"/>
              </a:spcBef>
            </a:pPr>
            <a:r>
              <a:rPr lang="en-US" sz="1800" dirty="0"/>
              <a:t>Backlog management- adopting tools for better prioritization and assignment of workload   </a:t>
            </a:r>
          </a:p>
          <a:p>
            <a:pPr marL="351450" lvl="2" indent="-171450" fontAlgn="ctr">
              <a:buFont typeface="Wingdings" panose="05000000000000000000" pitchFamily="2" charset="2"/>
              <a:buChar char="Ø"/>
            </a:pPr>
            <a:r>
              <a:rPr lang="en-US" sz="1200" dirty="0"/>
              <a:t>Product  Backlog </a:t>
            </a:r>
          </a:p>
          <a:p>
            <a:pPr marL="351450" lvl="2" indent="-171450" fontAlgn="ctr">
              <a:buFont typeface="Wingdings" panose="05000000000000000000" pitchFamily="2" charset="2"/>
              <a:buChar char="Ø"/>
            </a:pPr>
            <a:r>
              <a:rPr lang="en-US" sz="1200" dirty="0"/>
              <a:t>Business Case Backlog   </a:t>
            </a:r>
          </a:p>
          <a:p>
            <a:pPr marL="351450" lvl="2" indent="-171450" fontAlgn="ctr">
              <a:buFont typeface="Wingdings" panose="05000000000000000000" pitchFamily="2" charset="2"/>
              <a:buChar char="Ø"/>
            </a:pPr>
            <a:r>
              <a:rPr lang="en-US" sz="1200" dirty="0"/>
              <a:t>Issue Backlog </a:t>
            </a:r>
          </a:p>
          <a:p>
            <a:pPr lvl="1" indent="-342900">
              <a:buFont typeface="Arial" panose="020B0604020202020204" pitchFamily="34" charset="0"/>
              <a:buChar char="•"/>
            </a:pPr>
            <a:endParaRPr lang="en-US" b="1" dirty="0">
              <a:solidFill>
                <a:schemeClr val="accent5"/>
              </a:solidFill>
              <a:latin typeface="Calibri" panose="020F0502020204030204" pitchFamily="34" charset="0"/>
            </a:endParaRPr>
          </a:p>
        </p:txBody>
      </p:sp>
    </p:spTree>
    <p:extLst>
      <p:ext uri="{BB962C8B-B14F-4D97-AF65-F5344CB8AC3E}">
        <p14:creationId xmlns:p14="http://schemas.microsoft.com/office/powerpoint/2010/main" val="99763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4538" b="4538"/>
          <a:stretch>
            <a:fillRect/>
          </a:stretch>
        </p:blipFill>
        <p:spPr>
          <a:xfrm>
            <a:off x="4836177" y="1674396"/>
            <a:ext cx="6821290" cy="4668702"/>
          </a:xfrm>
        </p:spPr>
      </p:pic>
      <p:sp>
        <p:nvSpPr>
          <p:cNvPr id="2" name="Title 1"/>
          <p:cNvSpPr>
            <a:spLocks noGrp="1"/>
          </p:cNvSpPr>
          <p:nvPr>
            <p:ph type="title"/>
          </p:nvPr>
        </p:nvSpPr>
        <p:spPr/>
        <p:txBody>
          <a:bodyPr/>
          <a:lstStyle/>
          <a:p>
            <a:pPr lvl="3" algn="l" defTabSz="1088667" rtl="0">
              <a:spcBef>
                <a:spcPct val="0"/>
              </a:spcBef>
            </a:pPr>
            <a:r>
              <a:rPr lang="en-US" sz="2400" b="1" dirty="0" smtClean="0"/>
              <a:t>So...what is actually changing?</a:t>
            </a:r>
            <a:r>
              <a:rPr lang="en-US" sz="2400" b="1" dirty="0" smtClean="0">
                <a:solidFill>
                  <a:schemeClr val="accent5"/>
                </a:solidFill>
                <a:latin typeface="Calibri" panose="020F0502020204030204" pitchFamily="34" charset="0"/>
              </a:rPr>
              <a:t> </a:t>
            </a:r>
            <a:r>
              <a:rPr lang="en-US" sz="3200" dirty="0" smtClean="0"/>
              <a:t/>
            </a:r>
            <a:br>
              <a:rPr lang="en-US" sz="3200" dirty="0" smtClean="0"/>
            </a:br>
            <a:r>
              <a:rPr lang="en-US" sz="2000" dirty="0" smtClean="0"/>
              <a:t>Modified Agile Process</a:t>
            </a:r>
            <a:endParaRPr lang="en-US" dirty="0"/>
          </a:p>
        </p:txBody>
      </p:sp>
      <p:sp>
        <p:nvSpPr>
          <p:cNvPr id="4" name="Text Placeholder 3"/>
          <p:cNvSpPr>
            <a:spLocks noGrp="1"/>
          </p:cNvSpPr>
          <p:nvPr>
            <p:ph type="body" sz="quarter" idx="11"/>
          </p:nvPr>
        </p:nvSpPr>
        <p:spPr>
          <a:xfrm>
            <a:off x="324000" y="1635083"/>
            <a:ext cx="4627707" cy="4747327"/>
          </a:xfrm>
        </p:spPr>
        <p:txBody>
          <a:bodyPr/>
          <a:lstStyle/>
          <a:p>
            <a:pPr marL="342900" indent="-342900" fontAlgn="ctr">
              <a:buFont typeface="Wingdings" panose="05000000000000000000" pitchFamily="2" charset="2"/>
              <a:buChar char="q"/>
            </a:pPr>
            <a:r>
              <a:rPr lang="en-US" b="0" dirty="0"/>
              <a:t>Feature Branching</a:t>
            </a:r>
          </a:p>
          <a:p>
            <a:pPr marL="342900" indent="-342900" fontAlgn="ctr">
              <a:buFont typeface="Wingdings" panose="05000000000000000000" pitchFamily="2" charset="2"/>
              <a:buChar char="q"/>
            </a:pPr>
            <a:r>
              <a:rPr lang="en-US" b="0" dirty="0"/>
              <a:t>Allows work to be done in parallel; multiple features can exist at any time</a:t>
            </a:r>
          </a:p>
          <a:p>
            <a:pPr marL="342900" indent="-342900" fontAlgn="ctr">
              <a:buFont typeface="Wingdings" panose="05000000000000000000" pitchFamily="2" charset="2"/>
              <a:buChar char="q"/>
            </a:pPr>
            <a:r>
              <a:rPr lang="en-US" b="0" dirty="0"/>
              <a:t>Iterative development cycles on the feature</a:t>
            </a:r>
          </a:p>
          <a:p>
            <a:pPr marL="342900" indent="-342900" fontAlgn="ctr">
              <a:buFont typeface="Wingdings" panose="05000000000000000000" pitchFamily="2" charset="2"/>
              <a:buChar char="q"/>
            </a:pPr>
            <a:r>
              <a:rPr lang="en-US" b="0" dirty="0"/>
              <a:t>Reorder of testing and development process</a:t>
            </a:r>
          </a:p>
          <a:p>
            <a:pPr marL="342900" indent="-342900" fontAlgn="ctr">
              <a:buFont typeface="Wingdings" panose="05000000000000000000" pitchFamily="2" charset="2"/>
              <a:buChar char="q"/>
            </a:pPr>
            <a:r>
              <a:rPr lang="en-US" b="0" dirty="0"/>
              <a:t>Continuous builds</a:t>
            </a:r>
          </a:p>
          <a:p>
            <a:pPr lvl="3">
              <a:buClr>
                <a:schemeClr val="accent1"/>
              </a:buClr>
            </a:pPr>
            <a:endParaRPr lang="en-US" sz="1999" dirty="0"/>
          </a:p>
          <a:p>
            <a:pPr marL="179982" lvl="3" indent="0">
              <a:buClr>
                <a:schemeClr val="accent1"/>
              </a:buClr>
              <a:buNone/>
            </a:pPr>
            <a:endParaRPr lang="en-US" sz="3200" dirty="0"/>
          </a:p>
          <a:p>
            <a:pPr marL="179982" lvl="3" indent="0">
              <a:buClr>
                <a:schemeClr val="accent1"/>
              </a:buClr>
              <a:buNone/>
            </a:pPr>
            <a:endParaRPr lang="en-US" sz="3200" dirty="0"/>
          </a:p>
          <a:p>
            <a:endParaRPr lang="en-US" dirty="0"/>
          </a:p>
        </p:txBody>
      </p:sp>
      <p:sp>
        <p:nvSpPr>
          <p:cNvPr id="10" name="5-Point Star 9"/>
          <p:cNvSpPr/>
          <p:nvPr/>
        </p:nvSpPr>
        <p:spPr bwMode="gray">
          <a:xfrm>
            <a:off x="9217837" y="3485006"/>
            <a:ext cx="2251874" cy="2047681"/>
          </a:xfrm>
          <a:prstGeom prst="star5">
            <a:avLst/>
          </a:prstGeom>
          <a:ln w="38100" cmpd="sng">
            <a:headEnd/>
            <a:tailEnd/>
          </a:ln>
        </p:spPr>
        <p:style>
          <a:lnRef idx="1">
            <a:schemeClr val="accent5"/>
          </a:lnRef>
          <a:fillRef idx="2">
            <a:schemeClr val="accent5"/>
          </a:fillRef>
          <a:effectRef idx="1">
            <a:schemeClr val="accent5"/>
          </a:effectRef>
          <a:fontRef idx="minor">
            <a:schemeClr val="dk1"/>
          </a:fontRef>
        </p:style>
        <p:txBody>
          <a:bodyPr lIns="89998" tIns="71998" rIns="89998" bIns="71998" rtlCol="0" anchor="ctr"/>
          <a:lstStyle/>
          <a:p>
            <a:pPr algn="ctr" defTabSz="914309"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Feature</a:t>
            </a:r>
          </a:p>
        </p:txBody>
      </p:sp>
      <p:sp>
        <p:nvSpPr>
          <p:cNvPr id="3" name="TextBox 2"/>
          <p:cNvSpPr txBox="1"/>
          <p:nvPr/>
        </p:nvSpPr>
        <p:spPr>
          <a:xfrm>
            <a:off x="6561908" y="1338006"/>
            <a:ext cx="6639462" cy="27699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799" b="1" kern="0" dirty="0">
                <a:solidFill>
                  <a:schemeClr val="tx2">
                    <a:lumMod val="60000"/>
                    <a:lumOff val="40000"/>
                  </a:schemeClr>
                </a:solidFill>
                <a:ea typeface="Arial Unicode MS" pitchFamily="34" charset="-128"/>
                <a:cs typeface="Arial Unicode MS" pitchFamily="34" charset="-128"/>
              </a:rPr>
              <a:t>Individual Feature vs Entire Release</a:t>
            </a:r>
          </a:p>
        </p:txBody>
      </p:sp>
    </p:spTree>
    <p:extLst>
      <p:ext uri="{BB962C8B-B14F-4D97-AF65-F5344CB8AC3E}">
        <p14:creationId xmlns:p14="http://schemas.microsoft.com/office/powerpoint/2010/main" val="331163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So...what is actually changing?</a:t>
            </a:r>
            <a:r>
              <a:rPr lang="en-US" dirty="0">
                <a:solidFill>
                  <a:schemeClr val="accent5"/>
                </a:solidFill>
                <a:latin typeface="Calibri" panose="020F0502020204030204" pitchFamily="34" charset="0"/>
              </a:rPr>
              <a:t> </a:t>
            </a:r>
            <a:r>
              <a:rPr lang="en-US" dirty="0"/>
              <a:t>Modified Agile Process</a:t>
            </a:r>
            <a:endParaRPr lang="en-US" sz="2400" dirty="0"/>
          </a:p>
        </p:txBody>
      </p:sp>
      <p:sp>
        <p:nvSpPr>
          <p:cNvPr id="7" name="Content Placeholder 6"/>
          <p:cNvSpPr>
            <a:spLocks noGrp="1"/>
          </p:cNvSpPr>
          <p:nvPr>
            <p:ph idx="1"/>
          </p:nvPr>
        </p:nvSpPr>
        <p:spPr>
          <a:xfrm>
            <a:off x="93307" y="1692390"/>
            <a:ext cx="3525500" cy="4003560"/>
          </a:xfrm>
        </p:spPr>
        <p:txBody>
          <a:bodyPr/>
          <a:lstStyle/>
          <a:p>
            <a:pPr marL="342900" lvl="1">
              <a:spcBef>
                <a:spcPts val="0"/>
              </a:spcBef>
            </a:pPr>
            <a:r>
              <a:rPr lang="en-US" b="1" dirty="0">
                <a:solidFill>
                  <a:schemeClr val="accent5"/>
                </a:solidFill>
                <a:latin typeface="Calibri" panose="020F0502020204030204" pitchFamily="34" charset="0"/>
              </a:rPr>
              <a:t>New terminology </a:t>
            </a:r>
            <a:endParaRPr lang="en-US" b="1" dirty="0" smtClean="0">
              <a:solidFill>
                <a:schemeClr val="accent5"/>
              </a:solidFill>
              <a:latin typeface="Calibri" panose="020F0502020204030204" pitchFamily="34" charset="0"/>
            </a:endParaRPr>
          </a:p>
          <a:p>
            <a:pPr marL="342900" lvl="1">
              <a:spcBef>
                <a:spcPts val="0"/>
              </a:spcBef>
            </a:pPr>
            <a:endParaRPr lang="en-US" b="1" dirty="0" smtClean="0">
              <a:solidFill>
                <a:schemeClr val="accent5"/>
              </a:solidFill>
              <a:latin typeface="Calibri" panose="020F0502020204030204" pitchFamily="34" charset="0"/>
            </a:endParaRPr>
          </a:p>
          <a:p>
            <a:pPr marL="685800" lvl="1" indent="-342900">
              <a:spcBef>
                <a:spcPts val="0"/>
              </a:spcBef>
              <a:buFont typeface="Wingdings" panose="05000000000000000000" pitchFamily="2" charset="2"/>
              <a:buChar char="q"/>
            </a:pPr>
            <a:r>
              <a:rPr lang="en-US" sz="1600" dirty="0" smtClean="0">
                <a:solidFill>
                  <a:srgbClr val="000000"/>
                </a:solidFill>
                <a:latin typeface="Calibri" panose="020F0502020204030204" pitchFamily="34" charset="0"/>
              </a:rPr>
              <a:t>We have some new terminology being introduced.</a:t>
            </a:r>
          </a:p>
          <a:p>
            <a:pPr marL="342900" lvl="1">
              <a:spcBef>
                <a:spcPts val="0"/>
              </a:spcBef>
            </a:pPr>
            <a:endParaRPr lang="en-US" sz="1600" dirty="0" smtClean="0">
              <a:solidFill>
                <a:srgbClr val="000000"/>
              </a:solidFill>
              <a:latin typeface="Calibri" panose="020F0502020204030204" pitchFamily="34" charset="0"/>
            </a:endParaRPr>
          </a:p>
          <a:p>
            <a:pPr marL="685800" lvl="1" indent="-342900">
              <a:spcBef>
                <a:spcPts val="0"/>
              </a:spcBef>
              <a:buFont typeface="Wingdings" panose="05000000000000000000" pitchFamily="2" charset="2"/>
              <a:buChar char="q"/>
            </a:pPr>
            <a:r>
              <a:rPr lang="en-US" sz="1600" dirty="0" smtClean="0">
                <a:solidFill>
                  <a:srgbClr val="000000"/>
                </a:solidFill>
                <a:latin typeface="Calibri" panose="020F0502020204030204" pitchFamily="34" charset="0"/>
              </a:rPr>
              <a:t>New terminology such as Epics, Story Cards, Points, Bugs </a:t>
            </a:r>
          </a:p>
          <a:p>
            <a:pPr marL="342900" lvl="1">
              <a:spcBef>
                <a:spcPts val="0"/>
              </a:spcBef>
            </a:pPr>
            <a:endParaRPr lang="en-US" dirty="0" smtClean="0">
              <a:solidFill>
                <a:srgbClr val="000000"/>
              </a:solidFill>
              <a:latin typeface="Calibri" panose="020F0502020204030204" pitchFamily="34" charset="0"/>
            </a:endParaRPr>
          </a:p>
          <a:p>
            <a:pPr marL="685800" lvl="1" indent="-342900">
              <a:spcBef>
                <a:spcPts val="0"/>
              </a:spcBef>
              <a:buFont typeface="Arial" panose="020B0604020202020204" pitchFamily="34" charset="0"/>
              <a:buChar char="•"/>
            </a:pPr>
            <a:endParaRPr lang="en-US" dirty="0">
              <a:solidFill>
                <a:srgbClr val="000000"/>
              </a:solidFill>
              <a:latin typeface="Calibri" panose="020F0502020204030204" pitchFamily="34" charset="0"/>
            </a:endParaRPr>
          </a:p>
          <a:p>
            <a:pPr marL="685800" lvl="1" indent="-342900">
              <a:spcBef>
                <a:spcPts val="0"/>
              </a:spcBef>
              <a:buFont typeface="Arial" panose="020B0604020202020204" pitchFamily="34" charset="0"/>
              <a:buChar char="•"/>
            </a:pPr>
            <a:endParaRPr lang="en-US" b="1" dirty="0">
              <a:solidFill>
                <a:schemeClr val="accent5"/>
              </a:solidFill>
              <a:latin typeface="Calibri" panose="020F0502020204030204" pitchFamily="34" charset="0"/>
            </a:endParaRPr>
          </a:p>
        </p:txBody>
      </p:sp>
      <p:pic>
        <p:nvPicPr>
          <p:cNvPr id="4" name="Picture 3"/>
          <p:cNvPicPr>
            <a:picLocks noChangeAspect="1"/>
          </p:cNvPicPr>
          <p:nvPr/>
        </p:nvPicPr>
        <p:blipFill>
          <a:blip r:embed="rId3"/>
          <a:stretch>
            <a:fillRect/>
          </a:stretch>
        </p:blipFill>
        <p:spPr>
          <a:xfrm>
            <a:off x="3618807" y="1325920"/>
            <a:ext cx="7956666" cy="5016864"/>
          </a:xfrm>
          <a:prstGeom prst="rect">
            <a:avLst/>
          </a:prstGeom>
        </p:spPr>
      </p:pic>
    </p:spTree>
    <p:extLst>
      <p:ext uri="{BB962C8B-B14F-4D97-AF65-F5344CB8AC3E}">
        <p14:creationId xmlns:p14="http://schemas.microsoft.com/office/powerpoint/2010/main" val="383418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So...what is actually changing?</a:t>
            </a:r>
            <a:br>
              <a:rPr lang="en-US" dirty="0"/>
            </a:br>
            <a:r>
              <a:rPr lang="en-US" sz="2000" dirty="0" smtClean="0"/>
              <a:t>Processes</a:t>
            </a:r>
            <a:endParaRPr lang="en-US" sz="2400" dirty="0"/>
          </a:p>
        </p:txBody>
      </p:sp>
      <p:sp>
        <p:nvSpPr>
          <p:cNvPr id="6" name="Text Placeholder 5"/>
          <p:cNvSpPr>
            <a:spLocks noGrp="1"/>
          </p:cNvSpPr>
          <p:nvPr>
            <p:ph type="body" sz="quarter" idx="11"/>
          </p:nvPr>
        </p:nvSpPr>
        <p:spPr/>
        <p:txBody>
          <a:bodyPr/>
          <a:lstStyle/>
          <a:p>
            <a:pPr marL="285750" lvl="1" indent="-285750" fontAlgn="ctr">
              <a:buFont typeface="Wingdings" panose="05000000000000000000" pitchFamily="2" charset="2"/>
              <a:buChar char="q"/>
            </a:pPr>
            <a:r>
              <a:rPr lang="en-US" sz="1800" dirty="0"/>
              <a:t>Backlog management- adopting tools for better prioritization and assignment of workload   </a:t>
            </a:r>
            <a:r>
              <a:rPr lang="en-US" sz="1800" dirty="0" smtClean="0"/>
              <a:t/>
            </a:r>
            <a:br>
              <a:rPr lang="en-US" sz="1800" dirty="0" smtClean="0"/>
            </a:br>
            <a:endParaRPr lang="en-US" sz="1800" dirty="0"/>
          </a:p>
          <a:p>
            <a:pPr marL="285750" lvl="1" indent="-285750" fontAlgn="ctr">
              <a:buFont typeface="Wingdings" panose="05000000000000000000" pitchFamily="2" charset="2"/>
              <a:buChar char="q"/>
            </a:pPr>
            <a:r>
              <a:rPr lang="en-US" sz="1800" dirty="0"/>
              <a:t>Product  Backlog </a:t>
            </a:r>
            <a:r>
              <a:rPr lang="en-US" sz="1800" dirty="0" smtClean="0"/>
              <a:t/>
            </a:r>
            <a:br>
              <a:rPr lang="en-US" sz="1800" dirty="0" smtClean="0"/>
            </a:br>
            <a:endParaRPr lang="en-US" sz="1800" dirty="0"/>
          </a:p>
          <a:p>
            <a:pPr marL="285750" lvl="1" indent="-285750" fontAlgn="ctr">
              <a:buFont typeface="Wingdings" panose="05000000000000000000" pitchFamily="2" charset="2"/>
              <a:buChar char="q"/>
            </a:pPr>
            <a:r>
              <a:rPr lang="en-US" sz="1800" dirty="0"/>
              <a:t>Business Case </a:t>
            </a:r>
            <a:r>
              <a:rPr lang="en-US" sz="1800" dirty="0" smtClean="0"/>
              <a:t>Backlog</a:t>
            </a:r>
            <a:br>
              <a:rPr lang="en-US" sz="1800" dirty="0" smtClean="0"/>
            </a:br>
            <a:r>
              <a:rPr lang="en-US" sz="1800" dirty="0" smtClean="0"/>
              <a:t>   </a:t>
            </a:r>
            <a:endParaRPr lang="en-US" sz="1800" dirty="0"/>
          </a:p>
          <a:p>
            <a:pPr marL="285750" lvl="1" indent="-285750" fontAlgn="ctr">
              <a:buFont typeface="Wingdings" panose="05000000000000000000" pitchFamily="2" charset="2"/>
              <a:buChar char="q"/>
            </a:pPr>
            <a:r>
              <a:rPr lang="en-US" sz="1800" dirty="0"/>
              <a:t>Issue Backlog </a:t>
            </a:r>
          </a:p>
          <a:p>
            <a:endParaRPr lang="en-US" dirty="0"/>
          </a:p>
        </p:txBody>
      </p:sp>
      <p:pic>
        <p:nvPicPr>
          <p:cNvPr id="10" name="Picture 9"/>
          <p:cNvPicPr>
            <a:picLocks noChangeAspect="1"/>
          </p:cNvPicPr>
          <p:nvPr/>
        </p:nvPicPr>
        <p:blipFill>
          <a:blip r:embed="rId3"/>
          <a:stretch>
            <a:fillRect/>
          </a:stretch>
        </p:blipFill>
        <p:spPr>
          <a:xfrm>
            <a:off x="3242828" y="2626703"/>
            <a:ext cx="8626372" cy="3458706"/>
          </a:xfrm>
          <a:prstGeom prst="rect">
            <a:avLst/>
          </a:prstGeom>
        </p:spPr>
      </p:pic>
    </p:spTree>
    <p:extLst>
      <p:ext uri="{BB962C8B-B14F-4D97-AF65-F5344CB8AC3E}">
        <p14:creationId xmlns:p14="http://schemas.microsoft.com/office/powerpoint/2010/main" val="408150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So...what is actually changing?</a:t>
            </a:r>
            <a:br>
              <a:rPr lang="en-US" dirty="0"/>
            </a:br>
            <a:r>
              <a:rPr lang="en-US" sz="2000" dirty="0" smtClean="0"/>
              <a:t>Tools</a:t>
            </a:r>
            <a:endParaRPr lang="en-US" dirty="0"/>
          </a:p>
        </p:txBody>
      </p:sp>
      <p:sp>
        <p:nvSpPr>
          <p:cNvPr id="7" name="Content Placeholder 6"/>
          <p:cNvSpPr>
            <a:spLocks noGrp="1"/>
          </p:cNvSpPr>
          <p:nvPr>
            <p:ph idx="1"/>
          </p:nvPr>
        </p:nvSpPr>
        <p:spPr/>
        <p:txBody>
          <a:bodyPr/>
          <a:lstStyle/>
          <a:p>
            <a:pPr marL="685800" marR="0" indent="-342900">
              <a:spcBef>
                <a:spcPts val="0"/>
              </a:spcBef>
              <a:spcAft>
                <a:spcPts val="0"/>
              </a:spcAft>
              <a:buFont typeface="Arial" panose="020B0604020202020204" pitchFamily="34" charset="0"/>
              <a:buChar char="•"/>
            </a:pPr>
            <a:r>
              <a:rPr lang="en-US" sz="2400" b="1" dirty="0">
                <a:solidFill>
                  <a:schemeClr val="bg2"/>
                </a:solidFill>
                <a:latin typeface="Calibri" panose="020F0502020204030204" pitchFamily="34" charset="0"/>
              </a:rPr>
              <a:t>Processes  - </a:t>
            </a:r>
          </a:p>
          <a:p>
            <a:pPr marL="1230188" lvl="1" indent="-342900">
              <a:buFont typeface="Arial" panose="020B0604020202020204" pitchFamily="34" charset="0"/>
              <a:buChar char="•"/>
            </a:pPr>
            <a:r>
              <a:rPr lang="en-US" sz="2400" b="1" dirty="0">
                <a:solidFill>
                  <a:schemeClr val="bg2"/>
                </a:solidFill>
                <a:latin typeface="Calibri" panose="020F0502020204030204" pitchFamily="34" charset="0"/>
              </a:rPr>
              <a:t>Updated business case management</a:t>
            </a:r>
          </a:p>
          <a:p>
            <a:pPr marL="1230188" lvl="1" indent="-342900">
              <a:buFont typeface="Arial" panose="020B0604020202020204" pitchFamily="34" charset="0"/>
              <a:buChar char="•"/>
            </a:pPr>
            <a:r>
              <a:rPr lang="en-US" sz="2400" b="1" dirty="0">
                <a:solidFill>
                  <a:schemeClr val="bg2"/>
                </a:solidFill>
                <a:latin typeface="Calibri" panose="020F0502020204030204" pitchFamily="34" charset="0"/>
              </a:rPr>
              <a:t>Adoption of some Modified Agile Practices (MAP)  </a:t>
            </a:r>
          </a:p>
          <a:p>
            <a:pPr marL="685800" marR="0" indent="-342900">
              <a:spcBef>
                <a:spcPts val="0"/>
              </a:spcBef>
              <a:spcAft>
                <a:spcPts val="0"/>
              </a:spcAft>
              <a:buFont typeface="Arial" panose="020B0604020202020204" pitchFamily="34" charset="0"/>
              <a:buChar char="•"/>
            </a:pPr>
            <a:r>
              <a:rPr lang="en-US" sz="2400" b="1" dirty="0">
                <a:solidFill>
                  <a:srgbClr val="000000"/>
                </a:solidFill>
                <a:latin typeface="Calibri" panose="020F0502020204030204" pitchFamily="34" charset="0"/>
              </a:rPr>
              <a:t>Tools </a:t>
            </a:r>
          </a:p>
          <a:p>
            <a:pPr marL="1230188" lvl="1" indent="-342900">
              <a:buFont typeface="Arial" panose="020B0604020202020204" pitchFamily="34" charset="0"/>
              <a:buChar char="•"/>
            </a:pPr>
            <a:r>
              <a:rPr lang="en-US" sz="2400" b="1" dirty="0">
                <a:solidFill>
                  <a:srgbClr val="000000"/>
                </a:solidFill>
                <a:latin typeface="Calibri" panose="020F0502020204030204" pitchFamily="34" charset="0"/>
              </a:rPr>
              <a:t>Replacement of Integrity PTC with </a:t>
            </a:r>
            <a:r>
              <a:rPr lang="en-US" sz="2400" b="1" dirty="0" err="1">
                <a:solidFill>
                  <a:srgbClr val="000000"/>
                </a:solidFill>
                <a:latin typeface="Calibri" panose="020F0502020204030204" pitchFamily="34" charset="0"/>
              </a:rPr>
              <a:t>Git</a:t>
            </a:r>
            <a:r>
              <a:rPr lang="en-US" sz="2400" b="1" dirty="0">
                <a:solidFill>
                  <a:srgbClr val="000000"/>
                </a:solidFill>
                <a:latin typeface="Calibri" panose="020F0502020204030204" pitchFamily="34" charset="0"/>
              </a:rPr>
              <a:t>, Jira, and Confluence </a:t>
            </a:r>
          </a:p>
          <a:p>
            <a:pPr marL="1230188" lvl="1" indent="-342900">
              <a:buFont typeface="Arial" panose="020B0604020202020204" pitchFamily="34" charset="0"/>
              <a:buChar char="•"/>
            </a:pPr>
            <a:r>
              <a:rPr lang="en-US" sz="2400" b="1" dirty="0">
                <a:solidFill>
                  <a:srgbClr val="000000"/>
                </a:solidFill>
                <a:latin typeface="Calibri" panose="020F0502020204030204" pitchFamily="34" charset="0"/>
              </a:rPr>
              <a:t>Continuous Delivery Workflow </a:t>
            </a:r>
          </a:p>
          <a:p>
            <a:endParaRPr lang="en-US" dirty="0"/>
          </a:p>
        </p:txBody>
      </p:sp>
    </p:spTree>
    <p:extLst>
      <p:ext uri="{BB962C8B-B14F-4D97-AF65-F5344CB8AC3E}">
        <p14:creationId xmlns:p14="http://schemas.microsoft.com/office/powerpoint/2010/main" val="166206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endParaRPr lang="en-US" dirty="0"/>
          </a:p>
        </p:txBody>
      </p:sp>
      <p:sp>
        <p:nvSpPr>
          <p:cNvPr id="3" name="Text Placeholder 2"/>
          <p:cNvSpPr>
            <a:spLocks noGrp="1"/>
          </p:cNvSpPr>
          <p:nvPr>
            <p:ph type="body" sz="quarter" idx="10"/>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endParaRPr lang="en-US" sz="4400" dirty="0" smtClean="0"/>
          </a:p>
          <a:p>
            <a:pPr algn="ctr"/>
            <a:r>
              <a:rPr lang="en-US" sz="4400" dirty="0" smtClean="0">
                <a:solidFill>
                  <a:schemeClr val="tx2">
                    <a:lumMod val="75000"/>
                  </a:schemeClr>
                </a:solidFill>
              </a:rPr>
              <a:t>Confluence</a:t>
            </a:r>
            <a:endParaRPr lang="en-US" sz="1200" dirty="0">
              <a:solidFill>
                <a:schemeClr val="tx2">
                  <a:lumMod val="75000"/>
                </a:schemeClr>
              </a:solidFill>
            </a:endParaRPr>
          </a:p>
          <a:p>
            <a:pPr marL="512763" indent="-282575">
              <a:buFont typeface="Wingdings" panose="05000000000000000000" pitchFamily="2" charset="2"/>
              <a:buChar char="Ø"/>
            </a:pPr>
            <a:r>
              <a:rPr lang="en-US" sz="1600" dirty="0">
                <a:solidFill>
                  <a:schemeClr val="tx1">
                    <a:lumMod val="65000"/>
                    <a:lumOff val="35000"/>
                  </a:schemeClr>
                </a:solidFill>
              </a:rPr>
              <a:t>Collaborative Wiki </a:t>
            </a:r>
          </a:p>
          <a:p>
            <a:pPr marL="512763" indent="-282575">
              <a:buFont typeface="Wingdings" panose="05000000000000000000" pitchFamily="2" charset="2"/>
              <a:buChar char="Ø"/>
            </a:pPr>
            <a:r>
              <a:rPr lang="en-US" sz="1600" dirty="0">
                <a:solidFill>
                  <a:schemeClr val="tx1">
                    <a:lumMod val="65000"/>
                    <a:lumOff val="35000"/>
                  </a:schemeClr>
                </a:solidFill>
              </a:rPr>
              <a:t>Information Repository  </a:t>
            </a:r>
          </a:p>
          <a:p>
            <a:pPr marL="512763" indent="-282575">
              <a:buFont typeface="Wingdings" panose="05000000000000000000" pitchFamily="2" charset="2"/>
              <a:buChar char="Ø"/>
            </a:pPr>
            <a:r>
              <a:rPr lang="en-US" sz="1600" dirty="0">
                <a:solidFill>
                  <a:schemeClr val="tx1">
                    <a:lumMod val="65000"/>
                    <a:lumOff val="35000"/>
                  </a:schemeClr>
                </a:solidFill>
              </a:rPr>
              <a:t>Release Planning </a:t>
            </a:r>
            <a:r>
              <a:rPr lang="en-US" sz="1200" dirty="0" smtClean="0">
                <a:solidFill>
                  <a:schemeClr val="tx1">
                    <a:lumMod val="65000"/>
                    <a:lumOff val="35000"/>
                  </a:schemeClr>
                </a:solidFill>
              </a:rPr>
              <a:t>	</a:t>
            </a:r>
            <a:endParaRPr lang="en-US" sz="1200" dirty="0">
              <a:solidFill>
                <a:schemeClr val="tx1">
                  <a:lumMod val="65000"/>
                  <a:lumOff val="35000"/>
                </a:schemeClr>
              </a:solidFill>
            </a:endParaRPr>
          </a:p>
        </p:txBody>
      </p:sp>
      <p:sp>
        <p:nvSpPr>
          <p:cNvPr id="4" name="Text Placeholder 3"/>
          <p:cNvSpPr>
            <a:spLocks noGrp="1"/>
          </p:cNvSpPr>
          <p:nvPr>
            <p:ph type="body" sz="quarter" idx="11"/>
          </p:nvPr>
        </p:nvSpPr>
        <p:spPr>
          <a:xfrm>
            <a:off x="8128800" y="1692391"/>
            <a:ext cx="3740400" cy="439301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endParaRPr lang="en-US" sz="4000" dirty="0" smtClean="0"/>
          </a:p>
          <a:p>
            <a:pPr algn="ctr"/>
            <a:r>
              <a:rPr lang="en-US" sz="4000" dirty="0" err="1" smtClean="0">
                <a:solidFill>
                  <a:schemeClr val="tx2">
                    <a:lumMod val="75000"/>
                  </a:schemeClr>
                </a:solidFill>
              </a:rPr>
              <a:t>Git</a:t>
            </a:r>
            <a:r>
              <a:rPr lang="en-US" sz="4000" dirty="0">
                <a:solidFill>
                  <a:schemeClr val="tx2">
                    <a:lumMod val="75000"/>
                  </a:schemeClr>
                </a:solidFill>
              </a:rPr>
              <a:t> </a:t>
            </a:r>
            <a:r>
              <a:rPr lang="en-US" sz="4000" dirty="0" smtClean="0">
                <a:solidFill>
                  <a:schemeClr val="tx2">
                    <a:lumMod val="75000"/>
                  </a:schemeClr>
                </a:solidFill>
              </a:rPr>
              <a:t>etc.…</a:t>
            </a:r>
            <a:br>
              <a:rPr lang="en-US" sz="4000" dirty="0" smtClean="0">
                <a:solidFill>
                  <a:schemeClr val="tx2">
                    <a:lumMod val="75000"/>
                  </a:schemeClr>
                </a:solidFill>
              </a:rPr>
            </a:br>
            <a:endParaRPr lang="en-US" sz="1200" dirty="0" smtClean="0">
              <a:solidFill>
                <a:schemeClr val="tx2">
                  <a:lumMod val="75000"/>
                </a:schemeClr>
              </a:solidFill>
            </a:endParaRPr>
          </a:p>
          <a:p>
            <a:pPr marL="457200" indent="-171450">
              <a:buFont typeface="Wingdings" panose="05000000000000000000" pitchFamily="2" charset="2"/>
              <a:buChar char="Ø"/>
            </a:pPr>
            <a:r>
              <a:rPr lang="en-US" sz="1600" dirty="0">
                <a:solidFill>
                  <a:schemeClr val="tx1">
                    <a:lumMod val="65000"/>
                    <a:lumOff val="35000"/>
                  </a:schemeClr>
                </a:solidFill>
              </a:rPr>
              <a:t>  </a:t>
            </a:r>
            <a:r>
              <a:rPr lang="en-US" sz="1600" dirty="0" smtClean="0">
                <a:solidFill>
                  <a:schemeClr val="tx1">
                    <a:lumMod val="65000"/>
                    <a:lumOff val="35000"/>
                  </a:schemeClr>
                </a:solidFill>
              </a:rPr>
              <a:t>Source </a:t>
            </a:r>
            <a:r>
              <a:rPr lang="en-US" sz="1600" dirty="0">
                <a:solidFill>
                  <a:schemeClr val="tx1">
                    <a:lumMod val="65000"/>
                    <a:lumOff val="35000"/>
                  </a:schemeClr>
                </a:solidFill>
              </a:rPr>
              <a:t>Code Management </a:t>
            </a:r>
          </a:p>
          <a:p>
            <a:pPr marL="457200" indent="-171450">
              <a:buFont typeface="Wingdings" panose="05000000000000000000" pitchFamily="2" charset="2"/>
              <a:buChar char="Ø"/>
            </a:pPr>
            <a:r>
              <a:rPr lang="en-US" sz="1600" dirty="0">
                <a:solidFill>
                  <a:schemeClr val="tx1">
                    <a:lumMod val="65000"/>
                    <a:lumOff val="35000"/>
                  </a:schemeClr>
                </a:solidFill>
              </a:rPr>
              <a:t>  </a:t>
            </a:r>
            <a:r>
              <a:rPr lang="en-US" sz="1600" dirty="0" smtClean="0">
                <a:solidFill>
                  <a:schemeClr val="tx1">
                    <a:lumMod val="65000"/>
                    <a:lumOff val="35000"/>
                  </a:schemeClr>
                </a:solidFill>
              </a:rPr>
              <a:t>Automated </a:t>
            </a:r>
            <a:r>
              <a:rPr lang="en-US" sz="1600" dirty="0">
                <a:solidFill>
                  <a:schemeClr val="tx1">
                    <a:lumMod val="65000"/>
                    <a:lumOff val="35000"/>
                  </a:schemeClr>
                </a:solidFill>
              </a:rPr>
              <a:t>Build and Test</a:t>
            </a:r>
          </a:p>
          <a:p>
            <a:pPr marL="457200" indent="-171450">
              <a:buFont typeface="Wingdings" panose="05000000000000000000" pitchFamily="2" charset="2"/>
              <a:buChar char="Ø"/>
            </a:pPr>
            <a:r>
              <a:rPr lang="en-US" sz="1600" dirty="0">
                <a:solidFill>
                  <a:schemeClr val="tx1">
                    <a:lumMod val="65000"/>
                    <a:lumOff val="35000"/>
                  </a:schemeClr>
                </a:solidFill>
              </a:rPr>
              <a:t>  </a:t>
            </a:r>
            <a:r>
              <a:rPr lang="en-US" sz="1600" dirty="0" smtClean="0">
                <a:solidFill>
                  <a:schemeClr val="tx1">
                    <a:lumMod val="65000"/>
                    <a:lumOff val="35000"/>
                  </a:schemeClr>
                </a:solidFill>
              </a:rPr>
              <a:t>Pre </a:t>
            </a:r>
            <a:r>
              <a:rPr lang="en-US" sz="1600" dirty="0">
                <a:solidFill>
                  <a:schemeClr val="tx1">
                    <a:lumMod val="65000"/>
                    <a:lumOff val="35000"/>
                  </a:schemeClr>
                </a:solidFill>
              </a:rPr>
              <a:t>Production Deploys</a:t>
            </a:r>
          </a:p>
        </p:txBody>
      </p:sp>
      <p:sp>
        <p:nvSpPr>
          <p:cNvPr id="5" name="Text Placeholder 4"/>
          <p:cNvSpPr>
            <a:spLocks noGrp="1"/>
          </p:cNvSpPr>
          <p:nvPr>
            <p:ph type="body" sz="quarter" idx="12"/>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endParaRPr lang="en-US" sz="4400" dirty="0" smtClean="0"/>
          </a:p>
          <a:p>
            <a:pPr algn="ctr"/>
            <a:r>
              <a:rPr lang="en-US" sz="4400" dirty="0" smtClean="0">
                <a:solidFill>
                  <a:schemeClr val="tx2">
                    <a:lumMod val="75000"/>
                  </a:schemeClr>
                </a:solidFill>
              </a:rPr>
              <a:t>Jira</a:t>
            </a:r>
            <a:endParaRPr lang="en-US" sz="1200" dirty="0" smtClean="0">
              <a:solidFill>
                <a:schemeClr val="tx2">
                  <a:lumMod val="75000"/>
                </a:schemeClr>
              </a:solidFill>
            </a:endParaRPr>
          </a:p>
          <a:p>
            <a:pPr marL="457200" indent="-171450">
              <a:buFont typeface="Wingdings" panose="05000000000000000000" pitchFamily="2" charset="2"/>
              <a:buChar char="Ø"/>
            </a:pPr>
            <a:r>
              <a:rPr lang="en-US" sz="1600" dirty="0">
                <a:solidFill>
                  <a:schemeClr val="tx1">
                    <a:lumMod val="65000"/>
                    <a:lumOff val="35000"/>
                  </a:schemeClr>
                </a:solidFill>
              </a:rPr>
              <a:t>  </a:t>
            </a:r>
            <a:r>
              <a:rPr lang="en-US" sz="1600" dirty="0" smtClean="0">
                <a:solidFill>
                  <a:schemeClr val="tx1">
                    <a:lumMod val="65000"/>
                    <a:lumOff val="35000"/>
                  </a:schemeClr>
                </a:solidFill>
              </a:rPr>
              <a:t>Issue </a:t>
            </a:r>
            <a:r>
              <a:rPr lang="en-US" sz="1600" dirty="0">
                <a:solidFill>
                  <a:schemeClr val="tx1">
                    <a:lumMod val="65000"/>
                    <a:lumOff val="35000"/>
                  </a:schemeClr>
                </a:solidFill>
              </a:rPr>
              <a:t>Tracking and Management </a:t>
            </a:r>
          </a:p>
          <a:p>
            <a:pPr marL="457200" indent="-171450">
              <a:buFont typeface="Wingdings" panose="05000000000000000000" pitchFamily="2" charset="2"/>
              <a:buChar char="Ø"/>
            </a:pPr>
            <a:r>
              <a:rPr lang="en-US" sz="1600" dirty="0">
                <a:solidFill>
                  <a:schemeClr val="tx1">
                    <a:lumMod val="65000"/>
                    <a:lumOff val="35000"/>
                  </a:schemeClr>
                </a:solidFill>
              </a:rPr>
              <a:t>  </a:t>
            </a:r>
            <a:r>
              <a:rPr lang="en-US" sz="1600" dirty="0" smtClean="0">
                <a:solidFill>
                  <a:schemeClr val="tx1">
                    <a:lumMod val="65000"/>
                    <a:lumOff val="35000"/>
                  </a:schemeClr>
                </a:solidFill>
              </a:rPr>
              <a:t>Release </a:t>
            </a:r>
            <a:r>
              <a:rPr lang="en-US" sz="1600" dirty="0">
                <a:solidFill>
                  <a:schemeClr val="tx1">
                    <a:lumMod val="65000"/>
                    <a:lumOff val="35000"/>
                  </a:schemeClr>
                </a:solidFill>
              </a:rPr>
              <a:t>Planning </a:t>
            </a:r>
          </a:p>
          <a:p>
            <a:pPr marL="457200" indent="-171450">
              <a:buFont typeface="Wingdings" panose="05000000000000000000" pitchFamily="2" charset="2"/>
              <a:buChar char="Ø"/>
            </a:pPr>
            <a:r>
              <a:rPr lang="en-US" sz="1600" dirty="0">
                <a:solidFill>
                  <a:schemeClr val="tx1">
                    <a:lumMod val="65000"/>
                    <a:lumOff val="35000"/>
                  </a:schemeClr>
                </a:solidFill>
              </a:rPr>
              <a:t>  </a:t>
            </a:r>
            <a:r>
              <a:rPr lang="en-US" sz="1600" dirty="0" smtClean="0">
                <a:solidFill>
                  <a:schemeClr val="tx1">
                    <a:lumMod val="65000"/>
                    <a:lumOff val="35000"/>
                  </a:schemeClr>
                </a:solidFill>
              </a:rPr>
              <a:t>Workload </a:t>
            </a:r>
            <a:r>
              <a:rPr lang="en-US" sz="1600" dirty="0">
                <a:solidFill>
                  <a:schemeClr val="tx1">
                    <a:lumMod val="65000"/>
                    <a:lumOff val="35000"/>
                  </a:schemeClr>
                </a:solidFill>
              </a:rPr>
              <a:t>Management </a:t>
            </a:r>
          </a:p>
        </p:txBody>
      </p:sp>
    </p:spTree>
    <p:extLst>
      <p:ext uri="{BB962C8B-B14F-4D97-AF65-F5344CB8AC3E}">
        <p14:creationId xmlns:p14="http://schemas.microsoft.com/office/powerpoint/2010/main" val="311664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Confluence </a:t>
            </a:r>
            <a:endParaRPr lang="en-US" dirty="0"/>
          </a:p>
        </p:txBody>
      </p:sp>
      <p:sp>
        <p:nvSpPr>
          <p:cNvPr id="3" name="Text Placeholder 2"/>
          <p:cNvSpPr>
            <a:spLocks noGrp="1"/>
          </p:cNvSpPr>
          <p:nvPr>
            <p:ph type="body" sz="quarter" idx="10"/>
          </p:nvPr>
        </p:nvSpPr>
        <p:spPr>
          <a:xfrm>
            <a:off x="98368" y="1419259"/>
            <a:ext cx="3155470" cy="439301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endParaRPr lang="en-US" sz="4400" dirty="0" smtClean="0"/>
          </a:p>
          <a:p>
            <a:pPr algn="ctr"/>
            <a:r>
              <a:rPr lang="en-US" sz="4000" dirty="0" smtClean="0">
                <a:solidFill>
                  <a:schemeClr val="tx2">
                    <a:lumMod val="75000"/>
                  </a:schemeClr>
                </a:solidFill>
              </a:rPr>
              <a:t>Confluence</a:t>
            </a:r>
            <a:endParaRPr lang="en-US" sz="1200" dirty="0" smtClean="0">
              <a:solidFill>
                <a:schemeClr val="tx2">
                  <a:lumMod val="75000"/>
                </a:schemeClr>
              </a:solidFill>
            </a:endParaRPr>
          </a:p>
          <a:p>
            <a:pPr marL="627063" indent="-171450">
              <a:spcBef>
                <a:spcPts val="1200"/>
              </a:spcBef>
              <a:buFont typeface="Wingdings" panose="05000000000000000000" pitchFamily="2" charset="2"/>
              <a:buChar char="Ø"/>
            </a:pPr>
            <a:r>
              <a:rPr lang="en-US" sz="1600" dirty="0" smtClean="0">
                <a:solidFill>
                  <a:schemeClr val="tx1">
                    <a:lumMod val="65000"/>
                    <a:lumOff val="35000"/>
                  </a:schemeClr>
                </a:solidFill>
              </a:rPr>
              <a:t>Collaborative Wiki</a:t>
            </a:r>
          </a:p>
          <a:p>
            <a:pPr marL="627063" indent="-171450">
              <a:spcBef>
                <a:spcPts val="1200"/>
              </a:spcBef>
              <a:buFont typeface="Wingdings" panose="05000000000000000000" pitchFamily="2" charset="2"/>
              <a:buChar char="Ø"/>
            </a:pPr>
            <a:r>
              <a:rPr lang="en-US" sz="1600" dirty="0" smtClean="0">
                <a:solidFill>
                  <a:schemeClr val="tx1">
                    <a:lumMod val="65000"/>
                    <a:lumOff val="35000"/>
                  </a:schemeClr>
                </a:solidFill>
              </a:rPr>
              <a:t>Information Repository</a:t>
            </a:r>
            <a:endParaRPr lang="en-US" sz="2800" dirty="0" smtClean="0">
              <a:solidFill>
                <a:schemeClr val="tx1">
                  <a:lumMod val="65000"/>
                  <a:lumOff val="35000"/>
                </a:schemeClr>
              </a:solidFill>
            </a:endParaRPr>
          </a:p>
          <a:p>
            <a:pPr marL="627063" indent="-171450">
              <a:spcBef>
                <a:spcPts val="1200"/>
              </a:spcBef>
              <a:buFont typeface="Wingdings" panose="05000000000000000000" pitchFamily="2" charset="2"/>
              <a:buChar char="Ø"/>
            </a:pPr>
            <a:r>
              <a:rPr lang="en-US" sz="1600" dirty="0" smtClean="0">
                <a:solidFill>
                  <a:schemeClr val="tx1">
                    <a:lumMod val="65000"/>
                    <a:lumOff val="35000"/>
                  </a:schemeClr>
                </a:solidFill>
              </a:rPr>
              <a:t>Release Planning</a:t>
            </a:r>
            <a:r>
              <a:rPr lang="en-US" sz="1200" dirty="0" smtClean="0"/>
              <a:t>	</a:t>
            </a:r>
            <a:endParaRPr lang="en-US" sz="1200" dirty="0"/>
          </a:p>
        </p:txBody>
      </p:sp>
      <p:pic>
        <p:nvPicPr>
          <p:cNvPr id="8" name="Picture 7"/>
          <p:cNvPicPr>
            <a:picLocks noChangeAspect="1"/>
          </p:cNvPicPr>
          <p:nvPr/>
        </p:nvPicPr>
        <p:blipFill>
          <a:blip r:embed="rId2"/>
          <a:stretch>
            <a:fillRect/>
          </a:stretch>
        </p:blipFill>
        <p:spPr>
          <a:xfrm>
            <a:off x="3253838" y="1527463"/>
            <a:ext cx="8141181" cy="4841671"/>
          </a:xfrm>
          <a:prstGeom prst="rect">
            <a:avLst/>
          </a:prstGeom>
        </p:spPr>
      </p:pic>
    </p:spTree>
    <p:extLst>
      <p:ext uri="{BB962C8B-B14F-4D97-AF65-F5344CB8AC3E}">
        <p14:creationId xmlns:p14="http://schemas.microsoft.com/office/powerpoint/2010/main" val="158738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r>
              <a:rPr lang="en-US" baseline="0" dirty="0" smtClean="0"/>
              <a:t> and Introduction</a:t>
            </a:r>
            <a:endParaRPr lang="en-US" dirty="0"/>
          </a:p>
        </p:txBody>
      </p:sp>
      <p:sp>
        <p:nvSpPr>
          <p:cNvPr id="3" name="Text Placeholder 2"/>
          <p:cNvSpPr>
            <a:spLocks noGrp="1"/>
          </p:cNvSpPr>
          <p:nvPr>
            <p:ph type="body" sz="quarter" idx="10"/>
          </p:nvPr>
        </p:nvSpPr>
        <p:spPr/>
        <p:txBody>
          <a:bodyPr/>
          <a:lstStyle/>
          <a:p>
            <a:pPr lvl="0"/>
            <a:r>
              <a:rPr lang="en-US" dirty="0" smtClean="0"/>
              <a:t>Your Hosts</a:t>
            </a:r>
          </a:p>
          <a:p>
            <a:pPr lvl="1"/>
            <a:endParaRPr lang="en-US" dirty="0" smtClean="0"/>
          </a:p>
          <a:p>
            <a:pPr lvl="2"/>
            <a:r>
              <a:rPr lang="en-US" dirty="0" smtClean="0"/>
              <a:t>Mike Ward, ALM Process Manager</a:t>
            </a:r>
          </a:p>
          <a:p>
            <a:pPr lvl="2"/>
            <a:r>
              <a:rPr lang="en-US" dirty="0" smtClean="0"/>
              <a:t>Kevin Keller, ALM Trainer</a:t>
            </a:r>
          </a:p>
          <a:p>
            <a:pPr lvl="2"/>
            <a:r>
              <a:rPr lang="en-US" dirty="0" smtClean="0"/>
              <a:t>Ramona Machado, ALM Project Manager</a:t>
            </a:r>
          </a:p>
          <a:p>
            <a:pPr marL="0" lvl="2" indent="0">
              <a:buNone/>
            </a:pPr>
            <a:endParaRPr lang="en-US" dirty="0" smtClean="0"/>
          </a:p>
          <a:p>
            <a:pPr lvl="2"/>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Jira</a:t>
            </a:r>
            <a:endParaRPr lang="en-US" dirty="0"/>
          </a:p>
        </p:txBody>
      </p:sp>
      <p:sp>
        <p:nvSpPr>
          <p:cNvPr id="5" name="Text Placeholder 4"/>
          <p:cNvSpPr>
            <a:spLocks noGrp="1"/>
          </p:cNvSpPr>
          <p:nvPr>
            <p:ph type="body" sz="quarter" idx="12"/>
          </p:nvPr>
        </p:nvSpPr>
        <p:spPr>
          <a:xfrm>
            <a:off x="90734" y="1569910"/>
            <a:ext cx="3534968" cy="439301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endParaRPr lang="en-US" sz="4400" dirty="0"/>
          </a:p>
          <a:p>
            <a:r>
              <a:rPr lang="en-US" sz="4400" dirty="0" smtClean="0">
                <a:solidFill>
                  <a:schemeClr val="tx2">
                    <a:lumMod val="75000"/>
                  </a:schemeClr>
                </a:solidFill>
              </a:rPr>
              <a:t>  Jira</a:t>
            </a:r>
            <a:endParaRPr lang="en-US" sz="1200" dirty="0" smtClean="0">
              <a:solidFill>
                <a:schemeClr val="tx2">
                  <a:lumMod val="75000"/>
                </a:schemeClr>
              </a:solidFill>
            </a:endParaRPr>
          </a:p>
          <a:p>
            <a:pPr marL="627063" indent="-171450">
              <a:spcBef>
                <a:spcPts val="1200"/>
              </a:spcBef>
              <a:buFont typeface="Wingdings" panose="05000000000000000000" pitchFamily="2" charset="2"/>
              <a:buChar char="Ø"/>
            </a:pPr>
            <a:r>
              <a:rPr lang="en-US" sz="1400" dirty="0" smtClean="0">
                <a:solidFill>
                  <a:schemeClr val="tx1">
                    <a:lumMod val="65000"/>
                    <a:lumOff val="35000"/>
                  </a:schemeClr>
                </a:solidFill>
              </a:rPr>
              <a:t>Issue </a:t>
            </a:r>
            <a:r>
              <a:rPr lang="en-US" sz="1400" dirty="0">
                <a:solidFill>
                  <a:schemeClr val="tx1">
                    <a:lumMod val="65000"/>
                    <a:lumOff val="35000"/>
                  </a:schemeClr>
                </a:solidFill>
              </a:rPr>
              <a:t>Tracking and Management </a:t>
            </a:r>
          </a:p>
          <a:p>
            <a:pPr marL="627063" indent="-171450">
              <a:spcBef>
                <a:spcPts val="1200"/>
              </a:spcBef>
              <a:buFont typeface="Wingdings" panose="05000000000000000000" pitchFamily="2" charset="2"/>
              <a:buChar char="Ø"/>
            </a:pPr>
            <a:r>
              <a:rPr lang="en-US" sz="1400" dirty="0" smtClean="0">
                <a:solidFill>
                  <a:schemeClr val="tx1">
                    <a:lumMod val="65000"/>
                    <a:lumOff val="35000"/>
                  </a:schemeClr>
                </a:solidFill>
              </a:rPr>
              <a:t>Release </a:t>
            </a:r>
            <a:r>
              <a:rPr lang="en-US" sz="1400" dirty="0">
                <a:solidFill>
                  <a:schemeClr val="tx1">
                    <a:lumMod val="65000"/>
                    <a:lumOff val="35000"/>
                  </a:schemeClr>
                </a:solidFill>
              </a:rPr>
              <a:t>Planning </a:t>
            </a:r>
          </a:p>
          <a:p>
            <a:pPr marL="627063" indent="-171450">
              <a:spcBef>
                <a:spcPts val="1200"/>
              </a:spcBef>
              <a:buFont typeface="Wingdings" panose="05000000000000000000" pitchFamily="2" charset="2"/>
              <a:buChar char="Ø"/>
            </a:pPr>
            <a:r>
              <a:rPr lang="en-US" sz="1400" dirty="0" smtClean="0">
                <a:solidFill>
                  <a:schemeClr val="tx1">
                    <a:lumMod val="65000"/>
                    <a:lumOff val="35000"/>
                  </a:schemeClr>
                </a:solidFill>
              </a:rPr>
              <a:t>Workload </a:t>
            </a:r>
            <a:r>
              <a:rPr lang="en-US" sz="1400" dirty="0">
                <a:solidFill>
                  <a:schemeClr val="tx1">
                    <a:lumMod val="65000"/>
                    <a:lumOff val="35000"/>
                  </a:schemeClr>
                </a:solidFill>
              </a:rPr>
              <a:t>Management </a:t>
            </a:r>
          </a:p>
        </p:txBody>
      </p:sp>
      <p:pic>
        <p:nvPicPr>
          <p:cNvPr id="8" name="Picture 7"/>
          <p:cNvPicPr>
            <a:picLocks noChangeAspect="1"/>
          </p:cNvPicPr>
          <p:nvPr/>
        </p:nvPicPr>
        <p:blipFill>
          <a:blip r:embed="rId2"/>
          <a:stretch>
            <a:fillRect/>
          </a:stretch>
        </p:blipFill>
        <p:spPr>
          <a:xfrm>
            <a:off x="3614468" y="1488558"/>
            <a:ext cx="8254732" cy="4952839"/>
          </a:xfrm>
          <a:prstGeom prst="rect">
            <a:avLst/>
          </a:prstGeom>
        </p:spPr>
      </p:pic>
    </p:spTree>
    <p:extLst>
      <p:ext uri="{BB962C8B-B14F-4D97-AF65-F5344CB8AC3E}">
        <p14:creationId xmlns:p14="http://schemas.microsoft.com/office/powerpoint/2010/main" val="81924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a:t>
            </a:r>
            <a:r>
              <a:rPr lang="en-US" dirty="0" err="1" smtClean="0"/>
              <a:t>Git</a:t>
            </a:r>
            <a:r>
              <a:rPr lang="en-US" dirty="0" smtClean="0"/>
              <a:t> </a:t>
            </a:r>
            <a:endParaRPr lang="en-US" dirty="0"/>
          </a:p>
        </p:txBody>
      </p:sp>
      <p:sp>
        <p:nvSpPr>
          <p:cNvPr id="4" name="Text Placeholder 3"/>
          <p:cNvSpPr>
            <a:spLocks noGrp="1"/>
          </p:cNvSpPr>
          <p:nvPr>
            <p:ph type="body" sz="quarter" idx="11"/>
          </p:nvPr>
        </p:nvSpPr>
        <p:spPr>
          <a:xfrm>
            <a:off x="0" y="1573637"/>
            <a:ext cx="3137845" cy="439301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endParaRPr lang="en-US" sz="4000" dirty="0" smtClean="0"/>
          </a:p>
          <a:p>
            <a:pPr algn="ctr"/>
            <a:r>
              <a:rPr lang="en-US" sz="4000" dirty="0" err="1" smtClean="0">
                <a:solidFill>
                  <a:schemeClr val="tx2">
                    <a:lumMod val="75000"/>
                  </a:schemeClr>
                </a:solidFill>
              </a:rPr>
              <a:t>Git</a:t>
            </a:r>
            <a:r>
              <a:rPr lang="en-US" sz="4000" dirty="0">
                <a:solidFill>
                  <a:schemeClr val="tx2">
                    <a:lumMod val="75000"/>
                  </a:schemeClr>
                </a:solidFill>
              </a:rPr>
              <a:t> </a:t>
            </a:r>
            <a:r>
              <a:rPr lang="en-US" sz="4000" dirty="0" smtClean="0">
                <a:solidFill>
                  <a:schemeClr val="tx2">
                    <a:lumMod val="75000"/>
                  </a:schemeClr>
                </a:solidFill>
              </a:rPr>
              <a:t>etc.…</a:t>
            </a:r>
            <a:br>
              <a:rPr lang="en-US" sz="4000" dirty="0" smtClean="0">
                <a:solidFill>
                  <a:schemeClr val="tx2">
                    <a:lumMod val="75000"/>
                  </a:schemeClr>
                </a:solidFill>
              </a:rPr>
            </a:br>
            <a:endParaRPr lang="en-US" sz="1200" dirty="0" smtClean="0">
              <a:solidFill>
                <a:schemeClr val="tx2">
                  <a:lumMod val="75000"/>
                </a:schemeClr>
              </a:solidFill>
            </a:endParaRPr>
          </a:p>
          <a:p>
            <a:pPr marL="627063" lvl="1" indent="-171450">
              <a:spcBef>
                <a:spcPts val="0"/>
              </a:spcBef>
              <a:buFont typeface="Wingdings" panose="05000000000000000000" pitchFamily="2" charset="2"/>
              <a:buChar char="Ø"/>
            </a:pPr>
            <a:r>
              <a:rPr lang="en-US" sz="1200" dirty="0" smtClean="0"/>
              <a:t>  </a:t>
            </a:r>
            <a:r>
              <a:rPr lang="en-US" sz="1400" b="1" dirty="0">
                <a:solidFill>
                  <a:schemeClr val="tx1">
                    <a:lumMod val="65000"/>
                    <a:lumOff val="35000"/>
                  </a:schemeClr>
                </a:solidFill>
              </a:rPr>
              <a:t>Source Code Management </a:t>
            </a:r>
            <a:br>
              <a:rPr lang="en-US" sz="1400" b="1" dirty="0">
                <a:solidFill>
                  <a:schemeClr val="tx1">
                    <a:lumMod val="65000"/>
                    <a:lumOff val="35000"/>
                  </a:schemeClr>
                </a:solidFill>
              </a:rPr>
            </a:br>
            <a:endParaRPr lang="en-US" sz="1400" b="1" dirty="0">
              <a:solidFill>
                <a:schemeClr val="tx1">
                  <a:lumMod val="65000"/>
                  <a:lumOff val="35000"/>
                </a:schemeClr>
              </a:solidFill>
            </a:endParaRPr>
          </a:p>
          <a:p>
            <a:pPr marL="627063" lvl="1" indent="-171450">
              <a:spcBef>
                <a:spcPts val="0"/>
              </a:spcBef>
              <a:buFont typeface="Wingdings" panose="05000000000000000000" pitchFamily="2" charset="2"/>
              <a:buChar char="Ø"/>
            </a:pPr>
            <a:r>
              <a:rPr lang="en-US" sz="1400" b="1" dirty="0">
                <a:solidFill>
                  <a:schemeClr val="tx1">
                    <a:lumMod val="65000"/>
                    <a:lumOff val="35000"/>
                  </a:schemeClr>
                </a:solidFill>
              </a:rPr>
              <a:t>  Automated Build and Test</a:t>
            </a:r>
            <a:br>
              <a:rPr lang="en-US" sz="1400" b="1" dirty="0">
                <a:solidFill>
                  <a:schemeClr val="tx1">
                    <a:lumMod val="65000"/>
                    <a:lumOff val="35000"/>
                  </a:schemeClr>
                </a:solidFill>
              </a:rPr>
            </a:br>
            <a:endParaRPr lang="en-US" sz="1400" b="1" dirty="0">
              <a:solidFill>
                <a:schemeClr val="tx1">
                  <a:lumMod val="65000"/>
                  <a:lumOff val="35000"/>
                </a:schemeClr>
              </a:solidFill>
            </a:endParaRPr>
          </a:p>
          <a:p>
            <a:pPr marL="627063" lvl="1" indent="-171450">
              <a:spcBef>
                <a:spcPts val="0"/>
              </a:spcBef>
              <a:buFont typeface="Wingdings" panose="05000000000000000000" pitchFamily="2" charset="2"/>
              <a:buChar char="Ø"/>
            </a:pPr>
            <a:r>
              <a:rPr lang="en-US" sz="1400" b="1" dirty="0">
                <a:solidFill>
                  <a:schemeClr val="tx1">
                    <a:lumMod val="65000"/>
                    <a:lumOff val="35000"/>
                  </a:schemeClr>
                </a:solidFill>
              </a:rPr>
              <a:t>  Pre Production Deploys</a:t>
            </a:r>
          </a:p>
        </p:txBody>
      </p:sp>
      <p:pic>
        <p:nvPicPr>
          <p:cNvPr id="8" name="Picture 7"/>
          <p:cNvPicPr>
            <a:picLocks noChangeAspect="1"/>
          </p:cNvPicPr>
          <p:nvPr/>
        </p:nvPicPr>
        <p:blipFill>
          <a:blip r:embed="rId2"/>
          <a:stretch>
            <a:fillRect/>
          </a:stretch>
        </p:blipFill>
        <p:spPr>
          <a:xfrm>
            <a:off x="3137845" y="1454247"/>
            <a:ext cx="8880139" cy="4317161"/>
          </a:xfrm>
          <a:prstGeom prst="rect">
            <a:avLst/>
          </a:prstGeom>
        </p:spPr>
      </p:pic>
    </p:spTree>
    <p:extLst>
      <p:ext uri="{BB962C8B-B14F-4D97-AF65-F5344CB8AC3E}">
        <p14:creationId xmlns:p14="http://schemas.microsoft.com/office/powerpoint/2010/main" val="22345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So...What is actually changing?</a:t>
            </a:r>
            <a:br>
              <a:rPr lang="en-US" dirty="0" smtClean="0"/>
            </a:br>
            <a:r>
              <a:rPr lang="en-US" sz="2000" dirty="0" smtClean="0"/>
              <a:t>Tools:  Source Code and Build/Deploy Tools</a:t>
            </a:r>
            <a:endParaRPr lang="en-US" sz="2000" dirty="0"/>
          </a:p>
        </p:txBody>
      </p:sp>
      <p:sp>
        <p:nvSpPr>
          <p:cNvPr id="4" name="Rectangle 3"/>
          <p:cNvSpPr/>
          <p:nvPr/>
        </p:nvSpPr>
        <p:spPr>
          <a:xfrm>
            <a:off x="324000" y="1402080"/>
            <a:ext cx="10448503" cy="4847481"/>
          </a:xfrm>
          <a:prstGeom prst="rect">
            <a:avLst/>
          </a:prstGeom>
        </p:spPr>
        <p:txBody>
          <a:bodyPr wrap="square">
            <a:spAutoFit/>
          </a:bodyPr>
          <a:lstStyle/>
          <a:p>
            <a:pPr marL="887288" lvl="1" indent="-342900">
              <a:buFont typeface="Wingdings" panose="05000000000000000000" pitchFamily="2" charset="2"/>
              <a:buChar char="q"/>
            </a:pPr>
            <a:r>
              <a:rPr lang="en-US" dirty="0" err="1" smtClean="0">
                <a:solidFill>
                  <a:schemeClr val="tx1">
                    <a:lumMod val="75000"/>
                    <a:lumOff val="25000"/>
                  </a:schemeClr>
                </a:solidFill>
              </a:rPr>
              <a:t>Git</a:t>
            </a:r>
            <a:endParaRPr lang="en-US" dirty="0" smtClean="0">
              <a:solidFill>
                <a:schemeClr val="tx1">
                  <a:lumMod val="75000"/>
                  <a:lumOff val="25000"/>
                </a:schemeClr>
              </a:solidFill>
            </a:endParaRPr>
          </a:p>
          <a:p>
            <a:pPr marL="1374526" lvl="2" indent="-285750">
              <a:buFont typeface="Wingdings" panose="05000000000000000000" pitchFamily="2" charset="2"/>
              <a:buChar char="Ø"/>
            </a:pPr>
            <a:r>
              <a:rPr lang="en-US" dirty="0" smtClean="0">
                <a:solidFill>
                  <a:schemeClr val="tx1">
                    <a:lumMod val="75000"/>
                    <a:lumOff val="25000"/>
                  </a:schemeClr>
                </a:solidFill>
              </a:rPr>
              <a:t>Source Code Management/Version Control</a:t>
            </a:r>
            <a:br>
              <a:rPr lang="en-US" dirty="0" smtClean="0">
                <a:solidFill>
                  <a:schemeClr val="tx1">
                    <a:lumMod val="75000"/>
                    <a:lumOff val="25000"/>
                  </a:schemeClr>
                </a:solidFill>
              </a:rPr>
            </a:br>
            <a:endParaRPr lang="en-US" dirty="0" smtClean="0">
              <a:solidFill>
                <a:schemeClr val="tx1">
                  <a:lumMod val="75000"/>
                  <a:lumOff val="25000"/>
                </a:schemeClr>
              </a:solidFill>
            </a:endParaRPr>
          </a:p>
          <a:p>
            <a:pPr marL="887288" lvl="1" indent="-342900">
              <a:buFont typeface="Wingdings" panose="05000000000000000000" pitchFamily="2" charset="2"/>
              <a:buChar char="q"/>
            </a:pPr>
            <a:r>
              <a:rPr lang="en-US" dirty="0" err="1" smtClean="0">
                <a:solidFill>
                  <a:schemeClr val="tx1">
                    <a:lumMod val="75000"/>
                    <a:lumOff val="25000"/>
                  </a:schemeClr>
                </a:solidFill>
              </a:rPr>
              <a:t>BitBucket</a:t>
            </a:r>
            <a:endParaRPr lang="en-US" dirty="0" smtClean="0">
              <a:solidFill>
                <a:schemeClr val="tx1">
                  <a:lumMod val="75000"/>
                  <a:lumOff val="25000"/>
                </a:schemeClr>
              </a:solidFill>
            </a:endParaRPr>
          </a:p>
          <a:p>
            <a:pPr marL="1374526" lvl="2" indent="-285750">
              <a:buFont typeface="Wingdings" panose="05000000000000000000" pitchFamily="2" charset="2"/>
              <a:buChar char="Ø"/>
            </a:pPr>
            <a:r>
              <a:rPr lang="en-US" dirty="0" smtClean="0">
                <a:solidFill>
                  <a:schemeClr val="tx1">
                    <a:lumMod val="75000"/>
                    <a:lumOff val="25000"/>
                  </a:schemeClr>
                </a:solidFill>
              </a:rPr>
              <a:t>Web interface into our shared </a:t>
            </a:r>
            <a:r>
              <a:rPr lang="en-US" dirty="0" err="1" smtClean="0">
                <a:solidFill>
                  <a:schemeClr val="tx1">
                    <a:lumMod val="75000"/>
                    <a:lumOff val="25000"/>
                  </a:schemeClr>
                </a:solidFill>
              </a:rPr>
              <a:t>Git</a:t>
            </a:r>
            <a:r>
              <a:rPr lang="en-US" dirty="0" smtClean="0">
                <a:solidFill>
                  <a:schemeClr val="tx1">
                    <a:lumMod val="75000"/>
                    <a:lumOff val="25000"/>
                  </a:schemeClr>
                </a:solidFill>
              </a:rPr>
              <a:t> repositories</a:t>
            </a:r>
          </a:p>
          <a:p>
            <a:pPr marL="1374526" lvl="2" indent="-285750">
              <a:buFont typeface="Wingdings" panose="05000000000000000000" pitchFamily="2" charset="2"/>
              <a:buChar char="Ø"/>
            </a:pPr>
            <a:r>
              <a:rPr lang="en-US" dirty="0" smtClean="0">
                <a:solidFill>
                  <a:schemeClr val="tx1">
                    <a:lumMod val="75000"/>
                    <a:lumOff val="25000"/>
                  </a:schemeClr>
                </a:solidFill>
              </a:rPr>
              <a:t>View source code, changes, diffs for code reviews, merge (pull) requests, etc.</a:t>
            </a:r>
            <a:br>
              <a:rPr lang="en-US" dirty="0" smtClean="0">
                <a:solidFill>
                  <a:schemeClr val="tx1">
                    <a:lumMod val="75000"/>
                    <a:lumOff val="25000"/>
                  </a:schemeClr>
                </a:solidFill>
              </a:rPr>
            </a:br>
            <a:endParaRPr lang="en-US" dirty="0" smtClean="0">
              <a:solidFill>
                <a:schemeClr val="tx1">
                  <a:lumMod val="75000"/>
                  <a:lumOff val="25000"/>
                </a:schemeClr>
              </a:solidFill>
            </a:endParaRPr>
          </a:p>
          <a:p>
            <a:pPr marL="887288" lvl="1" indent="-342900">
              <a:buFont typeface="Wingdings" panose="05000000000000000000" pitchFamily="2" charset="2"/>
              <a:buChar char="q"/>
            </a:pPr>
            <a:r>
              <a:rPr lang="en-US" dirty="0" smtClean="0">
                <a:solidFill>
                  <a:schemeClr val="tx1">
                    <a:lumMod val="75000"/>
                    <a:lumOff val="25000"/>
                  </a:schemeClr>
                </a:solidFill>
              </a:rPr>
              <a:t>Bamboo</a:t>
            </a:r>
          </a:p>
          <a:p>
            <a:pPr marL="1374526" lvl="2" indent="-285750">
              <a:buFont typeface="Wingdings" panose="05000000000000000000" pitchFamily="2" charset="2"/>
              <a:buChar char="Ø"/>
            </a:pPr>
            <a:r>
              <a:rPr lang="en-US" dirty="0" smtClean="0">
                <a:solidFill>
                  <a:schemeClr val="tx1">
                    <a:lumMod val="75000"/>
                    <a:lumOff val="25000"/>
                  </a:schemeClr>
                </a:solidFill>
              </a:rPr>
              <a:t>Automated build tool with a web interface</a:t>
            </a:r>
          </a:p>
          <a:p>
            <a:pPr marL="1374526" lvl="2" indent="-285750">
              <a:buFont typeface="Wingdings" panose="05000000000000000000" pitchFamily="2" charset="2"/>
              <a:buChar char="Ø"/>
            </a:pPr>
            <a:r>
              <a:rPr lang="en-US" dirty="0" smtClean="0">
                <a:solidFill>
                  <a:schemeClr val="tx1">
                    <a:lumMod val="75000"/>
                    <a:lumOff val="25000"/>
                  </a:schemeClr>
                </a:solidFill>
              </a:rPr>
              <a:t>Runs automated tests, and builds for deployment</a:t>
            </a:r>
          </a:p>
          <a:p>
            <a:pPr marL="1374526" lvl="2" indent="-285750">
              <a:buFont typeface="Wingdings" panose="05000000000000000000" pitchFamily="2" charset="2"/>
              <a:buChar char="Ø"/>
            </a:pPr>
            <a:r>
              <a:rPr lang="en-US" dirty="0" smtClean="0">
                <a:solidFill>
                  <a:schemeClr val="tx1">
                    <a:lumMod val="75000"/>
                    <a:lumOff val="25000"/>
                  </a:schemeClr>
                </a:solidFill>
              </a:rPr>
              <a:t>Functionality is equivalent to Jenkins</a:t>
            </a:r>
            <a:br>
              <a:rPr lang="en-US" dirty="0" smtClean="0">
                <a:solidFill>
                  <a:schemeClr val="tx1">
                    <a:lumMod val="75000"/>
                    <a:lumOff val="25000"/>
                  </a:schemeClr>
                </a:solidFill>
              </a:rPr>
            </a:br>
            <a:endParaRPr lang="en-US" dirty="0" smtClean="0">
              <a:solidFill>
                <a:schemeClr val="tx1">
                  <a:lumMod val="75000"/>
                  <a:lumOff val="25000"/>
                </a:schemeClr>
              </a:solidFill>
            </a:endParaRPr>
          </a:p>
          <a:p>
            <a:pPr marL="887288" lvl="1" indent="-342900">
              <a:buFont typeface="Wingdings" panose="05000000000000000000" pitchFamily="2" charset="2"/>
              <a:buChar char="q"/>
            </a:pPr>
            <a:r>
              <a:rPr lang="en-US" dirty="0" err="1" smtClean="0">
                <a:solidFill>
                  <a:schemeClr val="tx1">
                    <a:lumMod val="75000"/>
                    <a:lumOff val="25000"/>
                  </a:schemeClr>
                </a:solidFill>
              </a:rPr>
              <a:t>Deployer</a:t>
            </a:r>
            <a:endParaRPr lang="en-US" dirty="0">
              <a:solidFill>
                <a:schemeClr val="tx1">
                  <a:lumMod val="75000"/>
                  <a:lumOff val="25000"/>
                </a:schemeClr>
              </a:solidFill>
            </a:endParaRPr>
          </a:p>
          <a:p>
            <a:pPr marL="1374526" lvl="2" indent="-285750">
              <a:buFont typeface="Wingdings" panose="05000000000000000000" pitchFamily="2" charset="2"/>
              <a:buChar char="Ø"/>
            </a:pPr>
            <a:r>
              <a:rPr lang="en-US" dirty="0" smtClean="0">
                <a:solidFill>
                  <a:schemeClr val="tx1">
                    <a:lumMod val="75000"/>
                    <a:lumOff val="25000"/>
                  </a:schemeClr>
                </a:solidFill>
              </a:rPr>
              <a:t>Existing </a:t>
            </a:r>
            <a:r>
              <a:rPr lang="en-US" dirty="0" err="1" smtClean="0">
                <a:solidFill>
                  <a:schemeClr val="tx1">
                    <a:lumMod val="75000"/>
                    <a:lumOff val="25000"/>
                  </a:schemeClr>
                </a:solidFill>
              </a:rPr>
              <a:t>Fieldglass</a:t>
            </a:r>
            <a:r>
              <a:rPr lang="en-US" dirty="0" smtClean="0">
                <a:solidFill>
                  <a:schemeClr val="tx1">
                    <a:lumMod val="75000"/>
                    <a:lumOff val="25000"/>
                  </a:schemeClr>
                </a:solidFill>
              </a:rPr>
              <a:t> application that manages pre-production deployment.</a:t>
            </a:r>
          </a:p>
          <a:p>
            <a:pPr marL="1374526" lvl="2" indent="-285750">
              <a:buFont typeface="Wingdings" panose="05000000000000000000" pitchFamily="2" charset="2"/>
              <a:buChar char="Ø"/>
            </a:pPr>
            <a:r>
              <a:rPr lang="en-US" dirty="0" smtClean="0">
                <a:solidFill>
                  <a:schemeClr val="tx1">
                    <a:lumMod val="75000"/>
                    <a:lumOff val="25000"/>
                  </a:schemeClr>
                </a:solidFill>
              </a:rPr>
              <a:t>SCM Team wrote and maintains this application</a:t>
            </a:r>
          </a:p>
          <a:p>
            <a:pPr marL="1374526" lvl="2" indent="-285750">
              <a:buFont typeface="Wingdings" panose="05000000000000000000" pitchFamily="2" charset="2"/>
              <a:buChar char="Ø"/>
            </a:pPr>
            <a:r>
              <a:rPr lang="en-US" dirty="0" smtClean="0">
                <a:solidFill>
                  <a:schemeClr val="tx1">
                    <a:lumMod val="75000"/>
                    <a:lumOff val="25000"/>
                  </a:schemeClr>
                </a:solidFill>
              </a:rPr>
              <a:t>Will need to be modified to use the Bamboo generated builds</a:t>
            </a:r>
            <a:r>
              <a:rPr lang="en-US" dirty="0" smtClean="0">
                <a:solidFill>
                  <a:schemeClr val="tx1">
                    <a:lumMod val="65000"/>
                    <a:lumOff val="35000"/>
                  </a:schemeClr>
                </a:solidFill>
              </a:rPr>
              <a:t>.</a:t>
            </a:r>
          </a:p>
          <a:p>
            <a:pPr lvl="1"/>
            <a:endParaRPr lang="en-US" dirty="0"/>
          </a:p>
        </p:txBody>
      </p:sp>
    </p:spTree>
    <p:extLst>
      <p:ext uri="{BB962C8B-B14F-4D97-AF65-F5344CB8AC3E}">
        <p14:creationId xmlns:p14="http://schemas.microsoft.com/office/powerpoint/2010/main" val="60357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1000"/>
                                        <p:tgtEl>
                                          <p:spTgt spid="4">
                                            <p:txEl>
                                              <p:pRg st="5" end="5"/>
                                            </p:txEl>
                                          </p:spTgt>
                                        </p:tgtEl>
                                      </p:cBhvr>
                                    </p:animEffect>
                                    <p:anim calcmode="lin" valueType="num">
                                      <p:cBhvr>
                                        <p:cTn id="3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1000"/>
                                        <p:tgtEl>
                                          <p:spTgt spid="4">
                                            <p:txEl>
                                              <p:pRg st="6" end="6"/>
                                            </p:txEl>
                                          </p:spTgt>
                                        </p:tgtEl>
                                      </p:cBhvr>
                                    </p:animEffect>
                                    <p:anim calcmode="lin" valueType="num">
                                      <p:cBhvr>
                                        <p:cTn id="4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fade">
                                      <p:cBhvr>
                                        <p:cTn id="46" dur="1000"/>
                                        <p:tgtEl>
                                          <p:spTgt spid="4">
                                            <p:txEl>
                                              <p:pRg st="7" end="7"/>
                                            </p:txEl>
                                          </p:spTgt>
                                        </p:tgtEl>
                                      </p:cBhvr>
                                    </p:animEffect>
                                    <p:anim calcmode="lin" valueType="num">
                                      <p:cBhvr>
                                        <p:cTn id="4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Effect transition="in" filter="fade">
                                      <p:cBhvr>
                                        <p:cTn id="51" dur="1000"/>
                                        <p:tgtEl>
                                          <p:spTgt spid="4">
                                            <p:txEl>
                                              <p:pRg st="8" end="8"/>
                                            </p:txEl>
                                          </p:spTgt>
                                        </p:tgtEl>
                                      </p:cBhvr>
                                    </p:animEffect>
                                    <p:anim calcmode="lin" valueType="num">
                                      <p:cBhvr>
                                        <p:cTn id="5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4">
                                            <p:txEl>
                                              <p:pRg st="9" end="9"/>
                                            </p:txEl>
                                          </p:spTgt>
                                        </p:tgtEl>
                                        <p:attrNameLst>
                                          <p:attrName>style.visibility</p:attrName>
                                        </p:attrNameLst>
                                      </p:cBhvr>
                                      <p:to>
                                        <p:strVal val="visible"/>
                                      </p:to>
                                    </p:set>
                                    <p:animEffect transition="in" filter="fade">
                                      <p:cBhvr>
                                        <p:cTn id="58" dur="1000"/>
                                        <p:tgtEl>
                                          <p:spTgt spid="4">
                                            <p:txEl>
                                              <p:pRg st="9" end="9"/>
                                            </p:txEl>
                                          </p:spTgt>
                                        </p:tgtEl>
                                      </p:cBhvr>
                                    </p:animEffect>
                                    <p:anim calcmode="lin" valueType="num">
                                      <p:cBhvr>
                                        <p:cTn id="59"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animEffect transition="in" filter="fade">
                                      <p:cBhvr>
                                        <p:cTn id="63" dur="1000"/>
                                        <p:tgtEl>
                                          <p:spTgt spid="4">
                                            <p:txEl>
                                              <p:pRg st="10" end="10"/>
                                            </p:txEl>
                                          </p:spTgt>
                                        </p:tgtEl>
                                      </p:cBhvr>
                                    </p:animEffect>
                                    <p:anim calcmode="lin" valueType="num">
                                      <p:cBhvr>
                                        <p:cTn id="64"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4">
                                            <p:txEl>
                                              <p:pRg st="11" end="11"/>
                                            </p:txEl>
                                          </p:spTgt>
                                        </p:tgtEl>
                                        <p:attrNameLst>
                                          <p:attrName>style.visibility</p:attrName>
                                        </p:attrNameLst>
                                      </p:cBhvr>
                                      <p:to>
                                        <p:strVal val="visible"/>
                                      </p:to>
                                    </p:set>
                                    <p:animEffect transition="in" filter="fade">
                                      <p:cBhvr>
                                        <p:cTn id="68" dur="1000"/>
                                        <p:tgtEl>
                                          <p:spTgt spid="4">
                                            <p:txEl>
                                              <p:pRg st="11" end="11"/>
                                            </p:txEl>
                                          </p:spTgt>
                                        </p:tgtEl>
                                      </p:cBhvr>
                                    </p:animEffect>
                                    <p:anim calcmode="lin" valueType="num">
                                      <p:cBhvr>
                                        <p:cTn id="69"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4">
                                            <p:txEl>
                                              <p:pRg st="12" end="12"/>
                                            </p:txEl>
                                          </p:spTgt>
                                        </p:tgtEl>
                                        <p:attrNameLst>
                                          <p:attrName>style.visibility</p:attrName>
                                        </p:attrNameLst>
                                      </p:cBhvr>
                                      <p:to>
                                        <p:strVal val="visible"/>
                                      </p:to>
                                    </p:set>
                                    <p:animEffect transition="in" filter="fade">
                                      <p:cBhvr>
                                        <p:cTn id="73" dur="1000"/>
                                        <p:tgtEl>
                                          <p:spTgt spid="4">
                                            <p:txEl>
                                              <p:pRg st="12" end="12"/>
                                            </p:txEl>
                                          </p:spTgt>
                                        </p:tgtEl>
                                      </p:cBhvr>
                                    </p:animEffect>
                                    <p:anim calcmode="lin" valueType="num">
                                      <p:cBhvr>
                                        <p:cTn id="74"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rPr>
              <a:t>So...</a:t>
            </a:r>
            <a:r>
              <a:rPr lang="en-US" dirty="0" smtClean="0">
                <a:solidFill>
                  <a:schemeClr val="bg2">
                    <a:lumMod val="50000"/>
                  </a:schemeClr>
                </a:solidFill>
              </a:rPr>
              <a:t>What is actually changing?</a:t>
            </a:r>
            <a:r>
              <a:rPr lang="en-US" dirty="0">
                <a:solidFill>
                  <a:schemeClr val="bg2">
                    <a:lumMod val="50000"/>
                  </a:schemeClr>
                </a:solidFill>
              </a:rPr>
              <a:t/>
            </a:r>
            <a:br>
              <a:rPr lang="en-US" dirty="0">
                <a:solidFill>
                  <a:schemeClr val="bg2">
                    <a:lumMod val="50000"/>
                  </a:schemeClr>
                </a:solidFill>
              </a:rPr>
            </a:br>
            <a:r>
              <a:rPr lang="en-US" sz="2000" dirty="0" err="1" smtClean="0">
                <a:solidFill>
                  <a:schemeClr val="bg2">
                    <a:lumMod val="50000"/>
                  </a:schemeClr>
                </a:solidFill>
              </a:rPr>
              <a:t>Git</a:t>
            </a:r>
            <a:r>
              <a:rPr lang="en-US" sz="2000" dirty="0" smtClean="0">
                <a:solidFill>
                  <a:schemeClr val="bg2">
                    <a:lumMod val="50000"/>
                  </a:schemeClr>
                </a:solidFill>
              </a:rPr>
              <a:t> Training is in Progress</a:t>
            </a:r>
            <a:endParaRPr lang="en-US" sz="2000" dirty="0">
              <a:solidFill>
                <a:schemeClr val="bg2">
                  <a:lumMod val="50000"/>
                </a:schemeClr>
              </a:solidFill>
            </a:endParaRPr>
          </a:p>
        </p:txBody>
      </p:sp>
      <p:sp>
        <p:nvSpPr>
          <p:cNvPr id="4" name="Text Placeholder 3"/>
          <p:cNvSpPr>
            <a:spLocks noGrp="1"/>
          </p:cNvSpPr>
          <p:nvPr>
            <p:ph type="body" sz="quarter" idx="10"/>
          </p:nvPr>
        </p:nvSpPr>
        <p:spPr>
          <a:xfrm>
            <a:off x="324000" y="1567031"/>
            <a:ext cx="11545200" cy="4392043"/>
          </a:xfrm>
        </p:spPr>
        <p:txBody>
          <a:bodyPr/>
          <a:lstStyle/>
          <a:p>
            <a:pPr marL="685800" indent="-342900">
              <a:spcBef>
                <a:spcPts val="0"/>
              </a:spcBef>
              <a:buFont typeface="Wingdings" panose="05000000000000000000" pitchFamily="2" charset="2"/>
              <a:buChar char="q"/>
            </a:pPr>
            <a:r>
              <a:rPr lang="en-US" sz="1800" b="0" dirty="0" smtClean="0">
                <a:solidFill>
                  <a:srgbClr val="000000"/>
                </a:solidFill>
                <a:latin typeface="Calibri" panose="020F0502020204030204" pitchFamily="34" charset="0"/>
              </a:rPr>
              <a:t>Most folks will have completed the initial 1 hour setup and introductory training by the end of July</a:t>
            </a:r>
          </a:p>
          <a:p>
            <a:pPr marL="1084263" lvl="2" indent="-342900">
              <a:spcBef>
                <a:spcPts val="0"/>
              </a:spcBef>
              <a:buFont typeface="Wingdings" panose="05000000000000000000" pitchFamily="2" charset="2"/>
              <a:buChar char="Ø"/>
            </a:pPr>
            <a:r>
              <a:rPr lang="en-US" dirty="0" smtClean="0">
                <a:solidFill>
                  <a:srgbClr val="000000"/>
                </a:solidFill>
                <a:latin typeface="Calibri" panose="020F0502020204030204" pitchFamily="34" charset="0"/>
              </a:rPr>
              <a:t>Please contact your site trainer if you have not completed this training</a:t>
            </a:r>
            <a:br>
              <a:rPr lang="en-US" dirty="0" smtClean="0">
                <a:solidFill>
                  <a:srgbClr val="000000"/>
                </a:solidFill>
                <a:latin typeface="Calibri" panose="020F0502020204030204" pitchFamily="34" charset="0"/>
              </a:rPr>
            </a:br>
            <a:endParaRPr lang="en-US" dirty="0" smtClean="0">
              <a:solidFill>
                <a:srgbClr val="000000"/>
              </a:solidFill>
              <a:latin typeface="Calibri" panose="020F0502020204030204" pitchFamily="34" charset="0"/>
            </a:endParaRPr>
          </a:p>
          <a:p>
            <a:pPr marL="685800" indent="-342900">
              <a:spcBef>
                <a:spcPts val="0"/>
              </a:spcBef>
              <a:buFont typeface="Wingdings" panose="05000000000000000000" pitchFamily="2" charset="2"/>
              <a:buChar char="q"/>
            </a:pPr>
            <a:r>
              <a:rPr lang="en-US" sz="1800" b="0" dirty="0" smtClean="0">
                <a:solidFill>
                  <a:srgbClr val="000000"/>
                </a:solidFill>
                <a:latin typeface="Calibri" panose="020F0502020204030204" pitchFamily="34" charset="0"/>
              </a:rPr>
              <a:t>We are creating walkthroughs on common scenarios as an alternative to the Lynda training</a:t>
            </a:r>
          </a:p>
          <a:p>
            <a:pPr marL="1084263" lvl="2" indent="-342900">
              <a:spcBef>
                <a:spcPts val="0"/>
              </a:spcBef>
              <a:buFont typeface="Wingdings" panose="05000000000000000000" pitchFamily="2" charset="2"/>
              <a:buChar char="Ø"/>
            </a:pPr>
            <a:r>
              <a:rPr lang="en-US" dirty="0" smtClean="0">
                <a:solidFill>
                  <a:srgbClr val="000000"/>
                </a:solidFill>
                <a:latin typeface="Calibri" panose="020F0502020204030204" pitchFamily="34" charset="0"/>
              </a:rPr>
              <a:t>These should be ready by the end of the month and available in Confluence on the </a:t>
            </a:r>
            <a:r>
              <a:rPr lang="en-US" dirty="0" err="1" smtClean="0">
                <a:solidFill>
                  <a:srgbClr val="000000"/>
                </a:solidFill>
                <a:latin typeface="Calibri" panose="020F0502020204030204" pitchFamily="34" charset="0"/>
              </a:rPr>
              <a:t>Git</a:t>
            </a:r>
            <a:r>
              <a:rPr lang="en-US" dirty="0" smtClean="0">
                <a:solidFill>
                  <a:srgbClr val="000000"/>
                </a:solidFill>
                <a:latin typeface="Calibri" panose="020F0502020204030204" pitchFamily="34" charset="0"/>
              </a:rPr>
              <a:t> Training pages</a:t>
            </a:r>
          </a:p>
          <a:p>
            <a:pPr marL="1084263" lvl="2" indent="-342900">
              <a:spcBef>
                <a:spcPts val="0"/>
              </a:spcBef>
              <a:buFont typeface="Wingdings" panose="05000000000000000000" pitchFamily="2" charset="2"/>
              <a:buChar char="Ø"/>
            </a:pPr>
            <a:r>
              <a:rPr lang="en-US" dirty="0" smtClean="0">
                <a:solidFill>
                  <a:srgbClr val="000000"/>
                </a:solidFill>
                <a:latin typeface="Calibri" panose="020F0502020204030204" pitchFamily="34" charset="0"/>
              </a:rPr>
              <a:t>Non-developer use cases will be covered as well </a:t>
            </a:r>
            <a:br>
              <a:rPr lang="en-US" dirty="0" smtClean="0">
                <a:solidFill>
                  <a:srgbClr val="000000"/>
                </a:solidFill>
                <a:latin typeface="Calibri" panose="020F0502020204030204" pitchFamily="34" charset="0"/>
              </a:rPr>
            </a:br>
            <a:endParaRPr lang="en-US" dirty="0" smtClean="0">
              <a:solidFill>
                <a:srgbClr val="000000"/>
              </a:solidFill>
              <a:latin typeface="Calibri" panose="020F0502020204030204" pitchFamily="34" charset="0"/>
            </a:endParaRPr>
          </a:p>
          <a:p>
            <a:pPr marL="685800" indent="-342900">
              <a:spcBef>
                <a:spcPts val="0"/>
              </a:spcBef>
              <a:buFont typeface="Wingdings" panose="05000000000000000000" pitchFamily="2" charset="2"/>
              <a:buChar char="q"/>
            </a:pPr>
            <a:r>
              <a:rPr lang="en-US" sz="1800" b="0" dirty="0" smtClean="0">
                <a:solidFill>
                  <a:srgbClr val="000000"/>
                </a:solidFill>
                <a:latin typeface="Calibri" panose="020F0502020204030204" pitchFamily="34" charset="0"/>
              </a:rPr>
              <a:t>The training repository has code to play with</a:t>
            </a:r>
          </a:p>
          <a:p>
            <a:pPr marL="1084263" lvl="2" indent="-342900">
              <a:spcBef>
                <a:spcPts val="0"/>
              </a:spcBef>
              <a:buFont typeface="Wingdings" panose="05000000000000000000" pitchFamily="2" charset="2"/>
              <a:buChar char="Ø"/>
            </a:pPr>
            <a:r>
              <a:rPr lang="en-US" dirty="0" smtClean="0">
                <a:solidFill>
                  <a:srgbClr val="000000"/>
                </a:solidFill>
                <a:latin typeface="Calibri" panose="020F0502020204030204" pitchFamily="34" charset="0"/>
              </a:rPr>
              <a:t>Please clone this repository to work through the training scenarios</a:t>
            </a:r>
          </a:p>
          <a:p>
            <a:pPr marL="1084263" lvl="2" indent="-342900">
              <a:spcBef>
                <a:spcPts val="0"/>
              </a:spcBef>
              <a:buFont typeface="Wingdings" panose="05000000000000000000" pitchFamily="2" charset="2"/>
              <a:buChar char="Ø"/>
            </a:pPr>
            <a:r>
              <a:rPr lang="en-US" dirty="0" smtClean="0">
                <a:solidFill>
                  <a:srgbClr val="000000"/>
                </a:solidFill>
                <a:latin typeface="Calibri" panose="020F0502020204030204" pitchFamily="34" charset="0"/>
              </a:rPr>
              <a:t>We will be creating branches to match the FG branching policy</a:t>
            </a:r>
          </a:p>
          <a:p>
            <a:pPr marL="1084263" lvl="2" indent="-342900">
              <a:spcBef>
                <a:spcPts val="0"/>
              </a:spcBef>
              <a:buFont typeface="Wingdings" panose="05000000000000000000" pitchFamily="2" charset="2"/>
              <a:buChar char="Ø"/>
            </a:pPr>
            <a:r>
              <a:rPr lang="en-US" dirty="0" smtClean="0">
                <a:solidFill>
                  <a:srgbClr val="000000"/>
                </a:solidFill>
                <a:latin typeface="Calibri" panose="020F0502020204030204" pitchFamily="34" charset="0"/>
              </a:rPr>
              <a:t>We will be creating bamboo build jobs against those </a:t>
            </a:r>
            <a:r>
              <a:rPr lang="en-US" dirty="0" smtClean="0">
                <a:solidFill>
                  <a:srgbClr val="000000"/>
                </a:solidFill>
                <a:latin typeface="Calibri" panose="020F0502020204030204" pitchFamily="34" charset="0"/>
              </a:rPr>
              <a:t>branches</a:t>
            </a:r>
          </a:p>
          <a:p>
            <a:pPr marL="1084263" lvl="2" indent="-342900">
              <a:spcBef>
                <a:spcPts val="0"/>
              </a:spcBef>
              <a:buFont typeface="Wingdings" panose="05000000000000000000" pitchFamily="2" charset="2"/>
              <a:buChar char="Ø"/>
            </a:pPr>
            <a:endParaRPr lang="en-US" dirty="0">
              <a:solidFill>
                <a:srgbClr val="000000"/>
              </a:solidFill>
              <a:latin typeface="Calibri" panose="020F0502020204030204" pitchFamily="34" charset="0"/>
            </a:endParaRPr>
          </a:p>
          <a:p>
            <a:pPr marL="690563" lvl="1" indent="-350838">
              <a:spcBef>
                <a:spcPts val="0"/>
              </a:spcBef>
              <a:buFont typeface="Wingdings" panose="05000000000000000000" pitchFamily="2" charset="2"/>
              <a:buChar char="q"/>
            </a:pPr>
            <a:r>
              <a:rPr lang="en-US" dirty="0" smtClean="0">
                <a:solidFill>
                  <a:srgbClr val="000000"/>
                </a:solidFill>
                <a:latin typeface="Calibri" panose="020F0502020204030204" pitchFamily="34" charset="0"/>
              </a:rPr>
              <a:t>We </a:t>
            </a:r>
            <a:r>
              <a:rPr lang="en-US" dirty="0">
                <a:solidFill>
                  <a:srgbClr val="000000"/>
                </a:solidFill>
                <a:latin typeface="Calibri" panose="020F0502020204030204" pitchFamily="34" charset="0"/>
              </a:rPr>
              <a:t>would like everybody comfortable with the training scenarios by the end of August</a:t>
            </a:r>
            <a:br>
              <a:rPr lang="en-US" dirty="0">
                <a:solidFill>
                  <a:srgbClr val="000000"/>
                </a:solidFill>
                <a:latin typeface="Calibri" panose="020F0502020204030204" pitchFamily="34" charset="0"/>
              </a:rPr>
            </a:br>
            <a:endParaRPr lang="en-US" dirty="0">
              <a:solidFill>
                <a:srgbClr val="000000"/>
              </a:solidFill>
              <a:latin typeface="Calibri" panose="020F0502020204030204" pitchFamily="34" charset="0"/>
            </a:endParaRPr>
          </a:p>
          <a:p>
            <a:pPr marL="685800" lvl="1" indent="-342900">
              <a:spcBef>
                <a:spcPts val="0"/>
              </a:spcBef>
              <a:buFont typeface="Wingdings" panose="05000000000000000000" pitchFamily="2" charset="2"/>
              <a:buChar char="q"/>
            </a:pPr>
            <a:r>
              <a:rPr lang="en-US" dirty="0">
                <a:solidFill>
                  <a:srgbClr val="000000"/>
                </a:solidFill>
                <a:latin typeface="Calibri" panose="020F0502020204030204" pitchFamily="34" charset="0"/>
              </a:rPr>
              <a:t>There</a:t>
            </a:r>
            <a:r>
              <a:rPr lang="en-US" sz="1800" dirty="0">
                <a:solidFill>
                  <a:srgbClr val="000000"/>
                </a:solidFill>
                <a:latin typeface="Calibri" panose="020F0502020204030204" pitchFamily="34" charset="0"/>
              </a:rPr>
              <a:t> are updated </a:t>
            </a:r>
            <a:r>
              <a:rPr lang="en-US" sz="1800" dirty="0" err="1">
                <a:solidFill>
                  <a:srgbClr val="000000"/>
                </a:solidFill>
                <a:latin typeface="Calibri" panose="020F0502020204030204" pitchFamily="34" charset="0"/>
              </a:rPr>
              <a:t>Git</a:t>
            </a:r>
            <a:r>
              <a:rPr lang="en-US" sz="1800" dirty="0">
                <a:solidFill>
                  <a:srgbClr val="000000"/>
                </a:solidFill>
                <a:latin typeface="Calibri" panose="020F0502020204030204" pitchFamily="34" charset="0"/>
              </a:rPr>
              <a:t> Office Hours on confluence </a:t>
            </a:r>
            <a:r>
              <a:rPr lang="en-US" sz="1800" dirty="0" smtClean="0">
                <a:solidFill>
                  <a:srgbClr val="000000"/>
                </a:solidFill>
                <a:latin typeface="Calibri" panose="020F0502020204030204" pitchFamily="34" charset="0"/>
              </a:rPr>
              <a:t>to answer any of your questions or resolve issues.</a:t>
            </a:r>
            <a:endParaRPr lang="en-US" sz="1800" dirty="0">
              <a:solidFill>
                <a:srgbClr val="000000"/>
              </a:solidFill>
              <a:latin typeface="Calibri" panose="020F0502020204030204" pitchFamily="34" charset="0"/>
            </a:endParaRPr>
          </a:p>
          <a:p>
            <a:pPr marL="904263" indent="-342900">
              <a:spcBef>
                <a:spcPts val="0"/>
              </a:spcBef>
              <a:buFont typeface="Arial" panose="020B0604020202020204" pitchFamily="34" charset="0"/>
              <a:buChar char="•"/>
            </a:pPr>
            <a:endParaRPr lang="en-US" dirty="0" smtClean="0">
              <a:solidFill>
                <a:srgbClr val="000000"/>
              </a:solidFill>
              <a:latin typeface="Calibri" panose="020F0502020204030204" pitchFamily="34" charset="0"/>
            </a:endParaRPr>
          </a:p>
          <a:p>
            <a:pPr marL="342900">
              <a:spcBef>
                <a:spcPts val="0"/>
              </a:spcBef>
            </a:pPr>
            <a:endParaRPr lang="en-US" sz="18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80475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1000"/>
                                        <p:tgtEl>
                                          <p:spTgt spid="4">
                                            <p:txEl>
                                              <p:pRg st="5" end="5"/>
                                            </p:txEl>
                                          </p:spTgt>
                                        </p:tgtEl>
                                      </p:cBhvr>
                                    </p:animEffect>
                                    <p:anim calcmode="lin" valueType="num">
                                      <p:cBhvr>
                                        <p:cTn id="3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1000"/>
                                        <p:tgtEl>
                                          <p:spTgt spid="4">
                                            <p:txEl>
                                              <p:pRg st="6" end="6"/>
                                            </p:txEl>
                                          </p:spTgt>
                                        </p:tgtEl>
                                      </p:cBhvr>
                                    </p:animEffect>
                                    <p:anim calcmode="lin" valueType="num">
                                      <p:cBhvr>
                                        <p:cTn id="4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fade">
                                      <p:cBhvr>
                                        <p:cTn id="46" dur="1000"/>
                                        <p:tgtEl>
                                          <p:spTgt spid="4">
                                            <p:txEl>
                                              <p:pRg st="7" end="7"/>
                                            </p:txEl>
                                          </p:spTgt>
                                        </p:tgtEl>
                                      </p:cBhvr>
                                    </p:animEffect>
                                    <p:anim calcmode="lin" valueType="num">
                                      <p:cBhvr>
                                        <p:cTn id="4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Effect transition="in" filter="fade">
                                      <p:cBhvr>
                                        <p:cTn id="51" dur="1000"/>
                                        <p:tgtEl>
                                          <p:spTgt spid="4">
                                            <p:txEl>
                                              <p:pRg st="8" end="8"/>
                                            </p:txEl>
                                          </p:spTgt>
                                        </p:tgtEl>
                                      </p:cBhvr>
                                    </p:animEffect>
                                    <p:anim calcmode="lin" valueType="num">
                                      <p:cBhvr>
                                        <p:cTn id="5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4">
                                            <p:txEl>
                                              <p:pRg st="10" end="10"/>
                                            </p:txEl>
                                          </p:spTgt>
                                        </p:tgtEl>
                                        <p:attrNameLst>
                                          <p:attrName>style.visibility</p:attrName>
                                        </p:attrNameLst>
                                      </p:cBhvr>
                                      <p:to>
                                        <p:strVal val="visible"/>
                                      </p:to>
                                    </p:set>
                                    <p:animEffect transition="in" filter="fade">
                                      <p:cBhvr>
                                        <p:cTn id="58" dur="1000"/>
                                        <p:tgtEl>
                                          <p:spTgt spid="4">
                                            <p:txEl>
                                              <p:pRg st="10" end="10"/>
                                            </p:txEl>
                                          </p:spTgt>
                                        </p:tgtEl>
                                      </p:cBhvr>
                                    </p:animEffect>
                                    <p:anim calcmode="lin" valueType="num">
                                      <p:cBhvr>
                                        <p:cTn id="59"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animEffect transition="in" filter="fade">
                                      <p:cBhvr>
                                        <p:cTn id="65" dur="1000"/>
                                        <p:tgtEl>
                                          <p:spTgt spid="4">
                                            <p:txEl>
                                              <p:pRg st="11" end="11"/>
                                            </p:txEl>
                                          </p:spTgt>
                                        </p:tgtEl>
                                      </p:cBhvr>
                                    </p:animEffect>
                                    <p:anim calcmode="lin" valueType="num">
                                      <p:cBhvr>
                                        <p:cTn id="66"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67"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50000"/>
                  </a:schemeClr>
                </a:solidFill>
              </a:rPr>
              <a:t>So...What is actually changing?</a:t>
            </a:r>
            <a:br>
              <a:rPr lang="en-US" dirty="0">
                <a:solidFill>
                  <a:schemeClr val="bg2">
                    <a:lumMod val="50000"/>
                  </a:schemeClr>
                </a:solidFill>
              </a:rPr>
            </a:br>
            <a:r>
              <a:rPr lang="en-US" sz="2000" dirty="0" smtClean="0">
                <a:solidFill>
                  <a:schemeClr val="bg2">
                    <a:lumMod val="50000"/>
                  </a:schemeClr>
                </a:solidFill>
              </a:rPr>
              <a:t>Teamwork</a:t>
            </a:r>
            <a:endParaRPr lang="en-US" sz="2000" dirty="0">
              <a:solidFill>
                <a:schemeClr val="bg2">
                  <a:lumMod val="50000"/>
                </a:schemeClr>
              </a:solidFill>
            </a:endParaRPr>
          </a:p>
        </p:txBody>
      </p:sp>
      <p:sp>
        <p:nvSpPr>
          <p:cNvPr id="5" name="Rectangle 4"/>
          <p:cNvSpPr/>
          <p:nvPr/>
        </p:nvSpPr>
        <p:spPr>
          <a:xfrm>
            <a:off x="794083" y="1672389"/>
            <a:ext cx="10744201" cy="3785652"/>
          </a:xfrm>
          <a:prstGeom prst="rect">
            <a:avLst/>
          </a:prstGeom>
        </p:spPr>
        <p:txBody>
          <a:bodyPr wrap="square">
            <a:spAutoFit/>
          </a:bodyPr>
          <a:lstStyle/>
          <a:p>
            <a:pPr marL="342900" marR="0">
              <a:spcBef>
                <a:spcPts val="0"/>
              </a:spcBef>
              <a:spcAft>
                <a:spcPts val="0"/>
              </a:spcAft>
            </a:pPr>
            <a:endParaRPr lang="en-US" sz="2400" b="1" dirty="0">
              <a:solidFill>
                <a:srgbClr val="000000"/>
              </a:solidFill>
              <a:latin typeface="Calibri" panose="020F0502020204030204" pitchFamily="34" charset="0"/>
            </a:endParaRPr>
          </a:p>
          <a:p>
            <a:pPr marL="685800" marR="0" indent="-342900">
              <a:spcBef>
                <a:spcPts val="0"/>
              </a:spcBef>
              <a:spcAft>
                <a:spcPts val="0"/>
              </a:spcAft>
              <a:buFont typeface="Arial" panose="020B0604020202020204" pitchFamily="34" charset="0"/>
              <a:buChar char="•"/>
            </a:pPr>
            <a:r>
              <a:rPr lang="en-US" sz="2400" b="1" dirty="0" smtClean="0">
                <a:solidFill>
                  <a:schemeClr val="bg2"/>
                </a:solidFill>
                <a:latin typeface="Calibri" panose="020F0502020204030204" pitchFamily="34" charset="0"/>
              </a:rPr>
              <a:t>Processes  - </a:t>
            </a:r>
          </a:p>
          <a:p>
            <a:pPr marL="1230188" lvl="1" indent="-342900">
              <a:buFont typeface="Arial" panose="020B0604020202020204" pitchFamily="34" charset="0"/>
              <a:buChar char="•"/>
            </a:pPr>
            <a:r>
              <a:rPr lang="en-US" sz="2400" b="1" dirty="0" smtClean="0">
                <a:solidFill>
                  <a:schemeClr val="bg2"/>
                </a:solidFill>
                <a:latin typeface="Calibri" panose="020F0502020204030204" pitchFamily="34" charset="0"/>
              </a:rPr>
              <a:t>Updated business case management</a:t>
            </a:r>
          </a:p>
          <a:p>
            <a:pPr marL="1230188" lvl="1" indent="-342900">
              <a:buFont typeface="Arial" panose="020B0604020202020204" pitchFamily="34" charset="0"/>
              <a:buChar char="•"/>
            </a:pPr>
            <a:r>
              <a:rPr lang="en-US" sz="2400" b="1" dirty="0" smtClean="0">
                <a:solidFill>
                  <a:schemeClr val="bg2"/>
                </a:solidFill>
                <a:latin typeface="Calibri" panose="020F0502020204030204" pitchFamily="34" charset="0"/>
              </a:rPr>
              <a:t>Adoption of some Modified Agile Practices (MAP)  </a:t>
            </a:r>
          </a:p>
          <a:p>
            <a:pPr marL="685800" marR="0" indent="-342900">
              <a:spcBef>
                <a:spcPts val="0"/>
              </a:spcBef>
              <a:spcAft>
                <a:spcPts val="0"/>
              </a:spcAft>
              <a:buFont typeface="Arial" panose="020B0604020202020204" pitchFamily="34" charset="0"/>
              <a:buChar char="•"/>
            </a:pPr>
            <a:r>
              <a:rPr lang="en-US" sz="2400" b="1" dirty="0" smtClean="0">
                <a:solidFill>
                  <a:schemeClr val="bg2"/>
                </a:solidFill>
                <a:latin typeface="Calibri" panose="020F0502020204030204" pitchFamily="34" charset="0"/>
              </a:rPr>
              <a:t>Tools </a:t>
            </a:r>
          </a:p>
          <a:p>
            <a:pPr marL="1230188" lvl="1" indent="-342900">
              <a:buFont typeface="Arial" panose="020B0604020202020204" pitchFamily="34" charset="0"/>
              <a:buChar char="•"/>
            </a:pPr>
            <a:r>
              <a:rPr lang="en-US" sz="2400" b="1" dirty="0" smtClean="0">
                <a:solidFill>
                  <a:schemeClr val="bg2"/>
                </a:solidFill>
                <a:latin typeface="Calibri" panose="020F0502020204030204" pitchFamily="34" charset="0"/>
              </a:rPr>
              <a:t>Replacement of Integrity PTC with </a:t>
            </a:r>
            <a:r>
              <a:rPr lang="en-US" sz="2400" b="1" dirty="0" err="1" smtClean="0">
                <a:solidFill>
                  <a:schemeClr val="bg2"/>
                </a:solidFill>
                <a:latin typeface="Calibri" panose="020F0502020204030204" pitchFamily="34" charset="0"/>
              </a:rPr>
              <a:t>Git</a:t>
            </a:r>
            <a:r>
              <a:rPr lang="en-US" sz="2400" b="1" dirty="0" smtClean="0">
                <a:solidFill>
                  <a:schemeClr val="bg2"/>
                </a:solidFill>
                <a:latin typeface="Calibri" panose="020F0502020204030204" pitchFamily="34" charset="0"/>
              </a:rPr>
              <a:t>, Jira, and Confluence </a:t>
            </a:r>
          </a:p>
          <a:p>
            <a:pPr marL="1230188" lvl="1" indent="-342900">
              <a:buFont typeface="Arial" panose="020B0604020202020204" pitchFamily="34" charset="0"/>
              <a:buChar char="•"/>
            </a:pPr>
            <a:r>
              <a:rPr lang="en-US" sz="2400" b="1" dirty="0" smtClean="0">
                <a:solidFill>
                  <a:schemeClr val="bg2"/>
                </a:solidFill>
                <a:latin typeface="Calibri" panose="020F0502020204030204" pitchFamily="34" charset="0"/>
              </a:rPr>
              <a:t>Continuous Delivery Workflow </a:t>
            </a:r>
          </a:p>
          <a:p>
            <a:pPr marL="685800" marR="0" indent="-342900">
              <a:spcBef>
                <a:spcPts val="0"/>
              </a:spcBef>
              <a:spcAft>
                <a:spcPts val="0"/>
              </a:spcAft>
              <a:buFont typeface="Arial" panose="020B0604020202020204" pitchFamily="34" charset="0"/>
              <a:buChar char="•"/>
            </a:pPr>
            <a:r>
              <a:rPr lang="en-US" sz="2400" b="1" dirty="0" smtClean="0">
                <a:solidFill>
                  <a:srgbClr val="000000"/>
                </a:solidFill>
                <a:latin typeface="Calibri" panose="020F0502020204030204" pitchFamily="34" charset="0"/>
              </a:rPr>
              <a:t>Teamwork </a:t>
            </a:r>
          </a:p>
          <a:p>
            <a:pPr marL="1230188" lvl="1" indent="-342900">
              <a:buFont typeface="Arial" panose="020B0604020202020204" pitchFamily="34" charset="0"/>
              <a:buChar char="•"/>
            </a:pPr>
            <a:r>
              <a:rPr lang="en-US" sz="2400" b="1" dirty="0" smtClean="0">
                <a:solidFill>
                  <a:srgbClr val="000000"/>
                </a:solidFill>
                <a:latin typeface="Calibri" panose="020F0502020204030204" pitchFamily="34" charset="0"/>
              </a:rPr>
              <a:t>Collaboration </a:t>
            </a:r>
          </a:p>
          <a:p>
            <a:pPr marL="1230188" lvl="1" indent="-342900">
              <a:buFont typeface="Arial" panose="020B0604020202020204" pitchFamily="34" charset="0"/>
              <a:buChar char="•"/>
            </a:pPr>
            <a:r>
              <a:rPr lang="en-US" sz="2400" b="1" dirty="0" smtClean="0">
                <a:solidFill>
                  <a:srgbClr val="000000"/>
                </a:solidFill>
                <a:latin typeface="Calibri" panose="020F0502020204030204" pitchFamily="34" charset="0"/>
              </a:rPr>
              <a:t>Efficiencies</a:t>
            </a:r>
            <a:endParaRPr lang="en-US"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85957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50000"/>
                  </a:schemeClr>
                </a:solidFill>
              </a:rPr>
              <a:t>So...What is actually changing?</a:t>
            </a:r>
            <a:br>
              <a:rPr lang="en-US" dirty="0">
                <a:solidFill>
                  <a:schemeClr val="bg2">
                    <a:lumMod val="50000"/>
                  </a:schemeClr>
                </a:solidFill>
              </a:rPr>
            </a:br>
            <a:r>
              <a:rPr lang="en-US" sz="2000" dirty="0" smtClean="0">
                <a:solidFill>
                  <a:schemeClr val="bg2">
                    <a:lumMod val="50000"/>
                  </a:schemeClr>
                </a:solidFill>
              </a:rPr>
              <a:t>Teamwork</a:t>
            </a:r>
            <a:endParaRPr lang="en-US" sz="2000" dirty="0">
              <a:solidFill>
                <a:schemeClr val="bg2">
                  <a:lumMod val="50000"/>
                </a:schemeClr>
              </a:solidFill>
            </a:endParaRPr>
          </a:p>
        </p:txBody>
      </p:sp>
      <p:pic>
        <p:nvPicPr>
          <p:cNvPr id="6" name="Picture Placeholder 5"/>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l="13743" r="13743"/>
          <a:stretch/>
        </p:blipFill>
        <p:spPr>
          <a:prstGeom prst="rect">
            <a:avLst/>
          </a:prstGeom>
        </p:spPr>
      </p:pic>
      <p:sp>
        <p:nvSpPr>
          <p:cNvPr id="4" name="Rectangle 3"/>
          <p:cNvSpPr/>
          <p:nvPr/>
        </p:nvSpPr>
        <p:spPr>
          <a:xfrm>
            <a:off x="324000" y="1553251"/>
            <a:ext cx="5692336" cy="4755148"/>
          </a:xfrm>
          <a:prstGeom prst="rect">
            <a:avLst/>
          </a:prstGeom>
        </p:spPr>
        <p:txBody>
          <a:bodyPr wrap="square">
            <a:spAutoFit/>
          </a:bodyPr>
          <a:lstStyle/>
          <a:p>
            <a:pPr marL="342900" indent="-342900">
              <a:spcBef>
                <a:spcPts val="1200"/>
              </a:spcBef>
              <a:buClr>
                <a:schemeClr val="accent1"/>
              </a:buClr>
              <a:buFont typeface="Wingdings" panose="05000000000000000000" pitchFamily="2" charset="2"/>
              <a:buChar char="q"/>
            </a:pPr>
            <a:r>
              <a:rPr lang="en-US" sz="2000" dirty="0"/>
              <a:t>Increase collaboration with closer interaction between BA/Dev/QA </a:t>
            </a:r>
            <a:r>
              <a:rPr lang="en-US" sz="2000" dirty="0" smtClean="0"/>
              <a:t>around the world.</a:t>
            </a:r>
            <a:endParaRPr lang="en-US" sz="2000" dirty="0"/>
          </a:p>
          <a:p>
            <a:pPr marL="342900" indent="-342900">
              <a:spcBef>
                <a:spcPts val="1200"/>
              </a:spcBef>
              <a:buClr>
                <a:schemeClr val="accent1"/>
              </a:buClr>
              <a:buFont typeface="Wingdings" panose="05000000000000000000" pitchFamily="2" charset="2"/>
              <a:buChar char="q"/>
            </a:pPr>
            <a:r>
              <a:rPr lang="en-US" sz="2000" dirty="0"/>
              <a:t>More traceability using tools between requirement and development </a:t>
            </a:r>
          </a:p>
          <a:p>
            <a:pPr marL="342900" indent="-342900">
              <a:spcBef>
                <a:spcPts val="1200"/>
              </a:spcBef>
              <a:buClr>
                <a:schemeClr val="accent1"/>
              </a:buClr>
              <a:buFont typeface="Wingdings" panose="05000000000000000000" pitchFamily="2" charset="2"/>
              <a:buChar char="q"/>
            </a:pPr>
            <a:r>
              <a:rPr lang="en-US" sz="2000" dirty="0"/>
              <a:t>Elimination of hard stops between releases phases because it is more Iterative</a:t>
            </a:r>
          </a:p>
          <a:p>
            <a:pPr marL="342900" indent="-342900">
              <a:spcBef>
                <a:spcPts val="1200"/>
              </a:spcBef>
              <a:buClr>
                <a:schemeClr val="accent1"/>
              </a:buClr>
              <a:buFont typeface="Wingdings" panose="05000000000000000000" pitchFamily="2" charset="2"/>
              <a:buChar char="q"/>
            </a:pPr>
            <a:r>
              <a:rPr lang="en-US" sz="2000" dirty="0"/>
              <a:t>Reduction of duplication of work due to shared ownership of deliverables </a:t>
            </a:r>
          </a:p>
          <a:p>
            <a:pPr marL="342900" indent="-342900">
              <a:spcBef>
                <a:spcPts val="1200"/>
              </a:spcBef>
              <a:buClr>
                <a:schemeClr val="accent1"/>
              </a:buClr>
              <a:buFont typeface="Wingdings" panose="05000000000000000000" pitchFamily="2" charset="2"/>
              <a:buChar char="q"/>
            </a:pPr>
            <a:r>
              <a:rPr lang="en-US" sz="2000" dirty="0"/>
              <a:t>Everyone has a voice leading to higher quality outcomes </a:t>
            </a:r>
            <a:endParaRPr lang="en-US" sz="2000" dirty="0" smtClean="0"/>
          </a:p>
          <a:p>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38366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we are </a:t>
            </a:r>
            <a:r>
              <a:rPr lang="en-US" dirty="0" smtClean="0">
                <a:solidFill>
                  <a:srgbClr val="C00000"/>
                </a:solidFill>
              </a:rPr>
              <a:t>not</a:t>
            </a:r>
            <a:r>
              <a:rPr lang="en-US" dirty="0" smtClean="0"/>
              <a:t> doing!  </a:t>
            </a:r>
            <a:r>
              <a:rPr lang="en-US" dirty="0" smtClean="0">
                <a:sym typeface="Wingdings" panose="05000000000000000000" pitchFamily="2" charset="2"/>
              </a:rPr>
              <a:t></a:t>
            </a:r>
            <a:endParaRPr lang="en-US" dirty="0"/>
          </a:p>
        </p:txBody>
      </p:sp>
      <p:sp>
        <p:nvSpPr>
          <p:cNvPr id="3" name="Text Placeholder 2"/>
          <p:cNvSpPr>
            <a:spLocks noGrp="1"/>
          </p:cNvSpPr>
          <p:nvPr>
            <p:ph type="body" sz="quarter" idx="10"/>
          </p:nvPr>
        </p:nvSpPr>
        <p:spPr/>
        <p:txBody>
          <a:bodyPr/>
          <a:lstStyle/>
          <a:p>
            <a:r>
              <a:rPr lang="en-US" dirty="0" smtClean="0"/>
              <a:t>Application Lifecycle Management</a:t>
            </a:r>
            <a:endParaRPr lang="en-US" dirty="0"/>
          </a:p>
        </p:txBody>
      </p:sp>
    </p:spTree>
    <p:extLst>
      <p:ext uri="{BB962C8B-B14F-4D97-AF65-F5344CB8AC3E}">
        <p14:creationId xmlns:p14="http://schemas.microsoft.com/office/powerpoint/2010/main" val="256624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a:t>
            </a:r>
            <a:r>
              <a:rPr lang="en-US" dirty="0" smtClean="0">
                <a:solidFill>
                  <a:srgbClr val="C00000"/>
                </a:solidFill>
              </a:rPr>
              <a:t>not</a:t>
            </a:r>
            <a:r>
              <a:rPr lang="en-US" dirty="0" smtClean="0"/>
              <a:t> doing!</a:t>
            </a:r>
            <a:endParaRPr lang="en-US" dirty="0"/>
          </a:p>
        </p:txBody>
      </p:sp>
      <p:sp>
        <p:nvSpPr>
          <p:cNvPr id="3" name="Text Placeholder 2"/>
          <p:cNvSpPr>
            <a:spLocks noGrp="1"/>
          </p:cNvSpPr>
          <p:nvPr>
            <p:ph type="body" sz="quarter" idx="10"/>
          </p:nvPr>
        </p:nvSpPr>
        <p:spPr/>
        <p:txBody>
          <a:bodyPr/>
          <a:lstStyle/>
          <a:p>
            <a:pPr marL="463550" indent="-463550">
              <a:buFont typeface="Wingdings" panose="05000000000000000000" pitchFamily="2" charset="2"/>
              <a:buChar char="q"/>
            </a:pPr>
            <a:r>
              <a:rPr lang="en-US" dirty="0" smtClean="0">
                <a:solidFill>
                  <a:schemeClr val="tx1">
                    <a:lumMod val="85000"/>
                    <a:lumOff val="15000"/>
                  </a:schemeClr>
                </a:solidFill>
              </a:rPr>
              <a:t>Not changing production deploy cycle</a:t>
            </a:r>
          </a:p>
          <a:p>
            <a:pPr marL="463550" indent="-463550">
              <a:buFont typeface="Wingdings" panose="05000000000000000000" pitchFamily="2" charset="2"/>
              <a:buChar char="q"/>
            </a:pPr>
            <a:r>
              <a:rPr lang="en-US" dirty="0" smtClean="0">
                <a:solidFill>
                  <a:schemeClr val="tx1">
                    <a:lumMod val="85000"/>
                    <a:lumOff val="15000"/>
                  </a:schemeClr>
                </a:solidFill>
              </a:rPr>
              <a:t>Not going to adopt a full agile methodology </a:t>
            </a:r>
          </a:p>
          <a:p>
            <a:pPr marL="463550" indent="-463550">
              <a:buFont typeface="Wingdings" panose="05000000000000000000" pitchFamily="2" charset="2"/>
              <a:buChar char="q"/>
            </a:pPr>
            <a:r>
              <a:rPr lang="en-US" dirty="0" smtClean="0">
                <a:solidFill>
                  <a:schemeClr val="tx1">
                    <a:lumMod val="85000"/>
                    <a:lumOff val="15000"/>
                  </a:schemeClr>
                </a:solidFill>
              </a:rPr>
              <a:t>Not going to continue to use PTC after the transition is complete </a:t>
            </a:r>
          </a:p>
          <a:p>
            <a:pPr marL="463550" indent="-463550">
              <a:buFont typeface="Wingdings" panose="05000000000000000000" pitchFamily="2" charset="2"/>
              <a:buChar char="q"/>
            </a:pPr>
            <a:r>
              <a:rPr lang="en-US" dirty="0" smtClean="0">
                <a:solidFill>
                  <a:schemeClr val="tx1">
                    <a:lumMod val="85000"/>
                    <a:lumOff val="15000"/>
                  </a:schemeClr>
                </a:solidFill>
              </a:rPr>
              <a:t>Not going to continue doing things the exact same way as we have </a:t>
            </a:r>
            <a:endParaRPr lang="en-US" dirty="0">
              <a:solidFill>
                <a:schemeClr val="tx1">
                  <a:lumMod val="85000"/>
                  <a:lumOff val="15000"/>
                </a:schemeClr>
              </a:solidFill>
            </a:endParaRPr>
          </a:p>
        </p:txBody>
      </p:sp>
    </p:spTree>
    <p:extLst>
      <p:ext uri="{BB962C8B-B14F-4D97-AF65-F5344CB8AC3E}">
        <p14:creationId xmlns:p14="http://schemas.microsoft.com/office/powerpoint/2010/main" val="412786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Management Details</a:t>
            </a:r>
            <a:endParaRPr lang="en-US" dirty="0"/>
          </a:p>
        </p:txBody>
      </p:sp>
      <p:sp>
        <p:nvSpPr>
          <p:cNvPr id="3" name="Text Placeholder 2"/>
          <p:cNvSpPr>
            <a:spLocks noGrp="1"/>
          </p:cNvSpPr>
          <p:nvPr>
            <p:ph type="body" sz="quarter" idx="10"/>
          </p:nvPr>
        </p:nvSpPr>
        <p:spPr/>
        <p:txBody>
          <a:bodyPr/>
          <a:lstStyle/>
          <a:p>
            <a:r>
              <a:rPr lang="en-US" dirty="0" smtClean="0"/>
              <a:t>Application Lifecycle Management</a:t>
            </a:r>
            <a:endParaRPr lang="en-US" dirty="0"/>
          </a:p>
        </p:txBody>
      </p:sp>
    </p:spTree>
    <p:extLst>
      <p:ext uri="{BB962C8B-B14F-4D97-AF65-F5344CB8AC3E}">
        <p14:creationId xmlns:p14="http://schemas.microsoft.com/office/powerpoint/2010/main" val="170814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rPr>
              <a:t>Project Management</a:t>
            </a:r>
            <a:r>
              <a:rPr lang="en-US" dirty="0">
                <a:solidFill>
                  <a:schemeClr val="bg2">
                    <a:lumMod val="50000"/>
                  </a:schemeClr>
                </a:solidFill>
              </a:rPr>
              <a:t/>
            </a:r>
            <a:br>
              <a:rPr lang="en-US" dirty="0">
                <a:solidFill>
                  <a:schemeClr val="bg2">
                    <a:lumMod val="50000"/>
                  </a:schemeClr>
                </a:solidFill>
              </a:rPr>
            </a:br>
            <a:r>
              <a:rPr lang="en-US" sz="1800" dirty="0" smtClean="0">
                <a:solidFill>
                  <a:schemeClr val="bg2">
                    <a:lumMod val="50000"/>
                  </a:schemeClr>
                </a:solidFill>
              </a:rPr>
              <a:t>ALM</a:t>
            </a:r>
            <a:r>
              <a:rPr lang="en-US" dirty="0" smtClean="0">
                <a:solidFill>
                  <a:schemeClr val="bg2">
                    <a:lumMod val="50000"/>
                  </a:schemeClr>
                </a:solidFill>
              </a:rPr>
              <a:t> </a:t>
            </a:r>
            <a:r>
              <a:rPr lang="en-US" sz="2000" dirty="0" smtClean="0">
                <a:solidFill>
                  <a:schemeClr val="bg2">
                    <a:lumMod val="50000"/>
                  </a:schemeClr>
                </a:solidFill>
              </a:rPr>
              <a:t>Implementation Team</a:t>
            </a:r>
            <a:endParaRPr lang="en-US" sz="2000" dirty="0">
              <a:solidFill>
                <a:schemeClr val="bg2">
                  <a:lumMod val="50000"/>
                </a:schemeClr>
              </a:solidFill>
            </a:endParaRPr>
          </a:p>
        </p:txBody>
      </p:sp>
      <p:sp>
        <p:nvSpPr>
          <p:cNvPr id="5" name="Text Placeholder 2"/>
          <p:cNvSpPr txBox="1">
            <a:spLocks/>
          </p:cNvSpPr>
          <p:nvPr/>
        </p:nvSpPr>
        <p:spPr bwMode="gray">
          <a:xfrm>
            <a:off x="396736" y="1557204"/>
            <a:ext cx="11545200" cy="913512"/>
          </a:xfrm>
          <a:prstGeom prst="rect">
            <a:avLst/>
          </a:prstGeom>
        </p:spPr>
        <p:txBody>
          <a:bodyPr vert="horz" lIns="0" tIns="0" rIns="0" bIns="0" rtlCol="0">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kern="1200">
                <a:solidFill>
                  <a:schemeClr val="tx1"/>
                </a:solidFill>
                <a:latin typeface="+mn-lt"/>
                <a:ea typeface="+mn-ea"/>
                <a:cs typeface="+mn-cs"/>
              </a:defRPr>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mn-lt"/>
                <a:ea typeface="+mn-ea"/>
                <a:cs typeface="+mn-cs"/>
              </a:defRPr>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kern="1200" baseline="0">
                <a:solidFill>
                  <a:schemeClr val="tx1"/>
                </a:solidFill>
                <a:latin typeface="+mn-lt"/>
                <a:ea typeface="+mn-ea"/>
                <a:cs typeface="+mn-cs"/>
              </a:defRPr>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Arial" pitchFamily="34" charset="0"/>
              <a:buChar char="–"/>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lvl="2" indent="-342900">
              <a:spcBef>
                <a:spcPts val="0"/>
              </a:spcBef>
              <a:buClr>
                <a:schemeClr val="accent1"/>
              </a:buClr>
              <a:buFont typeface="Wingdings" panose="05000000000000000000" pitchFamily="2" charset="2"/>
              <a:buChar char="q"/>
            </a:pPr>
            <a:r>
              <a:rPr lang="en-US" sz="1600" b="1" dirty="0" smtClean="0">
                <a:solidFill>
                  <a:srgbClr val="000000"/>
                </a:solidFill>
                <a:latin typeface="Arial" panose="020B0604020202020204" pitchFamily="34" charset="0"/>
                <a:cs typeface="Arial" panose="020B0604020202020204" pitchFamily="34" charset="0"/>
              </a:rPr>
              <a:t>Executive Sponsors</a:t>
            </a:r>
            <a:endParaRPr lang="en-US" sz="1600" b="1" dirty="0" smtClean="0">
              <a:solidFill>
                <a:srgbClr val="000000"/>
              </a:solidFill>
              <a:latin typeface="Arial" panose="020B0604020202020204" pitchFamily="34" charset="0"/>
              <a:cs typeface="Arial" panose="020B0604020202020204" pitchFamily="34" charset="0"/>
              <a:sym typeface="Wingdings" panose="05000000000000000000" pitchFamily="2" charset="2"/>
            </a:endParaRPr>
          </a:p>
          <a:p>
            <a:pPr lvl="3">
              <a:spcBef>
                <a:spcPts val="600"/>
              </a:spcBef>
              <a:buClr>
                <a:schemeClr val="accent1"/>
              </a:buClr>
              <a:buFont typeface="Wingdings" panose="05000000000000000000" pitchFamily="2" charset="2"/>
              <a:buChar char="Ø"/>
            </a:pPr>
            <a:r>
              <a:rPr lang="en-US" dirty="0" smtClean="0">
                <a:solidFill>
                  <a:srgbClr val="000000"/>
                </a:solidFill>
                <a:latin typeface="Arial" panose="020B0604020202020204" pitchFamily="34" charset="0"/>
                <a:cs typeface="Arial" panose="020B0604020202020204" pitchFamily="34" charset="0"/>
                <a:sym typeface="Wingdings" panose="05000000000000000000" pitchFamily="2" charset="2"/>
              </a:rPr>
              <a:t>Dan Bell and Vish Baliga</a:t>
            </a:r>
            <a:br>
              <a:rPr lang="en-US" dirty="0" smtClean="0">
                <a:solidFill>
                  <a:srgbClr val="000000"/>
                </a:solidFill>
                <a:latin typeface="Arial" panose="020B0604020202020204" pitchFamily="34" charset="0"/>
                <a:cs typeface="Arial" panose="020B0604020202020204" pitchFamily="34" charset="0"/>
                <a:sym typeface="Wingdings" panose="05000000000000000000" pitchFamily="2" charset="2"/>
              </a:rPr>
            </a:br>
            <a:endParaRPr lang="en-US" dirty="0" smtClean="0">
              <a:solidFill>
                <a:srgbClr val="000000"/>
              </a:solidFill>
              <a:latin typeface="Arial" panose="020B0604020202020204" pitchFamily="34" charset="0"/>
              <a:cs typeface="Arial" panose="020B0604020202020204" pitchFamily="34" charset="0"/>
              <a:sym typeface="Wingdings" panose="05000000000000000000" pitchFamily="2" charset="2"/>
            </a:endParaRPr>
          </a:p>
        </p:txBody>
      </p:sp>
      <p:sp>
        <p:nvSpPr>
          <p:cNvPr id="6" name="Text Placeholder 2"/>
          <p:cNvSpPr txBox="1">
            <a:spLocks/>
          </p:cNvSpPr>
          <p:nvPr/>
        </p:nvSpPr>
        <p:spPr bwMode="gray">
          <a:xfrm>
            <a:off x="7022672" y="3806456"/>
            <a:ext cx="4736937" cy="4118344"/>
          </a:xfrm>
          <a:prstGeom prst="rect">
            <a:avLst/>
          </a:prstGeom>
        </p:spPr>
        <p:txBody>
          <a:bodyPr vert="horz" lIns="0" tIns="0" rIns="0" bIns="0" rtlCol="0">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kern="1200">
                <a:solidFill>
                  <a:schemeClr val="tx1"/>
                </a:solidFill>
                <a:latin typeface="+mn-lt"/>
                <a:ea typeface="+mn-ea"/>
                <a:cs typeface="+mn-cs"/>
              </a:defRPr>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mn-lt"/>
                <a:ea typeface="+mn-ea"/>
                <a:cs typeface="+mn-cs"/>
              </a:defRPr>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kern="1200" baseline="0">
                <a:solidFill>
                  <a:schemeClr val="tx1"/>
                </a:solidFill>
                <a:latin typeface="+mn-lt"/>
                <a:ea typeface="+mn-ea"/>
                <a:cs typeface="+mn-cs"/>
              </a:defRPr>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Arial" pitchFamily="34" charset="0"/>
              <a:buChar char="–"/>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lvl="2" indent="-342900">
              <a:spcBef>
                <a:spcPts val="0"/>
              </a:spcBef>
              <a:buFont typeface="Wingdings" panose="05000000000000000000" pitchFamily="2" charset="2"/>
              <a:buChar char="q"/>
            </a:pPr>
            <a:endParaRPr lang="en-US" dirty="0"/>
          </a:p>
        </p:txBody>
      </p:sp>
      <p:sp>
        <p:nvSpPr>
          <p:cNvPr id="8" name="Text Placeholder 2"/>
          <p:cNvSpPr txBox="1">
            <a:spLocks/>
          </p:cNvSpPr>
          <p:nvPr/>
        </p:nvSpPr>
        <p:spPr bwMode="gray">
          <a:xfrm>
            <a:off x="6176863" y="1507608"/>
            <a:ext cx="4975927" cy="4990276"/>
          </a:xfrm>
          <a:prstGeom prst="rect">
            <a:avLst/>
          </a:prstGeom>
        </p:spPr>
        <p:txBody>
          <a:bodyPr vert="horz" lIns="0" tIns="0" rIns="0" bIns="0" rtlCol="0">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kern="1200">
                <a:solidFill>
                  <a:schemeClr val="tx1"/>
                </a:solidFill>
                <a:latin typeface="+mn-lt"/>
                <a:ea typeface="+mn-ea"/>
                <a:cs typeface="+mn-cs"/>
              </a:defRPr>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mn-lt"/>
                <a:ea typeface="+mn-ea"/>
                <a:cs typeface="+mn-cs"/>
              </a:defRPr>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kern="1200" baseline="0">
                <a:solidFill>
                  <a:schemeClr val="tx1"/>
                </a:solidFill>
                <a:latin typeface="+mn-lt"/>
                <a:ea typeface="+mn-ea"/>
                <a:cs typeface="+mn-cs"/>
              </a:defRPr>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Arial" pitchFamily="34" charset="0"/>
              <a:buChar char="–"/>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60000" lvl="3" indent="0">
              <a:spcBef>
                <a:spcPts val="600"/>
              </a:spcBef>
              <a:buClr>
                <a:schemeClr val="accent1"/>
              </a:buClr>
              <a:buNone/>
            </a:pPr>
            <a:endParaRPr lang="en-US" dirty="0" smtClean="0">
              <a:solidFill>
                <a:srgbClr val="000000"/>
              </a:solidFill>
              <a:latin typeface="Arial" panose="020B0604020202020204" pitchFamily="34" charset="0"/>
              <a:cs typeface="Arial" panose="020B0604020202020204" pitchFamily="34" charset="0"/>
              <a:sym typeface="Wingdings" panose="05000000000000000000" pitchFamily="2" charset="2"/>
            </a:endParaRPr>
          </a:p>
        </p:txBody>
      </p:sp>
      <p:sp>
        <p:nvSpPr>
          <p:cNvPr id="7" name="Text Placeholder 2"/>
          <p:cNvSpPr txBox="1">
            <a:spLocks/>
          </p:cNvSpPr>
          <p:nvPr/>
        </p:nvSpPr>
        <p:spPr bwMode="gray">
          <a:xfrm>
            <a:off x="8214249" y="3806455"/>
            <a:ext cx="4975927" cy="4990276"/>
          </a:xfrm>
          <a:prstGeom prst="rect">
            <a:avLst/>
          </a:prstGeom>
        </p:spPr>
        <p:txBody>
          <a:bodyPr vert="horz" lIns="0" tIns="0" rIns="0" bIns="0" rtlCol="0">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kern="1200">
                <a:solidFill>
                  <a:schemeClr val="tx1"/>
                </a:solidFill>
                <a:latin typeface="+mn-lt"/>
                <a:ea typeface="+mn-ea"/>
                <a:cs typeface="+mn-cs"/>
              </a:defRPr>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mn-lt"/>
                <a:ea typeface="+mn-ea"/>
                <a:cs typeface="+mn-cs"/>
              </a:defRPr>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kern="1200" baseline="0">
                <a:solidFill>
                  <a:schemeClr val="tx1"/>
                </a:solidFill>
                <a:latin typeface="+mn-lt"/>
                <a:ea typeface="+mn-ea"/>
                <a:cs typeface="+mn-cs"/>
              </a:defRPr>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Arial" pitchFamily="34" charset="0"/>
              <a:buChar char="–"/>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60000" lvl="3" indent="0">
              <a:spcBef>
                <a:spcPts val="600"/>
              </a:spcBef>
              <a:buClr>
                <a:schemeClr val="accent1"/>
              </a:buClr>
              <a:buNone/>
            </a:pPr>
            <a:endParaRPr lang="en-US" dirty="0" smtClean="0">
              <a:solidFill>
                <a:srgbClr val="000000"/>
              </a:solidFill>
              <a:latin typeface="Arial" panose="020B0604020202020204" pitchFamily="34" charset="0"/>
              <a:cs typeface="Arial" panose="020B0604020202020204" pitchFamily="34" charset="0"/>
              <a:sym typeface="Wingdings" panose="05000000000000000000" pitchFamily="2" charset="2"/>
            </a:endParaRPr>
          </a:p>
          <a:p>
            <a:pPr marL="342900" lvl="2" indent="-342900">
              <a:spcBef>
                <a:spcPts val="0"/>
              </a:spcBef>
              <a:buClr>
                <a:schemeClr val="accent1"/>
              </a:buClr>
              <a:buFont typeface="Wingdings" panose="05000000000000000000" pitchFamily="2" charset="2"/>
              <a:buChar char="q"/>
            </a:pPr>
            <a:r>
              <a:rPr lang="en-US" sz="1600" b="1" dirty="0" smtClean="0">
                <a:solidFill>
                  <a:srgbClr val="000000"/>
                </a:solidFill>
                <a:latin typeface="Arial" panose="020B0604020202020204" pitchFamily="34" charset="0"/>
                <a:cs typeface="Arial" panose="020B0604020202020204" pitchFamily="34" charset="0"/>
                <a:sym typeface="Wingdings" panose="05000000000000000000" pitchFamily="2" charset="2"/>
              </a:rPr>
              <a:t>US</a:t>
            </a:r>
            <a:br>
              <a:rPr lang="en-US" sz="1600" b="1" dirty="0" smtClean="0">
                <a:solidFill>
                  <a:srgbClr val="000000"/>
                </a:solidFill>
                <a:latin typeface="Arial" panose="020B0604020202020204" pitchFamily="34" charset="0"/>
                <a:cs typeface="Arial" panose="020B0604020202020204" pitchFamily="34" charset="0"/>
                <a:sym typeface="Wingdings" panose="05000000000000000000" pitchFamily="2" charset="2"/>
              </a:rPr>
            </a:br>
            <a:r>
              <a:rPr lang="en-US" sz="1400" dirty="0">
                <a:latin typeface="+mj-lt"/>
                <a:sym typeface="Wingdings" panose="05000000000000000000" pitchFamily="2" charset="2"/>
              </a:rPr>
              <a:t>Wegner, </a:t>
            </a:r>
            <a:r>
              <a:rPr lang="en-US" sz="1400" dirty="0" smtClean="0">
                <a:latin typeface="+mj-lt"/>
                <a:sym typeface="Wingdings" panose="05000000000000000000" pitchFamily="2" charset="2"/>
              </a:rPr>
              <a:t>Kristen</a:t>
            </a:r>
            <a:br>
              <a:rPr lang="en-US" sz="1400" dirty="0" smtClean="0">
                <a:latin typeface="+mj-lt"/>
                <a:sym typeface="Wingdings" panose="05000000000000000000" pitchFamily="2" charset="2"/>
              </a:rPr>
            </a:br>
            <a:r>
              <a:rPr lang="en-US" sz="1400" dirty="0" smtClean="0">
                <a:latin typeface="+mj-lt"/>
                <a:sym typeface="Wingdings" panose="05000000000000000000" pitchFamily="2" charset="2"/>
              </a:rPr>
              <a:t>Mack</a:t>
            </a:r>
            <a:r>
              <a:rPr lang="en-US" sz="1400" dirty="0">
                <a:latin typeface="+mj-lt"/>
                <a:sym typeface="Wingdings" panose="05000000000000000000" pitchFamily="2" charset="2"/>
              </a:rPr>
              <a:t>, </a:t>
            </a:r>
            <a:r>
              <a:rPr lang="en-US" sz="1400" dirty="0" smtClean="0">
                <a:latin typeface="+mj-lt"/>
                <a:sym typeface="Wingdings" panose="05000000000000000000" pitchFamily="2" charset="2"/>
              </a:rPr>
              <a:t>Gary</a:t>
            </a:r>
            <a:br>
              <a:rPr lang="en-US" sz="1400" dirty="0" smtClean="0">
                <a:latin typeface="+mj-lt"/>
                <a:sym typeface="Wingdings" panose="05000000000000000000" pitchFamily="2" charset="2"/>
              </a:rPr>
            </a:br>
            <a:r>
              <a:rPr lang="en-US" sz="1400" dirty="0" err="1" smtClean="0">
                <a:latin typeface="+mj-lt"/>
                <a:sym typeface="Wingdings" panose="05000000000000000000" pitchFamily="2" charset="2"/>
              </a:rPr>
              <a:t>Solls-Vitor</a:t>
            </a:r>
            <a:r>
              <a:rPr lang="en-US" sz="1400" dirty="0">
                <a:latin typeface="+mj-lt"/>
                <a:sym typeface="Wingdings" panose="05000000000000000000" pitchFamily="2" charset="2"/>
              </a:rPr>
              <a:t>, </a:t>
            </a:r>
            <a:r>
              <a:rPr lang="en-US" sz="1400" dirty="0" smtClean="0">
                <a:latin typeface="+mj-lt"/>
                <a:sym typeface="Wingdings" panose="05000000000000000000" pitchFamily="2" charset="2"/>
              </a:rPr>
              <a:t>Juanita</a:t>
            </a:r>
            <a:br>
              <a:rPr lang="en-US" sz="1400" dirty="0" smtClean="0">
                <a:latin typeface="+mj-lt"/>
                <a:sym typeface="Wingdings" panose="05000000000000000000" pitchFamily="2" charset="2"/>
              </a:rPr>
            </a:br>
            <a:r>
              <a:rPr lang="en-US" sz="1400" dirty="0" smtClean="0">
                <a:latin typeface="+mj-lt"/>
                <a:sym typeface="Wingdings" panose="05000000000000000000" pitchFamily="2" charset="2"/>
              </a:rPr>
              <a:t>Kandukuri</a:t>
            </a:r>
            <a:r>
              <a:rPr lang="en-US" sz="1400" dirty="0">
                <a:latin typeface="+mj-lt"/>
                <a:sym typeface="Wingdings" panose="05000000000000000000" pitchFamily="2" charset="2"/>
              </a:rPr>
              <a:t>, </a:t>
            </a:r>
            <a:r>
              <a:rPr lang="en-US" sz="1400" dirty="0" smtClean="0">
                <a:latin typeface="+mj-lt"/>
                <a:sym typeface="Wingdings" panose="05000000000000000000" pitchFamily="2" charset="2"/>
              </a:rPr>
              <a:t>Meher</a:t>
            </a:r>
            <a:br>
              <a:rPr lang="en-US" sz="1400" dirty="0" smtClean="0">
                <a:latin typeface="+mj-lt"/>
                <a:sym typeface="Wingdings" panose="05000000000000000000" pitchFamily="2" charset="2"/>
              </a:rPr>
            </a:br>
            <a:r>
              <a:rPr lang="en-US" sz="1400" dirty="0" smtClean="0">
                <a:latin typeface="+mj-lt"/>
                <a:sym typeface="Wingdings" panose="05000000000000000000" pitchFamily="2" charset="2"/>
              </a:rPr>
              <a:t>Hegland, David</a:t>
            </a:r>
            <a:br>
              <a:rPr lang="en-US" sz="1400" dirty="0" smtClean="0">
                <a:latin typeface="+mj-lt"/>
                <a:sym typeface="Wingdings" panose="05000000000000000000" pitchFamily="2" charset="2"/>
              </a:rPr>
            </a:br>
            <a:r>
              <a:rPr lang="en-US" sz="1400" dirty="0" smtClean="0">
                <a:latin typeface="+mj-lt"/>
                <a:sym typeface="Wingdings" panose="05000000000000000000" pitchFamily="2" charset="2"/>
              </a:rPr>
              <a:t>Stemm, David</a:t>
            </a:r>
            <a:br>
              <a:rPr lang="en-US" sz="1400" dirty="0" smtClean="0">
                <a:latin typeface="+mj-lt"/>
                <a:sym typeface="Wingdings" panose="05000000000000000000" pitchFamily="2" charset="2"/>
              </a:rPr>
            </a:br>
            <a:r>
              <a:rPr lang="en-US" sz="1400" dirty="0" smtClean="0">
                <a:latin typeface="+mj-lt"/>
                <a:sym typeface="Wingdings" panose="05000000000000000000" pitchFamily="2" charset="2"/>
              </a:rPr>
              <a:t>Keller, Kevin</a:t>
            </a:r>
          </a:p>
          <a:p>
            <a:pPr marL="342900" lvl="2" indent="-342900">
              <a:spcBef>
                <a:spcPts val="0"/>
              </a:spcBef>
              <a:buClr>
                <a:schemeClr val="accent1"/>
              </a:buClr>
              <a:buFont typeface="Wingdings" panose="05000000000000000000" pitchFamily="2" charset="2"/>
              <a:buChar char="q"/>
            </a:pPr>
            <a:endParaRPr lang="en-US" sz="1400" dirty="0">
              <a:latin typeface="+mj-lt"/>
              <a:sym typeface="Wingdings" panose="05000000000000000000" pitchFamily="2" charset="2"/>
            </a:endParaRPr>
          </a:p>
        </p:txBody>
      </p:sp>
      <p:sp>
        <p:nvSpPr>
          <p:cNvPr id="4" name="Rectangle 3"/>
          <p:cNvSpPr/>
          <p:nvPr/>
        </p:nvSpPr>
        <p:spPr>
          <a:xfrm>
            <a:off x="6524933" y="1417630"/>
            <a:ext cx="6096000" cy="1723549"/>
          </a:xfrm>
          <a:prstGeom prst="rect">
            <a:avLst/>
          </a:prstGeom>
        </p:spPr>
        <p:txBody>
          <a:bodyPr>
            <a:spAutoFit/>
          </a:bodyPr>
          <a:lstStyle/>
          <a:p>
            <a:pPr marL="342900" lvl="2" indent="-342900">
              <a:spcBef>
                <a:spcPts val="0"/>
              </a:spcBef>
              <a:buClr>
                <a:schemeClr val="accent1"/>
              </a:buClr>
              <a:buFont typeface="Wingdings" panose="05000000000000000000" pitchFamily="2" charset="2"/>
              <a:buChar char="q"/>
            </a:pPr>
            <a:r>
              <a:rPr lang="en-US" sz="1600" b="1" dirty="0">
                <a:solidFill>
                  <a:srgbClr val="000000"/>
                </a:solidFill>
                <a:latin typeface="Arial" panose="020B0604020202020204" pitchFamily="34" charset="0"/>
                <a:cs typeface="Arial" panose="020B0604020202020204" pitchFamily="34" charset="0"/>
                <a:sym typeface="Wingdings" panose="05000000000000000000" pitchFamily="2" charset="2"/>
              </a:rPr>
              <a:t>Stakeholders</a:t>
            </a:r>
            <a:endParaRPr lang="en-US" dirty="0">
              <a:solidFill>
                <a:srgbClr val="000000"/>
              </a:solidFill>
              <a:latin typeface="Arial" panose="020B0604020202020204" pitchFamily="34" charset="0"/>
              <a:cs typeface="Arial" panose="020B0604020202020204" pitchFamily="34" charset="0"/>
              <a:sym typeface="Wingdings" panose="05000000000000000000" pitchFamily="2" charset="2"/>
            </a:endParaRPr>
          </a:p>
          <a:p>
            <a:pPr lvl="1">
              <a:spcBef>
                <a:spcPts val="600"/>
              </a:spcBef>
              <a:buClr>
                <a:schemeClr val="accent1"/>
              </a:buClr>
              <a:buFont typeface="Wingdings" panose="05000000000000000000" pitchFamily="2" charset="2"/>
              <a:buChar char="Ø"/>
            </a:pPr>
            <a:r>
              <a:rPr lang="en-US" sz="1400" dirty="0" err="1">
                <a:solidFill>
                  <a:srgbClr val="000000"/>
                </a:solidFill>
                <a:latin typeface="Arial" panose="020B0604020202020204" pitchFamily="34" charset="0"/>
                <a:cs typeface="Arial" panose="020B0604020202020204" pitchFamily="34" charset="0"/>
                <a:sym typeface="Wingdings" panose="05000000000000000000" pitchFamily="2" charset="2"/>
              </a:rPr>
              <a:t>Git</a:t>
            </a:r>
            <a:r>
              <a:rPr lang="en-US" sz="1400" dirty="0">
                <a:solidFill>
                  <a:srgbClr val="000000"/>
                </a:solidFill>
                <a:latin typeface="Arial" panose="020B0604020202020204" pitchFamily="34" charset="0"/>
                <a:cs typeface="Arial" panose="020B0604020202020204" pitchFamily="34" charset="0"/>
                <a:sym typeface="Wingdings" panose="05000000000000000000" pitchFamily="2" charset="2"/>
              </a:rPr>
              <a:t>/</a:t>
            </a:r>
            <a:r>
              <a:rPr lang="en-US" sz="1400" dirty="0" err="1">
                <a:solidFill>
                  <a:srgbClr val="000000"/>
                </a:solidFill>
                <a:latin typeface="Arial" panose="020B0604020202020204" pitchFamily="34" charset="0"/>
                <a:cs typeface="Arial" panose="020B0604020202020204" pitchFamily="34" charset="0"/>
                <a:sym typeface="Wingdings" panose="05000000000000000000" pitchFamily="2" charset="2"/>
              </a:rPr>
              <a:t>Bitbucket</a:t>
            </a:r>
            <a:r>
              <a:rPr lang="en-US" sz="1400" dirty="0">
                <a:solidFill>
                  <a:srgbClr val="000000"/>
                </a:solidFill>
                <a:latin typeface="Arial" panose="020B0604020202020204" pitchFamily="34" charset="0"/>
                <a:cs typeface="Arial" panose="020B0604020202020204" pitchFamily="34" charset="0"/>
                <a:sym typeface="Wingdings" panose="05000000000000000000" pitchFamily="2" charset="2"/>
              </a:rPr>
              <a:t>:  </a:t>
            </a:r>
            <a:r>
              <a:rPr lang="en-US" sz="1400" b="1" dirty="0">
                <a:solidFill>
                  <a:srgbClr val="000000"/>
                </a:solidFill>
                <a:latin typeface="Arial" panose="020B0604020202020204" pitchFamily="34" charset="0"/>
                <a:cs typeface="Arial" panose="020B0604020202020204" pitchFamily="34" charset="0"/>
                <a:sym typeface="Wingdings" panose="05000000000000000000" pitchFamily="2" charset="2"/>
              </a:rPr>
              <a:t>Shivram Naik</a:t>
            </a:r>
          </a:p>
          <a:p>
            <a:pPr lvl="1">
              <a:spcBef>
                <a:spcPts val="600"/>
              </a:spcBef>
              <a:buClr>
                <a:schemeClr val="accent1"/>
              </a:buClr>
              <a:buFont typeface="Wingdings" panose="05000000000000000000" pitchFamily="2" charset="2"/>
              <a:buChar char="Ø"/>
            </a:pPr>
            <a:r>
              <a:rPr lang="en-US" sz="1400" dirty="0">
                <a:solidFill>
                  <a:srgbClr val="000000"/>
                </a:solidFill>
                <a:latin typeface="Arial" panose="020B0604020202020204" pitchFamily="34" charset="0"/>
                <a:cs typeface="Arial" panose="020B0604020202020204" pitchFamily="34" charset="0"/>
                <a:sym typeface="Wingdings" panose="05000000000000000000" pitchFamily="2" charset="2"/>
              </a:rPr>
              <a:t>Jira/Confluence:  </a:t>
            </a:r>
            <a:r>
              <a:rPr lang="en-US" sz="1400" b="1" dirty="0">
                <a:solidFill>
                  <a:srgbClr val="000000"/>
                </a:solidFill>
                <a:latin typeface="Arial" panose="020B0604020202020204" pitchFamily="34" charset="0"/>
                <a:cs typeface="Arial" panose="020B0604020202020204" pitchFamily="34" charset="0"/>
                <a:sym typeface="Wingdings" panose="05000000000000000000" pitchFamily="2" charset="2"/>
              </a:rPr>
              <a:t>Mike Ward </a:t>
            </a:r>
          </a:p>
          <a:p>
            <a:pPr lvl="1">
              <a:spcBef>
                <a:spcPts val="600"/>
              </a:spcBef>
              <a:buClr>
                <a:schemeClr val="accent1"/>
              </a:buClr>
              <a:buFont typeface="Wingdings" panose="05000000000000000000" pitchFamily="2" charset="2"/>
              <a:buChar char="Ø"/>
            </a:pPr>
            <a:r>
              <a:rPr lang="en-US" sz="1400" dirty="0">
                <a:solidFill>
                  <a:srgbClr val="000000"/>
                </a:solidFill>
                <a:latin typeface="Arial" panose="020B0604020202020204" pitchFamily="34" charset="0"/>
                <a:cs typeface="Arial" panose="020B0604020202020204" pitchFamily="34" charset="0"/>
                <a:sym typeface="Wingdings" panose="05000000000000000000" pitchFamily="2" charset="2"/>
              </a:rPr>
              <a:t>Product Design:  </a:t>
            </a:r>
            <a:r>
              <a:rPr lang="en-US" sz="1400" b="1" dirty="0">
                <a:solidFill>
                  <a:srgbClr val="000000"/>
                </a:solidFill>
                <a:latin typeface="Arial" panose="020B0604020202020204" pitchFamily="34" charset="0"/>
                <a:cs typeface="Arial" panose="020B0604020202020204" pitchFamily="34" charset="0"/>
                <a:sym typeface="Wingdings" panose="05000000000000000000" pitchFamily="2" charset="2"/>
              </a:rPr>
              <a:t>Marcia Hulan</a:t>
            </a:r>
            <a:endParaRPr lang="en-US" sz="1400" dirty="0">
              <a:solidFill>
                <a:srgbClr val="000000"/>
              </a:solidFill>
              <a:latin typeface="Arial" panose="020B0604020202020204" pitchFamily="34" charset="0"/>
              <a:cs typeface="Arial" panose="020B0604020202020204" pitchFamily="34" charset="0"/>
              <a:sym typeface="Wingdings" panose="05000000000000000000" pitchFamily="2" charset="2"/>
            </a:endParaRPr>
          </a:p>
          <a:p>
            <a:pPr lvl="1">
              <a:spcBef>
                <a:spcPts val="600"/>
              </a:spcBef>
              <a:buClr>
                <a:schemeClr val="accent1"/>
              </a:buClr>
              <a:buFont typeface="Wingdings" panose="05000000000000000000" pitchFamily="2" charset="2"/>
              <a:buChar char="Ø"/>
            </a:pPr>
            <a:r>
              <a:rPr lang="en-US" sz="1400" dirty="0">
                <a:solidFill>
                  <a:srgbClr val="000000"/>
                </a:solidFill>
                <a:latin typeface="Arial" panose="020B0604020202020204" pitchFamily="34" charset="0"/>
                <a:cs typeface="Arial" panose="020B0604020202020204" pitchFamily="34" charset="0"/>
                <a:sym typeface="Wingdings" panose="05000000000000000000" pitchFamily="2" charset="2"/>
              </a:rPr>
              <a:t>Product Backlog and </a:t>
            </a:r>
            <a:br>
              <a:rPr lang="en-US" sz="1400" dirty="0">
                <a:solidFill>
                  <a:srgbClr val="000000"/>
                </a:solidFill>
                <a:latin typeface="Arial" panose="020B0604020202020204" pitchFamily="34" charset="0"/>
                <a:cs typeface="Arial" panose="020B0604020202020204" pitchFamily="34" charset="0"/>
                <a:sym typeface="Wingdings" panose="05000000000000000000" pitchFamily="2" charset="2"/>
              </a:rPr>
            </a:br>
            <a:r>
              <a:rPr lang="en-US" sz="1400" dirty="0">
                <a:solidFill>
                  <a:srgbClr val="000000"/>
                </a:solidFill>
                <a:latin typeface="Arial" panose="020B0604020202020204" pitchFamily="34" charset="0"/>
                <a:cs typeface="Arial" panose="020B0604020202020204" pitchFamily="34" charset="0"/>
                <a:sym typeface="Wingdings" panose="05000000000000000000" pitchFamily="2" charset="2"/>
              </a:rPr>
              <a:t>    Intake of New Initiatives: </a:t>
            </a:r>
            <a:r>
              <a:rPr lang="en-US" sz="1400" b="1" dirty="0">
                <a:solidFill>
                  <a:srgbClr val="000000"/>
                </a:solidFill>
                <a:latin typeface="Arial" panose="020B0604020202020204" pitchFamily="34" charset="0"/>
                <a:cs typeface="Arial" panose="020B0604020202020204" pitchFamily="34" charset="0"/>
                <a:sym typeface="Wingdings" panose="05000000000000000000" pitchFamily="2" charset="2"/>
              </a:rPr>
              <a:t>Deanna Freise</a:t>
            </a:r>
            <a:endParaRPr lang="en-US" sz="1400" dirty="0"/>
          </a:p>
        </p:txBody>
      </p:sp>
      <p:sp>
        <p:nvSpPr>
          <p:cNvPr id="9" name="Text Placeholder 2"/>
          <p:cNvSpPr txBox="1">
            <a:spLocks/>
          </p:cNvSpPr>
          <p:nvPr/>
        </p:nvSpPr>
        <p:spPr bwMode="gray">
          <a:xfrm>
            <a:off x="320552" y="3990481"/>
            <a:ext cx="3777901" cy="3750294"/>
          </a:xfrm>
          <a:prstGeom prst="rect">
            <a:avLst/>
          </a:prstGeom>
        </p:spPr>
        <p:txBody>
          <a:bodyPr vert="horz" lIns="0" tIns="0" rIns="0" bIns="0" rtlCol="0">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kern="1200">
                <a:solidFill>
                  <a:schemeClr val="tx1"/>
                </a:solidFill>
                <a:latin typeface="+mn-lt"/>
                <a:ea typeface="+mn-ea"/>
                <a:cs typeface="+mn-cs"/>
              </a:defRPr>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mn-lt"/>
                <a:ea typeface="+mn-ea"/>
                <a:cs typeface="+mn-cs"/>
              </a:defRPr>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kern="1200" baseline="0">
                <a:solidFill>
                  <a:schemeClr val="tx1"/>
                </a:solidFill>
                <a:latin typeface="+mn-lt"/>
                <a:ea typeface="+mn-ea"/>
                <a:cs typeface="+mn-cs"/>
              </a:defRPr>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Arial" pitchFamily="34" charset="0"/>
              <a:buChar char="–"/>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85750" indent="-285750">
              <a:buFont typeface="Wingdings" panose="05000000000000000000" pitchFamily="2" charset="2"/>
              <a:buChar char="q"/>
            </a:pPr>
            <a:r>
              <a:rPr lang="en-US" sz="1600" b="1" dirty="0" smtClean="0">
                <a:latin typeface="+mj-lt"/>
              </a:rPr>
              <a:t>Bangalore</a:t>
            </a:r>
            <a:br>
              <a:rPr lang="en-US" sz="1600" b="1" dirty="0" smtClean="0">
                <a:latin typeface="+mj-lt"/>
              </a:rPr>
            </a:br>
            <a:r>
              <a:rPr lang="en-US" sz="1400" dirty="0" smtClean="0">
                <a:latin typeface="+mj-lt"/>
              </a:rPr>
              <a:t>Rajashekar, Mahesh Kumar</a:t>
            </a:r>
            <a:br>
              <a:rPr lang="en-US" sz="1400" dirty="0" smtClean="0">
                <a:latin typeface="+mj-lt"/>
              </a:rPr>
            </a:br>
            <a:r>
              <a:rPr lang="en-US" sz="1400" dirty="0" smtClean="0">
                <a:latin typeface="+mj-lt"/>
              </a:rPr>
              <a:t>Settipalli, Vinay Gopal</a:t>
            </a:r>
            <a:br>
              <a:rPr lang="en-US" sz="1400" dirty="0" smtClean="0">
                <a:latin typeface="+mj-lt"/>
              </a:rPr>
            </a:br>
            <a:r>
              <a:rPr lang="en-US" sz="1400" dirty="0" smtClean="0">
                <a:latin typeface="+mj-lt"/>
              </a:rPr>
              <a:t>Manjunatha Mohan, Lakshminarasimha</a:t>
            </a:r>
            <a:r>
              <a:rPr lang="en-US" sz="1600" dirty="0" smtClean="0">
                <a:latin typeface="+mj-lt"/>
              </a:rPr>
              <a:t/>
            </a:r>
            <a:br>
              <a:rPr lang="en-US" sz="1600" dirty="0" smtClean="0">
                <a:latin typeface="+mj-lt"/>
              </a:rPr>
            </a:br>
            <a:endParaRPr lang="en-US" sz="1800" dirty="0" smtClean="0">
              <a:latin typeface="+mj-lt"/>
            </a:endParaRPr>
          </a:p>
          <a:p>
            <a:pPr marL="285750" indent="-285750">
              <a:spcBef>
                <a:spcPts val="0"/>
              </a:spcBef>
              <a:buFont typeface="Wingdings" panose="05000000000000000000" pitchFamily="2" charset="2"/>
              <a:buChar char="q"/>
            </a:pPr>
            <a:r>
              <a:rPr lang="en-US" sz="1600" b="1" dirty="0" smtClean="0">
                <a:latin typeface="+mj-lt"/>
              </a:rPr>
              <a:t>Pune</a:t>
            </a:r>
            <a:br>
              <a:rPr lang="en-US" sz="1600" b="1" dirty="0" smtClean="0">
                <a:latin typeface="+mj-lt"/>
              </a:rPr>
            </a:br>
            <a:r>
              <a:rPr lang="en-US" sz="1400" dirty="0" smtClean="0">
                <a:latin typeface="+mj-lt"/>
              </a:rPr>
              <a:t>Talwalkar</a:t>
            </a:r>
            <a:r>
              <a:rPr lang="en-US" sz="1400" dirty="0">
                <a:latin typeface="+mj-lt"/>
              </a:rPr>
              <a:t>, </a:t>
            </a:r>
            <a:r>
              <a:rPr lang="en-US" sz="1400" dirty="0" smtClean="0">
                <a:latin typeface="+mj-lt"/>
              </a:rPr>
              <a:t>Dhanashree </a:t>
            </a:r>
            <a:br>
              <a:rPr lang="en-US" sz="1400" dirty="0" smtClean="0">
                <a:latin typeface="+mj-lt"/>
              </a:rPr>
            </a:br>
            <a:r>
              <a:rPr lang="en-US" sz="1400" dirty="0" smtClean="0">
                <a:latin typeface="+mj-lt"/>
              </a:rPr>
              <a:t>Mahesh </a:t>
            </a:r>
            <a:r>
              <a:rPr lang="en-US" sz="1400" dirty="0">
                <a:latin typeface="+mj-lt"/>
              </a:rPr>
              <a:t>D </a:t>
            </a:r>
            <a:endParaRPr lang="en-US" sz="1400" dirty="0" smtClean="0">
              <a:latin typeface="+mj-lt"/>
            </a:endParaRPr>
          </a:p>
          <a:p>
            <a:pPr marL="285750" indent="-285750">
              <a:spcBef>
                <a:spcPts val="0"/>
              </a:spcBef>
              <a:buFont typeface="Wingdings" panose="05000000000000000000" pitchFamily="2" charset="2"/>
              <a:buChar char="q"/>
            </a:pPr>
            <a:endParaRPr lang="en-US" sz="1400" dirty="0">
              <a:latin typeface="+mj-lt"/>
            </a:endParaRPr>
          </a:p>
          <a:p>
            <a:pPr marL="285750" indent="-285750">
              <a:spcBef>
                <a:spcPts val="0"/>
              </a:spcBef>
              <a:buFont typeface="Wingdings" panose="05000000000000000000" pitchFamily="2" charset="2"/>
              <a:buChar char="q"/>
            </a:pPr>
            <a:r>
              <a:rPr lang="en-US" sz="1600" b="1" dirty="0" smtClean="0">
                <a:latin typeface="+mj-lt"/>
              </a:rPr>
              <a:t>Israel</a:t>
            </a:r>
          </a:p>
          <a:p>
            <a:pPr marL="180612" lvl="2" indent="0">
              <a:spcBef>
                <a:spcPts val="0"/>
              </a:spcBef>
              <a:buNone/>
            </a:pPr>
            <a:r>
              <a:rPr lang="en-US" sz="1400" dirty="0" smtClean="0">
                <a:latin typeface="+mj-lt"/>
              </a:rPr>
              <a:t>  </a:t>
            </a:r>
            <a:r>
              <a:rPr lang="en-US" sz="1400" dirty="0" err="1" smtClean="0">
                <a:latin typeface="+mj-lt"/>
              </a:rPr>
              <a:t>Glasnar</a:t>
            </a:r>
            <a:r>
              <a:rPr lang="en-US" sz="1400" dirty="0" smtClean="0">
                <a:latin typeface="+mj-lt"/>
              </a:rPr>
              <a:t>, Shalvia</a:t>
            </a:r>
          </a:p>
          <a:p>
            <a:r>
              <a:rPr lang="en-US" sz="1400" dirty="0">
                <a:solidFill>
                  <a:srgbClr val="000000"/>
                </a:solidFill>
                <a:cs typeface="Arial" panose="020B0604020202020204" pitchFamily="34" charset="0"/>
                <a:sym typeface="Wingdings" panose="05000000000000000000" pitchFamily="2" charset="2"/>
              </a:rPr>
              <a:t/>
            </a:r>
            <a:br>
              <a:rPr lang="en-US" sz="1400" dirty="0">
                <a:solidFill>
                  <a:srgbClr val="000000"/>
                </a:solidFill>
                <a:cs typeface="Arial" panose="020B0604020202020204" pitchFamily="34" charset="0"/>
                <a:sym typeface="Wingdings" panose="05000000000000000000" pitchFamily="2" charset="2"/>
              </a:rPr>
            </a:br>
            <a:endParaRPr lang="en-US" sz="1600" dirty="0">
              <a:latin typeface="+mj-lt"/>
            </a:endParaRPr>
          </a:p>
          <a:p>
            <a:r>
              <a:rPr lang="en-US" sz="1600" dirty="0">
                <a:latin typeface="+mj-lt"/>
              </a:rPr>
              <a:t> </a:t>
            </a:r>
            <a:endParaRPr lang="en-US" sz="1800" dirty="0">
              <a:latin typeface="+mj-lt"/>
            </a:endParaRPr>
          </a:p>
          <a:p>
            <a:endParaRPr lang="en-US" sz="1400" dirty="0" smtClean="0">
              <a:solidFill>
                <a:srgbClr val="000000"/>
              </a:solidFill>
              <a:latin typeface="+mj-lt"/>
              <a:cs typeface="Arial" panose="020B0604020202020204" pitchFamily="34" charset="0"/>
              <a:sym typeface="Wingdings" panose="05000000000000000000" pitchFamily="2" charset="2"/>
            </a:endParaRPr>
          </a:p>
        </p:txBody>
      </p:sp>
      <p:sp>
        <p:nvSpPr>
          <p:cNvPr id="11" name="Text Placeholder 2"/>
          <p:cNvSpPr txBox="1">
            <a:spLocks/>
          </p:cNvSpPr>
          <p:nvPr/>
        </p:nvSpPr>
        <p:spPr bwMode="gray">
          <a:xfrm>
            <a:off x="4708720" y="3489559"/>
            <a:ext cx="2987480" cy="1607468"/>
          </a:xfrm>
          <a:prstGeom prst="rect">
            <a:avLst/>
          </a:prstGeom>
        </p:spPr>
        <p:txBody>
          <a:bodyPr vert="horz" lIns="0" tIns="0" rIns="0" bIns="0" rtlCol="0">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kern="1200">
                <a:solidFill>
                  <a:schemeClr val="tx1"/>
                </a:solidFill>
                <a:latin typeface="+mn-lt"/>
                <a:ea typeface="+mn-ea"/>
                <a:cs typeface="+mn-cs"/>
              </a:defRPr>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mn-lt"/>
                <a:ea typeface="+mn-ea"/>
                <a:cs typeface="+mn-cs"/>
              </a:defRPr>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kern="1200" baseline="0">
                <a:solidFill>
                  <a:schemeClr val="tx1"/>
                </a:solidFill>
                <a:latin typeface="+mn-lt"/>
                <a:ea typeface="+mn-ea"/>
                <a:cs typeface="+mn-cs"/>
              </a:defRPr>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Arial" pitchFamily="34" charset="0"/>
              <a:buChar char="–"/>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60000" lvl="3" indent="0">
              <a:spcBef>
                <a:spcPts val="600"/>
              </a:spcBef>
              <a:buClr>
                <a:schemeClr val="accent1"/>
              </a:buClr>
              <a:buNone/>
            </a:pPr>
            <a:endParaRPr lang="en-US" dirty="0" smtClean="0">
              <a:solidFill>
                <a:srgbClr val="000000"/>
              </a:solidFill>
              <a:latin typeface="+mj-lt"/>
              <a:cs typeface="Arial" panose="020B0604020202020204" pitchFamily="34" charset="0"/>
              <a:sym typeface="Wingdings" panose="05000000000000000000" pitchFamily="2" charset="2"/>
            </a:endParaRPr>
          </a:p>
          <a:p>
            <a:pPr marL="285750" indent="-285750">
              <a:buFont typeface="Wingdings" panose="05000000000000000000" pitchFamily="2" charset="2"/>
              <a:buChar char="q"/>
            </a:pPr>
            <a:r>
              <a:rPr lang="en-US" sz="1600" b="1" dirty="0">
                <a:latin typeface="+mj-lt"/>
              </a:rPr>
              <a:t>London </a:t>
            </a:r>
            <a:r>
              <a:rPr lang="en-US" sz="1600" b="1" dirty="0" smtClean="0">
                <a:latin typeface="+mj-lt"/>
              </a:rPr>
              <a:t/>
            </a:r>
            <a:br>
              <a:rPr lang="en-US" sz="1600" b="1" dirty="0" smtClean="0">
                <a:latin typeface="+mj-lt"/>
              </a:rPr>
            </a:br>
            <a:r>
              <a:rPr lang="en-US" sz="1400" dirty="0" err="1" smtClean="0">
                <a:latin typeface="+mj-lt"/>
              </a:rPr>
              <a:t>Janardhana</a:t>
            </a:r>
            <a:r>
              <a:rPr lang="en-US" sz="1400" dirty="0">
                <a:latin typeface="+mj-lt"/>
              </a:rPr>
              <a:t>, Dinesh </a:t>
            </a:r>
            <a:br>
              <a:rPr lang="en-US" sz="1400" dirty="0">
                <a:latin typeface="+mj-lt"/>
              </a:rPr>
            </a:br>
            <a:r>
              <a:rPr lang="en-US" sz="1400" dirty="0">
                <a:latin typeface="+mj-lt"/>
              </a:rPr>
              <a:t>Helgers, </a:t>
            </a:r>
            <a:r>
              <a:rPr lang="en-US" sz="1400" dirty="0" smtClean="0">
                <a:latin typeface="+mj-lt"/>
              </a:rPr>
              <a:t>Judith</a:t>
            </a:r>
          </a:p>
          <a:p>
            <a:pPr marL="285750" indent="-285750">
              <a:buFont typeface="Wingdings" panose="05000000000000000000" pitchFamily="2" charset="2"/>
              <a:buChar char="q"/>
            </a:pPr>
            <a:r>
              <a:rPr lang="en-US" sz="1600" b="1" dirty="0">
                <a:latin typeface="+mj-lt"/>
              </a:rPr>
              <a:t>Mumbai</a:t>
            </a:r>
            <a:br>
              <a:rPr lang="en-US" sz="1600" b="1" dirty="0">
                <a:latin typeface="+mj-lt"/>
              </a:rPr>
            </a:br>
            <a:r>
              <a:rPr lang="en-US" sz="1400" dirty="0">
                <a:latin typeface="+mj-lt"/>
              </a:rPr>
              <a:t>Kulkarni, Anand</a:t>
            </a:r>
            <a:br>
              <a:rPr lang="en-US" sz="1400" dirty="0">
                <a:latin typeface="+mj-lt"/>
              </a:rPr>
            </a:br>
            <a:r>
              <a:rPr lang="en-US" sz="1400" dirty="0">
                <a:latin typeface="+mj-lt"/>
              </a:rPr>
              <a:t>Jaywant, Rakesh Vijay </a:t>
            </a:r>
            <a:br>
              <a:rPr lang="en-US" sz="1400" dirty="0">
                <a:latin typeface="+mj-lt"/>
              </a:rPr>
            </a:br>
            <a:r>
              <a:rPr lang="en-US" sz="1400" dirty="0">
                <a:latin typeface="+mj-lt"/>
              </a:rPr>
              <a:t>Nandlaskar, Kirti Bhalchandra</a:t>
            </a:r>
          </a:p>
          <a:p>
            <a:pPr marL="285750" indent="-285750">
              <a:buFont typeface="Wingdings" panose="05000000000000000000" pitchFamily="2" charset="2"/>
              <a:buChar char="q"/>
            </a:pPr>
            <a:endParaRPr lang="en-US" sz="1400" dirty="0">
              <a:latin typeface="+mj-lt"/>
              <a:sym typeface="Wingdings" panose="05000000000000000000" pitchFamily="2" charset="2"/>
            </a:endParaRPr>
          </a:p>
        </p:txBody>
      </p:sp>
      <p:sp>
        <p:nvSpPr>
          <p:cNvPr id="12" name="Rectangle 11"/>
          <p:cNvSpPr/>
          <p:nvPr/>
        </p:nvSpPr>
        <p:spPr>
          <a:xfrm>
            <a:off x="211233" y="3478559"/>
            <a:ext cx="10717622" cy="35394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0" lvl="2" algn="ctr">
              <a:spcBef>
                <a:spcPts val="0"/>
              </a:spcBef>
              <a:buClr>
                <a:schemeClr val="accent1"/>
              </a:buClr>
              <a:buNone/>
            </a:pPr>
            <a:r>
              <a:rPr lang="en-US" b="1" dirty="0" smtClean="0">
                <a:solidFill>
                  <a:srgbClr val="000000"/>
                </a:solidFill>
                <a:latin typeface="Arial" panose="020B0604020202020204" pitchFamily="34" charset="0"/>
                <a:cs typeface="Arial" panose="020B0604020202020204" pitchFamily="34" charset="0"/>
                <a:sym typeface="Wingdings" panose="05000000000000000000" pitchFamily="2" charset="2"/>
              </a:rPr>
              <a:t>Implementation Team</a:t>
            </a:r>
            <a:endParaRPr lang="en-US" b="1" dirty="0">
              <a:solidFill>
                <a:srgbClr val="000000"/>
              </a:solidFill>
              <a:latin typeface="Arial" panose="020B0604020202020204" pitchFamily="34" charset="0"/>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254700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FF0000"/>
              </a:solidFill>
            </a:endParaRPr>
          </a:p>
        </p:txBody>
      </p:sp>
      <p:sp>
        <p:nvSpPr>
          <p:cNvPr id="3" name="Text Placeholder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What is ALM?</a:t>
            </a:r>
          </a:p>
          <a:p>
            <a:pPr marL="342900" indent="-342900">
              <a:buFont typeface="Wingdings" panose="05000000000000000000" pitchFamily="2" charset="2"/>
              <a:buChar char="q"/>
            </a:pPr>
            <a:r>
              <a:rPr lang="en-US" dirty="0" smtClean="0"/>
              <a:t>A Look Under the Hood</a:t>
            </a:r>
          </a:p>
          <a:p>
            <a:pPr marL="342900" indent="-342900">
              <a:buFont typeface="Wingdings" panose="05000000000000000000" pitchFamily="2" charset="2"/>
              <a:buChar char="q"/>
            </a:pPr>
            <a:r>
              <a:rPr lang="en-US" dirty="0" smtClean="0"/>
              <a:t>What we are not doing</a:t>
            </a:r>
          </a:p>
          <a:p>
            <a:pPr marL="342900" indent="-342900">
              <a:buFont typeface="Wingdings" panose="05000000000000000000" pitchFamily="2" charset="2"/>
              <a:buChar char="q"/>
            </a:pPr>
            <a:r>
              <a:rPr lang="en-US" dirty="0" smtClean="0"/>
              <a:t>Project Management Details</a:t>
            </a:r>
          </a:p>
          <a:p>
            <a:pPr marL="342900" indent="-342900">
              <a:buFont typeface="Wingdings" panose="05000000000000000000" pitchFamily="2" charset="2"/>
              <a:buChar char="q"/>
            </a:pP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rPr>
              <a:t>Project Management</a:t>
            </a:r>
            <a:r>
              <a:rPr lang="en-US" dirty="0">
                <a:solidFill>
                  <a:schemeClr val="bg2">
                    <a:lumMod val="50000"/>
                  </a:schemeClr>
                </a:solidFill>
              </a:rPr>
              <a:t/>
            </a:r>
            <a:br>
              <a:rPr lang="en-US" dirty="0">
                <a:solidFill>
                  <a:schemeClr val="bg2">
                    <a:lumMod val="50000"/>
                  </a:schemeClr>
                </a:solidFill>
              </a:rPr>
            </a:br>
            <a:r>
              <a:rPr lang="en-US" sz="2000" dirty="0" smtClean="0">
                <a:solidFill>
                  <a:schemeClr val="bg2">
                    <a:lumMod val="50000"/>
                  </a:schemeClr>
                </a:solidFill>
              </a:rPr>
              <a:t>High Level Timeline for Major Milestones (subject to change)  </a:t>
            </a:r>
            <a:r>
              <a:rPr lang="en-US" sz="2000" dirty="0" smtClean="0">
                <a:solidFill>
                  <a:schemeClr val="bg2">
                    <a:lumMod val="50000"/>
                  </a:schemeClr>
                </a:solidFill>
                <a:sym typeface="Wingdings" panose="05000000000000000000" pitchFamily="2" charset="2"/>
              </a:rPr>
              <a:t></a:t>
            </a:r>
            <a:endParaRPr lang="en-US" sz="2000" dirty="0">
              <a:solidFill>
                <a:schemeClr val="bg2">
                  <a:lumMod val="50000"/>
                </a:schemeClr>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2976" y="1448776"/>
            <a:ext cx="9167510" cy="4855187"/>
          </a:xfrm>
        </p:spPr>
      </p:pic>
    </p:spTree>
    <p:extLst>
      <p:ext uri="{BB962C8B-B14F-4D97-AF65-F5344CB8AC3E}">
        <p14:creationId xmlns:p14="http://schemas.microsoft.com/office/powerpoint/2010/main" val="413487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rPr>
              <a:t>Project Management</a:t>
            </a:r>
            <a:r>
              <a:rPr lang="en-US" dirty="0">
                <a:solidFill>
                  <a:schemeClr val="bg2">
                    <a:lumMod val="50000"/>
                  </a:schemeClr>
                </a:solidFill>
              </a:rPr>
              <a:t/>
            </a:r>
            <a:br>
              <a:rPr lang="en-US" dirty="0">
                <a:solidFill>
                  <a:schemeClr val="bg2">
                    <a:lumMod val="50000"/>
                  </a:schemeClr>
                </a:solidFill>
              </a:rPr>
            </a:br>
            <a:r>
              <a:rPr lang="en-US" sz="2000" dirty="0" smtClean="0">
                <a:solidFill>
                  <a:schemeClr val="bg2">
                    <a:lumMod val="50000"/>
                  </a:schemeClr>
                </a:solidFill>
              </a:rPr>
              <a:t>What’s Next</a:t>
            </a:r>
            <a:endParaRPr lang="en-US" sz="2000" dirty="0">
              <a:solidFill>
                <a:schemeClr val="bg2">
                  <a:lumMod val="50000"/>
                </a:schemeClr>
              </a:solidFill>
            </a:endParaRPr>
          </a:p>
        </p:txBody>
      </p:sp>
      <p:sp>
        <p:nvSpPr>
          <p:cNvPr id="4" name="Text Placeholder 3"/>
          <p:cNvSpPr>
            <a:spLocks noGrp="1"/>
          </p:cNvSpPr>
          <p:nvPr>
            <p:ph type="body" sz="quarter" idx="10"/>
          </p:nvPr>
        </p:nvSpPr>
        <p:spPr/>
        <p:txBody>
          <a:bodyPr/>
          <a:lstStyle/>
          <a:p>
            <a:r>
              <a:rPr lang="en-US" b="1" dirty="0" smtClean="0">
                <a:solidFill>
                  <a:schemeClr val="tx1">
                    <a:lumMod val="75000"/>
                    <a:lumOff val="25000"/>
                  </a:schemeClr>
                </a:solidFill>
              </a:rPr>
              <a:t>What to Expect – Communication Program</a:t>
            </a:r>
            <a:br>
              <a:rPr lang="en-US" b="1" dirty="0" smtClean="0">
                <a:solidFill>
                  <a:schemeClr val="tx1">
                    <a:lumMod val="75000"/>
                    <a:lumOff val="25000"/>
                  </a:schemeClr>
                </a:solidFill>
              </a:rPr>
            </a:br>
            <a:endParaRPr lang="en-US" b="1" dirty="0" smtClean="0">
              <a:solidFill>
                <a:schemeClr val="tx1">
                  <a:lumMod val="75000"/>
                  <a:lumOff val="25000"/>
                </a:schemeClr>
              </a:solidFill>
            </a:endParaRPr>
          </a:p>
          <a:p>
            <a:pPr marL="742950" lvl="1" indent="-285750" fontAlgn="ctr">
              <a:spcBef>
                <a:spcPts val="1200"/>
              </a:spcBef>
              <a:buFont typeface="Wingdings" panose="05000000000000000000" pitchFamily="2" charset="2"/>
              <a:buChar char="q"/>
            </a:pPr>
            <a:r>
              <a:rPr lang="en-US" dirty="0" smtClean="0">
                <a:solidFill>
                  <a:schemeClr val="bg2">
                    <a:lumMod val="50000"/>
                  </a:schemeClr>
                </a:solidFill>
              </a:rPr>
              <a:t>Weekly communications</a:t>
            </a:r>
            <a:endParaRPr lang="en-US" dirty="0">
              <a:solidFill>
                <a:schemeClr val="bg2">
                  <a:lumMod val="50000"/>
                </a:schemeClr>
              </a:solidFill>
            </a:endParaRPr>
          </a:p>
          <a:p>
            <a:pPr marL="742950" lvl="1" indent="-285750" fontAlgn="ctr">
              <a:spcBef>
                <a:spcPts val="1200"/>
              </a:spcBef>
              <a:buFont typeface="Wingdings" panose="05000000000000000000" pitchFamily="2" charset="2"/>
              <a:buChar char="q"/>
            </a:pPr>
            <a:r>
              <a:rPr lang="en-US" dirty="0" smtClean="0">
                <a:solidFill>
                  <a:schemeClr val="bg2">
                    <a:lumMod val="50000"/>
                  </a:schemeClr>
                </a:solidFill>
              </a:rPr>
              <a:t>On-demand </a:t>
            </a:r>
            <a:r>
              <a:rPr lang="en-US" dirty="0">
                <a:solidFill>
                  <a:schemeClr val="bg2">
                    <a:lumMod val="50000"/>
                  </a:schemeClr>
                </a:solidFill>
              </a:rPr>
              <a:t>recorded </a:t>
            </a:r>
            <a:r>
              <a:rPr lang="en-US" dirty="0" smtClean="0">
                <a:solidFill>
                  <a:schemeClr val="bg2">
                    <a:lumMod val="50000"/>
                  </a:schemeClr>
                </a:solidFill>
              </a:rPr>
              <a:t>sessions</a:t>
            </a:r>
            <a:endParaRPr lang="en-US" dirty="0">
              <a:solidFill>
                <a:schemeClr val="bg2">
                  <a:lumMod val="50000"/>
                </a:schemeClr>
              </a:solidFill>
            </a:endParaRPr>
          </a:p>
          <a:p>
            <a:pPr marL="742950" lvl="1" indent="-285750" fontAlgn="ctr">
              <a:spcBef>
                <a:spcPts val="1200"/>
              </a:spcBef>
              <a:buFont typeface="Wingdings" panose="05000000000000000000" pitchFamily="2" charset="2"/>
              <a:buChar char="q"/>
            </a:pPr>
            <a:r>
              <a:rPr lang="en-US" dirty="0" smtClean="0">
                <a:solidFill>
                  <a:schemeClr val="bg2">
                    <a:lumMod val="50000"/>
                  </a:schemeClr>
                </a:solidFill>
              </a:rPr>
              <a:t>Information Blog</a:t>
            </a:r>
          </a:p>
          <a:p>
            <a:pPr marL="742950" lvl="1" indent="-285750" fontAlgn="ctr">
              <a:spcBef>
                <a:spcPts val="1200"/>
              </a:spcBef>
              <a:buFont typeface="Wingdings" panose="05000000000000000000" pitchFamily="2" charset="2"/>
              <a:buChar char="q"/>
            </a:pPr>
            <a:r>
              <a:rPr lang="en-US" dirty="0" smtClean="0">
                <a:solidFill>
                  <a:schemeClr val="bg2">
                    <a:lumMod val="50000"/>
                  </a:schemeClr>
                </a:solidFill>
              </a:rPr>
              <a:t>Major Milestone announcements</a:t>
            </a:r>
          </a:p>
          <a:p>
            <a:pPr marL="742950" lvl="1" indent="-285750" fontAlgn="ctr">
              <a:spcBef>
                <a:spcPts val="1200"/>
              </a:spcBef>
              <a:buFont typeface="Wingdings" panose="05000000000000000000" pitchFamily="2" charset="2"/>
              <a:buChar char="q"/>
            </a:pPr>
            <a:r>
              <a:rPr lang="en-US" dirty="0" smtClean="0">
                <a:solidFill>
                  <a:srgbClr val="FF0000"/>
                </a:solidFill>
              </a:rPr>
              <a:t>Discussion Forum</a:t>
            </a:r>
          </a:p>
          <a:p>
            <a:pPr marL="742950" lvl="1" indent="-285750" fontAlgn="ctr">
              <a:spcBef>
                <a:spcPts val="1200"/>
              </a:spcBef>
              <a:buFont typeface="Wingdings" panose="05000000000000000000" pitchFamily="2" charset="2"/>
              <a:buChar char="q"/>
            </a:pPr>
            <a:r>
              <a:rPr lang="en-US" dirty="0">
                <a:solidFill>
                  <a:schemeClr val="bg2">
                    <a:lumMod val="50000"/>
                  </a:schemeClr>
                </a:solidFill>
              </a:rPr>
              <a:t>A place  to find it </a:t>
            </a:r>
            <a:r>
              <a:rPr lang="en-US" dirty="0" smtClean="0">
                <a:solidFill>
                  <a:schemeClr val="bg2">
                    <a:lumMod val="50000"/>
                  </a:schemeClr>
                </a:solidFill>
              </a:rPr>
              <a:t>all...</a:t>
            </a:r>
            <a:endParaRPr lang="en-US" dirty="0">
              <a:solidFill>
                <a:schemeClr val="bg2">
                  <a:lumMod val="50000"/>
                </a:schemeClr>
              </a:solidFill>
            </a:endParaRPr>
          </a:p>
          <a:p>
            <a:pPr marL="457200" lvl="1" indent="0" fontAlgn="ctr">
              <a:buNone/>
            </a:pPr>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27302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rPr>
              <a:t>Project Management</a:t>
            </a:r>
            <a:r>
              <a:rPr lang="en-US" dirty="0">
                <a:solidFill>
                  <a:schemeClr val="bg2">
                    <a:lumMod val="50000"/>
                  </a:schemeClr>
                </a:solidFill>
              </a:rPr>
              <a:t/>
            </a:r>
            <a:br>
              <a:rPr lang="en-US" dirty="0">
                <a:solidFill>
                  <a:schemeClr val="bg2">
                    <a:lumMod val="50000"/>
                  </a:schemeClr>
                </a:solidFill>
              </a:rPr>
            </a:br>
            <a:r>
              <a:rPr lang="en-US" sz="2000" dirty="0" smtClean="0">
                <a:solidFill>
                  <a:schemeClr val="bg2">
                    <a:lumMod val="50000"/>
                  </a:schemeClr>
                </a:solidFill>
              </a:rPr>
              <a:t>Everything you need to know in one place!</a:t>
            </a:r>
            <a:endParaRPr lang="en-US" sz="2000" dirty="0">
              <a:solidFill>
                <a:schemeClr val="bg2">
                  <a:lumMod val="50000"/>
                </a:schemeClr>
              </a:solidFill>
            </a:endParaRPr>
          </a:p>
        </p:txBody>
      </p:sp>
      <p:sp>
        <p:nvSpPr>
          <p:cNvPr id="3" name="Picture Placeholder 2"/>
          <p:cNvSpPr>
            <a:spLocks noGrp="1"/>
          </p:cNvSpPr>
          <p:nvPr>
            <p:ph type="pic" sz="quarter" idx="10"/>
          </p:nvPr>
        </p:nvSpPr>
        <p:spPr/>
      </p:sp>
      <p:sp>
        <p:nvSpPr>
          <p:cNvPr id="4" name="Text Placeholder 3"/>
          <p:cNvSpPr>
            <a:spLocks noGrp="1"/>
          </p:cNvSpPr>
          <p:nvPr>
            <p:ph type="body" sz="quarter" idx="11"/>
          </p:nvPr>
        </p:nvSpPr>
        <p:spPr/>
        <p:txBody>
          <a:bodyPr/>
          <a:lstStyle/>
          <a:p>
            <a:pPr marL="285750" indent="-285750">
              <a:buFont typeface="Wingdings" panose="05000000000000000000" pitchFamily="2" charset="2"/>
              <a:buChar char="q"/>
            </a:pPr>
            <a:r>
              <a:rPr lang="en-US" sz="1800" dirty="0">
                <a:solidFill>
                  <a:schemeClr val="tx1">
                    <a:lumMod val="75000"/>
                    <a:lumOff val="25000"/>
                  </a:schemeClr>
                </a:solidFill>
              </a:rPr>
              <a:t>Where to find more Info!</a:t>
            </a:r>
            <a:br>
              <a:rPr lang="en-US" sz="1800" dirty="0">
                <a:solidFill>
                  <a:schemeClr val="tx1">
                    <a:lumMod val="75000"/>
                    <a:lumOff val="25000"/>
                  </a:schemeClr>
                </a:solidFill>
              </a:rPr>
            </a:br>
            <a:endParaRPr lang="en-US" sz="1800" dirty="0">
              <a:solidFill>
                <a:schemeClr val="tx1">
                  <a:lumMod val="75000"/>
                  <a:lumOff val="25000"/>
                </a:schemeClr>
              </a:solidFill>
            </a:endParaRPr>
          </a:p>
          <a:p>
            <a:pPr marL="465750" lvl="2" indent="-285750">
              <a:buFont typeface="Wingdings" panose="05000000000000000000" pitchFamily="2" charset="2"/>
              <a:buChar char="Ø"/>
            </a:pPr>
            <a:r>
              <a:rPr lang="en-US" sz="1600" dirty="0">
                <a:solidFill>
                  <a:schemeClr val="tx1">
                    <a:lumMod val="75000"/>
                    <a:lumOff val="25000"/>
                  </a:schemeClr>
                </a:solidFill>
              </a:rPr>
              <a:t>A confluence site has  been set up as the primary place to go to for ALM project information/training.</a:t>
            </a:r>
            <a:br>
              <a:rPr lang="en-US" sz="1600" dirty="0">
                <a:solidFill>
                  <a:schemeClr val="tx1">
                    <a:lumMod val="75000"/>
                    <a:lumOff val="25000"/>
                  </a:schemeClr>
                </a:solidFill>
              </a:rPr>
            </a:br>
            <a:endParaRPr lang="en-US" sz="1600" dirty="0">
              <a:solidFill>
                <a:schemeClr val="tx1">
                  <a:lumMod val="75000"/>
                  <a:lumOff val="25000"/>
                </a:schemeClr>
              </a:solidFill>
            </a:endParaRPr>
          </a:p>
          <a:p>
            <a:pPr marL="465750" lvl="2" indent="-285750">
              <a:buFont typeface="Wingdings" panose="05000000000000000000" pitchFamily="2" charset="2"/>
              <a:buChar char="Ø"/>
            </a:pPr>
            <a:r>
              <a:rPr lang="en-US" sz="1600" dirty="0">
                <a:solidFill>
                  <a:schemeClr val="tx1">
                    <a:lumMod val="75000"/>
                    <a:lumOff val="25000"/>
                  </a:schemeClr>
                </a:solidFill>
              </a:rPr>
              <a:t>Login information will be provide in an email communication that will be distributed on Thursday, after the final session.</a:t>
            </a:r>
          </a:p>
        </p:txBody>
      </p:sp>
      <p:pic>
        <p:nvPicPr>
          <p:cNvPr id="5" name="Picture 4"/>
          <p:cNvPicPr>
            <a:picLocks noChangeAspect="1"/>
          </p:cNvPicPr>
          <p:nvPr/>
        </p:nvPicPr>
        <p:blipFill>
          <a:blip r:embed="rId3"/>
          <a:stretch>
            <a:fillRect/>
          </a:stretch>
        </p:blipFill>
        <p:spPr>
          <a:xfrm>
            <a:off x="4580820" y="1460729"/>
            <a:ext cx="7231217" cy="4624680"/>
          </a:xfrm>
          <a:prstGeom prst="rect">
            <a:avLst/>
          </a:prstGeom>
        </p:spPr>
      </p:pic>
    </p:spTree>
    <p:extLst>
      <p:ext uri="{BB962C8B-B14F-4D97-AF65-F5344CB8AC3E}">
        <p14:creationId xmlns:p14="http://schemas.microsoft.com/office/powerpoint/2010/main" val="198607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rPr>
              <a:t>Project Management</a:t>
            </a:r>
            <a:r>
              <a:rPr lang="en-US" dirty="0">
                <a:solidFill>
                  <a:schemeClr val="bg2">
                    <a:lumMod val="50000"/>
                  </a:schemeClr>
                </a:solidFill>
              </a:rPr>
              <a:t/>
            </a:r>
            <a:br>
              <a:rPr lang="en-US" dirty="0">
                <a:solidFill>
                  <a:schemeClr val="bg2">
                    <a:lumMod val="50000"/>
                  </a:schemeClr>
                </a:solidFill>
              </a:rPr>
            </a:br>
            <a:r>
              <a:rPr lang="en-US" sz="2000" dirty="0" smtClean="0">
                <a:solidFill>
                  <a:schemeClr val="bg2">
                    <a:lumMod val="50000"/>
                  </a:schemeClr>
                </a:solidFill>
              </a:rPr>
              <a:t>Survey and Voting for your team Name</a:t>
            </a:r>
            <a:endParaRPr lang="en-US" sz="2000" dirty="0">
              <a:solidFill>
                <a:schemeClr val="bg2">
                  <a:lumMod val="50000"/>
                </a:schemeClr>
              </a:solidFill>
            </a:endParaRPr>
          </a:p>
        </p:txBody>
      </p:sp>
      <p:sp>
        <p:nvSpPr>
          <p:cNvPr id="4" name="Text Placeholder 3"/>
          <p:cNvSpPr>
            <a:spLocks noGrp="1"/>
          </p:cNvSpPr>
          <p:nvPr>
            <p:ph type="body" sz="quarter" idx="10"/>
          </p:nvPr>
        </p:nvSpPr>
        <p:spPr>
          <a:xfrm>
            <a:off x="153150" y="1725716"/>
            <a:ext cx="4171800" cy="4344883"/>
          </a:xfrm>
        </p:spPr>
        <p:txBody>
          <a:bodyPr/>
          <a:lstStyle/>
          <a:p>
            <a:pPr marL="685800" indent="-342900">
              <a:spcBef>
                <a:spcPts val="0"/>
              </a:spcBef>
              <a:buFont typeface="Wingdings" panose="05000000000000000000" pitchFamily="2" charset="2"/>
              <a:buChar char="q"/>
            </a:pPr>
            <a:r>
              <a:rPr lang="en-US" dirty="0" smtClean="0">
                <a:solidFill>
                  <a:schemeClr val="bg2">
                    <a:lumMod val="25000"/>
                  </a:schemeClr>
                </a:solidFill>
                <a:latin typeface="Calibri" panose="020F0502020204030204" pitchFamily="34" charset="0"/>
              </a:rPr>
              <a:t>Survey</a:t>
            </a:r>
          </a:p>
          <a:p>
            <a:pPr marL="685800" lvl="1" indent="-342900">
              <a:spcBef>
                <a:spcPts val="0"/>
              </a:spcBef>
              <a:buFont typeface="Wingdings" panose="05000000000000000000" pitchFamily="2" charset="2"/>
              <a:buChar char="Ø"/>
            </a:pPr>
            <a:r>
              <a:rPr lang="en-US" dirty="0" smtClean="0">
                <a:solidFill>
                  <a:schemeClr val="bg2">
                    <a:lumMod val="25000"/>
                  </a:schemeClr>
                </a:solidFill>
                <a:latin typeface="Calibri" panose="020F0502020204030204" pitchFamily="34" charset="0"/>
              </a:rPr>
              <a:t>We want to hear from you – tell us what you think.</a:t>
            </a:r>
            <a:br>
              <a:rPr lang="en-US" dirty="0" smtClean="0">
                <a:solidFill>
                  <a:schemeClr val="bg2">
                    <a:lumMod val="25000"/>
                  </a:schemeClr>
                </a:solidFill>
                <a:latin typeface="Calibri" panose="020F0502020204030204" pitchFamily="34" charset="0"/>
              </a:rPr>
            </a:br>
            <a:endParaRPr lang="en-US" dirty="0" smtClean="0">
              <a:solidFill>
                <a:schemeClr val="bg2">
                  <a:lumMod val="25000"/>
                </a:schemeClr>
              </a:solidFill>
              <a:latin typeface="Calibri" panose="020F0502020204030204" pitchFamily="34" charset="0"/>
            </a:endParaRPr>
          </a:p>
          <a:p>
            <a:pPr marL="685800" indent="-342900">
              <a:spcBef>
                <a:spcPts val="0"/>
              </a:spcBef>
              <a:buFont typeface="Wingdings" panose="05000000000000000000" pitchFamily="2" charset="2"/>
              <a:buChar char="q"/>
            </a:pPr>
            <a:r>
              <a:rPr lang="en-US" dirty="0" smtClean="0">
                <a:solidFill>
                  <a:schemeClr val="bg2">
                    <a:lumMod val="25000"/>
                  </a:schemeClr>
                </a:solidFill>
                <a:latin typeface="Calibri" panose="020F0502020204030204" pitchFamily="34" charset="0"/>
              </a:rPr>
              <a:t>Make your voice heard!</a:t>
            </a:r>
          </a:p>
          <a:p>
            <a:pPr marL="865800" lvl="2" indent="-342900">
              <a:spcBef>
                <a:spcPts val="0"/>
              </a:spcBef>
              <a:buFont typeface="Wingdings" panose="05000000000000000000" pitchFamily="2" charset="2"/>
              <a:buChar char="Ø"/>
            </a:pPr>
            <a:r>
              <a:rPr lang="en-US" dirty="0" smtClean="0">
                <a:solidFill>
                  <a:schemeClr val="bg2">
                    <a:lumMod val="25000"/>
                  </a:schemeClr>
                </a:solidFill>
                <a:latin typeface="Calibri" panose="020F0502020204030204" pitchFamily="34" charset="0"/>
              </a:rPr>
              <a:t>Vote for your Feature Branching Team Name!!</a:t>
            </a:r>
            <a:br>
              <a:rPr lang="en-US" dirty="0" smtClean="0">
                <a:solidFill>
                  <a:schemeClr val="bg2">
                    <a:lumMod val="25000"/>
                  </a:schemeClr>
                </a:solidFill>
                <a:latin typeface="Calibri" panose="020F0502020204030204" pitchFamily="34" charset="0"/>
              </a:rPr>
            </a:br>
            <a:endParaRPr lang="en-US" dirty="0" smtClean="0">
              <a:solidFill>
                <a:schemeClr val="bg2">
                  <a:lumMod val="25000"/>
                </a:schemeClr>
              </a:solidFill>
              <a:latin typeface="Calibri" panose="020F0502020204030204" pitchFamily="34" charset="0"/>
            </a:endParaRPr>
          </a:p>
          <a:p>
            <a:pPr marL="865800" lvl="2" indent="-342900">
              <a:spcBef>
                <a:spcPts val="0"/>
              </a:spcBef>
              <a:buFont typeface="Wingdings" panose="05000000000000000000" pitchFamily="2" charset="2"/>
              <a:buChar char="Ø"/>
            </a:pPr>
            <a:r>
              <a:rPr lang="en-US" dirty="0" smtClean="0">
                <a:solidFill>
                  <a:schemeClr val="bg2">
                    <a:lumMod val="25000"/>
                  </a:schemeClr>
                </a:solidFill>
                <a:latin typeface="Calibri" panose="020F0502020204030204" pitchFamily="34" charset="0"/>
              </a:rPr>
              <a:t>At the end of the survey there will be 3 team name options for you to vote on.</a:t>
            </a:r>
            <a:br>
              <a:rPr lang="en-US" dirty="0" smtClean="0">
                <a:solidFill>
                  <a:schemeClr val="bg2">
                    <a:lumMod val="25000"/>
                  </a:schemeClr>
                </a:solidFill>
                <a:latin typeface="Calibri" panose="020F0502020204030204" pitchFamily="34" charset="0"/>
              </a:rPr>
            </a:br>
            <a:endParaRPr lang="en-US" dirty="0" smtClean="0">
              <a:solidFill>
                <a:schemeClr val="tx2"/>
              </a:solidFill>
              <a:latin typeface="Calibri" panose="020F0502020204030204" pitchFamily="34" charset="0"/>
            </a:endParaRPr>
          </a:p>
          <a:p>
            <a:pPr marL="1045800" lvl="3" indent="-342900">
              <a:spcBef>
                <a:spcPts val="0"/>
              </a:spcBef>
              <a:buClr>
                <a:schemeClr val="accent1"/>
              </a:buClr>
              <a:buFont typeface="Wingdings" panose="05000000000000000000" pitchFamily="2" charset="2"/>
              <a:buChar char="Ø"/>
            </a:pPr>
            <a:r>
              <a:rPr lang="en-US" dirty="0" smtClean="0">
                <a:solidFill>
                  <a:schemeClr val="tx2"/>
                </a:solidFill>
                <a:latin typeface="Calibri" panose="020F0502020204030204" pitchFamily="34" charset="0"/>
              </a:rPr>
              <a:t>You have to log in and complete the survey to play!  </a:t>
            </a:r>
            <a:r>
              <a:rPr lang="en-US" dirty="0" smtClean="0">
                <a:solidFill>
                  <a:schemeClr val="tx2"/>
                </a:solidFill>
                <a:latin typeface="Calibri" panose="020F0502020204030204" pitchFamily="34" charset="0"/>
                <a:sym typeface="Wingdings" panose="05000000000000000000" pitchFamily="2" charset="2"/>
              </a:rPr>
              <a:t></a:t>
            </a:r>
            <a:endParaRPr lang="en-US" dirty="0" smtClean="0">
              <a:solidFill>
                <a:schemeClr val="tx2"/>
              </a:solidFill>
              <a:latin typeface="Calibri" panose="020F0502020204030204" pitchFamily="34" charset="0"/>
            </a:endParaRPr>
          </a:p>
          <a:p>
            <a:pPr marL="685800" indent="-342900">
              <a:spcBef>
                <a:spcPts val="0"/>
              </a:spcBef>
              <a:buFont typeface="Wingdings" panose="05000000000000000000" pitchFamily="2" charset="2"/>
              <a:buChar char="q"/>
            </a:pPr>
            <a:endParaRPr lang="en-US" dirty="0" smtClean="0">
              <a:solidFill>
                <a:srgbClr val="000000"/>
              </a:solidFill>
              <a:latin typeface="Calibri" panose="020F0502020204030204" pitchFamily="34" charset="0"/>
            </a:endParaRPr>
          </a:p>
          <a:p>
            <a:pPr marL="685800" indent="-342900">
              <a:spcBef>
                <a:spcPts val="0"/>
              </a:spcBef>
              <a:buFont typeface="Wingdings" panose="05000000000000000000" pitchFamily="2" charset="2"/>
              <a:buChar char="q"/>
            </a:pPr>
            <a:endParaRPr lang="en-US" dirty="0">
              <a:solidFill>
                <a:srgbClr val="000000"/>
              </a:solidFill>
              <a:latin typeface="Calibri" panose="020F0502020204030204" pitchFamily="34" charset="0"/>
            </a:endParaRPr>
          </a:p>
          <a:p>
            <a:pPr marL="685800" indent="-342900">
              <a:spcBef>
                <a:spcPts val="0"/>
              </a:spcBef>
              <a:buFont typeface="Wingdings" panose="05000000000000000000" pitchFamily="2" charset="2"/>
              <a:buChar char="q"/>
            </a:pPr>
            <a:endParaRPr lang="en-US" dirty="0" smtClean="0">
              <a:solidFill>
                <a:srgbClr val="000000"/>
              </a:solidFill>
              <a:latin typeface="Calibri" panose="020F0502020204030204" pitchFamily="34" charset="0"/>
            </a:endParaRPr>
          </a:p>
          <a:p>
            <a:pPr marL="685800" indent="-342900">
              <a:spcBef>
                <a:spcPts val="0"/>
              </a:spcBef>
              <a:buFont typeface="Wingdings" panose="05000000000000000000" pitchFamily="2" charset="2"/>
              <a:buChar char="q"/>
            </a:pPr>
            <a:endParaRPr lang="en-US" dirty="0">
              <a:solidFill>
                <a:srgbClr val="000000"/>
              </a:solidFill>
              <a:latin typeface="Calibri" panose="020F0502020204030204" pitchFamily="34" charset="0"/>
            </a:endParaRPr>
          </a:p>
        </p:txBody>
      </p:sp>
      <p:pic>
        <p:nvPicPr>
          <p:cNvPr id="1026" name="Picture 2" descr="C:\Users\i842620\AppData\Local\Temp\SNAGHTML15ccda3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950" y="1411392"/>
            <a:ext cx="6770576" cy="4970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30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1000"/>
                                        <p:tgtEl>
                                          <p:spTgt spid="4">
                                            <p:txEl>
                                              <p:pRg st="5" end="5"/>
                                            </p:txEl>
                                          </p:spTgt>
                                        </p:tgtEl>
                                      </p:cBhvr>
                                    </p:animEffect>
                                    <p:anim calcmode="lin" valueType="num">
                                      <p:cBhvr>
                                        <p:cTn id="3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24000" y="890016"/>
            <a:ext cx="11148672" cy="1170432"/>
          </a:xfrm>
        </p:spPr>
        <p:txBody>
          <a:bodyPr/>
          <a:lstStyle/>
          <a:p>
            <a:pPr algn="ctr"/>
            <a:r>
              <a:rPr lang="en-US" dirty="0" smtClean="0"/>
              <a:t>Questions &amp; Answers</a:t>
            </a:r>
            <a:endParaRPr lang="en-US" dirty="0"/>
          </a:p>
        </p:txBody>
      </p:sp>
    </p:spTree>
    <p:extLst>
      <p:ext uri="{BB962C8B-B14F-4D97-AF65-F5344CB8AC3E}">
        <p14:creationId xmlns:p14="http://schemas.microsoft.com/office/powerpoint/2010/main" val="215998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3196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 from you!</a:t>
            </a:r>
            <a:endParaRPr lang="en-US" sz="2400" b="0" dirty="0"/>
          </a:p>
        </p:txBody>
      </p:sp>
      <p:sp>
        <p:nvSpPr>
          <p:cNvPr id="11" name="Text Placeholder 10"/>
          <p:cNvSpPr>
            <a:spLocks noGrp="1"/>
          </p:cNvSpPr>
          <p:nvPr>
            <p:ph type="body" sz="quarter" idx="10"/>
          </p:nvPr>
        </p:nvSpPr>
        <p:spPr>
          <a:xfrm>
            <a:off x="254988" y="1458164"/>
            <a:ext cx="11545200" cy="4392043"/>
          </a:xfrm>
        </p:spPr>
        <p:txBody>
          <a:bodyPr/>
          <a:lstStyle/>
          <a:p>
            <a:pPr marL="342900" indent="-342900">
              <a:spcBef>
                <a:spcPts val="1200"/>
              </a:spcBef>
              <a:buFont typeface="Wingdings" panose="05000000000000000000" pitchFamily="2" charset="2"/>
              <a:buChar char="q"/>
            </a:pPr>
            <a:r>
              <a:rPr lang="en-US" sz="1400" b="0" dirty="0">
                <a:solidFill>
                  <a:srgbClr val="2B3F7B"/>
                </a:solidFill>
                <a:latin typeface="Arial" panose="020B0604020202020204" pitchFamily="34" charset="0"/>
                <a:cs typeface="Arial" panose="020B0604020202020204" pitchFamily="34" charset="0"/>
              </a:rPr>
              <a:t>As part of code review we are not yet using any tool for code coverage, duplication check, currently everything we are doing </a:t>
            </a:r>
            <a:r>
              <a:rPr lang="en-US" sz="1400" b="0" dirty="0" smtClean="0">
                <a:solidFill>
                  <a:srgbClr val="2B3F7B"/>
                </a:solidFill>
                <a:latin typeface="Arial" panose="020B0604020202020204" pitchFamily="34" charset="0"/>
                <a:cs typeface="Arial" panose="020B0604020202020204" pitchFamily="34" charset="0"/>
              </a:rPr>
              <a:t>is </a:t>
            </a:r>
            <a:r>
              <a:rPr lang="en-US" sz="1400" b="0" dirty="0">
                <a:solidFill>
                  <a:srgbClr val="2B3F7B"/>
                </a:solidFill>
                <a:latin typeface="Arial" panose="020B0604020202020204" pitchFamily="34" charset="0"/>
                <a:cs typeface="Arial" panose="020B0604020202020204" pitchFamily="34" charset="0"/>
              </a:rPr>
              <a:t>part of </a:t>
            </a:r>
            <a:r>
              <a:rPr lang="en-US" sz="1400" b="0" dirty="0" smtClean="0">
                <a:solidFill>
                  <a:srgbClr val="2B3F7B"/>
                </a:solidFill>
                <a:latin typeface="Arial" panose="020B0604020202020204" pitchFamily="34" charset="0"/>
                <a:cs typeface="Arial" panose="020B0604020202020204" pitchFamily="34" charset="0"/>
              </a:rPr>
              <a:t>a manual </a:t>
            </a:r>
            <a:r>
              <a:rPr lang="en-US" sz="1400" b="0" dirty="0">
                <a:solidFill>
                  <a:srgbClr val="2B3F7B"/>
                </a:solidFill>
                <a:latin typeface="Arial" panose="020B0604020202020204" pitchFamily="34" charset="0"/>
                <a:cs typeface="Arial" panose="020B0604020202020204" pitchFamily="34" charset="0"/>
              </a:rPr>
              <a:t>process</a:t>
            </a:r>
          </a:p>
          <a:p>
            <a:pPr marL="342900" indent="-342900">
              <a:spcBef>
                <a:spcPts val="1200"/>
              </a:spcBef>
              <a:buFont typeface="Wingdings" panose="05000000000000000000" pitchFamily="2" charset="2"/>
              <a:buChar char="q"/>
            </a:pPr>
            <a:r>
              <a:rPr lang="en-US" sz="1400" b="0" dirty="0">
                <a:solidFill>
                  <a:srgbClr val="2B3F7B"/>
                </a:solidFill>
                <a:latin typeface="Arial" panose="020B0604020202020204" pitchFamily="34" charset="0"/>
                <a:cs typeface="Arial" panose="020B0604020202020204" pitchFamily="34" charset="0"/>
              </a:rPr>
              <a:t>Final builds are usually delivered late and it </a:t>
            </a:r>
            <a:r>
              <a:rPr lang="en-US" sz="1400" b="0" dirty="0" smtClean="0">
                <a:solidFill>
                  <a:srgbClr val="2B3F7B"/>
                </a:solidFill>
                <a:latin typeface="Arial" panose="020B0604020202020204" pitchFamily="34" charset="0"/>
                <a:cs typeface="Arial" panose="020B0604020202020204" pitchFamily="34" charset="0"/>
              </a:rPr>
              <a:t>is not </a:t>
            </a:r>
            <a:r>
              <a:rPr lang="en-US" sz="1400" b="0" dirty="0">
                <a:solidFill>
                  <a:srgbClr val="2B3F7B"/>
                </a:solidFill>
                <a:latin typeface="Arial" panose="020B0604020202020204" pitchFamily="34" charset="0"/>
                <a:cs typeface="Arial" panose="020B0604020202020204" pitchFamily="34" charset="0"/>
              </a:rPr>
              <a:t>be possible to finish </a:t>
            </a:r>
            <a:r>
              <a:rPr lang="en-US" sz="1400" b="0" dirty="0" smtClean="0">
                <a:solidFill>
                  <a:srgbClr val="2B3F7B"/>
                </a:solidFill>
                <a:latin typeface="Arial" panose="020B0604020202020204" pitchFamily="34" charset="0"/>
                <a:cs typeface="Arial" panose="020B0604020202020204" pitchFamily="34" charset="0"/>
              </a:rPr>
              <a:t>a complete </a:t>
            </a:r>
            <a:r>
              <a:rPr lang="en-US" sz="1400" b="0" dirty="0">
                <a:solidFill>
                  <a:srgbClr val="2B3F7B"/>
                </a:solidFill>
                <a:latin typeface="Arial" panose="020B0604020202020204" pitchFamily="34" charset="0"/>
                <a:cs typeface="Arial" panose="020B0604020202020204" pitchFamily="34" charset="0"/>
              </a:rPr>
              <a:t>round of testing</a:t>
            </a:r>
          </a:p>
          <a:p>
            <a:pPr marL="342900" indent="-342900">
              <a:spcBef>
                <a:spcPts val="1200"/>
              </a:spcBef>
              <a:buFont typeface="Wingdings" panose="05000000000000000000" pitchFamily="2" charset="2"/>
              <a:buChar char="q"/>
            </a:pPr>
            <a:r>
              <a:rPr lang="en-US" sz="1400" b="0" dirty="0">
                <a:solidFill>
                  <a:srgbClr val="2B3F7B"/>
                </a:solidFill>
                <a:latin typeface="Arial" panose="020B0604020202020204" pitchFamily="34" charset="0"/>
                <a:cs typeface="Arial" panose="020B0604020202020204" pitchFamily="34" charset="0"/>
              </a:rPr>
              <a:t>We seem to have lots of issues with merging codes and it seems no improvement/suggestion/discussion about improving the merging operation is taking place...</a:t>
            </a:r>
          </a:p>
          <a:p>
            <a:pPr marL="342900" indent="-342900">
              <a:spcBef>
                <a:spcPts val="1200"/>
              </a:spcBef>
              <a:buFont typeface="Wingdings" panose="05000000000000000000" pitchFamily="2" charset="2"/>
              <a:buChar char="q"/>
            </a:pPr>
            <a:r>
              <a:rPr lang="en-US" sz="1400" b="0" dirty="0">
                <a:solidFill>
                  <a:srgbClr val="2B3F7B"/>
                </a:solidFill>
                <a:latin typeface="Arial" panose="020B0604020202020204" pitchFamily="34" charset="0"/>
                <a:cs typeface="Arial" panose="020B0604020202020204" pitchFamily="34" charset="0"/>
              </a:rPr>
              <a:t>Need to improve on managing CRs, so they don’t all need to get tested and verified a few days before release</a:t>
            </a:r>
            <a:r>
              <a:rPr lang="en-US" sz="1400" b="0" dirty="0" smtClean="0">
                <a:solidFill>
                  <a:srgbClr val="2B3F7B"/>
                </a:solidFill>
                <a:latin typeface="Arial" panose="020B0604020202020204" pitchFamily="34" charset="0"/>
                <a:cs typeface="Arial" panose="020B0604020202020204" pitchFamily="34" charset="0"/>
              </a:rPr>
              <a:t>.</a:t>
            </a:r>
          </a:p>
          <a:p>
            <a:pPr marL="342900" indent="-342900">
              <a:spcBef>
                <a:spcPts val="1200"/>
              </a:spcBef>
              <a:buFont typeface="Wingdings" panose="05000000000000000000" pitchFamily="2" charset="2"/>
              <a:buChar char="q"/>
            </a:pPr>
            <a:r>
              <a:rPr lang="en-US" sz="1400" b="0" dirty="0" smtClean="0">
                <a:solidFill>
                  <a:srgbClr val="2B3F7B"/>
                </a:solidFill>
                <a:latin typeface="Arial" panose="020B0604020202020204" pitchFamily="34" charset="0"/>
                <a:cs typeface="Arial" panose="020B0604020202020204" pitchFamily="34" charset="0"/>
              </a:rPr>
              <a:t>...A </a:t>
            </a:r>
            <a:r>
              <a:rPr lang="en-US" sz="1400" b="0" dirty="0">
                <a:solidFill>
                  <a:srgbClr val="2B3F7B"/>
                </a:solidFill>
                <a:latin typeface="Arial" panose="020B0604020202020204" pitchFamily="34" charset="0"/>
                <a:cs typeface="Arial" panose="020B0604020202020204" pitchFamily="34" charset="0"/>
              </a:rPr>
              <a:t>rhythmic development cycle is so much easier to manage.  There are minimal fire drills.  Smaller consequences of missing a build</a:t>
            </a:r>
            <a:r>
              <a:rPr lang="en-US" sz="1400" b="0" dirty="0" smtClean="0">
                <a:solidFill>
                  <a:srgbClr val="2B3F7B"/>
                </a:solidFill>
                <a:latin typeface="Arial" panose="020B0604020202020204" pitchFamily="34" charset="0"/>
                <a:cs typeface="Arial" panose="020B0604020202020204" pitchFamily="34" charset="0"/>
              </a:rPr>
              <a:t>.</a:t>
            </a:r>
          </a:p>
          <a:p>
            <a:pPr marL="342900" indent="-342900">
              <a:spcBef>
                <a:spcPts val="1200"/>
              </a:spcBef>
              <a:buFont typeface="Wingdings" panose="05000000000000000000" pitchFamily="2" charset="2"/>
              <a:buChar char="q"/>
            </a:pPr>
            <a:r>
              <a:rPr lang="en-US" sz="1400" b="0" dirty="0">
                <a:solidFill>
                  <a:srgbClr val="2B3F7B"/>
                </a:solidFill>
                <a:latin typeface="Arial" panose="020B0604020202020204" pitchFamily="34" charset="0"/>
                <a:cs typeface="Arial" panose="020B0604020202020204" pitchFamily="34" charset="0"/>
              </a:rPr>
              <a:t>Need to fix PTC merge issues.  This was a critical issue that needs to be addressed </a:t>
            </a:r>
            <a:r>
              <a:rPr lang="en-US" sz="1400" b="0" dirty="0" smtClean="0">
                <a:solidFill>
                  <a:srgbClr val="2B3F7B"/>
                </a:solidFill>
                <a:latin typeface="Arial" panose="020B0604020202020204" pitchFamily="34" charset="0"/>
                <a:cs typeface="Arial" panose="020B0604020202020204" pitchFamily="34" charset="0"/>
              </a:rPr>
              <a:t>asap </a:t>
            </a:r>
            <a:r>
              <a:rPr lang="en-US" sz="1400" b="0" dirty="0" smtClean="0">
                <a:solidFill>
                  <a:srgbClr val="FF0000"/>
                </a:solidFill>
                <a:latin typeface="Arial" panose="020B0604020202020204" pitchFamily="34" charset="0"/>
                <a:cs typeface="Arial" panose="020B0604020202020204" pitchFamily="34" charset="0"/>
              </a:rPr>
              <a:t>(improved for .30)</a:t>
            </a:r>
          </a:p>
          <a:p>
            <a:pPr marL="342900" indent="-342900">
              <a:spcBef>
                <a:spcPts val="1200"/>
              </a:spcBef>
              <a:buFont typeface="Wingdings" panose="05000000000000000000" pitchFamily="2" charset="2"/>
              <a:buChar char="q"/>
            </a:pPr>
            <a:r>
              <a:rPr lang="en-US" sz="1400" b="0" dirty="0">
                <a:solidFill>
                  <a:srgbClr val="2B3F7B"/>
                </a:solidFill>
                <a:latin typeface="Arial" panose="020B0604020202020204" pitchFamily="34" charset="0"/>
                <a:cs typeface="Arial" panose="020B0604020202020204" pitchFamily="34" charset="0"/>
              </a:rPr>
              <a:t>Tools - Add more QA automation such as Selenium.  Better code review tools such as </a:t>
            </a:r>
            <a:r>
              <a:rPr lang="en-US" sz="1400" b="0" dirty="0" err="1">
                <a:solidFill>
                  <a:srgbClr val="2B3F7B"/>
                </a:solidFill>
                <a:latin typeface="Arial" panose="020B0604020202020204" pitchFamily="34" charset="0"/>
                <a:cs typeface="Arial" panose="020B0604020202020204" pitchFamily="34" charset="0"/>
              </a:rPr>
              <a:t>Sonarqube</a:t>
            </a:r>
            <a:r>
              <a:rPr lang="en-US" sz="1400" b="0" dirty="0">
                <a:solidFill>
                  <a:srgbClr val="2B3F7B"/>
                </a:solidFill>
                <a:latin typeface="Arial" panose="020B0604020202020204" pitchFamily="34" charset="0"/>
                <a:cs typeface="Arial" panose="020B0604020202020204" pitchFamily="34" charset="0"/>
              </a:rPr>
              <a:t>, Use video capture on CRs to show step by step issue </a:t>
            </a:r>
            <a:r>
              <a:rPr lang="en-US" sz="1400" b="0" dirty="0" smtClean="0">
                <a:solidFill>
                  <a:srgbClr val="2B3F7B"/>
                </a:solidFill>
                <a:latin typeface="Arial" panose="020B0604020202020204" pitchFamily="34" charset="0"/>
                <a:cs typeface="Arial" panose="020B0604020202020204" pitchFamily="34" charset="0"/>
              </a:rPr>
              <a:t>reproduction</a:t>
            </a:r>
          </a:p>
          <a:p>
            <a:pPr marL="342900" indent="-342900">
              <a:spcBef>
                <a:spcPts val="1200"/>
              </a:spcBef>
              <a:buFont typeface="Wingdings" panose="05000000000000000000" pitchFamily="2" charset="2"/>
              <a:buChar char="q"/>
            </a:pPr>
            <a:r>
              <a:rPr lang="en-US" sz="1400" b="0" dirty="0">
                <a:solidFill>
                  <a:srgbClr val="2B3F7B"/>
                </a:solidFill>
                <a:latin typeface="Arial" panose="020B0604020202020204" pitchFamily="34" charset="0"/>
                <a:cs typeface="Arial" panose="020B0604020202020204" pitchFamily="34" charset="0"/>
              </a:rPr>
              <a:t>Resource Management - Need to have a better resource management and tracking </a:t>
            </a:r>
            <a:r>
              <a:rPr lang="en-US" sz="1400" b="0" dirty="0" smtClean="0">
                <a:solidFill>
                  <a:srgbClr val="2B3F7B"/>
                </a:solidFill>
                <a:latin typeface="Arial" panose="020B0604020202020204" pitchFamily="34" charset="0"/>
                <a:cs typeface="Arial" panose="020B0604020202020204" pitchFamily="34" charset="0"/>
              </a:rPr>
              <a:t>system</a:t>
            </a:r>
          </a:p>
          <a:p>
            <a:pPr marL="342900" indent="-342900">
              <a:spcBef>
                <a:spcPts val="1200"/>
              </a:spcBef>
              <a:buFont typeface="Wingdings" panose="05000000000000000000" pitchFamily="2" charset="2"/>
              <a:buChar char="q"/>
            </a:pPr>
            <a:r>
              <a:rPr lang="en-US" sz="1400" b="0" dirty="0">
                <a:solidFill>
                  <a:srgbClr val="2B3F7B"/>
                </a:solidFill>
                <a:latin typeface="Arial" panose="020B0604020202020204" pitchFamily="34" charset="0"/>
                <a:cs typeface="Arial" panose="020B0604020202020204" pitchFamily="34" charset="0"/>
              </a:rPr>
              <a:t>Better communication on when check-ins can begin (Dev) </a:t>
            </a:r>
          </a:p>
          <a:p>
            <a:pPr marL="342900" indent="-342900">
              <a:spcBef>
                <a:spcPts val="1200"/>
              </a:spcBef>
              <a:buFont typeface="Wingdings" panose="05000000000000000000" pitchFamily="2" charset="2"/>
              <a:buChar char="q"/>
            </a:pPr>
            <a:r>
              <a:rPr lang="en-US" sz="1400" b="0" dirty="0">
                <a:solidFill>
                  <a:srgbClr val="2B3F7B"/>
                </a:solidFill>
                <a:latin typeface="Arial" panose="020B0604020202020204" pitchFamily="34" charset="0"/>
                <a:cs typeface="Arial" panose="020B0604020202020204" pitchFamily="34" charset="0"/>
              </a:rPr>
              <a:t>Need to work on verifying CRs asap (Sooner CR Verification)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message from Vish – he listened!</a:t>
            </a:r>
            <a:endParaRPr lang="en-US" dirty="0"/>
          </a:p>
        </p:txBody>
      </p:sp>
      <p:sp>
        <p:nvSpPr>
          <p:cNvPr id="4" name="Text Placeholder 3"/>
          <p:cNvSpPr>
            <a:spLocks noGrp="1"/>
          </p:cNvSpPr>
          <p:nvPr>
            <p:ph type="body" sz="quarter" idx="11"/>
          </p:nvPr>
        </p:nvSpPr>
        <p:spPr/>
        <p:txBody>
          <a:bodyPr/>
          <a:lstStyle/>
          <a:p>
            <a:pPr lvl="0"/>
            <a:r>
              <a:rPr lang="en-US" dirty="0" smtClean="0"/>
              <a:t>A time for change....</a:t>
            </a:r>
          </a:p>
          <a:p>
            <a:r>
              <a:rPr lang="en-US" sz="1600" i="1" dirty="0">
                <a:solidFill>
                  <a:schemeClr val="tx2">
                    <a:lumMod val="75000"/>
                  </a:schemeClr>
                </a:solidFill>
                <a:latin typeface="Calibri" panose="020F0502020204030204" pitchFamily="34" charset="0"/>
              </a:rPr>
              <a:t>The time has come for us to analyze the way we develop and deliver software to our customers. The tools and processes that have served us well over the past 15 years must evolve as customer demands rise. We recently spent some time identifying gaps in our tools and inefficiencies in our processes. It became quite clear that a change was needed. In order to scale, we are looking to migrate from PTC to the </a:t>
            </a:r>
            <a:r>
              <a:rPr lang="en-US" sz="1600" i="1" dirty="0" err="1">
                <a:solidFill>
                  <a:schemeClr val="tx2">
                    <a:lumMod val="75000"/>
                  </a:schemeClr>
                </a:solidFill>
                <a:latin typeface="Calibri" panose="020F0502020204030204" pitchFamily="34" charset="0"/>
              </a:rPr>
              <a:t>Atlassian</a:t>
            </a:r>
            <a:r>
              <a:rPr lang="en-US" sz="1600" i="1" dirty="0">
                <a:solidFill>
                  <a:schemeClr val="tx2">
                    <a:lumMod val="75000"/>
                  </a:schemeClr>
                </a:solidFill>
                <a:latin typeface="Calibri" panose="020F0502020204030204" pitchFamily="34" charset="0"/>
              </a:rPr>
              <a:t> family of tools. </a:t>
            </a:r>
            <a:r>
              <a:rPr lang="en-US" sz="1600" i="1" dirty="0" err="1">
                <a:solidFill>
                  <a:schemeClr val="tx2">
                    <a:lumMod val="75000"/>
                  </a:schemeClr>
                </a:solidFill>
                <a:latin typeface="Calibri" panose="020F0502020204030204" pitchFamily="34" charset="0"/>
              </a:rPr>
              <a:t>Atlassian</a:t>
            </a:r>
            <a:r>
              <a:rPr lang="en-US" sz="1600" i="1" dirty="0">
                <a:solidFill>
                  <a:schemeClr val="tx2">
                    <a:lumMod val="75000"/>
                  </a:schemeClr>
                </a:solidFill>
                <a:latin typeface="Calibri" panose="020F0502020204030204" pitchFamily="34" charset="0"/>
              </a:rPr>
              <a:t> is leading the industry with their solutions and I know there are many of you who are already familiar in working with them. </a:t>
            </a:r>
          </a:p>
          <a:p>
            <a:endParaRPr lang="en-US" dirty="0"/>
          </a:p>
        </p:txBody>
      </p:sp>
      <p:pic>
        <p:nvPicPr>
          <p:cNvPr id="9" name="Picture Placeholder 8"/>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96" b="296"/>
          <a:stretch>
            <a:fillRect/>
          </a:stretch>
        </p:blip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Lifecycle Management (ALM)</a:t>
            </a:r>
            <a:br>
              <a:rPr lang="en-US" dirty="0" smtClean="0"/>
            </a:br>
            <a:r>
              <a:rPr lang="en-US" sz="2000" dirty="0" smtClean="0"/>
              <a:t>What is it?</a:t>
            </a:r>
            <a:endParaRPr lang="en-US" sz="2000" dirty="0"/>
          </a:p>
        </p:txBody>
      </p:sp>
      <p:sp>
        <p:nvSpPr>
          <p:cNvPr id="3" name="Text Placeholder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Definition</a:t>
            </a:r>
          </a:p>
          <a:p>
            <a:pPr marL="702900" lvl="3" indent="-342900">
              <a:buFont typeface="Wingdings" panose="05000000000000000000" pitchFamily="2" charset="2"/>
              <a:buChar char="Ø"/>
            </a:pPr>
            <a:r>
              <a:rPr lang="en-US" dirty="0" smtClean="0"/>
              <a:t>Application Lifecycle Management (ALM</a:t>
            </a:r>
            <a:r>
              <a:rPr lang="en-US" dirty="0"/>
              <a:t>) </a:t>
            </a:r>
            <a:r>
              <a:rPr lang="en-US" dirty="0" smtClean="0"/>
              <a:t>is </a:t>
            </a:r>
            <a:r>
              <a:rPr lang="en-US" dirty="0"/>
              <a:t>the supervision of a software application from its initial planning through </a:t>
            </a:r>
            <a:r>
              <a:rPr lang="en-US" dirty="0" smtClean="0"/>
              <a:t>release including work distribution throughout the process.  It </a:t>
            </a:r>
            <a:r>
              <a:rPr lang="en-US" dirty="0"/>
              <a:t>also refers to how changes to an application are documented and </a:t>
            </a:r>
            <a:r>
              <a:rPr lang="en-US" dirty="0" smtClean="0"/>
              <a:t>tracked.  </a:t>
            </a:r>
          </a:p>
          <a:p>
            <a:pPr marL="702900" lvl="3" indent="-342900">
              <a:buFont typeface="Wingdings" panose="05000000000000000000" pitchFamily="2" charset="2"/>
              <a:buChar char="Ø"/>
            </a:pPr>
            <a:r>
              <a:rPr lang="en-US" dirty="0" smtClean="0"/>
              <a:t>This term will replace Product Lifecycle Management (PLM).</a:t>
            </a:r>
          </a:p>
          <a:p>
            <a:pPr marL="342900" indent="-342900">
              <a:buFont typeface="Wingdings" panose="05000000000000000000" pitchFamily="2" charset="2"/>
              <a:buChar char="q"/>
            </a:pPr>
            <a:r>
              <a:rPr lang="en-US" dirty="0" smtClean="0"/>
              <a:t>High-level Benefits to the Organization</a:t>
            </a:r>
          </a:p>
          <a:p>
            <a:pPr marL="702900" lvl="3" indent="-342900">
              <a:buFont typeface="Wingdings" panose="05000000000000000000" pitchFamily="2" charset="2"/>
              <a:buChar char="Ø"/>
            </a:pPr>
            <a:r>
              <a:rPr lang="en-US" dirty="0" smtClean="0"/>
              <a:t>Rapid response to revenue based functionality for individual clients.</a:t>
            </a:r>
          </a:p>
          <a:p>
            <a:pPr marL="702900" lvl="3" indent="-342900">
              <a:buFont typeface="Wingdings" panose="05000000000000000000" pitchFamily="2" charset="2"/>
              <a:buChar char="Ø"/>
            </a:pPr>
            <a:r>
              <a:rPr lang="en-US" dirty="0" smtClean="0"/>
              <a:t>Bug Fixes and Hot fixes will be reduced by feature branching.</a:t>
            </a:r>
          </a:p>
          <a:p>
            <a:pPr marL="702900" lvl="3" indent="-342900">
              <a:buFont typeface="Wingdings" panose="05000000000000000000" pitchFamily="2" charset="2"/>
              <a:buChar char="Ø"/>
            </a:pPr>
            <a:r>
              <a:rPr lang="en-US" dirty="0" smtClean="0"/>
              <a:t>Improved quality</a:t>
            </a:r>
          </a:p>
          <a:p>
            <a:pPr marL="702900" lvl="3" indent="-342900">
              <a:buFont typeface="Wingdings" panose="05000000000000000000" pitchFamily="2" charset="2"/>
              <a:buChar char="Ø"/>
            </a:pPr>
            <a:r>
              <a:rPr lang="en-US" dirty="0" smtClean="0"/>
              <a:t>Greater efficiency </a:t>
            </a:r>
          </a:p>
          <a:p>
            <a:pPr marL="522900" lvl="2"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32917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dirty="0" smtClean="0"/>
              <a:t>Application Lifecycle Management</a:t>
            </a:r>
            <a:r>
              <a:rPr lang="en-US" dirty="0" smtClean="0"/>
              <a:t/>
            </a:r>
            <a:br>
              <a:rPr lang="en-US" dirty="0" smtClean="0"/>
            </a:br>
            <a:r>
              <a:rPr lang="en-US" sz="2400" dirty="0" smtClean="0"/>
              <a:t>Let’s Talk Release Cycles – How will they Change?</a:t>
            </a:r>
            <a:endParaRPr lang="en-US" dirty="0" smtClean="0"/>
          </a:p>
        </p:txBody>
      </p:sp>
      <p:sp>
        <p:nvSpPr>
          <p:cNvPr id="7" name="Text Placeholder 6"/>
          <p:cNvSpPr>
            <a:spLocks noGrp="1"/>
          </p:cNvSpPr>
          <p:nvPr>
            <p:ph type="body" sz="quarter" idx="10"/>
          </p:nvPr>
        </p:nvSpPr>
        <p:spPr>
          <a:xfrm>
            <a:off x="3448879" y="1883970"/>
            <a:ext cx="5446643" cy="594920"/>
          </a:xfrm>
        </p:spPr>
        <p:txBody>
          <a:bodyPr/>
          <a:lstStyle/>
          <a:p>
            <a:pPr algn="ctr"/>
            <a:r>
              <a:rPr lang="en-US" sz="3200" dirty="0" smtClean="0">
                <a:solidFill>
                  <a:srgbClr val="3C8290"/>
                </a:solidFill>
              </a:rPr>
              <a:t>Today’s Release Cycle</a:t>
            </a:r>
            <a:endParaRPr lang="en-US" sz="3200" dirty="0">
              <a:solidFill>
                <a:srgbClr val="3C8290"/>
              </a:solidFill>
            </a:endParaRPr>
          </a:p>
        </p:txBody>
      </p:sp>
      <p:pic>
        <p:nvPicPr>
          <p:cNvPr id="6" name="Picture Placeholder 5"/>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5293" b="5293"/>
          <a:stretch>
            <a:fillRect/>
          </a:stretch>
        </p:blipFill>
        <p:spPr>
          <a:xfrm>
            <a:off x="1092615" y="2841901"/>
            <a:ext cx="9661525" cy="2943225"/>
          </a:xfrm>
        </p:spPr>
      </p:pic>
    </p:spTree>
    <p:extLst>
      <p:ext uri="{BB962C8B-B14F-4D97-AF65-F5344CB8AC3E}">
        <p14:creationId xmlns:p14="http://schemas.microsoft.com/office/powerpoint/2010/main" val="37626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dirty="0" smtClean="0"/>
              <a:t>Application Lifecycle Management</a:t>
            </a:r>
            <a:r>
              <a:rPr lang="en-US" dirty="0" smtClean="0"/>
              <a:t/>
            </a:r>
            <a:br>
              <a:rPr lang="en-US" dirty="0" smtClean="0"/>
            </a:br>
            <a:r>
              <a:rPr lang="en-US" sz="2400" dirty="0" smtClean="0"/>
              <a:t>Let’s Talk Release Cycles – How will they Change?</a:t>
            </a:r>
            <a:endParaRPr lang="en-US" dirty="0" smtClean="0"/>
          </a:p>
        </p:txBody>
      </p:sp>
      <p:sp>
        <p:nvSpPr>
          <p:cNvPr id="8" name="Text Placeholder 6"/>
          <p:cNvSpPr>
            <a:spLocks noGrp="1"/>
          </p:cNvSpPr>
          <p:nvPr>
            <p:ph type="body" sz="quarter" idx="10"/>
          </p:nvPr>
        </p:nvSpPr>
        <p:spPr>
          <a:xfrm>
            <a:off x="3697358" y="1841322"/>
            <a:ext cx="5446643" cy="594920"/>
          </a:xfrm>
        </p:spPr>
        <p:txBody>
          <a:bodyPr/>
          <a:lstStyle/>
          <a:p>
            <a:pPr algn="ctr"/>
            <a:r>
              <a:rPr lang="en-US" sz="3200" dirty="0" smtClean="0">
                <a:solidFill>
                  <a:srgbClr val="3C8290"/>
                </a:solidFill>
              </a:rPr>
              <a:t>New ALM Release Cycle</a:t>
            </a:r>
            <a:endParaRPr lang="en-US" sz="3200" dirty="0">
              <a:solidFill>
                <a:srgbClr val="3C8290"/>
              </a:solidFill>
            </a:endParaRPr>
          </a:p>
        </p:txBody>
      </p:sp>
      <p:pic>
        <p:nvPicPr>
          <p:cNvPr id="9" name="Picture Placeholder 5"/>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5293" b="5293"/>
          <a:stretch>
            <a:fillRect/>
          </a:stretch>
        </p:blipFill>
        <p:spPr>
          <a:xfrm>
            <a:off x="1092615" y="2841901"/>
            <a:ext cx="9661525" cy="2943225"/>
          </a:xfrm>
        </p:spPr>
      </p:pic>
      <p:sp>
        <p:nvSpPr>
          <p:cNvPr id="12" name="Text Placeholder 7"/>
          <p:cNvSpPr txBox="1">
            <a:spLocks/>
          </p:cNvSpPr>
          <p:nvPr/>
        </p:nvSpPr>
        <p:spPr bwMode="gray">
          <a:xfrm>
            <a:off x="453981" y="6001524"/>
            <a:ext cx="9344646" cy="418275"/>
          </a:xfrm>
          <a:prstGeom prst="rect">
            <a:avLst/>
          </a:prstGeom>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solidFill>
                  <a:srgbClr val="C00000"/>
                </a:solidFill>
              </a:rPr>
              <a:t>Do you notice the difference?</a:t>
            </a:r>
            <a:endParaRPr lang="en-US"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So...what is changing? </a:t>
            </a:r>
            <a:endParaRPr lang="en-US" dirty="0"/>
          </a:p>
        </p:txBody>
      </p:sp>
      <p:sp>
        <p:nvSpPr>
          <p:cNvPr id="3" name="Text Placeholder 2"/>
          <p:cNvSpPr>
            <a:spLocks noGrp="1"/>
          </p:cNvSpPr>
          <p:nvPr>
            <p:ph type="body" sz="quarter" idx="10"/>
          </p:nvPr>
        </p:nvSpPr>
        <p:spPr/>
        <p:txBody>
          <a:bodyPr/>
          <a:lstStyle/>
          <a:p>
            <a:r>
              <a:rPr lang="en-US" dirty="0" smtClean="0"/>
              <a:t>The things that are changing ‘under’ the hood.</a:t>
            </a:r>
            <a:endParaRPr lang="en-US" dirty="0"/>
          </a:p>
        </p:txBody>
      </p:sp>
    </p:spTree>
    <p:extLst>
      <p:ext uri="{BB962C8B-B14F-4D97-AF65-F5344CB8AC3E}">
        <p14:creationId xmlns:p14="http://schemas.microsoft.com/office/powerpoint/2010/main" val="285185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P_Fieldglass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16x9" id="{71B3E0F2-BEA8-4DF3-842B-F381919893AD}" vid="{EEFEC8A6-0E86-49D1-946D-68005C8EE404}"/>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SAP_16x9</Template>
  <TotalTime>5682</TotalTime>
  <Words>1406</Words>
  <Application>Microsoft Office PowerPoint</Application>
  <PresentationFormat>Custom</PresentationFormat>
  <Paragraphs>309</Paragraphs>
  <Slides>35</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 Unicode MS</vt:lpstr>
      <vt:lpstr>Arial</vt:lpstr>
      <vt:lpstr>Calibri</vt:lpstr>
      <vt:lpstr>Courier New</vt:lpstr>
      <vt:lpstr>Symbol</vt:lpstr>
      <vt:lpstr>wingdings</vt:lpstr>
      <vt:lpstr>wingdings</vt:lpstr>
      <vt:lpstr>SAP_Fieldglass_2016_16x9_white</vt:lpstr>
      <vt:lpstr>Application Lifecycle Management 2.0 Project     July 2016</vt:lpstr>
      <vt:lpstr>Welcome and Introduction</vt:lpstr>
      <vt:lpstr>Agenda</vt:lpstr>
      <vt:lpstr>Messages from you!</vt:lpstr>
      <vt:lpstr>A message from Vish – he listened!</vt:lpstr>
      <vt:lpstr>Application Lifecycle Management (ALM) What is it?</vt:lpstr>
      <vt:lpstr>Application Lifecycle Management Let’s Talk Release Cycles – How will they Change?</vt:lpstr>
      <vt:lpstr>Application Lifecycle Management Let’s Talk Release Cycles – How will they Change?</vt:lpstr>
      <vt:lpstr>So...what is changing? </vt:lpstr>
      <vt:lpstr>So...What is actually changing?</vt:lpstr>
      <vt:lpstr>So...What will change? Benefits To You!</vt:lpstr>
      <vt:lpstr>So...What will change? Benefits To You!</vt:lpstr>
      <vt:lpstr>So...what is actually changing? Processes  - Modified Agile Process </vt:lpstr>
      <vt:lpstr>So...what is actually changing?  Modified Agile Process</vt:lpstr>
      <vt:lpstr>So...what is actually changing? Modified Agile Process</vt:lpstr>
      <vt:lpstr>So...what is actually changing? Processes</vt:lpstr>
      <vt:lpstr>So...what is actually changing? Tools</vt:lpstr>
      <vt:lpstr>Tools </vt:lpstr>
      <vt:lpstr>Tools - Confluence </vt:lpstr>
      <vt:lpstr>Tools - Jira</vt:lpstr>
      <vt:lpstr>Tools - Git </vt:lpstr>
      <vt:lpstr>So...What is actually changing? Tools:  Source Code and Build/Deploy Tools</vt:lpstr>
      <vt:lpstr>So...What is actually changing? Git Training is in Progress</vt:lpstr>
      <vt:lpstr>So...What is actually changing? Teamwork</vt:lpstr>
      <vt:lpstr>So...What is actually changing? Teamwork</vt:lpstr>
      <vt:lpstr>What we are not doing!  </vt:lpstr>
      <vt:lpstr>What we are not doing!</vt:lpstr>
      <vt:lpstr>Project Management Details</vt:lpstr>
      <vt:lpstr>Project Management ALM Implementation Team</vt:lpstr>
      <vt:lpstr>Project Management High Level Timeline for Major Milestones (subject to change)  </vt:lpstr>
      <vt:lpstr>Project Management What’s Next</vt:lpstr>
      <vt:lpstr>Project Management Everything you need to know in one place!</vt:lpstr>
      <vt:lpstr>Project Management Survey and Voting for your team Name</vt:lpstr>
      <vt:lpstr>Questions &amp; Answers</vt:lpstr>
      <vt:lpstr>Thank you</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Fieldglass PPT Template</dc:title>
  <dc:creator>SAP</dc:creator>
  <cp:keywords>2016/16:9/white</cp:keywords>
  <cp:lastModifiedBy>Machado, Ramona</cp:lastModifiedBy>
  <cp:revision>126</cp:revision>
  <dcterms:created xsi:type="dcterms:W3CDTF">2015-10-08T14:10:57Z</dcterms:created>
  <dcterms:modified xsi:type="dcterms:W3CDTF">2016-07-26T23:16:32Z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-1618298583</vt:i4>
  </property>
  <property fmtid="{D5CDD505-2E9C-101B-9397-08002B2CF9AE}" pid="3" name="_NewReviewCycle">
    <vt:lpwstr/>
  </property>
  <property fmtid="{D5CDD505-2E9C-101B-9397-08002B2CF9AE}" pid="4" name="_EmailSubject">
    <vt:lpwstr>ALM Presentation - July 22.pptx</vt:lpwstr>
  </property>
  <property fmtid="{D5CDD505-2E9C-101B-9397-08002B2CF9AE}" pid="5" name="_AuthorEmail">
    <vt:lpwstr>mike.ward@sap.com</vt:lpwstr>
  </property>
  <property fmtid="{D5CDD505-2E9C-101B-9397-08002B2CF9AE}" pid="6" name="_AuthorEmailDisplayName">
    <vt:lpwstr>Ward, Mike</vt:lpwstr>
  </property>
  <property fmtid="{D5CDD505-2E9C-101B-9397-08002B2CF9AE}" pid="7" name="_PreviousAdHocReviewCycleID">
    <vt:i4>-8574351</vt:i4>
  </property>
</Properties>
</file>